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ppt/charts/chart6.xml" ContentType="application/vnd.openxmlformats-officedocument.drawingml.chart+xml"/>
  <Override PartName="/ppt/charts/style3.xml" ContentType="application/vnd.ms-office.chartstyle+xml"/>
  <Override PartName="/ppt/charts/colors3.xml" ContentType="application/vnd.ms-office.chartcolorstyle+xml"/>
  <Override PartName="/ppt/charts/chart7.xml" ContentType="application/vnd.openxmlformats-officedocument.drawingml.chart+xml"/>
  <Override PartName="/ppt/charts/style4.xml" ContentType="application/vnd.ms-office.chartstyle+xml"/>
  <Override PartName="/ppt/charts/colors4.xml" ContentType="application/vnd.ms-office.chartcolorstyle+xml"/>
  <Override PartName="/ppt/charts/chart8.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8" r:id="rId3"/>
    <p:sldId id="259" r:id="rId4"/>
    <p:sldId id="269" r:id="rId5"/>
    <p:sldId id="272" r:id="rId6"/>
    <p:sldId id="271" r:id="rId7"/>
    <p:sldId id="275" r:id="rId8"/>
    <p:sldId id="279" r:id="rId9"/>
    <p:sldId id="274" r:id="rId10"/>
    <p:sldId id="277" r:id="rId11"/>
    <p:sldId id="276" r:id="rId12"/>
    <p:sldId id="278" r:id="rId13"/>
    <p:sldId id="260" r:id="rId14"/>
    <p:sldId id="284" r:id="rId15"/>
    <p:sldId id="283" r:id="rId16"/>
    <p:sldId id="281" r:id="rId17"/>
    <p:sldId id="280" r:id="rId18"/>
    <p:sldId id="262" r:id="rId19"/>
    <p:sldId id="282" r:id="rId20"/>
    <p:sldId id="261" r:id="rId21"/>
    <p:sldId id="264" r:id="rId22"/>
    <p:sldId id="285" r:id="rId23"/>
    <p:sldId id="267" r:id="rId24"/>
    <p:sldId id="265" r:id="rId25"/>
    <p:sldId id="263" r:id="rId26"/>
    <p:sldId id="273" r:id="rId27"/>
    <p:sldId id="268" r:id="rId28"/>
    <p:sldId id="266" r:id="rId29"/>
    <p:sldId id="27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903" autoAdjust="0"/>
  </p:normalViewPr>
  <p:slideViewPr>
    <p:cSldViewPr snapToGrid="0">
      <p:cViewPr varScale="1">
        <p:scale>
          <a:sx n="64" d="100"/>
          <a:sy n="64" d="100"/>
        </p:scale>
        <p:origin x="1426"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teve\Documents\Grad%20School\Capstone\msds_capstone\total_counts.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Steve\Documents\Grad%20School\Capstone\msds_capstone\total_counts.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1" Type="http://schemas.openxmlformats.org/officeDocument/2006/relationships/oleObject" Target="file:///C:\Users\Steve\Documents\Grad%20School\Capstone\msds_capstone\total_count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Steve\Documents\Grad%20School\Capstone\msds_capstone\total_counts.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C:\Users\Steve\Documents\Grad%20School\Capstone\msds_capstone\total_counts.xlsx" TargetMode="External"/><Relationship Id="rId2" Type="http://schemas.microsoft.com/office/2011/relationships/chartColorStyle" Target="colors2.xml"/><Relationship Id="rId1" Type="http://schemas.microsoft.com/office/2011/relationships/chartStyle" Target="style2.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teve\Documents\Grad%20School\Capstone\msds_capstone\total_counts.xlsx" TargetMode="External"/><Relationship Id="rId2" Type="http://schemas.microsoft.com/office/2011/relationships/chartColorStyle" Target="colors3.xml"/><Relationship Id="rId1" Type="http://schemas.microsoft.com/office/2011/relationships/chartStyle" Target="style3.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teve\Documents\Grad%20School\Capstone\msds_capstone\total_counts.xlsx" TargetMode="External"/><Relationship Id="rId2" Type="http://schemas.microsoft.com/office/2011/relationships/chartColorStyle" Target="colors4.xml"/><Relationship Id="rId1" Type="http://schemas.microsoft.com/office/2011/relationships/chartStyle" Target="style4.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teve\Documents\Grad%20School\Capstone\msds_capstone\total_count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err="1"/>
              <a:t>Min_Count</a:t>
            </a:r>
            <a:r>
              <a:rPr lang="en-US" dirty="0"/>
              <a:t> vs Rare Words/Year (YC)</a:t>
            </a:r>
          </a:p>
        </c:rich>
      </c:tx>
      <c:overlay val="0"/>
      <c:spPr>
        <a:noFill/>
        <a:ln>
          <a:noFill/>
        </a:ln>
        <a:effectLst/>
      </c:spPr>
    </c:title>
    <c:autoTitleDeleted val="0"/>
    <c:plotArea>
      <c:layout/>
      <c:scatterChart>
        <c:scatterStyle val="lineMarker"/>
        <c:varyColors val="0"/>
        <c:ser>
          <c:idx val="0"/>
          <c:order val="0"/>
          <c:tx>
            <c:strRef>
              <c:f>Charts!$B$1</c:f>
              <c:strCache>
                <c:ptCount val="1"/>
                <c:pt idx="0">
                  <c:v>Rare Words per Year</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xVal>
            <c:numRef>
              <c:f>Charts!$A$2:$A$5</c:f>
              <c:numCache>
                <c:formatCode>General</c:formatCode>
                <c:ptCount val="4"/>
                <c:pt idx="0">
                  <c:v>150</c:v>
                </c:pt>
                <c:pt idx="1">
                  <c:v>300</c:v>
                </c:pt>
                <c:pt idx="2">
                  <c:v>400</c:v>
                </c:pt>
                <c:pt idx="3">
                  <c:v>500</c:v>
                </c:pt>
              </c:numCache>
            </c:numRef>
          </c:xVal>
          <c:yVal>
            <c:numRef>
              <c:f>Charts!$B$2:$B$5</c:f>
              <c:numCache>
                <c:formatCode>0</c:formatCode>
                <c:ptCount val="4"/>
                <c:pt idx="0">
                  <c:v>6.8125</c:v>
                </c:pt>
                <c:pt idx="1">
                  <c:v>7.5</c:v>
                </c:pt>
                <c:pt idx="2">
                  <c:v>7.75</c:v>
                </c:pt>
                <c:pt idx="3">
                  <c:v>8.5625</c:v>
                </c:pt>
              </c:numCache>
            </c:numRef>
          </c:yVal>
          <c:smooth val="0"/>
          <c:extLst>
            <c:ext xmlns:c16="http://schemas.microsoft.com/office/drawing/2014/chart" uri="{C3380CC4-5D6E-409C-BE32-E72D297353CC}">
              <c16:uniqueId val="{00000000-CE0B-4BCD-B86B-EEBA4651A033}"/>
            </c:ext>
          </c:extLst>
        </c:ser>
        <c:dLbls>
          <c:showLegendKey val="0"/>
          <c:showVal val="0"/>
          <c:showCatName val="0"/>
          <c:showSerName val="0"/>
          <c:showPercent val="0"/>
          <c:showBubbleSize val="0"/>
        </c:dLbls>
        <c:axId val="1126165999"/>
        <c:axId val="1126164079"/>
      </c:scatterChart>
      <c:valAx>
        <c:axId val="11261659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100" b="1" dirty="0" err="1"/>
                  <a:t>Min_Count</a:t>
                </a:r>
                <a:endParaRPr lang="en-US" sz="1100" b="1" dirty="0"/>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n-US"/>
          </a:p>
        </c:txPr>
        <c:crossAx val="1126164079"/>
        <c:crosses val="autoZero"/>
        <c:crossBetween val="midCat"/>
      </c:valAx>
      <c:valAx>
        <c:axId val="11261640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100" b="1" dirty="0"/>
                  <a:t>Avg. Rare Words</a:t>
                </a:r>
              </a:p>
              <a:p>
                <a:pPr>
                  <a:defRPr sz="900" b="0" i="0" u="none" strike="noStrike" kern="1200" cap="all" baseline="0">
                    <a:solidFill>
                      <a:schemeClr val="tx1">
                        <a:lumMod val="65000"/>
                        <a:lumOff val="35000"/>
                      </a:schemeClr>
                    </a:solidFill>
                    <a:latin typeface="+mn-lt"/>
                    <a:ea typeface="+mn-ea"/>
                    <a:cs typeface="+mn-cs"/>
                  </a:defRPr>
                </a:pPr>
                <a:endParaRPr lang="en-US" dirty="0"/>
              </a:p>
            </c:rich>
          </c:tx>
          <c:overlay val="0"/>
          <c:spPr>
            <a:noFill/>
            <a:ln>
              <a:noFill/>
            </a:ln>
            <a:effectLst/>
          </c:spPr>
        </c:title>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6165999"/>
        <c:crosses val="autoZero"/>
        <c:crossBetween val="midCat"/>
      </c:valAx>
    </c:plotArea>
    <c:plotVisOnly val="1"/>
    <c:dispBlanksAs val="gap"/>
    <c:showDLblsOverMax val="0"/>
  </c:chart>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err="1"/>
              <a:t>Min_Count</a:t>
            </a:r>
            <a:r>
              <a:rPr lang="en-US" baseline="0" dirty="0"/>
              <a:t> vs </a:t>
            </a:r>
            <a:r>
              <a:rPr lang="en-US" dirty="0"/>
              <a:t>Total  Unique Words (YC)</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Charts!$B$21</c:f>
              <c:strCache>
                <c:ptCount val="1"/>
                <c:pt idx="0">
                  <c:v>Total  Unique Words</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xVal>
            <c:numRef>
              <c:f>Charts!$A$22:$A$25</c:f>
              <c:numCache>
                <c:formatCode>General</c:formatCode>
                <c:ptCount val="4"/>
                <c:pt idx="0">
                  <c:v>5</c:v>
                </c:pt>
                <c:pt idx="1">
                  <c:v>10</c:v>
                </c:pt>
                <c:pt idx="2">
                  <c:v>15</c:v>
                </c:pt>
                <c:pt idx="3">
                  <c:v>20</c:v>
                </c:pt>
              </c:numCache>
            </c:numRef>
          </c:xVal>
          <c:yVal>
            <c:numRef>
              <c:f>Charts!$B$22:$B$25</c:f>
              <c:numCache>
                <c:formatCode>General</c:formatCode>
                <c:ptCount val="4"/>
                <c:pt idx="0">
                  <c:v>1178</c:v>
                </c:pt>
                <c:pt idx="1">
                  <c:v>963</c:v>
                </c:pt>
                <c:pt idx="2">
                  <c:v>767</c:v>
                </c:pt>
                <c:pt idx="3">
                  <c:v>657</c:v>
                </c:pt>
              </c:numCache>
            </c:numRef>
          </c:yVal>
          <c:smooth val="0"/>
          <c:extLst>
            <c:ext xmlns:c16="http://schemas.microsoft.com/office/drawing/2014/chart" uri="{C3380CC4-5D6E-409C-BE32-E72D297353CC}">
              <c16:uniqueId val="{00000000-794B-4A0E-A02A-6B6DAC28BD41}"/>
            </c:ext>
          </c:extLst>
        </c:ser>
        <c:dLbls>
          <c:showLegendKey val="0"/>
          <c:showVal val="0"/>
          <c:showCatName val="0"/>
          <c:showSerName val="0"/>
          <c:showPercent val="0"/>
          <c:showBubbleSize val="0"/>
        </c:dLbls>
        <c:axId val="1126165999"/>
        <c:axId val="1126164079"/>
      </c:scatterChart>
      <c:valAx>
        <c:axId val="11261659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100" b="1" dirty="0" err="1"/>
                  <a:t>Min_Count</a:t>
                </a:r>
                <a:endParaRPr lang="en-US" sz="1100" b="1" dirty="0"/>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n-US"/>
          </a:p>
        </c:txPr>
        <c:crossAx val="1126164079"/>
        <c:crosses val="autoZero"/>
        <c:crossBetween val="midCat"/>
      </c:valAx>
      <c:valAx>
        <c:axId val="11261640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100" b="1" dirty="0"/>
                  <a:t>Total Unique Words </a:t>
                </a:r>
              </a:p>
              <a:p>
                <a:pPr>
                  <a:defRPr/>
                </a:pPr>
                <a:endParaRPr lang="en-US" dirty="0"/>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616599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a:t>Epochs vs Unique</a:t>
            </a:r>
            <a:r>
              <a:rPr lang="en-US" baseline="0" dirty="0"/>
              <a:t> &amp; </a:t>
            </a:r>
            <a:r>
              <a:rPr lang="en-US" dirty="0"/>
              <a:t>Rare Words</a:t>
            </a:r>
            <a:r>
              <a:rPr lang="en-US" baseline="0" dirty="0"/>
              <a:t> </a:t>
            </a:r>
            <a:r>
              <a:rPr lang="en-US" dirty="0"/>
              <a:t>(YC)</a:t>
            </a:r>
          </a:p>
        </c:rich>
      </c:tx>
      <c:overlay val="0"/>
      <c:spPr>
        <a:noFill/>
        <a:ln>
          <a:noFill/>
        </a:ln>
        <a:effectLst/>
      </c:spPr>
    </c:title>
    <c:autoTitleDeleted val="0"/>
    <c:plotArea>
      <c:layout/>
      <c:scatterChart>
        <c:scatterStyle val="lineMarker"/>
        <c:varyColors val="0"/>
        <c:ser>
          <c:idx val="0"/>
          <c:order val="0"/>
          <c:tx>
            <c:strRef>
              <c:f>Charts!$B$39</c:f>
              <c:strCache>
                <c:ptCount val="1"/>
                <c:pt idx="0">
                  <c:v>Total  Unique Words</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xVal>
            <c:numRef>
              <c:f>Charts!$A$40:$A$43</c:f>
              <c:numCache>
                <c:formatCode>General</c:formatCode>
                <c:ptCount val="4"/>
                <c:pt idx="0">
                  <c:v>5</c:v>
                </c:pt>
                <c:pt idx="1">
                  <c:v>10</c:v>
                </c:pt>
                <c:pt idx="2">
                  <c:v>15</c:v>
                </c:pt>
                <c:pt idx="3">
                  <c:v>20</c:v>
                </c:pt>
              </c:numCache>
            </c:numRef>
          </c:xVal>
          <c:yVal>
            <c:numRef>
              <c:f>Charts!$B$40:$B$43</c:f>
              <c:numCache>
                <c:formatCode>General</c:formatCode>
                <c:ptCount val="4"/>
                <c:pt idx="0">
                  <c:v>1019</c:v>
                </c:pt>
                <c:pt idx="1">
                  <c:v>963</c:v>
                </c:pt>
                <c:pt idx="2">
                  <c:v>867</c:v>
                </c:pt>
                <c:pt idx="3">
                  <c:v>801</c:v>
                </c:pt>
              </c:numCache>
            </c:numRef>
          </c:yVal>
          <c:smooth val="0"/>
          <c:extLst>
            <c:ext xmlns:c16="http://schemas.microsoft.com/office/drawing/2014/chart" uri="{C3380CC4-5D6E-409C-BE32-E72D297353CC}">
              <c16:uniqueId val="{00000000-5B37-42BC-9AAB-EEF3EDD359CC}"/>
            </c:ext>
          </c:extLst>
        </c:ser>
        <c:dLbls>
          <c:showLegendKey val="0"/>
          <c:showVal val="0"/>
          <c:showCatName val="0"/>
          <c:showSerName val="0"/>
          <c:showPercent val="0"/>
          <c:showBubbleSize val="0"/>
        </c:dLbls>
        <c:axId val="1126165999"/>
        <c:axId val="1126164079"/>
      </c:scatterChart>
      <c:scatterChart>
        <c:scatterStyle val="lineMarker"/>
        <c:varyColors val="0"/>
        <c:ser>
          <c:idx val="1"/>
          <c:order val="1"/>
          <c:tx>
            <c:strRef>
              <c:f>Charts!$C$39</c:f>
              <c:strCache>
                <c:ptCount val="1"/>
                <c:pt idx="0">
                  <c:v>Avg. Rare Words</c:v>
                </c:pt>
              </c:strCache>
            </c:strRef>
          </c:tx>
          <c:spPr>
            <a:ln>
              <a:solidFill>
                <a:srgbClr val="FF0000"/>
              </a:solidFill>
            </a:ln>
          </c:spPr>
          <c:marker>
            <c:symbol val="diamond"/>
            <c:size val="6"/>
            <c:spPr>
              <a:solidFill>
                <a:srgbClr val="FF0000"/>
              </a:solidFill>
            </c:spPr>
          </c:marker>
          <c:xVal>
            <c:numRef>
              <c:f>Charts!$A$40:$A$43</c:f>
              <c:numCache>
                <c:formatCode>General</c:formatCode>
                <c:ptCount val="4"/>
                <c:pt idx="0">
                  <c:v>5</c:v>
                </c:pt>
                <c:pt idx="1">
                  <c:v>10</c:v>
                </c:pt>
                <c:pt idx="2">
                  <c:v>15</c:v>
                </c:pt>
                <c:pt idx="3">
                  <c:v>20</c:v>
                </c:pt>
              </c:numCache>
            </c:numRef>
          </c:xVal>
          <c:yVal>
            <c:numRef>
              <c:f>Charts!$C$40:$C$43</c:f>
              <c:numCache>
                <c:formatCode>0</c:formatCode>
                <c:ptCount val="4"/>
                <c:pt idx="0">
                  <c:v>5.1875</c:v>
                </c:pt>
                <c:pt idx="1">
                  <c:v>7.5</c:v>
                </c:pt>
                <c:pt idx="2">
                  <c:v>9</c:v>
                </c:pt>
                <c:pt idx="3">
                  <c:v>8.6875</c:v>
                </c:pt>
              </c:numCache>
            </c:numRef>
          </c:yVal>
          <c:smooth val="0"/>
          <c:extLst>
            <c:ext xmlns:c16="http://schemas.microsoft.com/office/drawing/2014/chart" uri="{C3380CC4-5D6E-409C-BE32-E72D297353CC}">
              <c16:uniqueId val="{00000001-5B37-42BC-9AAB-EEF3EDD359CC}"/>
            </c:ext>
          </c:extLst>
        </c:ser>
        <c:dLbls>
          <c:showLegendKey val="0"/>
          <c:showVal val="0"/>
          <c:showCatName val="0"/>
          <c:showSerName val="0"/>
          <c:showPercent val="0"/>
          <c:showBubbleSize val="0"/>
        </c:dLbls>
        <c:axId val="985424063"/>
        <c:axId val="985431263"/>
      </c:scatterChart>
      <c:valAx>
        <c:axId val="11261659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100" b="1" dirty="0"/>
                  <a:t>Epochs</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n-US"/>
          </a:p>
        </c:txPr>
        <c:crossAx val="1126164079"/>
        <c:crosses val="autoZero"/>
        <c:crossBetween val="midCat"/>
      </c:valAx>
      <c:valAx>
        <c:axId val="11261640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050" b="1" dirty="0"/>
                  <a:t>Total Unique Words </a:t>
                </a:r>
              </a:p>
              <a:p>
                <a:pPr>
                  <a:defRPr sz="900" b="0" i="0" u="none" strike="noStrike" kern="1200" cap="all" baseline="0">
                    <a:solidFill>
                      <a:schemeClr val="tx1">
                        <a:lumMod val="65000"/>
                        <a:lumOff val="35000"/>
                      </a:schemeClr>
                    </a:solidFill>
                    <a:latin typeface="+mn-lt"/>
                    <a:ea typeface="+mn-ea"/>
                    <a:cs typeface="+mn-cs"/>
                  </a:defRPr>
                </a:pPr>
                <a:endParaRPr lang="en-US" dirty="0"/>
              </a:p>
            </c:rich>
          </c:tx>
          <c:overlay val="0"/>
          <c:spPr>
            <a:noFill/>
            <a:ln>
              <a:noFill/>
            </a:ln>
            <a:effectLst/>
          </c:sp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6165999"/>
        <c:crosses val="autoZero"/>
        <c:crossBetween val="midCat"/>
      </c:valAx>
      <c:valAx>
        <c:axId val="985431263"/>
        <c:scaling>
          <c:orientation val="minMax"/>
        </c:scaling>
        <c:delete val="0"/>
        <c:axPos val="r"/>
        <c:title>
          <c:tx>
            <c:rich>
              <a:bodyPr rot="5400000" vert="horz"/>
              <a:lstStyle/>
              <a:p>
                <a:pPr>
                  <a:defRPr/>
                </a:pPr>
                <a:r>
                  <a:rPr lang="en-US" sz="1100" b="1" dirty="0"/>
                  <a:t>AVG. RARE WORDS</a:t>
                </a:r>
              </a:p>
            </c:rich>
          </c:tx>
          <c:overlay val="0"/>
        </c:title>
        <c:numFmt formatCode="0" sourceLinked="1"/>
        <c:majorTickMark val="out"/>
        <c:minorTickMark val="none"/>
        <c:tickLblPos val="nextTo"/>
        <c:crossAx val="985424063"/>
        <c:crosses val="max"/>
        <c:crossBetween val="midCat"/>
      </c:valAx>
      <c:valAx>
        <c:axId val="985424063"/>
        <c:scaling>
          <c:orientation val="minMax"/>
        </c:scaling>
        <c:delete val="1"/>
        <c:axPos val="b"/>
        <c:numFmt formatCode="General" sourceLinked="1"/>
        <c:majorTickMark val="out"/>
        <c:minorTickMark val="none"/>
        <c:tickLblPos val="nextTo"/>
        <c:crossAx val="985431263"/>
        <c:crosses val="autoZero"/>
        <c:crossBetween val="midCat"/>
      </c:valAx>
    </c:plotArea>
    <c:legend>
      <c:legendPos val="t"/>
      <c:overlay val="0"/>
    </c:legend>
    <c:plotVisOnly val="1"/>
    <c:dispBlanksAs val="gap"/>
    <c:showDLblsOverMax val="0"/>
  </c:chart>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t" anchorCtr="0"/>
          <a:lstStyle/>
          <a:p>
            <a:pPr>
              <a:defRPr sz="1600" b="1" i="0" u="none" strike="noStrike" kern="1200" cap="all" spc="120" normalizeH="0" baseline="0">
                <a:solidFill>
                  <a:schemeClr val="tx1">
                    <a:lumMod val="65000"/>
                    <a:lumOff val="35000"/>
                  </a:schemeClr>
                </a:solidFill>
                <a:latin typeface="+mn-lt"/>
                <a:ea typeface="+mn-ea"/>
                <a:cs typeface="+mn-cs"/>
              </a:defRPr>
            </a:pPr>
            <a:r>
              <a:rPr lang="en-US" sz="1400" dirty="0" err="1"/>
              <a:t>EPoch</a:t>
            </a:r>
            <a:r>
              <a:rPr lang="en-US" sz="1400" dirty="0"/>
              <a:t>/</a:t>
            </a:r>
            <a:r>
              <a:rPr lang="en-US" sz="1400" dirty="0" err="1"/>
              <a:t>Min_Cnt</a:t>
            </a:r>
            <a:r>
              <a:rPr lang="en-US" sz="1400" baseline="0" dirty="0"/>
              <a:t> VS SOTO Common Words (FC)</a:t>
            </a:r>
            <a:endParaRPr lang="en-US" sz="1400" dirty="0"/>
          </a:p>
        </c:rich>
      </c:tx>
      <c:overlay val="0"/>
      <c:spPr>
        <a:noFill/>
        <a:ln>
          <a:noFill/>
        </a:ln>
        <a:effectLst/>
      </c:spPr>
    </c:title>
    <c:autoTitleDeleted val="0"/>
    <c:plotArea>
      <c:layout/>
      <c:scatterChart>
        <c:scatterStyle val="lineMarker"/>
        <c:varyColors val="0"/>
        <c:ser>
          <c:idx val="0"/>
          <c:order val="0"/>
          <c:tx>
            <c:strRef>
              <c:f>Charts!$B$54</c:f>
              <c:strCache>
                <c:ptCount val="1"/>
                <c:pt idx="0">
                  <c:v>Soto CW - Min Count</c:v>
                </c:pt>
              </c:strCache>
            </c:strRef>
          </c:tx>
          <c:marker>
            <c:symbol val="diamond"/>
            <c:size val="6"/>
            <c:spPr>
              <a:solidFill>
                <a:schemeClr val="accent1"/>
              </a:solidFill>
              <a:ln w="9525">
                <a:solidFill>
                  <a:schemeClr val="accent1"/>
                </a:solidFill>
                <a:round/>
              </a:ln>
              <a:effectLst/>
            </c:spPr>
          </c:marker>
          <c:xVal>
            <c:numRef>
              <c:f>Charts!$A$55:$A$58</c:f>
              <c:numCache>
                <c:formatCode>General</c:formatCode>
                <c:ptCount val="4"/>
                <c:pt idx="0">
                  <c:v>5</c:v>
                </c:pt>
                <c:pt idx="1">
                  <c:v>10</c:v>
                </c:pt>
                <c:pt idx="2">
                  <c:v>15</c:v>
                </c:pt>
                <c:pt idx="3">
                  <c:v>20</c:v>
                </c:pt>
              </c:numCache>
            </c:numRef>
          </c:xVal>
          <c:yVal>
            <c:numRef>
              <c:f>Charts!$B$55:$B$58</c:f>
              <c:numCache>
                <c:formatCode>General</c:formatCode>
                <c:ptCount val="4"/>
                <c:pt idx="0">
                  <c:v>10</c:v>
                </c:pt>
                <c:pt idx="1">
                  <c:v>13</c:v>
                </c:pt>
                <c:pt idx="2">
                  <c:v>15</c:v>
                </c:pt>
                <c:pt idx="3">
                  <c:v>23</c:v>
                </c:pt>
              </c:numCache>
            </c:numRef>
          </c:yVal>
          <c:smooth val="0"/>
          <c:extLst>
            <c:ext xmlns:c16="http://schemas.microsoft.com/office/drawing/2014/chart" uri="{C3380CC4-5D6E-409C-BE32-E72D297353CC}">
              <c16:uniqueId val="{00000000-CAB4-476E-93E7-A3C6E933561C}"/>
            </c:ext>
          </c:extLst>
        </c:ser>
        <c:dLbls>
          <c:showLegendKey val="0"/>
          <c:showVal val="0"/>
          <c:showCatName val="0"/>
          <c:showSerName val="0"/>
          <c:showPercent val="0"/>
          <c:showBubbleSize val="0"/>
        </c:dLbls>
        <c:axId val="1126165999"/>
        <c:axId val="1126164079"/>
      </c:scatterChart>
      <c:scatterChart>
        <c:scatterStyle val="lineMarker"/>
        <c:varyColors val="0"/>
        <c:ser>
          <c:idx val="1"/>
          <c:order val="1"/>
          <c:tx>
            <c:strRef>
              <c:f>Charts!$C$54</c:f>
              <c:strCache>
                <c:ptCount val="1"/>
                <c:pt idx="0">
                  <c:v>Soto CW - Epochs</c:v>
                </c:pt>
              </c:strCache>
            </c:strRef>
          </c:tx>
          <c:spPr>
            <a:ln>
              <a:solidFill>
                <a:srgbClr val="FF0000"/>
              </a:solidFill>
            </a:ln>
          </c:spPr>
          <c:marker>
            <c:symbol val="diamond"/>
            <c:size val="6"/>
            <c:spPr>
              <a:solidFill>
                <a:srgbClr val="FF0000"/>
              </a:solidFill>
            </c:spPr>
          </c:marker>
          <c:xVal>
            <c:numRef>
              <c:f>Charts!$A$55:$A$58</c:f>
              <c:numCache>
                <c:formatCode>General</c:formatCode>
                <c:ptCount val="4"/>
                <c:pt idx="0">
                  <c:v>5</c:v>
                </c:pt>
                <c:pt idx="1">
                  <c:v>10</c:v>
                </c:pt>
                <c:pt idx="2">
                  <c:v>15</c:v>
                </c:pt>
                <c:pt idx="3">
                  <c:v>20</c:v>
                </c:pt>
              </c:numCache>
            </c:numRef>
          </c:xVal>
          <c:yVal>
            <c:numRef>
              <c:f>Charts!$C$55:$C$58</c:f>
              <c:numCache>
                <c:formatCode>General</c:formatCode>
                <c:ptCount val="4"/>
                <c:pt idx="0">
                  <c:v>3</c:v>
                </c:pt>
                <c:pt idx="1">
                  <c:v>13</c:v>
                </c:pt>
                <c:pt idx="2">
                  <c:v>20</c:v>
                </c:pt>
                <c:pt idx="3">
                  <c:v>21</c:v>
                </c:pt>
              </c:numCache>
            </c:numRef>
          </c:yVal>
          <c:smooth val="0"/>
          <c:extLst>
            <c:ext xmlns:c16="http://schemas.microsoft.com/office/drawing/2014/chart" uri="{C3380CC4-5D6E-409C-BE32-E72D297353CC}">
              <c16:uniqueId val="{00000001-CAB4-476E-93E7-A3C6E933561C}"/>
            </c:ext>
          </c:extLst>
        </c:ser>
        <c:dLbls>
          <c:showLegendKey val="0"/>
          <c:showVal val="0"/>
          <c:showCatName val="0"/>
          <c:showSerName val="0"/>
          <c:showPercent val="0"/>
          <c:showBubbleSize val="0"/>
        </c:dLbls>
        <c:axId val="985424063"/>
        <c:axId val="985431263"/>
      </c:scatterChart>
      <c:valAx>
        <c:axId val="11261659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050" b="1" dirty="0"/>
                  <a:t>Epochs and </a:t>
                </a:r>
                <a:r>
                  <a:rPr lang="en-US" sz="1050" b="1" dirty="0" err="1"/>
                  <a:t>Min_Count</a:t>
                </a:r>
                <a:endParaRPr lang="en-US" sz="1050" b="1" dirty="0"/>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n-US"/>
          </a:p>
        </c:txPr>
        <c:crossAx val="1126164079"/>
        <c:crosses val="autoZero"/>
        <c:crossBetween val="midCat"/>
      </c:valAx>
      <c:valAx>
        <c:axId val="11261640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050" b="1" dirty="0"/>
                  <a:t>Common Words - Soto</a:t>
                </a:r>
              </a:p>
              <a:p>
                <a:pPr>
                  <a:defRPr sz="900" b="0" i="0" u="none" strike="noStrike" kern="1200" cap="all" baseline="0">
                    <a:solidFill>
                      <a:schemeClr val="tx1">
                        <a:lumMod val="65000"/>
                        <a:lumOff val="35000"/>
                      </a:schemeClr>
                    </a:solidFill>
                    <a:latin typeface="+mn-lt"/>
                    <a:ea typeface="+mn-ea"/>
                    <a:cs typeface="+mn-cs"/>
                  </a:defRPr>
                </a:pPr>
                <a:endParaRPr lang="en-US" dirty="0"/>
              </a:p>
            </c:rich>
          </c:tx>
          <c:overlay val="0"/>
          <c:spPr>
            <a:noFill/>
            <a:ln>
              <a:noFill/>
            </a:ln>
            <a:effectLst/>
          </c:sp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6165999"/>
        <c:crosses val="autoZero"/>
        <c:crossBetween val="midCat"/>
      </c:valAx>
      <c:valAx>
        <c:axId val="985431263"/>
        <c:scaling>
          <c:orientation val="minMax"/>
        </c:scaling>
        <c:delete val="1"/>
        <c:axPos val="r"/>
        <c:numFmt formatCode="General" sourceLinked="1"/>
        <c:majorTickMark val="out"/>
        <c:minorTickMark val="none"/>
        <c:tickLblPos val="nextTo"/>
        <c:crossAx val="985424063"/>
        <c:crosses val="max"/>
        <c:crossBetween val="midCat"/>
      </c:valAx>
      <c:valAx>
        <c:axId val="985424063"/>
        <c:scaling>
          <c:orientation val="minMax"/>
        </c:scaling>
        <c:delete val="1"/>
        <c:axPos val="b"/>
        <c:numFmt formatCode="General" sourceLinked="1"/>
        <c:majorTickMark val="out"/>
        <c:minorTickMark val="none"/>
        <c:tickLblPos val="nextTo"/>
        <c:crossAx val="985431263"/>
        <c:crosses val="autoZero"/>
        <c:crossBetween val="midCat"/>
      </c:valAx>
    </c:plotArea>
    <c:legend>
      <c:legendPos val="t"/>
      <c:overlay val="0"/>
    </c:legend>
    <c:plotVisOnly val="1"/>
    <c:dispBlanksAs val="gap"/>
    <c:showDLblsOverMax val="0"/>
  </c:chart>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Vector</a:t>
            </a:r>
            <a:r>
              <a:rPr lang="en-US" baseline="0" dirty="0"/>
              <a:t> Size</a:t>
            </a:r>
          </a:p>
        </c:rich>
      </c:tx>
      <c:layout>
        <c:manualLayout>
          <c:xMode val="edge"/>
          <c:yMode val="edge"/>
          <c:x val="0.40909011373578297"/>
          <c:y val="2.457002457002456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'Cor Charts'!$B$1</c:f>
              <c:strCache>
                <c:ptCount val="1"/>
                <c:pt idx="0">
                  <c:v>YC - Reg</c:v>
                </c:pt>
              </c:strCache>
            </c:strRef>
          </c:tx>
          <c:spPr>
            <a:ln w="28575" cap="rnd">
              <a:solidFill>
                <a:schemeClr val="accent2"/>
              </a:solidFill>
              <a:round/>
            </a:ln>
            <a:effectLst/>
          </c:spPr>
          <c:marker>
            <c:symbol val="none"/>
          </c:marker>
          <c:cat>
            <c:numRef>
              <c:f>'Cor Charts'!$A$2:$A$5</c:f>
              <c:numCache>
                <c:formatCode>General</c:formatCode>
                <c:ptCount val="4"/>
                <c:pt idx="0">
                  <c:v>200</c:v>
                </c:pt>
                <c:pt idx="1">
                  <c:v>300</c:v>
                </c:pt>
                <c:pt idx="2">
                  <c:v>400</c:v>
                </c:pt>
                <c:pt idx="3">
                  <c:v>500</c:v>
                </c:pt>
              </c:numCache>
            </c:numRef>
          </c:cat>
          <c:val>
            <c:numRef>
              <c:f>'Cor Charts'!$B$2:$B$5</c:f>
              <c:numCache>
                <c:formatCode>0.00</c:formatCode>
                <c:ptCount val="4"/>
                <c:pt idx="0">
                  <c:v>-0.10007067995902</c:v>
                </c:pt>
                <c:pt idx="1">
                  <c:v>6.1709607640157801E-2</c:v>
                </c:pt>
                <c:pt idx="2">
                  <c:v>5.1485973872021702E-2</c:v>
                </c:pt>
                <c:pt idx="3">
                  <c:v>2.4918700173475899E-2</c:v>
                </c:pt>
              </c:numCache>
            </c:numRef>
          </c:val>
          <c:smooth val="0"/>
          <c:extLst>
            <c:ext xmlns:c16="http://schemas.microsoft.com/office/drawing/2014/chart" uri="{C3380CC4-5D6E-409C-BE32-E72D297353CC}">
              <c16:uniqueId val="{00000000-B9E3-4009-9D8F-279D68279980}"/>
            </c:ext>
          </c:extLst>
        </c:ser>
        <c:ser>
          <c:idx val="2"/>
          <c:order val="1"/>
          <c:tx>
            <c:strRef>
              <c:f>'Cor Charts'!$C$1</c:f>
              <c:strCache>
                <c:ptCount val="1"/>
                <c:pt idx="0">
                  <c:v>FC - Reg</c:v>
                </c:pt>
              </c:strCache>
            </c:strRef>
          </c:tx>
          <c:spPr>
            <a:ln w="28575" cap="rnd">
              <a:solidFill>
                <a:schemeClr val="accent3"/>
              </a:solidFill>
              <a:round/>
            </a:ln>
            <a:effectLst/>
          </c:spPr>
          <c:marker>
            <c:symbol val="none"/>
          </c:marker>
          <c:cat>
            <c:numRef>
              <c:f>'Cor Charts'!$A$2:$A$5</c:f>
              <c:numCache>
                <c:formatCode>General</c:formatCode>
                <c:ptCount val="4"/>
                <c:pt idx="0">
                  <c:v>200</c:v>
                </c:pt>
                <c:pt idx="1">
                  <c:v>300</c:v>
                </c:pt>
                <c:pt idx="2">
                  <c:v>400</c:v>
                </c:pt>
                <c:pt idx="3">
                  <c:v>500</c:v>
                </c:pt>
              </c:numCache>
            </c:numRef>
          </c:cat>
          <c:val>
            <c:numRef>
              <c:f>'Cor Charts'!$C$2:$C$5</c:f>
              <c:numCache>
                <c:formatCode>0.00</c:formatCode>
                <c:ptCount val="4"/>
                <c:pt idx="0">
                  <c:v>-5.5200136364872698E-2</c:v>
                </c:pt>
                <c:pt idx="1">
                  <c:v>-8.6674300619525094E-2</c:v>
                </c:pt>
                <c:pt idx="2">
                  <c:v>-6.4254334887454606E-2</c:v>
                </c:pt>
                <c:pt idx="3">
                  <c:v>-3.0543672117098401E-2</c:v>
                </c:pt>
              </c:numCache>
            </c:numRef>
          </c:val>
          <c:smooth val="0"/>
          <c:extLst>
            <c:ext xmlns:c16="http://schemas.microsoft.com/office/drawing/2014/chart" uri="{C3380CC4-5D6E-409C-BE32-E72D297353CC}">
              <c16:uniqueId val="{00000001-B9E3-4009-9D8F-279D68279980}"/>
            </c:ext>
          </c:extLst>
        </c:ser>
        <c:ser>
          <c:idx val="3"/>
          <c:order val="2"/>
          <c:tx>
            <c:strRef>
              <c:f>'Cor Charts'!$D$1</c:f>
              <c:strCache>
                <c:ptCount val="1"/>
                <c:pt idx="0">
                  <c:v>YC - TF_IDF</c:v>
                </c:pt>
              </c:strCache>
            </c:strRef>
          </c:tx>
          <c:spPr>
            <a:ln w="28575" cap="rnd">
              <a:solidFill>
                <a:schemeClr val="accent4"/>
              </a:solidFill>
              <a:round/>
            </a:ln>
            <a:effectLst/>
          </c:spPr>
          <c:marker>
            <c:symbol val="none"/>
          </c:marker>
          <c:cat>
            <c:numRef>
              <c:f>'Cor Charts'!$A$2:$A$5</c:f>
              <c:numCache>
                <c:formatCode>General</c:formatCode>
                <c:ptCount val="4"/>
                <c:pt idx="0">
                  <c:v>200</c:v>
                </c:pt>
                <c:pt idx="1">
                  <c:v>300</c:v>
                </c:pt>
                <c:pt idx="2">
                  <c:v>400</c:v>
                </c:pt>
                <c:pt idx="3">
                  <c:v>500</c:v>
                </c:pt>
              </c:numCache>
            </c:numRef>
          </c:cat>
          <c:val>
            <c:numRef>
              <c:f>'Cor Charts'!$D$2:$D$5</c:f>
              <c:numCache>
                <c:formatCode>0.00</c:formatCode>
                <c:ptCount val="4"/>
                <c:pt idx="0">
                  <c:v>2.51230669907117E-2</c:v>
                </c:pt>
                <c:pt idx="1">
                  <c:v>2.7507728147753499E-2</c:v>
                </c:pt>
                <c:pt idx="2">
                  <c:v>1.9492478934465599E-2</c:v>
                </c:pt>
                <c:pt idx="3">
                  <c:v>1.3428603442323999E-2</c:v>
                </c:pt>
              </c:numCache>
            </c:numRef>
          </c:val>
          <c:smooth val="0"/>
          <c:extLst>
            <c:ext xmlns:c16="http://schemas.microsoft.com/office/drawing/2014/chart" uri="{C3380CC4-5D6E-409C-BE32-E72D297353CC}">
              <c16:uniqueId val="{00000002-B9E3-4009-9D8F-279D68279980}"/>
            </c:ext>
          </c:extLst>
        </c:ser>
        <c:ser>
          <c:idx val="4"/>
          <c:order val="3"/>
          <c:tx>
            <c:strRef>
              <c:f>'Cor Charts'!$E$1</c:f>
              <c:strCache>
                <c:ptCount val="1"/>
                <c:pt idx="0">
                  <c:v>FC - TF_IDF</c:v>
                </c:pt>
              </c:strCache>
            </c:strRef>
          </c:tx>
          <c:spPr>
            <a:ln w="28575" cap="rnd">
              <a:solidFill>
                <a:schemeClr val="accent5"/>
              </a:solidFill>
              <a:round/>
            </a:ln>
            <a:effectLst/>
          </c:spPr>
          <c:marker>
            <c:symbol val="none"/>
          </c:marker>
          <c:cat>
            <c:numRef>
              <c:f>'Cor Charts'!$A$2:$A$5</c:f>
              <c:numCache>
                <c:formatCode>General</c:formatCode>
                <c:ptCount val="4"/>
                <c:pt idx="0">
                  <c:v>200</c:v>
                </c:pt>
                <c:pt idx="1">
                  <c:v>300</c:v>
                </c:pt>
                <c:pt idx="2">
                  <c:v>400</c:v>
                </c:pt>
                <c:pt idx="3">
                  <c:v>500</c:v>
                </c:pt>
              </c:numCache>
            </c:numRef>
          </c:cat>
          <c:val>
            <c:numRef>
              <c:f>'Cor Charts'!$E$2:$E$5</c:f>
              <c:numCache>
                <c:formatCode>0.00</c:formatCode>
                <c:ptCount val="4"/>
                <c:pt idx="0">
                  <c:v>-2.9336314251582399E-2</c:v>
                </c:pt>
                <c:pt idx="1">
                  <c:v>-4.6953000030983599E-2</c:v>
                </c:pt>
                <c:pt idx="2">
                  <c:v>-4.5892876472693002E-2</c:v>
                </c:pt>
                <c:pt idx="3">
                  <c:v>-2.53100154840461E-2</c:v>
                </c:pt>
              </c:numCache>
            </c:numRef>
          </c:val>
          <c:smooth val="0"/>
          <c:extLst>
            <c:ext xmlns:c16="http://schemas.microsoft.com/office/drawing/2014/chart" uri="{C3380CC4-5D6E-409C-BE32-E72D297353CC}">
              <c16:uniqueId val="{00000003-B9E3-4009-9D8F-279D68279980}"/>
            </c:ext>
          </c:extLst>
        </c:ser>
        <c:dLbls>
          <c:showLegendKey val="0"/>
          <c:showVal val="0"/>
          <c:showCatName val="0"/>
          <c:showSerName val="0"/>
          <c:showPercent val="0"/>
          <c:showBubbleSize val="0"/>
        </c:dLbls>
        <c:smooth val="0"/>
        <c:axId val="1058215215"/>
        <c:axId val="1058215695"/>
      </c:lineChart>
      <c:catAx>
        <c:axId val="105821521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Vector Size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1058215695"/>
        <c:crosses val="autoZero"/>
        <c:auto val="1"/>
        <c:lblAlgn val="ctr"/>
        <c:lblOffset val="100"/>
        <c:noMultiLvlLbl val="0"/>
      </c:catAx>
      <c:valAx>
        <c:axId val="10582156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Correlation Coefficient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821521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Window Size</a:t>
            </a:r>
          </a:p>
        </c:rich>
      </c:tx>
      <c:layout>
        <c:manualLayout>
          <c:xMode val="edge"/>
          <c:yMode val="edge"/>
          <c:x val="0.44669642445426122"/>
          <c:y val="4.078240585748019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'Cor Charts'!$B$1</c:f>
              <c:strCache>
                <c:ptCount val="1"/>
                <c:pt idx="0">
                  <c:v>YC - Reg</c:v>
                </c:pt>
              </c:strCache>
            </c:strRef>
          </c:tx>
          <c:spPr>
            <a:ln w="28575" cap="rnd">
              <a:solidFill>
                <a:schemeClr val="accent2"/>
              </a:solidFill>
              <a:round/>
            </a:ln>
            <a:effectLst/>
          </c:spPr>
          <c:marker>
            <c:symbol val="none"/>
          </c:marker>
          <c:cat>
            <c:numRef>
              <c:f>'Cor Charts'!$A$11:$A$14</c:f>
              <c:numCache>
                <c:formatCode>General</c:formatCode>
                <c:ptCount val="4"/>
                <c:pt idx="0">
                  <c:v>5</c:v>
                </c:pt>
                <c:pt idx="1">
                  <c:v>10</c:v>
                </c:pt>
                <c:pt idx="2">
                  <c:v>15</c:v>
                </c:pt>
                <c:pt idx="3">
                  <c:v>20</c:v>
                </c:pt>
              </c:numCache>
            </c:numRef>
          </c:cat>
          <c:val>
            <c:numRef>
              <c:f>'Cor Charts'!$B$11:$B$14</c:f>
              <c:numCache>
                <c:formatCode>0.00</c:formatCode>
                <c:ptCount val="4"/>
                <c:pt idx="0">
                  <c:v>1.48591647417897E-2</c:v>
                </c:pt>
                <c:pt idx="1">
                  <c:v>6.1709607640157801E-2</c:v>
                </c:pt>
                <c:pt idx="2">
                  <c:v>3.1772278137581399E-2</c:v>
                </c:pt>
                <c:pt idx="3">
                  <c:v>-5.8502716233575697E-2</c:v>
                </c:pt>
              </c:numCache>
            </c:numRef>
          </c:val>
          <c:smooth val="0"/>
          <c:extLst>
            <c:ext xmlns:c16="http://schemas.microsoft.com/office/drawing/2014/chart" uri="{C3380CC4-5D6E-409C-BE32-E72D297353CC}">
              <c16:uniqueId val="{00000000-B2C3-4A81-BCB9-A9BC7DEC1604}"/>
            </c:ext>
          </c:extLst>
        </c:ser>
        <c:ser>
          <c:idx val="2"/>
          <c:order val="1"/>
          <c:tx>
            <c:strRef>
              <c:f>'Cor Charts'!$C$1</c:f>
              <c:strCache>
                <c:ptCount val="1"/>
                <c:pt idx="0">
                  <c:v>FC - Reg</c:v>
                </c:pt>
              </c:strCache>
            </c:strRef>
          </c:tx>
          <c:spPr>
            <a:ln w="28575" cap="rnd">
              <a:solidFill>
                <a:schemeClr val="accent3"/>
              </a:solidFill>
              <a:round/>
            </a:ln>
            <a:effectLst/>
          </c:spPr>
          <c:marker>
            <c:symbol val="none"/>
          </c:marker>
          <c:cat>
            <c:numRef>
              <c:f>'Cor Charts'!$A$11:$A$14</c:f>
              <c:numCache>
                <c:formatCode>General</c:formatCode>
                <c:ptCount val="4"/>
                <c:pt idx="0">
                  <c:v>5</c:v>
                </c:pt>
                <c:pt idx="1">
                  <c:v>10</c:v>
                </c:pt>
                <c:pt idx="2">
                  <c:v>15</c:v>
                </c:pt>
                <c:pt idx="3">
                  <c:v>20</c:v>
                </c:pt>
              </c:numCache>
            </c:numRef>
          </c:cat>
          <c:val>
            <c:numRef>
              <c:f>'Cor Charts'!$C$11:$C$14</c:f>
              <c:numCache>
                <c:formatCode>0.00</c:formatCode>
                <c:ptCount val="4"/>
                <c:pt idx="0">
                  <c:v>-1.92308886561635E-2</c:v>
                </c:pt>
                <c:pt idx="1">
                  <c:v>-8.6674300619525094E-2</c:v>
                </c:pt>
                <c:pt idx="2">
                  <c:v>-7.2344477486407405E-2</c:v>
                </c:pt>
                <c:pt idx="3">
                  <c:v>-8.5411077647458894E-2</c:v>
                </c:pt>
              </c:numCache>
            </c:numRef>
          </c:val>
          <c:smooth val="0"/>
          <c:extLst>
            <c:ext xmlns:c16="http://schemas.microsoft.com/office/drawing/2014/chart" uri="{C3380CC4-5D6E-409C-BE32-E72D297353CC}">
              <c16:uniqueId val="{00000001-B2C3-4A81-BCB9-A9BC7DEC1604}"/>
            </c:ext>
          </c:extLst>
        </c:ser>
        <c:ser>
          <c:idx val="3"/>
          <c:order val="2"/>
          <c:tx>
            <c:strRef>
              <c:f>'Cor Charts'!$D$1</c:f>
              <c:strCache>
                <c:ptCount val="1"/>
                <c:pt idx="0">
                  <c:v>YC - TF_IDF</c:v>
                </c:pt>
              </c:strCache>
            </c:strRef>
          </c:tx>
          <c:spPr>
            <a:ln w="28575" cap="rnd">
              <a:solidFill>
                <a:schemeClr val="accent4"/>
              </a:solidFill>
              <a:round/>
            </a:ln>
            <a:effectLst/>
          </c:spPr>
          <c:marker>
            <c:symbol val="none"/>
          </c:marker>
          <c:cat>
            <c:numRef>
              <c:f>'Cor Charts'!$A$11:$A$14</c:f>
              <c:numCache>
                <c:formatCode>General</c:formatCode>
                <c:ptCount val="4"/>
                <c:pt idx="0">
                  <c:v>5</c:v>
                </c:pt>
                <c:pt idx="1">
                  <c:v>10</c:v>
                </c:pt>
                <c:pt idx="2">
                  <c:v>15</c:v>
                </c:pt>
                <c:pt idx="3">
                  <c:v>20</c:v>
                </c:pt>
              </c:numCache>
            </c:numRef>
          </c:cat>
          <c:val>
            <c:numRef>
              <c:f>'Cor Charts'!$D$11:$D$14</c:f>
              <c:numCache>
                <c:formatCode>0.00</c:formatCode>
                <c:ptCount val="4"/>
                <c:pt idx="0">
                  <c:v>1.26328218869627E-2</c:v>
                </c:pt>
                <c:pt idx="1">
                  <c:v>2.7507728147753499E-2</c:v>
                </c:pt>
                <c:pt idx="2">
                  <c:v>3.2033731306451603E-2</c:v>
                </c:pt>
                <c:pt idx="3">
                  <c:v>3.2895445136760897E-2</c:v>
                </c:pt>
              </c:numCache>
            </c:numRef>
          </c:val>
          <c:smooth val="0"/>
          <c:extLst>
            <c:ext xmlns:c16="http://schemas.microsoft.com/office/drawing/2014/chart" uri="{C3380CC4-5D6E-409C-BE32-E72D297353CC}">
              <c16:uniqueId val="{00000002-B2C3-4A81-BCB9-A9BC7DEC1604}"/>
            </c:ext>
          </c:extLst>
        </c:ser>
        <c:ser>
          <c:idx val="4"/>
          <c:order val="3"/>
          <c:tx>
            <c:strRef>
              <c:f>'Cor Charts'!$E$1</c:f>
              <c:strCache>
                <c:ptCount val="1"/>
                <c:pt idx="0">
                  <c:v>FC - TF_IDF</c:v>
                </c:pt>
              </c:strCache>
            </c:strRef>
          </c:tx>
          <c:spPr>
            <a:ln w="28575" cap="rnd">
              <a:solidFill>
                <a:schemeClr val="accent5"/>
              </a:solidFill>
              <a:round/>
            </a:ln>
            <a:effectLst/>
          </c:spPr>
          <c:marker>
            <c:symbol val="none"/>
          </c:marker>
          <c:cat>
            <c:numRef>
              <c:f>'Cor Charts'!$A$11:$A$14</c:f>
              <c:numCache>
                <c:formatCode>General</c:formatCode>
                <c:ptCount val="4"/>
                <c:pt idx="0">
                  <c:v>5</c:v>
                </c:pt>
                <c:pt idx="1">
                  <c:v>10</c:v>
                </c:pt>
                <c:pt idx="2">
                  <c:v>15</c:v>
                </c:pt>
                <c:pt idx="3">
                  <c:v>20</c:v>
                </c:pt>
              </c:numCache>
            </c:numRef>
          </c:cat>
          <c:val>
            <c:numRef>
              <c:f>'Cor Charts'!$E$11:$E$14</c:f>
              <c:numCache>
                <c:formatCode>0.00</c:formatCode>
                <c:ptCount val="4"/>
                <c:pt idx="0">
                  <c:v>-1.10266796492206E-2</c:v>
                </c:pt>
                <c:pt idx="1">
                  <c:v>-4.6953000030983599E-2</c:v>
                </c:pt>
                <c:pt idx="2">
                  <c:v>-5.1674388263018498E-2</c:v>
                </c:pt>
                <c:pt idx="3">
                  <c:v>-5.3299067144386397E-2</c:v>
                </c:pt>
              </c:numCache>
            </c:numRef>
          </c:val>
          <c:smooth val="0"/>
          <c:extLst>
            <c:ext xmlns:c16="http://schemas.microsoft.com/office/drawing/2014/chart" uri="{C3380CC4-5D6E-409C-BE32-E72D297353CC}">
              <c16:uniqueId val="{00000003-B2C3-4A81-BCB9-A9BC7DEC1604}"/>
            </c:ext>
          </c:extLst>
        </c:ser>
        <c:dLbls>
          <c:showLegendKey val="0"/>
          <c:showVal val="0"/>
          <c:showCatName val="0"/>
          <c:showSerName val="0"/>
          <c:showPercent val="0"/>
          <c:showBubbleSize val="0"/>
        </c:dLbls>
        <c:smooth val="0"/>
        <c:axId val="1058215215"/>
        <c:axId val="1058215695"/>
      </c:lineChart>
      <c:catAx>
        <c:axId val="105821521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Window</a:t>
                </a:r>
                <a:r>
                  <a:rPr lang="en-US" baseline="0"/>
                  <a:t> Size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1058215695"/>
        <c:crosses val="autoZero"/>
        <c:auto val="1"/>
        <c:lblAlgn val="ctr"/>
        <c:lblOffset val="100"/>
        <c:noMultiLvlLbl val="0"/>
      </c:catAx>
      <c:valAx>
        <c:axId val="10582156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Correlation Coefficient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821521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Min Count</a:t>
            </a:r>
          </a:p>
        </c:rich>
      </c:tx>
      <c:layout>
        <c:manualLayout>
          <c:xMode val="edge"/>
          <c:yMode val="edge"/>
          <c:x val="0.40909011373578297"/>
          <c:y val="2.457002457002456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24323292889633"/>
          <c:y val="0.22632549500352911"/>
          <c:w val="0.82953719525402514"/>
          <c:h val="0.60638567554515399"/>
        </c:manualLayout>
      </c:layout>
      <c:lineChart>
        <c:grouping val="standard"/>
        <c:varyColors val="0"/>
        <c:ser>
          <c:idx val="1"/>
          <c:order val="0"/>
          <c:tx>
            <c:strRef>
              <c:f>'Cor Charts'!$B$1</c:f>
              <c:strCache>
                <c:ptCount val="1"/>
                <c:pt idx="0">
                  <c:v>YC - Reg</c:v>
                </c:pt>
              </c:strCache>
            </c:strRef>
          </c:tx>
          <c:spPr>
            <a:ln w="28575" cap="rnd">
              <a:solidFill>
                <a:schemeClr val="accent2"/>
              </a:solidFill>
              <a:round/>
            </a:ln>
            <a:effectLst/>
          </c:spPr>
          <c:marker>
            <c:symbol val="none"/>
          </c:marker>
          <c:cat>
            <c:numRef>
              <c:f>'Cor Charts'!$A$29:$A$32</c:f>
              <c:numCache>
                <c:formatCode>General</c:formatCode>
                <c:ptCount val="4"/>
                <c:pt idx="0">
                  <c:v>5</c:v>
                </c:pt>
                <c:pt idx="1">
                  <c:v>10</c:v>
                </c:pt>
                <c:pt idx="2">
                  <c:v>15</c:v>
                </c:pt>
                <c:pt idx="3">
                  <c:v>20</c:v>
                </c:pt>
              </c:numCache>
            </c:numRef>
          </c:cat>
          <c:val>
            <c:numRef>
              <c:f>'Cor Charts'!$B$21:$B$24</c:f>
              <c:numCache>
                <c:formatCode>0.00</c:formatCode>
                <c:ptCount val="4"/>
                <c:pt idx="0">
                  <c:v>-4.2743461180589298E-4</c:v>
                </c:pt>
                <c:pt idx="1">
                  <c:v>6.1709607640157801E-2</c:v>
                </c:pt>
                <c:pt idx="2">
                  <c:v>9.1349459775761609E-3</c:v>
                </c:pt>
                <c:pt idx="3">
                  <c:v>-2.1185670727716498E-2</c:v>
                </c:pt>
              </c:numCache>
            </c:numRef>
          </c:val>
          <c:smooth val="0"/>
          <c:extLst>
            <c:ext xmlns:c16="http://schemas.microsoft.com/office/drawing/2014/chart" uri="{C3380CC4-5D6E-409C-BE32-E72D297353CC}">
              <c16:uniqueId val="{00000000-7234-4283-A6B3-5B4AE93A6591}"/>
            </c:ext>
          </c:extLst>
        </c:ser>
        <c:ser>
          <c:idx val="2"/>
          <c:order val="1"/>
          <c:tx>
            <c:strRef>
              <c:f>'Cor Charts'!$C$1</c:f>
              <c:strCache>
                <c:ptCount val="1"/>
                <c:pt idx="0">
                  <c:v>FC - Reg</c:v>
                </c:pt>
              </c:strCache>
            </c:strRef>
          </c:tx>
          <c:spPr>
            <a:ln w="28575" cap="rnd">
              <a:solidFill>
                <a:schemeClr val="accent3"/>
              </a:solidFill>
              <a:round/>
            </a:ln>
            <a:effectLst/>
          </c:spPr>
          <c:marker>
            <c:symbol val="none"/>
          </c:marker>
          <c:cat>
            <c:numRef>
              <c:f>'Cor Charts'!$A$29:$A$32</c:f>
              <c:numCache>
                <c:formatCode>General</c:formatCode>
                <c:ptCount val="4"/>
                <c:pt idx="0">
                  <c:v>5</c:v>
                </c:pt>
                <c:pt idx="1">
                  <c:v>10</c:v>
                </c:pt>
                <c:pt idx="2">
                  <c:v>15</c:v>
                </c:pt>
                <c:pt idx="3">
                  <c:v>20</c:v>
                </c:pt>
              </c:numCache>
            </c:numRef>
          </c:cat>
          <c:val>
            <c:numRef>
              <c:f>'Cor Charts'!$C$21:$C$24</c:f>
              <c:numCache>
                <c:formatCode>0.00</c:formatCode>
                <c:ptCount val="4"/>
                <c:pt idx="0">
                  <c:v>-6.5262021796498704E-2</c:v>
                </c:pt>
                <c:pt idx="1">
                  <c:v>-8.6674300619525094E-2</c:v>
                </c:pt>
                <c:pt idx="2">
                  <c:v>-6.2942742327919202E-2</c:v>
                </c:pt>
                <c:pt idx="3">
                  <c:v>-6.5494560502624893E-2</c:v>
                </c:pt>
              </c:numCache>
            </c:numRef>
          </c:val>
          <c:smooth val="0"/>
          <c:extLst>
            <c:ext xmlns:c16="http://schemas.microsoft.com/office/drawing/2014/chart" uri="{C3380CC4-5D6E-409C-BE32-E72D297353CC}">
              <c16:uniqueId val="{00000001-7234-4283-A6B3-5B4AE93A6591}"/>
            </c:ext>
          </c:extLst>
        </c:ser>
        <c:ser>
          <c:idx val="3"/>
          <c:order val="2"/>
          <c:tx>
            <c:strRef>
              <c:f>'Cor Charts'!$D$1</c:f>
              <c:strCache>
                <c:ptCount val="1"/>
                <c:pt idx="0">
                  <c:v>YC - TF_IDF</c:v>
                </c:pt>
              </c:strCache>
            </c:strRef>
          </c:tx>
          <c:spPr>
            <a:ln w="28575" cap="rnd">
              <a:solidFill>
                <a:schemeClr val="accent4"/>
              </a:solidFill>
              <a:round/>
            </a:ln>
            <a:effectLst/>
          </c:spPr>
          <c:marker>
            <c:symbol val="none"/>
          </c:marker>
          <c:cat>
            <c:numRef>
              <c:f>'Cor Charts'!$A$29:$A$32</c:f>
              <c:numCache>
                <c:formatCode>General</c:formatCode>
                <c:ptCount val="4"/>
                <c:pt idx="0">
                  <c:v>5</c:v>
                </c:pt>
                <c:pt idx="1">
                  <c:v>10</c:v>
                </c:pt>
                <c:pt idx="2">
                  <c:v>15</c:v>
                </c:pt>
                <c:pt idx="3">
                  <c:v>20</c:v>
                </c:pt>
              </c:numCache>
            </c:numRef>
          </c:cat>
          <c:val>
            <c:numRef>
              <c:f>'Cor Charts'!$D$21:$D$24</c:f>
              <c:numCache>
                <c:formatCode>0.00</c:formatCode>
                <c:ptCount val="4"/>
                <c:pt idx="0">
                  <c:v>3.9221834970663101E-3</c:v>
                </c:pt>
                <c:pt idx="1">
                  <c:v>2.7507728147753499E-2</c:v>
                </c:pt>
                <c:pt idx="2">
                  <c:v>8.4213922811881906E-3</c:v>
                </c:pt>
                <c:pt idx="3">
                  <c:v>-2.0260627533994898E-3</c:v>
                </c:pt>
              </c:numCache>
            </c:numRef>
          </c:val>
          <c:smooth val="0"/>
          <c:extLst>
            <c:ext xmlns:c16="http://schemas.microsoft.com/office/drawing/2014/chart" uri="{C3380CC4-5D6E-409C-BE32-E72D297353CC}">
              <c16:uniqueId val="{00000002-7234-4283-A6B3-5B4AE93A6591}"/>
            </c:ext>
          </c:extLst>
        </c:ser>
        <c:ser>
          <c:idx val="4"/>
          <c:order val="3"/>
          <c:tx>
            <c:strRef>
              <c:f>'Cor Charts'!$E$1</c:f>
              <c:strCache>
                <c:ptCount val="1"/>
                <c:pt idx="0">
                  <c:v>FC - TF_IDF</c:v>
                </c:pt>
              </c:strCache>
            </c:strRef>
          </c:tx>
          <c:spPr>
            <a:ln w="28575" cap="rnd">
              <a:solidFill>
                <a:schemeClr val="accent5"/>
              </a:solidFill>
              <a:round/>
            </a:ln>
            <a:effectLst/>
          </c:spPr>
          <c:marker>
            <c:symbol val="none"/>
          </c:marker>
          <c:cat>
            <c:numRef>
              <c:f>'Cor Charts'!$A$29:$A$32</c:f>
              <c:numCache>
                <c:formatCode>General</c:formatCode>
                <c:ptCount val="4"/>
                <c:pt idx="0">
                  <c:v>5</c:v>
                </c:pt>
                <c:pt idx="1">
                  <c:v>10</c:v>
                </c:pt>
                <c:pt idx="2">
                  <c:v>15</c:v>
                </c:pt>
                <c:pt idx="3">
                  <c:v>20</c:v>
                </c:pt>
              </c:numCache>
            </c:numRef>
          </c:cat>
          <c:val>
            <c:numRef>
              <c:f>'Cor Charts'!$E$21:$E$24</c:f>
              <c:numCache>
                <c:formatCode>0.00</c:formatCode>
                <c:ptCount val="4"/>
                <c:pt idx="0">
                  <c:v>-1.8143357658543E-2</c:v>
                </c:pt>
                <c:pt idx="1">
                  <c:v>-4.6953000030983599E-2</c:v>
                </c:pt>
                <c:pt idx="2">
                  <c:v>-3.8437381710747398E-2</c:v>
                </c:pt>
                <c:pt idx="3">
                  <c:v>-3.3612988121801302E-2</c:v>
                </c:pt>
              </c:numCache>
            </c:numRef>
          </c:val>
          <c:smooth val="0"/>
          <c:extLst>
            <c:ext xmlns:c16="http://schemas.microsoft.com/office/drawing/2014/chart" uri="{C3380CC4-5D6E-409C-BE32-E72D297353CC}">
              <c16:uniqueId val="{00000003-7234-4283-A6B3-5B4AE93A6591}"/>
            </c:ext>
          </c:extLst>
        </c:ser>
        <c:dLbls>
          <c:showLegendKey val="0"/>
          <c:showVal val="0"/>
          <c:showCatName val="0"/>
          <c:showSerName val="0"/>
          <c:showPercent val="0"/>
          <c:showBubbleSize val="0"/>
        </c:dLbls>
        <c:smooth val="0"/>
        <c:axId val="1058215215"/>
        <c:axId val="1058215695"/>
      </c:lineChart>
      <c:catAx>
        <c:axId val="105821521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Min Count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1058215695"/>
        <c:crosses val="autoZero"/>
        <c:auto val="1"/>
        <c:lblAlgn val="ctr"/>
        <c:lblOffset val="100"/>
        <c:noMultiLvlLbl val="0"/>
      </c:catAx>
      <c:valAx>
        <c:axId val="10582156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Correlation Coefficient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821521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Epochs</a:t>
            </a:r>
          </a:p>
        </c:rich>
      </c:tx>
      <c:layout>
        <c:manualLayout>
          <c:xMode val="edge"/>
          <c:yMode val="edge"/>
          <c:x val="0.40909011373578297"/>
          <c:y val="2.457002457002456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133769092197914"/>
          <c:y val="0.22632549500352911"/>
          <c:w val="0.848310118243914"/>
          <c:h val="0.60638567554515399"/>
        </c:manualLayout>
      </c:layout>
      <c:lineChart>
        <c:grouping val="standard"/>
        <c:varyColors val="0"/>
        <c:ser>
          <c:idx val="1"/>
          <c:order val="0"/>
          <c:tx>
            <c:strRef>
              <c:f>'Cor Charts'!$B$1</c:f>
              <c:strCache>
                <c:ptCount val="1"/>
                <c:pt idx="0">
                  <c:v>YC - Reg</c:v>
                </c:pt>
              </c:strCache>
            </c:strRef>
          </c:tx>
          <c:spPr>
            <a:ln w="28575" cap="rnd">
              <a:solidFill>
                <a:schemeClr val="accent2"/>
              </a:solidFill>
              <a:round/>
            </a:ln>
            <a:effectLst/>
          </c:spPr>
          <c:marker>
            <c:symbol val="none"/>
          </c:marker>
          <c:cat>
            <c:numRef>
              <c:f>'Cor Charts'!$A$29:$A$32</c:f>
              <c:numCache>
                <c:formatCode>General</c:formatCode>
                <c:ptCount val="4"/>
                <c:pt idx="0">
                  <c:v>5</c:v>
                </c:pt>
                <c:pt idx="1">
                  <c:v>10</c:v>
                </c:pt>
                <c:pt idx="2">
                  <c:v>15</c:v>
                </c:pt>
                <c:pt idx="3">
                  <c:v>20</c:v>
                </c:pt>
              </c:numCache>
            </c:numRef>
          </c:cat>
          <c:val>
            <c:numRef>
              <c:f>'Cor Charts'!$B$29:$B$32</c:f>
              <c:numCache>
                <c:formatCode>0.00</c:formatCode>
                <c:ptCount val="4"/>
                <c:pt idx="0">
                  <c:v>2.1877852128510102E-2</c:v>
                </c:pt>
                <c:pt idx="1">
                  <c:v>6.1709607640157801E-2</c:v>
                </c:pt>
                <c:pt idx="2">
                  <c:v>4.8456481041995E-2</c:v>
                </c:pt>
                <c:pt idx="3">
                  <c:v>-9.2454454022202398E-2</c:v>
                </c:pt>
              </c:numCache>
            </c:numRef>
          </c:val>
          <c:smooth val="0"/>
          <c:extLst>
            <c:ext xmlns:c16="http://schemas.microsoft.com/office/drawing/2014/chart" uri="{C3380CC4-5D6E-409C-BE32-E72D297353CC}">
              <c16:uniqueId val="{00000000-0134-44F1-9F08-E601CB1F6BEA}"/>
            </c:ext>
          </c:extLst>
        </c:ser>
        <c:ser>
          <c:idx val="2"/>
          <c:order val="1"/>
          <c:tx>
            <c:strRef>
              <c:f>'Cor Charts'!$C$1</c:f>
              <c:strCache>
                <c:ptCount val="1"/>
                <c:pt idx="0">
                  <c:v>FC - Reg</c:v>
                </c:pt>
              </c:strCache>
            </c:strRef>
          </c:tx>
          <c:spPr>
            <a:ln w="28575" cap="rnd">
              <a:solidFill>
                <a:schemeClr val="accent3"/>
              </a:solidFill>
              <a:round/>
            </a:ln>
            <a:effectLst/>
          </c:spPr>
          <c:marker>
            <c:symbol val="none"/>
          </c:marker>
          <c:cat>
            <c:numRef>
              <c:f>'Cor Charts'!$A$29:$A$32</c:f>
              <c:numCache>
                <c:formatCode>General</c:formatCode>
                <c:ptCount val="4"/>
                <c:pt idx="0">
                  <c:v>5</c:v>
                </c:pt>
                <c:pt idx="1">
                  <c:v>10</c:v>
                </c:pt>
                <c:pt idx="2">
                  <c:v>15</c:v>
                </c:pt>
                <c:pt idx="3">
                  <c:v>20</c:v>
                </c:pt>
              </c:numCache>
            </c:numRef>
          </c:cat>
          <c:val>
            <c:numRef>
              <c:f>'Cor Charts'!$C$29:$C$32</c:f>
              <c:numCache>
                <c:formatCode>0.00</c:formatCode>
                <c:ptCount val="4"/>
                <c:pt idx="0">
                  <c:v>-2.5727501668909698E-2</c:v>
                </c:pt>
                <c:pt idx="1">
                  <c:v>-8.6674300619525094E-2</c:v>
                </c:pt>
                <c:pt idx="2">
                  <c:v>-6.0975111605046699E-2</c:v>
                </c:pt>
                <c:pt idx="3">
                  <c:v>-7.6888602807961295E-2</c:v>
                </c:pt>
              </c:numCache>
            </c:numRef>
          </c:val>
          <c:smooth val="0"/>
          <c:extLst>
            <c:ext xmlns:c16="http://schemas.microsoft.com/office/drawing/2014/chart" uri="{C3380CC4-5D6E-409C-BE32-E72D297353CC}">
              <c16:uniqueId val="{00000001-0134-44F1-9F08-E601CB1F6BEA}"/>
            </c:ext>
          </c:extLst>
        </c:ser>
        <c:ser>
          <c:idx val="3"/>
          <c:order val="2"/>
          <c:tx>
            <c:strRef>
              <c:f>'Cor Charts'!$D$1</c:f>
              <c:strCache>
                <c:ptCount val="1"/>
                <c:pt idx="0">
                  <c:v>YC - TF_IDF</c:v>
                </c:pt>
              </c:strCache>
            </c:strRef>
          </c:tx>
          <c:spPr>
            <a:ln w="28575" cap="rnd">
              <a:solidFill>
                <a:schemeClr val="accent4"/>
              </a:solidFill>
              <a:round/>
            </a:ln>
            <a:effectLst/>
          </c:spPr>
          <c:marker>
            <c:symbol val="none"/>
          </c:marker>
          <c:cat>
            <c:numRef>
              <c:f>'Cor Charts'!$A$29:$A$32</c:f>
              <c:numCache>
                <c:formatCode>General</c:formatCode>
                <c:ptCount val="4"/>
                <c:pt idx="0">
                  <c:v>5</c:v>
                </c:pt>
                <c:pt idx="1">
                  <c:v>10</c:v>
                </c:pt>
                <c:pt idx="2">
                  <c:v>15</c:v>
                </c:pt>
                <c:pt idx="3">
                  <c:v>20</c:v>
                </c:pt>
              </c:numCache>
            </c:numRef>
          </c:cat>
          <c:val>
            <c:numRef>
              <c:f>'Cor Charts'!$D$29:$D$32</c:f>
              <c:numCache>
                <c:formatCode>0.00</c:formatCode>
                <c:ptCount val="4"/>
                <c:pt idx="0">
                  <c:v>1.4478243098545E-2</c:v>
                </c:pt>
                <c:pt idx="1">
                  <c:v>2.7507728147753499E-2</c:v>
                </c:pt>
                <c:pt idx="2">
                  <c:v>2.8198787275998598E-2</c:v>
                </c:pt>
                <c:pt idx="3">
                  <c:v>1.4411036554712899E-2</c:v>
                </c:pt>
              </c:numCache>
            </c:numRef>
          </c:val>
          <c:smooth val="0"/>
          <c:extLst>
            <c:ext xmlns:c16="http://schemas.microsoft.com/office/drawing/2014/chart" uri="{C3380CC4-5D6E-409C-BE32-E72D297353CC}">
              <c16:uniqueId val="{00000002-0134-44F1-9F08-E601CB1F6BEA}"/>
            </c:ext>
          </c:extLst>
        </c:ser>
        <c:ser>
          <c:idx val="4"/>
          <c:order val="3"/>
          <c:tx>
            <c:strRef>
              <c:f>'Cor Charts'!$E$1</c:f>
              <c:strCache>
                <c:ptCount val="1"/>
                <c:pt idx="0">
                  <c:v>FC - TF_IDF</c:v>
                </c:pt>
              </c:strCache>
            </c:strRef>
          </c:tx>
          <c:spPr>
            <a:ln w="28575" cap="rnd">
              <a:solidFill>
                <a:schemeClr val="accent5"/>
              </a:solidFill>
              <a:round/>
            </a:ln>
            <a:effectLst/>
          </c:spPr>
          <c:marker>
            <c:symbol val="none"/>
          </c:marker>
          <c:cat>
            <c:numRef>
              <c:f>'Cor Charts'!$A$29:$A$32</c:f>
              <c:numCache>
                <c:formatCode>General</c:formatCode>
                <c:ptCount val="4"/>
                <c:pt idx="0">
                  <c:v>5</c:v>
                </c:pt>
                <c:pt idx="1">
                  <c:v>10</c:v>
                </c:pt>
                <c:pt idx="2">
                  <c:v>15</c:v>
                </c:pt>
                <c:pt idx="3">
                  <c:v>20</c:v>
                </c:pt>
              </c:numCache>
            </c:numRef>
          </c:cat>
          <c:val>
            <c:numRef>
              <c:f>'Cor Charts'!$E$29:$E$32</c:f>
              <c:numCache>
                <c:formatCode>0.00</c:formatCode>
                <c:ptCount val="4"/>
                <c:pt idx="0">
                  <c:v>-2.5311783925086401E-2</c:v>
                </c:pt>
                <c:pt idx="1">
                  <c:v>-4.6953000030983599E-2</c:v>
                </c:pt>
                <c:pt idx="2">
                  <c:v>-3.1784247013519999E-2</c:v>
                </c:pt>
                <c:pt idx="3">
                  <c:v>-3.3468778123229397E-2</c:v>
                </c:pt>
              </c:numCache>
            </c:numRef>
          </c:val>
          <c:smooth val="0"/>
          <c:extLst>
            <c:ext xmlns:c16="http://schemas.microsoft.com/office/drawing/2014/chart" uri="{C3380CC4-5D6E-409C-BE32-E72D297353CC}">
              <c16:uniqueId val="{00000003-0134-44F1-9F08-E601CB1F6BEA}"/>
            </c:ext>
          </c:extLst>
        </c:ser>
        <c:dLbls>
          <c:showLegendKey val="0"/>
          <c:showVal val="0"/>
          <c:showCatName val="0"/>
          <c:showSerName val="0"/>
          <c:showPercent val="0"/>
          <c:showBubbleSize val="0"/>
        </c:dLbls>
        <c:smooth val="0"/>
        <c:axId val="1058215215"/>
        <c:axId val="1058215695"/>
      </c:lineChart>
      <c:catAx>
        <c:axId val="105821521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1058215695"/>
        <c:crosses val="autoZero"/>
        <c:auto val="1"/>
        <c:lblAlgn val="ctr"/>
        <c:lblOffset val="100"/>
        <c:noMultiLvlLbl val="0"/>
      </c:catAx>
      <c:valAx>
        <c:axId val="10582156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Correlation Coefficient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821521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7DD58-5854-45A2-B10F-193983300D43}" type="datetimeFigureOut">
              <a:rPr lang="en-US" smtClean="0"/>
              <a:t>11/17/2024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EF51A-852F-4D87-8EF4-499D8E95A7D1}" type="slidenum">
              <a:rPr lang="en-US" smtClean="0"/>
              <a:t>‹#›</a:t>
            </a:fld>
            <a:endParaRPr lang="en-US"/>
          </a:p>
        </p:txBody>
      </p:sp>
    </p:spTree>
    <p:extLst>
      <p:ext uri="{BB962C8B-B14F-4D97-AF65-F5344CB8AC3E}">
        <p14:creationId xmlns:p14="http://schemas.microsoft.com/office/powerpoint/2010/main" val="379594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Took 11.5 hours to run the 10 runs. No data processing, just models and building/checking uncertainty lists.</a:t>
            </a:r>
          </a:p>
        </p:txBody>
      </p:sp>
      <p:sp>
        <p:nvSpPr>
          <p:cNvPr id="4" name="Slide Number Placeholder 3"/>
          <p:cNvSpPr>
            <a:spLocks noGrp="1"/>
          </p:cNvSpPr>
          <p:nvPr>
            <p:ph type="sldNum" sz="quarter" idx="5"/>
          </p:nvPr>
        </p:nvSpPr>
        <p:spPr/>
        <p:txBody>
          <a:bodyPr/>
          <a:lstStyle/>
          <a:p>
            <a:fld id="{410EF51A-852F-4D87-8EF4-499D8E95A7D1}" type="slidenum">
              <a:rPr lang="en-US" smtClean="0"/>
              <a:t>2</a:t>
            </a:fld>
            <a:endParaRPr lang="en-US"/>
          </a:p>
        </p:txBody>
      </p:sp>
    </p:spTree>
    <p:extLst>
      <p:ext uri="{BB962C8B-B14F-4D97-AF65-F5344CB8AC3E}">
        <p14:creationId xmlns:p14="http://schemas.microsoft.com/office/powerpoint/2010/main" val="1360878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Early processing runs took 12 hours</a:t>
            </a:r>
          </a:p>
        </p:txBody>
      </p:sp>
      <p:sp>
        <p:nvSpPr>
          <p:cNvPr id="4" name="Slide Number Placeholder 3"/>
          <p:cNvSpPr>
            <a:spLocks noGrp="1"/>
          </p:cNvSpPr>
          <p:nvPr>
            <p:ph type="sldNum" sz="quarter" idx="5"/>
          </p:nvPr>
        </p:nvSpPr>
        <p:spPr/>
        <p:txBody>
          <a:bodyPr/>
          <a:lstStyle/>
          <a:p>
            <a:fld id="{410EF51A-852F-4D87-8EF4-499D8E95A7D1}" type="slidenum">
              <a:rPr lang="en-US" smtClean="0"/>
              <a:t>27</a:t>
            </a:fld>
            <a:endParaRPr lang="en-US"/>
          </a:p>
        </p:txBody>
      </p:sp>
    </p:spTree>
    <p:extLst>
      <p:ext uri="{BB962C8B-B14F-4D97-AF65-F5344CB8AC3E}">
        <p14:creationId xmlns:p14="http://schemas.microsoft.com/office/powerpoint/2010/main" val="2317860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GSIB: global systemically important bank (if it fails the economy could collapse)</a:t>
            </a:r>
          </a:p>
          <a:p>
            <a:r>
              <a:rPr lang="en-US" dirty="0"/>
              <a:t>DFAT: Australian banking authority</a:t>
            </a:r>
          </a:p>
          <a:p>
            <a:r>
              <a:rPr lang="en-US" dirty="0"/>
              <a:t>FRTB: Part of capital requirements set via Basel</a:t>
            </a:r>
          </a:p>
        </p:txBody>
      </p:sp>
      <p:sp>
        <p:nvSpPr>
          <p:cNvPr id="4" name="Slide Number Placeholder 3"/>
          <p:cNvSpPr>
            <a:spLocks noGrp="1"/>
          </p:cNvSpPr>
          <p:nvPr>
            <p:ph type="sldNum" sz="quarter" idx="5"/>
          </p:nvPr>
        </p:nvSpPr>
        <p:spPr/>
        <p:txBody>
          <a:bodyPr/>
          <a:lstStyle/>
          <a:p>
            <a:fld id="{410EF51A-852F-4D87-8EF4-499D8E95A7D1}" type="slidenum">
              <a:rPr lang="en-US" smtClean="0"/>
              <a:t>28</a:t>
            </a:fld>
            <a:endParaRPr lang="en-US"/>
          </a:p>
        </p:txBody>
      </p:sp>
    </p:spTree>
    <p:extLst>
      <p:ext uri="{BB962C8B-B14F-4D97-AF65-F5344CB8AC3E}">
        <p14:creationId xmlns:p14="http://schemas.microsoft.com/office/powerpoint/2010/main" val="4186042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Pos_tag</a:t>
            </a:r>
            <a:r>
              <a:rPr lang="en-US" dirty="0"/>
              <a:t> takes longer but is more accurate for English text</a:t>
            </a:r>
          </a:p>
          <a:p>
            <a:r>
              <a:rPr lang="en-US" dirty="0"/>
              <a:t>Left hyphens for words like </a:t>
            </a:r>
            <a:r>
              <a:rPr lang="en-US" sz="1800" b="0" i="0" u="none" strike="noStrike" dirty="0">
                <a:solidFill>
                  <a:srgbClr val="000000"/>
                </a:solidFill>
                <a:effectLst/>
                <a:latin typeface="Aptos Narrow" panose="020B0004020202020204" pitchFamily="34" charset="0"/>
              </a:rPr>
              <a:t>post-election</a:t>
            </a:r>
            <a:r>
              <a:rPr lang="en-US" dirty="0"/>
              <a:t> </a:t>
            </a:r>
          </a:p>
          <a:p>
            <a:r>
              <a:rPr lang="en-US" dirty="0"/>
              <a:t>Bigrams used to be last phase</a:t>
            </a:r>
            <a:br>
              <a:rPr lang="en-US" dirty="0"/>
            </a:br>
            <a:r>
              <a:rPr lang="en-US" dirty="0"/>
              <a:t>Started lemmatizing later in cycle</a:t>
            </a:r>
            <a:br>
              <a:rPr lang="en-US" dirty="0"/>
            </a:br>
            <a:r>
              <a:rPr lang="en-US" dirty="0"/>
              <a:t>Looked into CNNs for uncertainty tagging but proved to difficult</a:t>
            </a:r>
            <a:br>
              <a:rPr lang="en-US" dirty="0"/>
            </a:br>
            <a:endParaRPr lang="en-US" dirty="0"/>
          </a:p>
          <a:p>
            <a:endParaRPr lang="en-US" dirty="0"/>
          </a:p>
          <a:p>
            <a:r>
              <a:rPr lang="en-US" dirty="0"/>
              <a:t>Lemmatized due to work done by S&amp;P data science team</a:t>
            </a:r>
          </a:p>
          <a:p>
            <a:endParaRPr lang="en-US" dirty="0"/>
          </a:p>
          <a:p>
            <a:r>
              <a:rPr lang="en-US" dirty="0"/>
              <a:t>Other choices: keep or exclude hyphens, rework for efficiency gains</a:t>
            </a:r>
          </a:p>
        </p:txBody>
      </p:sp>
      <p:sp>
        <p:nvSpPr>
          <p:cNvPr id="4" name="Slide Number Placeholder 3"/>
          <p:cNvSpPr>
            <a:spLocks noGrp="1"/>
          </p:cNvSpPr>
          <p:nvPr>
            <p:ph type="sldNum" sz="quarter" idx="5"/>
          </p:nvPr>
        </p:nvSpPr>
        <p:spPr/>
        <p:txBody>
          <a:bodyPr/>
          <a:lstStyle/>
          <a:p>
            <a:fld id="{410EF51A-852F-4D87-8EF4-499D8E95A7D1}" type="slidenum">
              <a:rPr lang="en-US" smtClean="0"/>
              <a:t>4</a:t>
            </a:fld>
            <a:endParaRPr lang="en-US"/>
          </a:p>
        </p:txBody>
      </p:sp>
    </p:spTree>
    <p:extLst>
      <p:ext uri="{BB962C8B-B14F-4D97-AF65-F5344CB8AC3E}">
        <p14:creationId xmlns:p14="http://schemas.microsoft.com/office/powerpoint/2010/main" val="2351999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 scoring is </a:t>
            </a:r>
            <a:r>
              <a:rPr lang="en-US" dirty="0" err="1"/>
              <a:t>npmi</a:t>
            </a:r>
            <a:r>
              <a:rPr lang="en-US" dirty="0"/>
              <a:t> which has a threshold range of -1 to 1. </a:t>
            </a:r>
            <a:r>
              <a:rPr lang="en-US" dirty="0" err="1"/>
              <a:t>npmi</a:t>
            </a:r>
            <a:r>
              <a:rPr lang="en-US" dirty="0"/>
              <a:t> stands for normalized pointwise mutual information</a:t>
            </a:r>
          </a:p>
          <a:p>
            <a:r>
              <a:rPr lang="en-US" dirty="0"/>
              <a:t>Bigrams after stop words for efficiency</a:t>
            </a:r>
          </a:p>
          <a:p>
            <a:r>
              <a:rPr lang="en-US" dirty="0"/>
              <a:t>After lemmatization because results still seemed solid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10EF51A-852F-4D87-8EF4-499D8E95A7D1}" type="slidenum">
              <a:rPr lang="en-US" smtClean="0"/>
              <a:t>6</a:t>
            </a:fld>
            <a:endParaRPr lang="en-US"/>
          </a:p>
        </p:txBody>
      </p:sp>
    </p:spTree>
    <p:extLst>
      <p:ext uri="{BB962C8B-B14F-4D97-AF65-F5344CB8AC3E}">
        <p14:creationId xmlns:p14="http://schemas.microsoft.com/office/powerpoint/2010/main" val="69783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Unique Words = Set of every word from each year</a:t>
            </a:r>
          </a:p>
          <a:p>
            <a:r>
              <a:rPr lang="en-US" dirty="0"/>
              <a:t>Avg Rare Words = A word is rare if it appears 3x more in a given year than it’s average across all years</a:t>
            </a:r>
          </a:p>
          <a:p>
            <a:r>
              <a:rPr lang="en-US" dirty="0"/>
              <a:t>Common Words Soto = How many words in common with the soto dictionary</a:t>
            </a:r>
          </a:p>
          <a:p>
            <a:r>
              <a:rPr lang="en-US" dirty="0"/>
              <a:t>Unique Words Full Corpus = In given year, how many words were unique from other runs</a:t>
            </a:r>
          </a:p>
          <a:p>
            <a:r>
              <a:rPr lang="en-US" dirty="0"/>
              <a:t> </a:t>
            </a:r>
          </a:p>
        </p:txBody>
      </p:sp>
      <p:sp>
        <p:nvSpPr>
          <p:cNvPr id="4" name="Slide Number Placeholder 3"/>
          <p:cNvSpPr>
            <a:spLocks noGrp="1"/>
          </p:cNvSpPr>
          <p:nvPr>
            <p:ph type="sldNum" sz="quarter" idx="5"/>
          </p:nvPr>
        </p:nvSpPr>
        <p:spPr/>
        <p:txBody>
          <a:bodyPr/>
          <a:lstStyle/>
          <a:p>
            <a:fld id="{410EF51A-852F-4D87-8EF4-499D8E95A7D1}" type="slidenum">
              <a:rPr lang="en-US" smtClean="0"/>
              <a:t>8</a:t>
            </a:fld>
            <a:endParaRPr lang="en-US"/>
          </a:p>
        </p:txBody>
      </p:sp>
    </p:spTree>
    <p:extLst>
      <p:ext uri="{BB962C8B-B14F-4D97-AF65-F5344CB8AC3E}">
        <p14:creationId xmlns:p14="http://schemas.microsoft.com/office/powerpoint/2010/main" val="2849264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Soto looks at log of the loan amount </a:t>
            </a:r>
          </a:p>
          <a:p>
            <a:r>
              <a:rPr lang="en-US" dirty="0"/>
              <a:t>Mean score was .23 to .7 in soto</a:t>
            </a:r>
          </a:p>
          <a:p>
            <a:endParaRPr lang="en-US" dirty="0"/>
          </a:p>
          <a:p>
            <a:r>
              <a:rPr lang="en-US" dirty="0"/>
              <a:t>See in R Squared values closer to the .5 - .9 range depending on test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10EF51A-852F-4D87-8EF4-499D8E95A7D1}" type="slidenum">
              <a:rPr lang="en-US" smtClean="0"/>
              <a:t>13</a:t>
            </a:fld>
            <a:endParaRPr lang="en-US"/>
          </a:p>
        </p:txBody>
      </p:sp>
    </p:spTree>
    <p:extLst>
      <p:ext uri="{BB962C8B-B14F-4D97-AF65-F5344CB8AC3E}">
        <p14:creationId xmlns:p14="http://schemas.microsoft.com/office/powerpoint/2010/main" val="3945557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0EF51A-852F-4D87-8EF4-499D8E95A7D1}" type="slidenum">
              <a:rPr lang="en-US" smtClean="0"/>
              <a:t>14</a:t>
            </a:fld>
            <a:endParaRPr lang="en-US"/>
          </a:p>
        </p:txBody>
      </p:sp>
    </p:spTree>
    <p:extLst>
      <p:ext uri="{BB962C8B-B14F-4D97-AF65-F5344CB8AC3E}">
        <p14:creationId xmlns:p14="http://schemas.microsoft.com/office/powerpoint/2010/main" val="3841682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Section 21e – part of forward-looking statements read at start of transcript</a:t>
            </a:r>
          </a:p>
        </p:txBody>
      </p:sp>
      <p:sp>
        <p:nvSpPr>
          <p:cNvPr id="4" name="Slide Number Placeholder 3"/>
          <p:cNvSpPr>
            <a:spLocks noGrp="1"/>
          </p:cNvSpPr>
          <p:nvPr>
            <p:ph type="sldNum" sz="quarter" idx="5"/>
          </p:nvPr>
        </p:nvSpPr>
        <p:spPr/>
        <p:txBody>
          <a:bodyPr/>
          <a:lstStyle/>
          <a:p>
            <a:fld id="{410EF51A-852F-4D87-8EF4-499D8E95A7D1}" type="slidenum">
              <a:rPr lang="en-US" smtClean="0"/>
              <a:t>16</a:t>
            </a:fld>
            <a:endParaRPr lang="en-US"/>
          </a:p>
        </p:txBody>
      </p:sp>
    </p:spTree>
    <p:extLst>
      <p:ext uri="{BB962C8B-B14F-4D97-AF65-F5344CB8AC3E}">
        <p14:creationId xmlns:p14="http://schemas.microsoft.com/office/powerpoint/2010/main" val="155771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Financial Accounting Standard Number 91 deals with the calculation of investment income and amortized cost for mortgage backed securities, as well as whole mortgages and callable bonds.</a:t>
            </a:r>
          </a:p>
        </p:txBody>
      </p:sp>
      <p:sp>
        <p:nvSpPr>
          <p:cNvPr id="4" name="Slide Number Placeholder 3"/>
          <p:cNvSpPr>
            <a:spLocks noGrp="1"/>
          </p:cNvSpPr>
          <p:nvPr>
            <p:ph type="sldNum" sz="quarter" idx="5"/>
          </p:nvPr>
        </p:nvSpPr>
        <p:spPr/>
        <p:txBody>
          <a:bodyPr/>
          <a:lstStyle/>
          <a:p>
            <a:fld id="{410EF51A-852F-4D87-8EF4-499D8E95A7D1}" type="slidenum">
              <a:rPr lang="en-US" smtClean="0"/>
              <a:t>19</a:t>
            </a:fld>
            <a:endParaRPr lang="en-US"/>
          </a:p>
        </p:txBody>
      </p:sp>
    </p:spTree>
    <p:extLst>
      <p:ext uri="{BB962C8B-B14F-4D97-AF65-F5344CB8AC3E}">
        <p14:creationId xmlns:p14="http://schemas.microsoft.com/office/powerpoint/2010/main" val="1924619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a:t>
            </a:r>
          </a:p>
        </p:txBody>
      </p:sp>
      <p:sp>
        <p:nvSpPr>
          <p:cNvPr id="4" name="Slide Number Placeholder 3"/>
          <p:cNvSpPr>
            <a:spLocks noGrp="1"/>
          </p:cNvSpPr>
          <p:nvPr>
            <p:ph type="sldNum" sz="quarter" idx="5"/>
          </p:nvPr>
        </p:nvSpPr>
        <p:spPr/>
        <p:txBody>
          <a:bodyPr/>
          <a:lstStyle/>
          <a:p>
            <a:fld id="{410EF51A-852F-4D87-8EF4-499D8E95A7D1}" type="slidenum">
              <a:rPr lang="en-US" smtClean="0"/>
              <a:t>26</a:t>
            </a:fld>
            <a:endParaRPr lang="en-US"/>
          </a:p>
        </p:txBody>
      </p:sp>
    </p:spTree>
    <p:extLst>
      <p:ext uri="{BB962C8B-B14F-4D97-AF65-F5344CB8AC3E}">
        <p14:creationId xmlns:p14="http://schemas.microsoft.com/office/powerpoint/2010/main" val="4249604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03F50-E721-3E63-A6C3-C70149ADC9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90BB22-342A-3E8C-37F5-7BB08504FB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00F296-A00C-2BC8-1590-8B0CB8147E59}"/>
              </a:ext>
            </a:extLst>
          </p:cNvPr>
          <p:cNvSpPr>
            <a:spLocks noGrp="1"/>
          </p:cNvSpPr>
          <p:nvPr>
            <p:ph type="dt" sz="half" idx="10"/>
          </p:nvPr>
        </p:nvSpPr>
        <p:spPr/>
        <p:txBody>
          <a:bodyPr/>
          <a:lstStyle/>
          <a:p>
            <a:fld id="{2416FAD7-0042-47F9-8019-FD4E3E174ED3}" type="datetimeFigureOut">
              <a:rPr lang="en-US" smtClean="0"/>
              <a:t>11/17/2024</a:t>
            </a:fld>
            <a:endParaRPr lang="en-US"/>
          </a:p>
        </p:txBody>
      </p:sp>
      <p:sp>
        <p:nvSpPr>
          <p:cNvPr id="5" name="Footer Placeholder 4">
            <a:extLst>
              <a:ext uri="{FF2B5EF4-FFF2-40B4-BE49-F238E27FC236}">
                <a16:creationId xmlns:a16="http://schemas.microsoft.com/office/drawing/2014/main" id="{438D20FE-1317-0205-D2C3-2789042DDC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220932-652F-3FF8-6BAC-288E26619746}"/>
              </a:ext>
            </a:extLst>
          </p:cNvPr>
          <p:cNvSpPr>
            <a:spLocks noGrp="1"/>
          </p:cNvSpPr>
          <p:nvPr>
            <p:ph type="sldNum" sz="quarter" idx="12"/>
          </p:nvPr>
        </p:nvSpPr>
        <p:spPr/>
        <p:txBody>
          <a:bodyPr/>
          <a:lstStyle/>
          <a:p>
            <a:fld id="{BE009D0C-A1B7-47B6-A187-3927A7ED8283}" type="slidenum">
              <a:rPr lang="en-US" smtClean="0"/>
              <a:t>‹#›</a:t>
            </a:fld>
            <a:endParaRPr lang="en-US"/>
          </a:p>
        </p:txBody>
      </p:sp>
    </p:spTree>
    <p:extLst>
      <p:ext uri="{BB962C8B-B14F-4D97-AF65-F5344CB8AC3E}">
        <p14:creationId xmlns:p14="http://schemas.microsoft.com/office/powerpoint/2010/main" val="2042909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7258-7316-6C2F-733F-DFB59400D4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BE4460-D1E0-C0E1-3F6C-A51854D137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FE086-6B72-1801-1FB2-271DBE47DB78}"/>
              </a:ext>
            </a:extLst>
          </p:cNvPr>
          <p:cNvSpPr>
            <a:spLocks noGrp="1"/>
          </p:cNvSpPr>
          <p:nvPr>
            <p:ph type="dt" sz="half" idx="10"/>
          </p:nvPr>
        </p:nvSpPr>
        <p:spPr/>
        <p:txBody>
          <a:bodyPr/>
          <a:lstStyle/>
          <a:p>
            <a:fld id="{2416FAD7-0042-47F9-8019-FD4E3E174ED3}" type="datetimeFigureOut">
              <a:rPr lang="en-US" smtClean="0"/>
              <a:t>11/17/2024</a:t>
            </a:fld>
            <a:endParaRPr lang="en-US"/>
          </a:p>
        </p:txBody>
      </p:sp>
      <p:sp>
        <p:nvSpPr>
          <p:cNvPr id="5" name="Footer Placeholder 4">
            <a:extLst>
              <a:ext uri="{FF2B5EF4-FFF2-40B4-BE49-F238E27FC236}">
                <a16:creationId xmlns:a16="http://schemas.microsoft.com/office/drawing/2014/main" id="{C7F4C171-B286-C656-CB57-8E165599F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9832B-1008-6F43-4E17-3CF817897AF7}"/>
              </a:ext>
            </a:extLst>
          </p:cNvPr>
          <p:cNvSpPr>
            <a:spLocks noGrp="1"/>
          </p:cNvSpPr>
          <p:nvPr>
            <p:ph type="sldNum" sz="quarter" idx="12"/>
          </p:nvPr>
        </p:nvSpPr>
        <p:spPr/>
        <p:txBody>
          <a:bodyPr/>
          <a:lstStyle/>
          <a:p>
            <a:fld id="{BE009D0C-A1B7-47B6-A187-3927A7ED8283}" type="slidenum">
              <a:rPr lang="en-US" smtClean="0"/>
              <a:t>‹#›</a:t>
            </a:fld>
            <a:endParaRPr lang="en-US"/>
          </a:p>
        </p:txBody>
      </p:sp>
    </p:spTree>
    <p:extLst>
      <p:ext uri="{BB962C8B-B14F-4D97-AF65-F5344CB8AC3E}">
        <p14:creationId xmlns:p14="http://schemas.microsoft.com/office/powerpoint/2010/main" val="1023113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0080F1-6D51-A519-3F62-58EB9241F8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8CE099-3846-FA09-B2D9-58BAF30D21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E1E2BA-4F22-58E3-B356-D959FA15B7CF}"/>
              </a:ext>
            </a:extLst>
          </p:cNvPr>
          <p:cNvSpPr>
            <a:spLocks noGrp="1"/>
          </p:cNvSpPr>
          <p:nvPr>
            <p:ph type="dt" sz="half" idx="10"/>
          </p:nvPr>
        </p:nvSpPr>
        <p:spPr/>
        <p:txBody>
          <a:bodyPr/>
          <a:lstStyle/>
          <a:p>
            <a:fld id="{2416FAD7-0042-47F9-8019-FD4E3E174ED3}" type="datetimeFigureOut">
              <a:rPr lang="en-US" smtClean="0"/>
              <a:t>11/17/2024</a:t>
            </a:fld>
            <a:endParaRPr lang="en-US"/>
          </a:p>
        </p:txBody>
      </p:sp>
      <p:sp>
        <p:nvSpPr>
          <p:cNvPr id="5" name="Footer Placeholder 4">
            <a:extLst>
              <a:ext uri="{FF2B5EF4-FFF2-40B4-BE49-F238E27FC236}">
                <a16:creationId xmlns:a16="http://schemas.microsoft.com/office/drawing/2014/main" id="{8F4FF0BE-2AE5-D554-34EF-6A691E1A39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2265C-2338-5675-00C6-FCD775AA034A}"/>
              </a:ext>
            </a:extLst>
          </p:cNvPr>
          <p:cNvSpPr>
            <a:spLocks noGrp="1"/>
          </p:cNvSpPr>
          <p:nvPr>
            <p:ph type="sldNum" sz="quarter" idx="12"/>
          </p:nvPr>
        </p:nvSpPr>
        <p:spPr/>
        <p:txBody>
          <a:bodyPr/>
          <a:lstStyle/>
          <a:p>
            <a:fld id="{BE009D0C-A1B7-47B6-A187-3927A7ED8283}" type="slidenum">
              <a:rPr lang="en-US" smtClean="0"/>
              <a:t>‹#›</a:t>
            </a:fld>
            <a:endParaRPr lang="en-US"/>
          </a:p>
        </p:txBody>
      </p:sp>
    </p:spTree>
    <p:extLst>
      <p:ext uri="{BB962C8B-B14F-4D97-AF65-F5344CB8AC3E}">
        <p14:creationId xmlns:p14="http://schemas.microsoft.com/office/powerpoint/2010/main" val="2856209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C10A-9052-823A-7C0F-323546AE22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2C7847-CC0B-2825-6681-6209355E05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91F4C-8A39-52E4-CCB7-47CE1F30E9DD}"/>
              </a:ext>
            </a:extLst>
          </p:cNvPr>
          <p:cNvSpPr>
            <a:spLocks noGrp="1"/>
          </p:cNvSpPr>
          <p:nvPr>
            <p:ph type="dt" sz="half" idx="10"/>
          </p:nvPr>
        </p:nvSpPr>
        <p:spPr/>
        <p:txBody>
          <a:bodyPr/>
          <a:lstStyle/>
          <a:p>
            <a:fld id="{2416FAD7-0042-47F9-8019-FD4E3E174ED3}" type="datetimeFigureOut">
              <a:rPr lang="en-US" smtClean="0"/>
              <a:t>11/17/2024</a:t>
            </a:fld>
            <a:endParaRPr lang="en-US"/>
          </a:p>
        </p:txBody>
      </p:sp>
      <p:sp>
        <p:nvSpPr>
          <p:cNvPr id="5" name="Footer Placeholder 4">
            <a:extLst>
              <a:ext uri="{FF2B5EF4-FFF2-40B4-BE49-F238E27FC236}">
                <a16:creationId xmlns:a16="http://schemas.microsoft.com/office/drawing/2014/main" id="{68A8BB7B-9738-1E0F-544C-EAD8FBFBF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E16405-3D1A-9B01-958F-1CACAA1FF3CE}"/>
              </a:ext>
            </a:extLst>
          </p:cNvPr>
          <p:cNvSpPr>
            <a:spLocks noGrp="1"/>
          </p:cNvSpPr>
          <p:nvPr>
            <p:ph type="sldNum" sz="quarter" idx="12"/>
          </p:nvPr>
        </p:nvSpPr>
        <p:spPr/>
        <p:txBody>
          <a:bodyPr/>
          <a:lstStyle/>
          <a:p>
            <a:fld id="{BE009D0C-A1B7-47B6-A187-3927A7ED8283}" type="slidenum">
              <a:rPr lang="en-US" smtClean="0"/>
              <a:t>‹#›</a:t>
            </a:fld>
            <a:endParaRPr lang="en-US"/>
          </a:p>
        </p:txBody>
      </p:sp>
    </p:spTree>
    <p:extLst>
      <p:ext uri="{BB962C8B-B14F-4D97-AF65-F5344CB8AC3E}">
        <p14:creationId xmlns:p14="http://schemas.microsoft.com/office/powerpoint/2010/main" val="1070133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3ABA-0431-440D-A90F-0720FE351B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9FB900-15EC-755F-C21B-9933B5CDB46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2D44BC-F878-199D-F05D-90EE906383B4}"/>
              </a:ext>
            </a:extLst>
          </p:cNvPr>
          <p:cNvSpPr>
            <a:spLocks noGrp="1"/>
          </p:cNvSpPr>
          <p:nvPr>
            <p:ph type="dt" sz="half" idx="10"/>
          </p:nvPr>
        </p:nvSpPr>
        <p:spPr/>
        <p:txBody>
          <a:bodyPr/>
          <a:lstStyle/>
          <a:p>
            <a:fld id="{2416FAD7-0042-47F9-8019-FD4E3E174ED3}" type="datetimeFigureOut">
              <a:rPr lang="en-US" smtClean="0"/>
              <a:t>11/17/2024</a:t>
            </a:fld>
            <a:endParaRPr lang="en-US"/>
          </a:p>
        </p:txBody>
      </p:sp>
      <p:sp>
        <p:nvSpPr>
          <p:cNvPr id="5" name="Footer Placeholder 4">
            <a:extLst>
              <a:ext uri="{FF2B5EF4-FFF2-40B4-BE49-F238E27FC236}">
                <a16:creationId xmlns:a16="http://schemas.microsoft.com/office/drawing/2014/main" id="{1ACAFD49-3E92-234B-7516-49CF23B18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7BC0AF-3AA3-87D6-F18F-2F38BACA7065}"/>
              </a:ext>
            </a:extLst>
          </p:cNvPr>
          <p:cNvSpPr>
            <a:spLocks noGrp="1"/>
          </p:cNvSpPr>
          <p:nvPr>
            <p:ph type="sldNum" sz="quarter" idx="12"/>
          </p:nvPr>
        </p:nvSpPr>
        <p:spPr/>
        <p:txBody>
          <a:bodyPr/>
          <a:lstStyle/>
          <a:p>
            <a:fld id="{BE009D0C-A1B7-47B6-A187-3927A7ED8283}" type="slidenum">
              <a:rPr lang="en-US" smtClean="0"/>
              <a:t>‹#›</a:t>
            </a:fld>
            <a:endParaRPr lang="en-US"/>
          </a:p>
        </p:txBody>
      </p:sp>
    </p:spTree>
    <p:extLst>
      <p:ext uri="{BB962C8B-B14F-4D97-AF65-F5344CB8AC3E}">
        <p14:creationId xmlns:p14="http://schemas.microsoft.com/office/powerpoint/2010/main" val="2305348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E7684-18E1-048D-4FA2-15AB36C091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340D4A-4388-0959-BD27-288C98AE28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B59634-7CC6-80CC-F1A1-E087A5F586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FA6365-03C1-5F4D-3878-D240B32BBB06}"/>
              </a:ext>
            </a:extLst>
          </p:cNvPr>
          <p:cNvSpPr>
            <a:spLocks noGrp="1"/>
          </p:cNvSpPr>
          <p:nvPr>
            <p:ph type="dt" sz="half" idx="10"/>
          </p:nvPr>
        </p:nvSpPr>
        <p:spPr/>
        <p:txBody>
          <a:bodyPr/>
          <a:lstStyle/>
          <a:p>
            <a:fld id="{2416FAD7-0042-47F9-8019-FD4E3E174ED3}" type="datetimeFigureOut">
              <a:rPr lang="en-US" smtClean="0"/>
              <a:t>11/17/2024</a:t>
            </a:fld>
            <a:endParaRPr lang="en-US"/>
          </a:p>
        </p:txBody>
      </p:sp>
      <p:sp>
        <p:nvSpPr>
          <p:cNvPr id="6" name="Footer Placeholder 5">
            <a:extLst>
              <a:ext uri="{FF2B5EF4-FFF2-40B4-BE49-F238E27FC236}">
                <a16:creationId xmlns:a16="http://schemas.microsoft.com/office/drawing/2014/main" id="{1C545203-040C-6CC2-C1ED-82232683FE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25CFE4-A3C3-2887-8A31-B21177B43149}"/>
              </a:ext>
            </a:extLst>
          </p:cNvPr>
          <p:cNvSpPr>
            <a:spLocks noGrp="1"/>
          </p:cNvSpPr>
          <p:nvPr>
            <p:ph type="sldNum" sz="quarter" idx="12"/>
          </p:nvPr>
        </p:nvSpPr>
        <p:spPr/>
        <p:txBody>
          <a:bodyPr/>
          <a:lstStyle/>
          <a:p>
            <a:fld id="{BE009D0C-A1B7-47B6-A187-3927A7ED8283}" type="slidenum">
              <a:rPr lang="en-US" smtClean="0"/>
              <a:t>‹#›</a:t>
            </a:fld>
            <a:endParaRPr lang="en-US"/>
          </a:p>
        </p:txBody>
      </p:sp>
    </p:spTree>
    <p:extLst>
      <p:ext uri="{BB962C8B-B14F-4D97-AF65-F5344CB8AC3E}">
        <p14:creationId xmlns:p14="http://schemas.microsoft.com/office/powerpoint/2010/main" val="3389372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491B-EA7A-361A-0A33-A438213660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0326AD-9AD9-19CE-E1D8-DA07460556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848FF2-D948-F919-8012-4CC9BDDC56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ABB0F1-9D1B-9BB6-043B-CF4DB2A19B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6EE7C9-35FE-E10A-DA09-AFDFD84C0A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0E79C1-224B-B8F0-A59E-36A51D113458}"/>
              </a:ext>
            </a:extLst>
          </p:cNvPr>
          <p:cNvSpPr>
            <a:spLocks noGrp="1"/>
          </p:cNvSpPr>
          <p:nvPr>
            <p:ph type="dt" sz="half" idx="10"/>
          </p:nvPr>
        </p:nvSpPr>
        <p:spPr/>
        <p:txBody>
          <a:bodyPr/>
          <a:lstStyle/>
          <a:p>
            <a:fld id="{2416FAD7-0042-47F9-8019-FD4E3E174ED3}" type="datetimeFigureOut">
              <a:rPr lang="en-US" smtClean="0"/>
              <a:t>11/17/2024</a:t>
            </a:fld>
            <a:endParaRPr lang="en-US"/>
          </a:p>
        </p:txBody>
      </p:sp>
      <p:sp>
        <p:nvSpPr>
          <p:cNvPr id="8" name="Footer Placeholder 7">
            <a:extLst>
              <a:ext uri="{FF2B5EF4-FFF2-40B4-BE49-F238E27FC236}">
                <a16:creationId xmlns:a16="http://schemas.microsoft.com/office/drawing/2014/main" id="{DECE626E-88FD-B39A-C7A9-5243DA474A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9277F5-33D6-AB5B-5A48-F0580BFD939E}"/>
              </a:ext>
            </a:extLst>
          </p:cNvPr>
          <p:cNvSpPr>
            <a:spLocks noGrp="1"/>
          </p:cNvSpPr>
          <p:nvPr>
            <p:ph type="sldNum" sz="quarter" idx="12"/>
          </p:nvPr>
        </p:nvSpPr>
        <p:spPr/>
        <p:txBody>
          <a:bodyPr/>
          <a:lstStyle/>
          <a:p>
            <a:fld id="{BE009D0C-A1B7-47B6-A187-3927A7ED8283}" type="slidenum">
              <a:rPr lang="en-US" smtClean="0"/>
              <a:t>‹#›</a:t>
            </a:fld>
            <a:endParaRPr lang="en-US"/>
          </a:p>
        </p:txBody>
      </p:sp>
    </p:spTree>
    <p:extLst>
      <p:ext uri="{BB962C8B-B14F-4D97-AF65-F5344CB8AC3E}">
        <p14:creationId xmlns:p14="http://schemas.microsoft.com/office/powerpoint/2010/main" val="3304628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EC16-6E4E-CB4E-6520-BB7E5675D2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6AA013-513A-5C79-A4CC-27EA2A940C01}"/>
              </a:ext>
            </a:extLst>
          </p:cNvPr>
          <p:cNvSpPr>
            <a:spLocks noGrp="1"/>
          </p:cNvSpPr>
          <p:nvPr>
            <p:ph type="dt" sz="half" idx="10"/>
          </p:nvPr>
        </p:nvSpPr>
        <p:spPr/>
        <p:txBody>
          <a:bodyPr/>
          <a:lstStyle/>
          <a:p>
            <a:fld id="{2416FAD7-0042-47F9-8019-FD4E3E174ED3}" type="datetimeFigureOut">
              <a:rPr lang="en-US" smtClean="0"/>
              <a:t>11/17/2024</a:t>
            </a:fld>
            <a:endParaRPr lang="en-US"/>
          </a:p>
        </p:txBody>
      </p:sp>
      <p:sp>
        <p:nvSpPr>
          <p:cNvPr id="4" name="Footer Placeholder 3">
            <a:extLst>
              <a:ext uri="{FF2B5EF4-FFF2-40B4-BE49-F238E27FC236}">
                <a16:creationId xmlns:a16="http://schemas.microsoft.com/office/drawing/2014/main" id="{6EDF8C18-85AA-D251-C046-C95F4B3283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34634F-1DAE-A646-BEDB-1E484DB4F722}"/>
              </a:ext>
            </a:extLst>
          </p:cNvPr>
          <p:cNvSpPr>
            <a:spLocks noGrp="1"/>
          </p:cNvSpPr>
          <p:nvPr>
            <p:ph type="sldNum" sz="quarter" idx="12"/>
          </p:nvPr>
        </p:nvSpPr>
        <p:spPr/>
        <p:txBody>
          <a:bodyPr/>
          <a:lstStyle/>
          <a:p>
            <a:fld id="{BE009D0C-A1B7-47B6-A187-3927A7ED8283}" type="slidenum">
              <a:rPr lang="en-US" smtClean="0"/>
              <a:t>‹#›</a:t>
            </a:fld>
            <a:endParaRPr lang="en-US"/>
          </a:p>
        </p:txBody>
      </p:sp>
    </p:spTree>
    <p:extLst>
      <p:ext uri="{BB962C8B-B14F-4D97-AF65-F5344CB8AC3E}">
        <p14:creationId xmlns:p14="http://schemas.microsoft.com/office/powerpoint/2010/main" val="273414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31186A-1C1D-0B92-4527-EFFE59EB8FAD}"/>
              </a:ext>
            </a:extLst>
          </p:cNvPr>
          <p:cNvSpPr>
            <a:spLocks noGrp="1"/>
          </p:cNvSpPr>
          <p:nvPr>
            <p:ph type="dt" sz="half" idx="10"/>
          </p:nvPr>
        </p:nvSpPr>
        <p:spPr/>
        <p:txBody>
          <a:bodyPr/>
          <a:lstStyle/>
          <a:p>
            <a:fld id="{2416FAD7-0042-47F9-8019-FD4E3E174ED3}" type="datetimeFigureOut">
              <a:rPr lang="en-US" smtClean="0"/>
              <a:t>11/17/2024</a:t>
            </a:fld>
            <a:endParaRPr lang="en-US"/>
          </a:p>
        </p:txBody>
      </p:sp>
      <p:sp>
        <p:nvSpPr>
          <p:cNvPr id="3" name="Footer Placeholder 2">
            <a:extLst>
              <a:ext uri="{FF2B5EF4-FFF2-40B4-BE49-F238E27FC236}">
                <a16:creationId xmlns:a16="http://schemas.microsoft.com/office/drawing/2014/main" id="{D57B13E5-9125-EA52-172A-E2DED45587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E2FE9B-FFD5-C04B-D03F-E6AC55120EC3}"/>
              </a:ext>
            </a:extLst>
          </p:cNvPr>
          <p:cNvSpPr>
            <a:spLocks noGrp="1"/>
          </p:cNvSpPr>
          <p:nvPr>
            <p:ph type="sldNum" sz="quarter" idx="12"/>
          </p:nvPr>
        </p:nvSpPr>
        <p:spPr/>
        <p:txBody>
          <a:bodyPr/>
          <a:lstStyle/>
          <a:p>
            <a:fld id="{BE009D0C-A1B7-47B6-A187-3927A7ED8283}" type="slidenum">
              <a:rPr lang="en-US" smtClean="0"/>
              <a:t>‹#›</a:t>
            </a:fld>
            <a:endParaRPr lang="en-US"/>
          </a:p>
        </p:txBody>
      </p:sp>
    </p:spTree>
    <p:extLst>
      <p:ext uri="{BB962C8B-B14F-4D97-AF65-F5344CB8AC3E}">
        <p14:creationId xmlns:p14="http://schemas.microsoft.com/office/powerpoint/2010/main" val="3767204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AC38-9D78-3FAA-4EA0-7B1A56F403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3C57A1-6E2F-D053-4A6B-512F9D055D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9EEF6F-DD83-5EE5-93D5-F8B08C7E73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389166-2847-1E5D-E2BE-948EDC7A599D}"/>
              </a:ext>
            </a:extLst>
          </p:cNvPr>
          <p:cNvSpPr>
            <a:spLocks noGrp="1"/>
          </p:cNvSpPr>
          <p:nvPr>
            <p:ph type="dt" sz="half" idx="10"/>
          </p:nvPr>
        </p:nvSpPr>
        <p:spPr/>
        <p:txBody>
          <a:bodyPr/>
          <a:lstStyle/>
          <a:p>
            <a:fld id="{2416FAD7-0042-47F9-8019-FD4E3E174ED3}" type="datetimeFigureOut">
              <a:rPr lang="en-US" smtClean="0"/>
              <a:t>11/17/2024</a:t>
            </a:fld>
            <a:endParaRPr lang="en-US"/>
          </a:p>
        </p:txBody>
      </p:sp>
      <p:sp>
        <p:nvSpPr>
          <p:cNvPr id="6" name="Footer Placeholder 5">
            <a:extLst>
              <a:ext uri="{FF2B5EF4-FFF2-40B4-BE49-F238E27FC236}">
                <a16:creationId xmlns:a16="http://schemas.microsoft.com/office/drawing/2014/main" id="{2B9DF998-7936-8C7F-95AA-B32D4001AE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F7EF78-72EF-756F-2B7A-F17F167B40E4}"/>
              </a:ext>
            </a:extLst>
          </p:cNvPr>
          <p:cNvSpPr>
            <a:spLocks noGrp="1"/>
          </p:cNvSpPr>
          <p:nvPr>
            <p:ph type="sldNum" sz="quarter" idx="12"/>
          </p:nvPr>
        </p:nvSpPr>
        <p:spPr/>
        <p:txBody>
          <a:bodyPr/>
          <a:lstStyle/>
          <a:p>
            <a:fld id="{BE009D0C-A1B7-47B6-A187-3927A7ED8283}" type="slidenum">
              <a:rPr lang="en-US" smtClean="0"/>
              <a:t>‹#›</a:t>
            </a:fld>
            <a:endParaRPr lang="en-US"/>
          </a:p>
        </p:txBody>
      </p:sp>
    </p:spTree>
    <p:extLst>
      <p:ext uri="{BB962C8B-B14F-4D97-AF65-F5344CB8AC3E}">
        <p14:creationId xmlns:p14="http://schemas.microsoft.com/office/powerpoint/2010/main" val="126963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69BB-D878-1ECC-5212-8AFBECB629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E97343-0649-C37A-5396-639EB81B3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B6DD7B-7FAD-501B-80C9-7067B0997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CEEC5D-4DF5-3D5F-5DD5-F51159C484A0}"/>
              </a:ext>
            </a:extLst>
          </p:cNvPr>
          <p:cNvSpPr>
            <a:spLocks noGrp="1"/>
          </p:cNvSpPr>
          <p:nvPr>
            <p:ph type="dt" sz="half" idx="10"/>
          </p:nvPr>
        </p:nvSpPr>
        <p:spPr/>
        <p:txBody>
          <a:bodyPr/>
          <a:lstStyle/>
          <a:p>
            <a:fld id="{2416FAD7-0042-47F9-8019-FD4E3E174ED3}" type="datetimeFigureOut">
              <a:rPr lang="en-US" smtClean="0"/>
              <a:t>11/17/2024</a:t>
            </a:fld>
            <a:endParaRPr lang="en-US"/>
          </a:p>
        </p:txBody>
      </p:sp>
      <p:sp>
        <p:nvSpPr>
          <p:cNvPr id="6" name="Footer Placeholder 5">
            <a:extLst>
              <a:ext uri="{FF2B5EF4-FFF2-40B4-BE49-F238E27FC236}">
                <a16:creationId xmlns:a16="http://schemas.microsoft.com/office/drawing/2014/main" id="{B68E94E9-F4BB-A95E-1A39-DD9CAE245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1B2645-A554-30F8-C367-07BE96D14603}"/>
              </a:ext>
            </a:extLst>
          </p:cNvPr>
          <p:cNvSpPr>
            <a:spLocks noGrp="1"/>
          </p:cNvSpPr>
          <p:nvPr>
            <p:ph type="sldNum" sz="quarter" idx="12"/>
          </p:nvPr>
        </p:nvSpPr>
        <p:spPr/>
        <p:txBody>
          <a:bodyPr/>
          <a:lstStyle/>
          <a:p>
            <a:fld id="{BE009D0C-A1B7-47B6-A187-3927A7ED8283}" type="slidenum">
              <a:rPr lang="en-US" smtClean="0"/>
              <a:t>‹#›</a:t>
            </a:fld>
            <a:endParaRPr lang="en-US"/>
          </a:p>
        </p:txBody>
      </p:sp>
    </p:spTree>
    <p:extLst>
      <p:ext uri="{BB962C8B-B14F-4D97-AF65-F5344CB8AC3E}">
        <p14:creationId xmlns:p14="http://schemas.microsoft.com/office/powerpoint/2010/main" val="2399869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519BB1-C984-E675-2A68-50336D9BC9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A89155-BE7F-B00C-D900-EACB29C06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045DF-8B5C-BFF5-D45C-63A0594BF6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16FAD7-0042-47F9-8019-FD4E3E174ED3}" type="datetimeFigureOut">
              <a:rPr lang="en-US" smtClean="0"/>
              <a:t>11/17/2024</a:t>
            </a:fld>
            <a:endParaRPr lang="en-US"/>
          </a:p>
        </p:txBody>
      </p:sp>
      <p:sp>
        <p:nvSpPr>
          <p:cNvPr id="5" name="Footer Placeholder 4">
            <a:extLst>
              <a:ext uri="{FF2B5EF4-FFF2-40B4-BE49-F238E27FC236}">
                <a16:creationId xmlns:a16="http://schemas.microsoft.com/office/drawing/2014/main" id="{6B6A4715-6C84-D74B-B1B8-E12197B150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9AC10B-4C23-83B1-A861-6FA0460270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E009D0C-A1B7-47B6-A187-3927A7ED8283}" type="slidenum">
              <a:rPr lang="en-US" smtClean="0"/>
              <a:t>‹#›</a:t>
            </a:fld>
            <a:endParaRPr lang="en-US"/>
          </a:p>
        </p:txBody>
      </p:sp>
    </p:spTree>
    <p:extLst>
      <p:ext uri="{BB962C8B-B14F-4D97-AF65-F5344CB8AC3E}">
        <p14:creationId xmlns:p14="http://schemas.microsoft.com/office/powerpoint/2010/main" val="1439871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oa.org/globalassets/assets/library/research/actuarial-research-clearing-house/1990-99/1993/arch-3/arch93v38.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fdic.gov/system/files/2024-07/cfr-wp2022-01.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4D81-BB80-F7EB-310C-E0054DCA7114}"/>
              </a:ext>
            </a:extLst>
          </p:cNvPr>
          <p:cNvSpPr>
            <a:spLocks noGrp="1"/>
          </p:cNvSpPr>
          <p:nvPr>
            <p:ph type="ctrTitle"/>
          </p:nvPr>
        </p:nvSpPr>
        <p:spPr/>
        <p:txBody>
          <a:bodyPr/>
          <a:lstStyle/>
          <a:p>
            <a:r>
              <a:rPr lang="en-US" dirty="0"/>
              <a:t>Analyzing Bank Uncertainty with Word Embeddings </a:t>
            </a:r>
          </a:p>
        </p:txBody>
      </p:sp>
      <p:sp>
        <p:nvSpPr>
          <p:cNvPr id="3" name="Subtitle 2">
            <a:extLst>
              <a:ext uri="{FF2B5EF4-FFF2-40B4-BE49-F238E27FC236}">
                <a16:creationId xmlns:a16="http://schemas.microsoft.com/office/drawing/2014/main" id="{3913638C-BA06-46CF-469D-9138151AE63D}"/>
              </a:ext>
            </a:extLst>
          </p:cNvPr>
          <p:cNvSpPr>
            <a:spLocks noGrp="1"/>
          </p:cNvSpPr>
          <p:nvPr>
            <p:ph type="subTitle" idx="1"/>
          </p:nvPr>
        </p:nvSpPr>
        <p:spPr/>
        <p:txBody>
          <a:bodyPr/>
          <a:lstStyle/>
          <a:p>
            <a:r>
              <a:rPr lang="it-IT" dirty="0"/>
              <a:t>Steven Stagliano </a:t>
            </a:r>
          </a:p>
          <a:p>
            <a:r>
              <a:rPr lang="it-IT" dirty="0"/>
              <a:t>Tufts MSDS Capstone </a:t>
            </a:r>
            <a:endParaRPr lang="en-US" dirty="0"/>
          </a:p>
        </p:txBody>
      </p:sp>
    </p:spTree>
    <p:extLst>
      <p:ext uri="{BB962C8B-B14F-4D97-AF65-F5344CB8AC3E}">
        <p14:creationId xmlns:p14="http://schemas.microsoft.com/office/powerpoint/2010/main" val="3697242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4CD5-7193-B00F-4999-BDF085EB42DC}"/>
              </a:ext>
            </a:extLst>
          </p:cNvPr>
          <p:cNvSpPr>
            <a:spLocks noGrp="1"/>
          </p:cNvSpPr>
          <p:nvPr>
            <p:ph type="title"/>
          </p:nvPr>
        </p:nvSpPr>
        <p:spPr>
          <a:xfrm>
            <a:off x="1322962" y="1"/>
            <a:ext cx="10030838" cy="817120"/>
          </a:xfrm>
        </p:spPr>
        <p:txBody>
          <a:bodyPr>
            <a:normAutofit/>
          </a:bodyPr>
          <a:lstStyle/>
          <a:p>
            <a:pPr algn="ctr"/>
            <a:r>
              <a:rPr lang="en-US" sz="3600" dirty="0"/>
              <a:t>Hyperparameters on Correlation Coefficient</a:t>
            </a:r>
          </a:p>
        </p:txBody>
      </p:sp>
      <p:graphicFrame>
        <p:nvGraphicFramePr>
          <p:cNvPr id="4" name="Chart 3">
            <a:extLst>
              <a:ext uri="{FF2B5EF4-FFF2-40B4-BE49-F238E27FC236}">
                <a16:creationId xmlns:a16="http://schemas.microsoft.com/office/drawing/2014/main" id="{822EEE64-805D-5E58-0B89-0BA64990314C}"/>
              </a:ext>
            </a:extLst>
          </p:cNvPr>
          <p:cNvGraphicFramePr>
            <a:graphicFrameLocks/>
          </p:cNvGraphicFramePr>
          <p:nvPr>
            <p:extLst>
              <p:ext uri="{D42A27DB-BD31-4B8C-83A1-F6EECF244321}">
                <p14:modId xmlns:p14="http://schemas.microsoft.com/office/powerpoint/2010/main" val="2045987712"/>
              </p:ext>
            </p:extLst>
          </p:nvPr>
        </p:nvGraphicFramePr>
        <p:xfrm>
          <a:off x="0" y="632289"/>
          <a:ext cx="5642854" cy="28322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50C33050-7B7F-4DE0-9734-EBCC5294AD81}"/>
              </a:ext>
            </a:extLst>
          </p:cNvPr>
          <p:cNvGraphicFramePr>
            <a:graphicFrameLocks/>
          </p:cNvGraphicFramePr>
          <p:nvPr>
            <p:extLst>
              <p:ext uri="{D42A27DB-BD31-4B8C-83A1-F6EECF244321}">
                <p14:modId xmlns:p14="http://schemas.microsoft.com/office/powerpoint/2010/main" val="3926588897"/>
              </p:ext>
            </p:extLst>
          </p:nvPr>
        </p:nvGraphicFramePr>
        <p:xfrm>
          <a:off x="6575898" y="544749"/>
          <a:ext cx="5616102" cy="28745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3157CDB0-978A-4E6D-A028-94A8CD94A17B}"/>
              </a:ext>
            </a:extLst>
          </p:cNvPr>
          <p:cNvGraphicFramePr>
            <a:graphicFrameLocks/>
          </p:cNvGraphicFramePr>
          <p:nvPr>
            <p:extLst>
              <p:ext uri="{D42A27DB-BD31-4B8C-83A1-F6EECF244321}">
                <p14:modId xmlns:p14="http://schemas.microsoft.com/office/powerpoint/2010/main" val="963804338"/>
              </p:ext>
            </p:extLst>
          </p:nvPr>
        </p:nvGraphicFramePr>
        <p:xfrm>
          <a:off x="0" y="3487927"/>
          <a:ext cx="5817140" cy="33648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851C712B-0527-43DE-B3C0-7897F6B09DCF}"/>
              </a:ext>
            </a:extLst>
          </p:cNvPr>
          <p:cNvGraphicFramePr>
            <a:graphicFrameLocks/>
          </p:cNvGraphicFramePr>
          <p:nvPr>
            <p:extLst>
              <p:ext uri="{D42A27DB-BD31-4B8C-83A1-F6EECF244321}">
                <p14:modId xmlns:p14="http://schemas.microsoft.com/office/powerpoint/2010/main" val="2746597042"/>
              </p:ext>
            </p:extLst>
          </p:nvPr>
        </p:nvGraphicFramePr>
        <p:xfrm>
          <a:off x="6575897" y="3347209"/>
          <a:ext cx="5616103" cy="336487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85254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F4FD-4B1A-2077-77C6-5160277E6985}"/>
              </a:ext>
            </a:extLst>
          </p:cNvPr>
          <p:cNvSpPr>
            <a:spLocks noGrp="1"/>
          </p:cNvSpPr>
          <p:nvPr>
            <p:ph type="title"/>
          </p:nvPr>
        </p:nvSpPr>
        <p:spPr/>
        <p:txBody>
          <a:bodyPr/>
          <a:lstStyle/>
          <a:p>
            <a:pPr algn="ctr"/>
            <a:r>
              <a:rPr lang="en-US" dirty="0"/>
              <a:t>Uncertainty List Creation Decisions</a:t>
            </a:r>
          </a:p>
        </p:txBody>
      </p:sp>
      <p:sp>
        <p:nvSpPr>
          <p:cNvPr id="3" name="Content Placeholder 2">
            <a:extLst>
              <a:ext uri="{FF2B5EF4-FFF2-40B4-BE49-F238E27FC236}">
                <a16:creationId xmlns:a16="http://schemas.microsoft.com/office/drawing/2014/main" id="{A5B9E8FD-B455-74B0-5EFC-06F57E00AD41}"/>
              </a:ext>
            </a:extLst>
          </p:cNvPr>
          <p:cNvSpPr>
            <a:spLocks noGrp="1"/>
          </p:cNvSpPr>
          <p:nvPr>
            <p:ph idx="1"/>
          </p:nvPr>
        </p:nvSpPr>
        <p:spPr>
          <a:xfrm>
            <a:off x="838199" y="1825625"/>
            <a:ext cx="11078183" cy="4351338"/>
          </a:xfrm>
        </p:spPr>
        <p:txBody>
          <a:bodyPr>
            <a:normAutofit lnSpcReduction="10000"/>
          </a:bodyPr>
          <a:lstStyle/>
          <a:p>
            <a:r>
              <a:rPr lang="en-US" dirty="0"/>
              <a:t>Default Algorithm in Word2Vec: Cosine Similarity</a:t>
            </a:r>
          </a:p>
          <a:p>
            <a:pPr marL="0" indent="0">
              <a:buNone/>
            </a:pPr>
            <a:endParaRPr lang="en-US" dirty="0"/>
          </a:p>
          <a:p>
            <a:r>
              <a:rPr lang="en-US" dirty="0"/>
              <a:t>Number of words chosen:</a:t>
            </a:r>
          </a:p>
          <a:p>
            <a:pPr lvl="1"/>
            <a:r>
              <a:rPr lang="en-US" dirty="0"/>
              <a:t>Each Yearly Corpus: Top 100</a:t>
            </a:r>
          </a:p>
          <a:p>
            <a:pPr lvl="1"/>
            <a:r>
              <a:rPr lang="en-US" dirty="0"/>
              <a:t>Full Corpus: Top 150</a:t>
            </a:r>
          </a:p>
          <a:p>
            <a:pPr lvl="1"/>
            <a:endParaRPr lang="en-US" dirty="0"/>
          </a:p>
          <a:p>
            <a:r>
              <a:rPr lang="en-US" dirty="0"/>
              <a:t>Seed words: </a:t>
            </a:r>
          </a:p>
          <a:p>
            <a:pPr lvl="1"/>
            <a:r>
              <a:rPr lang="en-US" dirty="0"/>
              <a:t>[uncertainty, uncertain, ambiguity, confusion, unpredictable, unpredictability]</a:t>
            </a:r>
          </a:p>
          <a:p>
            <a:pPr lvl="1"/>
            <a:endParaRPr lang="en-US" dirty="0"/>
          </a:p>
          <a:p>
            <a:r>
              <a:rPr lang="en-US" dirty="0"/>
              <a:t>Minimum number of banks with word: 2</a:t>
            </a:r>
          </a:p>
          <a:p>
            <a:endParaRPr lang="en-US" dirty="0"/>
          </a:p>
          <a:p>
            <a:endParaRPr lang="en-US" dirty="0"/>
          </a:p>
        </p:txBody>
      </p:sp>
    </p:spTree>
    <p:extLst>
      <p:ext uri="{BB962C8B-B14F-4D97-AF65-F5344CB8AC3E}">
        <p14:creationId xmlns:p14="http://schemas.microsoft.com/office/powerpoint/2010/main" val="2697392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A4375-6B2F-B111-C58E-1A271AABBC1A}"/>
              </a:ext>
            </a:extLst>
          </p:cNvPr>
          <p:cNvSpPr>
            <a:spLocks noGrp="1"/>
          </p:cNvSpPr>
          <p:nvPr>
            <p:ph type="title"/>
          </p:nvPr>
        </p:nvSpPr>
        <p:spPr>
          <a:xfrm>
            <a:off x="838200" y="365125"/>
            <a:ext cx="10515600" cy="656279"/>
          </a:xfrm>
        </p:spPr>
        <p:txBody>
          <a:bodyPr>
            <a:normAutofit fontScale="90000"/>
          </a:bodyPr>
          <a:lstStyle/>
          <a:p>
            <a:pPr algn="ctr"/>
            <a:r>
              <a:rPr lang="en-US" dirty="0"/>
              <a:t>Uncertainty Score Calculation</a:t>
            </a:r>
          </a:p>
        </p:txBody>
      </p:sp>
      <p:sp>
        <p:nvSpPr>
          <p:cNvPr id="3" name="Content Placeholder 2">
            <a:extLst>
              <a:ext uri="{FF2B5EF4-FFF2-40B4-BE49-F238E27FC236}">
                <a16:creationId xmlns:a16="http://schemas.microsoft.com/office/drawing/2014/main" id="{B854C27B-D7EB-E8B5-D34A-70C998E53265}"/>
              </a:ext>
            </a:extLst>
          </p:cNvPr>
          <p:cNvSpPr>
            <a:spLocks noGrp="1"/>
          </p:cNvSpPr>
          <p:nvPr>
            <p:ph idx="1"/>
          </p:nvPr>
        </p:nvSpPr>
        <p:spPr>
          <a:xfrm>
            <a:off x="6549554" y="1358625"/>
            <a:ext cx="5144311" cy="4351338"/>
          </a:xfrm>
        </p:spPr>
        <p:txBody>
          <a:bodyPr/>
          <a:lstStyle/>
          <a:p>
            <a:pPr marL="0" indent="0" algn="ctr">
              <a:buNone/>
            </a:pPr>
            <a:r>
              <a:rPr lang="en-US" dirty="0"/>
              <a:t>“Regular” Calculation</a:t>
            </a:r>
          </a:p>
          <a:p>
            <a:pPr marL="0" indent="0" algn="ctr">
              <a:buNone/>
            </a:pPr>
            <a:endParaRPr lang="en-US" dirty="0"/>
          </a:p>
          <a:p>
            <a:pPr marL="0" indent="0">
              <a:buNone/>
            </a:pPr>
            <a:endParaRPr lang="en-US" dirty="0"/>
          </a:p>
        </p:txBody>
      </p:sp>
      <p:sp>
        <p:nvSpPr>
          <p:cNvPr id="7" name="Content Placeholder 2">
            <a:extLst>
              <a:ext uri="{FF2B5EF4-FFF2-40B4-BE49-F238E27FC236}">
                <a16:creationId xmlns:a16="http://schemas.microsoft.com/office/drawing/2014/main" id="{9ECDD039-2775-40B8-8E9F-46ABF6AF2F9C}"/>
              </a:ext>
            </a:extLst>
          </p:cNvPr>
          <p:cNvSpPr txBox="1">
            <a:spLocks/>
          </p:cNvSpPr>
          <p:nvPr/>
        </p:nvSpPr>
        <p:spPr>
          <a:xfrm>
            <a:off x="311285" y="1353862"/>
            <a:ext cx="514431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Soto TF-IDF Calculation</a:t>
            </a:r>
          </a:p>
          <a:p>
            <a:pPr marL="0" indent="0" algn="ctr">
              <a:buFont typeface="Arial" panose="020B0604020202020204" pitchFamily="34" charset="0"/>
              <a:buNone/>
            </a:pPr>
            <a:endParaRPr lang="en-US" dirty="0"/>
          </a:p>
          <a:p>
            <a:pPr marL="0" indent="0">
              <a:buFont typeface="Arial" panose="020B0604020202020204" pitchFamily="34" charset="0"/>
              <a:buNone/>
            </a:pPr>
            <a:endParaRPr lang="en-US" i="1" dirty="0"/>
          </a:p>
          <a:p>
            <a:pPr marL="0" indent="0">
              <a:buFont typeface="Arial" panose="020B0604020202020204" pitchFamily="34" charset="0"/>
              <a:buNone/>
            </a:pPr>
            <a:endParaRPr lang="en-US" dirty="0"/>
          </a:p>
        </p:txBody>
      </p:sp>
      <p:pic>
        <p:nvPicPr>
          <p:cNvPr id="11" name="Picture 10">
            <a:extLst>
              <a:ext uri="{FF2B5EF4-FFF2-40B4-BE49-F238E27FC236}">
                <a16:creationId xmlns:a16="http://schemas.microsoft.com/office/drawing/2014/main" id="{11C9965C-9FF8-8F6B-7DBC-A080129FF820}"/>
              </a:ext>
            </a:extLst>
          </p:cNvPr>
          <p:cNvPicPr>
            <a:picLocks noChangeAspect="1"/>
          </p:cNvPicPr>
          <p:nvPr/>
        </p:nvPicPr>
        <p:blipFill>
          <a:blip r:embed="rId2"/>
          <a:stretch>
            <a:fillRect/>
          </a:stretch>
        </p:blipFill>
        <p:spPr>
          <a:xfrm>
            <a:off x="302571" y="2176462"/>
            <a:ext cx="5153025" cy="2857500"/>
          </a:xfrm>
          <a:prstGeom prst="rect">
            <a:avLst/>
          </a:prstGeom>
        </p:spPr>
      </p:pic>
      <p:pic>
        <p:nvPicPr>
          <p:cNvPr id="13" name="Picture 12">
            <a:extLst>
              <a:ext uri="{FF2B5EF4-FFF2-40B4-BE49-F238E27FC236}">
                <a16:creationId xmlns:a16="http://schemas.microsoft.com/office/drawing/2014/main" id="{1EC9C122-B158-EC5E-1F20-679AF523361A}"/>
              </a:ext>
            </a:extLst>
          </p:cNvPr>
          <p:cNvPicPr>
            <a:picLocks noChangeAspect="1"/>
          </p:cNvPicPr>
          <p:nvPr/>
        </p:nvPicPr>
        <p:blipFill>
          <a:blip r:embed="rId3"/>
          <a:stretch>
            <a:fillRect/>
          </a:stretch>
        </p:blipFill>
        <p:spPr>
          <a:xfrm>
            <a:off x="6449946" y="1824037"/>
            <a:ext cx="5343525" cy="3209925"/>
          </a:xfrm>
          <a:prstGeom prst="rect">
            <a:avLst/>
          </a:prstGeom>
        </p:spPr>
      </p:pic>
    </p:spTree>
    <p:extLst>
      <p:ext uri="{BB962C8B-B14F-4D97-AF65-F5344CB8AC3E}">
        <p14:creationId xmlns:p14="http://schemas.microsoft.com/office/powerpoint/2010/main" val="4102227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DCFA-0966-16DB-271F-4353CCC24172}"/>
              </a:ext>
            </a:extLst>
          </p:cNvPr>
          <p:cNvSpPr>
            <a:spLocks noGrp="1"/>
          </p:cNvSpPr>
          <p:nvPr>
            <p:ph type="title"/>
          </p:nvPr>
        </p:nvSpPr>
        <p:spPr>
          <a:xfrm>
            <a:off x="838200" y="83778"/>
            <a:ext cx="10515600" cy="679904"/>
          </a:xfrm>
        </p:spPr>
        <p:txBody>
          <a:bodyPr>
            <a:normAutofit/>
          </a:bodyPr>
          <a:lstStyle/>
          <a:p>
            <a:pPr algn="ctr"/>
            <a:r>
              <a:rPr lang="en-US" sz="3600" dirty="0"/>
              <a:t>Results – Best model over single run</a:t>
            </a:r>
          </a:p>
        </p:txBody>
      </p:sp>
      <p:sp>
        <p:nvSpPr>
          <p:cNvPr id="3" name="Content Placeholder 2">
            <a:extLst>
              <a:ext uri="{FF2B5EF4-FFF2-40B4-BE49-F238E27FC236}">
                <a16:creationId xmlns:a16="http://schemas.microsoft.com/office/drawing/2014/main" id="{6A5DE948-0CB5-BD7D-8592-12E6D3B26F1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A4EA6FDC-0804-261F-9098-A82EF49CC29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01352" y="681037"/>
            <a:ext cx="7589297" cy="6069956"/>
          </a:xfrm>
          <a:prstGeom prst="rect">
            <a:avLst/>
          </a:prstGeom>
        </p:spPr>
      </p:pic>
    </p:spTree>
    <p:extLst>
      <p:ext uri="{BB962C8B-B14F-4D97-AF65-F5344CB8AC3E}">
        <p14:creationId xmlns:p14="http://schemas.microsoft.com/office/powerpoint/2010/main" val="4537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C9DD-5B59-C5DE-BA87-DB9A1C4D1A54}"/>
              </a:ext>
            </a:extLst>
          </p:cNvPr>
          <p:cNvSpPr>
            <a:spLocks noGrp="1"/>
          </p:cNvSpPr>
          <p:nvPr>
            <p:ph type="title"/>
          </p:nvPr>
        </p:nvSpPr>
        <p:spPr>
          <a:xfrm>
            <a:off x="838200" y="94403"/>
            <a:ext cx="10515600" cy="538642"/>
          </a:xfrm>
        </p:spPr>
        <p:txBody>
          <a:bodyPr>
            <a:noAutofit/>
          </a:bodyPr>
          <a:lstStyle/>
          <a:p>
            <a:pPr algn="ctr"/>
            <a:r>
              <a:rPr lang="en-US" sz="3200" dirty="0"/>
              <a:t>Results – Words with &gt;4 appearances over 10 Runs</a:t>
            </a:r>
          </a:p>
        </p:txBody>
      </p:sp>
      <p:pic>
        <p:nvPicPr>
          <p:cNvPr id="5" name="Picture 4">
            <a:extLst>
              <a:ext uri="{FF2B5EF4-FFF2-40B4-BE49-F238E27FC236}">
                <a16:creationId xmlns:a16="http://schemas.microsoft.com/office/drawing/2014/main" id="{6605711A-9C76-237C-6F18-56A8D8CB389E}"/>
              </a:ext>
            </a:extLst>
          </p:cNvPr>
          <p:cNvPicPr>
            <a:picLocks noChangeAspect="1"/>
          </p:cNvPicPr>
          <p:nvPr/>
        </p:nvPicPr>
        <p:blipFill>
          <a:blip r:embed="rId3"/>
          <a:stretch>
            <a:fillRect/>
          </a:stretch>
        </p:blipFill>
        <p:spPr>
          <a:xfrm>
            <a:off x="2271094" y="728938"/>
            <a:ext cx="7649812" cy="6104995"/>
          </a:xfrm>
          <a:prstGeom prst="rect">
            <a:avLst/>
          </a:prstGeom>
        </p:spPr>
      </p:pic>
    </p:spTree>
    <p:extLst>
      <p:ext uri="{BB962C8B-B14F-4D97-AF65-F5344CB8AC3E}">
        <p14:creationId xmlns:p14="http://schemas.microsoft.com/office/powerpoint/2010/main" val="1344648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AC3BF-6F6F-739C-B501-0F33C72231EA}"/>
              </a:ext>
            </a:extLst>
          </p:cNvPr>
          <p:cNvSpPr>
            <a:spLocks noGrp="1"/>
          </p:cNvSpPr>
          <p:nvPr>
            <p:ph type="title"/>
          </p:nvPr>
        </p:nvSpPr>
        <p:spPr>
          <a:xfrm>
            <a:off x="838200" y="314885"/>
            <a:ext cx="10515600" cy="1325563"/>
          </a:xfrm>
        </p:spPr>
        <p:txBody>
          <a:bodyPr/>
          <a:lstStyle/>
          <a:p>
            <a:pPr algn="ctr"/>
            <a:r>
              <a:rPr lang="en-US" dirty="0"/>
              <a:t>10 Run - Averages</a:t>
            </a:r>
          </a:p>
        </p:txBody>
      </p:sp>
      <p:graphicFrame>
        <p:nvGraphicFramePr>
          <p:cNvPr id="4" name="Table 3">
            <a:extLst>
              <a:ext uri="{FF2B5EF4-FFF2-40B4-BE49-F238E27FC236}">
                <a16:creationId xmlns:a16="http://schemas.microsoft.com/office/drawing/2014/main" id="{85EA0D4C-328B-933F-DA3A-DC27B1E99503}"/>
              </a:ext>
            </a:extLst>
          </p:cNvPr>
          <p:cNvGraphicFramePr>
            <a:graphicFrameLocks noGrp="1"/>
          </p:cNvGraphicFramePr>
          <p:nvPr>
            <p:extLst>
              <p:ext uri="{D42A27DB-BD31-4B8C-83A1-F6EECF244321}">
                <p14:modId xmlns:p14="http://schemas.microsoft.com/office/powerpoint/2010/main" val="731863563"/>
              </p:ext>
            </p:extLst>
          </p:nvPr>
        </p:nvGraphicFramePr>
        <p:xfrm>
          <a:off x="4000296" y="1577104"/>
          <a:ext cx="4199166" cy="1497693"/>
        </p:xfrm>
        <a:graphic>
          <a:graphicData uri="http://schemas.openxmlformats.org/drawingml/2006/table">
            <a:tbl>
              <a:tblPr>
                <a:tableStyleId>{5940675A-B579-460E-94D1-54222C63F5DA}</a:tableStyleId>
              </a:tblPr>
              <a:tblGrid>
                <a:gridCol w="2088816">
                  <a:extLst>
                    <a:ext uri="{9D8B030D-6E8A-4147-A177-3AD203B41FA5}">
                      <a16:colId xmlns:a16="http://schemas.microsoft.com/office/drawing/2014/main" val="467775713"/>
                    </a:ext>
                  </a:extLst>
                </a:gridCol>
                <a:gridCol w="1076709">
                  <a:extLst>
                    <a:ext uri="{9D8B030D-6E8A-4147-A177-3AD203B41FA5}">
                      <a16:colId xmlns:a16="http://schemas.microsoft.com/office/drawing/2014/main" val="3073231608"/>
                    </a:ext>
                  </a:extLst>
                </a:gridCol>
                <a:gridCol w="1033641">
                  <a:extLst>
                    <a:ext uri="{9D8B030D-6E8A-4147-A177-3AD203B41FA5}">
                      <a16:colId xmlns:a16="http://schemas.microsoft.com/office/drawing/2014/main" val="838554801"/>
                    </a:ext>
                  </a:extLst>
                </a:gridCol>
              </a:tblGrid>
              <a:tr h="229235">
                <a:tc>
                  <a:txBody>
                    <a:bodyPr/>
                    <a:lstStyle/>
                    <a:p>
                      <a:pPr algn="ctr" fontAlgn="b"/>
                      <a:r>
                        <a:rPr lang="en-US" sz="1400" b="1" u="none" strike="noStrike" dirty="0">
                          <a:solidFill>
                            <a:srgbClr val="000000"/>
                          </a:solidFill>
                          <a:effectLst/>
                        </a:rPr>
                        <a:t>Metric</a:t>
                      </a:r>
                      <a:endParaRPr lang="en-US" sz="14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b="1" u="none" strike="noStrike" dirty="0">
                          <a:effectLst/>
                        </a:rPr>
                        <a:t>Mean</a:t>
                      </a:r>
                      <a:endParaRPr lang="en-US" sz="14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b="1" u="none" strike="noStrike" dirty="0">
                          <a:effectLst/>
                        </a:rPr>
                        <a:t>Std. Dev.</a:t>
                      </a:r>
                      <a:endParaRPr lang="en-US" sz="14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045625951"/>
                  </a:ext>
                </a:extLst>
              </a:tr>
              <a:tr h="341842">
                <a:tc>
                  <a:txBody>
                    <a:bodyPr/>
                    <a:lstStyle/>
                    <a:p>
                      <a:pPr algn="ctr" fontAlgn="b"/>
                      <a:r>
                        <a:rPr lang="en-US" sz="1400" u="none" strike="noStrike" dirty="0">
                          <a:effectLst/>
                        </a:rPr>
                        <a:t>YC - Reg</a:t>
                      </a:r>
                      <a:endParaRPr lang="en-US" sz="14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b="0" u="none" strike="noStrike">
                          <a:solidFill>
                            <a:srgbClr val="000000"/>
                          </a:solidFill>
                          <a:effectLst/>
                        </a:rPr>
                        <a:t>-0.0467</a:t>
                      </a:r>
                      <a:endParaRPr lang="en-US" sz="1400" b="0" i="0" u="none" strike="noStrike">
                        <a:solidFill>
                          <a:srgbClr val="000000"/>
                        </a:solidFill>
                        <a:effectLst/>
                        <a:latin typeface="Aptos Narrow" panose="020B0004020202020204" pitchFamily="34" charset="0"/>
                      </a:endParaRPr>
                    </a:p>
                  </a:txBody>
                  <a:tcPr marL="137160" marR="7620" marT="7620" marB="0" anchor="ctr"/>
                </a:tc>
                <a:tc>
                  <a:txBody>
                    <a:bodyPr/>
                    <a:lstStyle/>
                    <a:p>
                      <a:pPr algn="ctr" fontAlgn="b"/>
                      <a:r>
                        <a:rPr lang="en-US" sz="1400" b="0" u="none" strike="noStrike">
                          <a:solidFill>
                            <a:srgbClr val="000000"/>
                          </a:solidFill>
                          <a:effectLst/>
                        </a:rPr>
                        <a:t>0.0273</a:t>
                      </a:r>
                      <a:endParaRPr lang="en-US"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474728854"/>
                  </a:ext>
                </a:extLst>
              </a:tr>
              <a:tr h="341842">
                <a:tc>
                  <a:txBody>
                    <a:bodyPr/>
                    <a:lstStyle/>
                    <a:p>
                      <a:pPr algn="ctr" fontAlgn="b"/>
                      <a:r>
                        <a:rPr lang="en-US" sz="1400" u="none" strike="noStrike" dirty="0">
                          <a:effectLst/>
                        </a:rPr>
                        <a:t>FC - Reg</a:t>
                      </a:r>
                      <a:endParaRPr lang="en-US" sz="14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-0.0828</a:t>
                      </a:r>
                      <a:endParaRPr lang="en-US" sz="1400" b="0" i="0" u="none" strike="noStrike" dirty="0">
                        <a:solidFill>
                          <a:srgbClr val="000000"/>
                        </a:solidFill>
                        <a:effectLst/>
                        <a:latin typeface="Aptos Narrow" panose="020B0004020202020204" pitchFamily="34" charset="0"/>
                      </a:endParaRPr>
                    </a:p>
                  </a:txBody>
                  <a:tcPr marL="137160" marR="7620" marT="7620" marB="0" anchor="ctr"/>
                </a:tc>
                <a:tc>
                  <a:txBody>
                    <a:bodyPr/>
                    <a:lstStyle/>
                    <a:p>
                      <a:pPr algn="ctr" fontAlgn="b"/>
                      <a:r>
                        <a:rPr lang="en-US" sz="1400" b="0" u="none" strike="noStrike">
                          <a:solidFill>
                            <a:srgbClr val="000000"/>
                          </a:solidFill>
                          <a:effectLst/>
                        </a:rPr>
                        <a:t>0.0076</a:t>
                      </a:r>
                      <a:endParaRPr lang="en-US"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087540571"/>
                  </a:ext>
                </a:extLst>
              </a:tr>
              <a:tr h="242932">
                <a:tc>
                  <a:txBody>
                    <a:bodyPr/>
                    <a:lstStyle/>
                    <a:p>
                      <a:pPr algn="ctr" fontAlgn="b"/>
                      <a:r>
                        <a:rPr lang="en-US" sz="1400" u="none" strike="noStrike" dirty="0">
                          <a:effectLst/>
                        </a:rPr>
                        <a:t>YC - TF-IDF</a:t>
                      </a:r>
                      <a:endParaRPr lang="en-US" sz="14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0.0207</a:t>
                      </a:r>
                      <a:endParaRPr lang="en-US" sz="1400" b="0" i="0" u="none" strike="noStrike" dirty="0">
                        <a:solidFill>
                          <a:srgbClr val="000000"/>
                        </a:solidFill>
                        <a:effectLst/>
                        <a:latin typeface="Aptos Narrow" panose="020B0004020202020204" pitchFamily="34" charset="0"/>
                      </a:endParaRPr>
                    </a:p>
                  </a:txBody>
                  <a:tcPr marL="137160" marR="7620" marT="7620" marB="0" anchor="ctr"/>
                </a:tc>
                <a:tc>
                  <a:txBody>
                    <a:bodyPr/>
                    <a:lstStyle/>
                    <a:p>
                      <a:pPr algn="ctr" fontAlgn="b"/>
                      <a:r>
                        <a:rPr lang="en-US" sz="1400" b="0" u="none" strike="noStrike">
                          <a:solidFill>
                            <a:srgbClr val="000000"/>
                          </a:solidFill>
                          <a:effectLst/>
                        </a:rPr>
                        <a:t>0.0039</a:t>
                      </a:r>
                      <a:endParaRPr lang="en-US"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327080246"/>
                  </a:ext>
                </a:extLst>
              </a:tr>
              <a:tr h="34184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FC - TF-IDF</a:t>
                      </a:r>
                      <a:endParaRPr lang="en-US" sz="14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b="0" u="none" strike="noStrike" dirty="0">
                          <a:solidFill>
                            <a:srgbClr val="000000"/>
                          </a:solidFill>
                          <a:effectLst/>
                        </a:rPr>
                        <a:t>-0.0534</a:t>
                      </a:r>
                      <a:endParaRPr lang="en-US" sz="1400" b="0" i="0" u="none" strike="noStrike" dirty="0">
                        <a:solidFill>
                          <a:srgbClr val="000000"/>
                        </a:solidFill>
                        <a:effectLst/>
                        <a:latin typeface="Aptos Narrow" panose="020B0004020202020204" pitchFamily="34" charset="0"/>
                      </a:endParaRPr>
                    </a:p>
                  </a:txBody>
                  <a:tcPr marL="137160" marR="7620" marT="7620" marB="0" anchor="ctr"/>
                </a:tc>
                <a:tc>
                  <a:txBody>
                    <a:bodyPr/>
                    <a:lstStyle/>
                    <a:p>
                      <a:pPr algn="ctr" fontAlgn="b"/>
                      <a:r>
                        <a:rPr lang="en-US" sz="1400" b="0" u="none" strike="noStrike" dirty="0">
                          <a:solidFill>
                            <a:srgbClr val="000000"/>
                          </a:solidFill>
                          <a:effectLst/>
                        </a:rPr>
                        <a:t>0.0086</a:t>
                      </a:r>
                      <a:endParaRPr lang="en-US" sz="14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99486778"/>
                  </a:ext>
                </a:extLst>
              </a:tr>
            </a:tbl>
          </a:graphicData>
        </a:graphic>
      </p:graphicFrame>
      <p:graphicFrame>
        <p:nvGraphicFramePr>
          <p:cNvPr id="5" name="Table 4">
            <a:extLst>
              <a:ext uri="{FF2B5EF4-FFF2-40B4-BE49-F238E27FC236}">
                <a16:creationId xmlns:a16="http://schemas.microsoft.com/office/drawing/2014/main" id="{21CEB4B3-7E2A-585A-D10E-39D7D5AB0983}"/>
              </a:ext>
            </a:extLst>
          </p:cNvPr>
          <p:cNvGraphicFramePr>
            <a:graphicFrameLocks noGrp="1"/>
          </p:cNvGraphicFramePr>
          <p:nvPr>
            <p:extLst>
              <p:ext uri="{D42A27DB-BD31-4B8C-83A1-F6EECF244321}">
                <p14:modId xmlns:p14="http://schemas.microsoft.com/office/powerpoint/2010/main" val="1837262024"/>
              </p:ext>
            </p:extLst>
          </p:nvPr>
        </p:nvGraphicFramePr>
        <p:xfrm>
          <a:off x="1722177" y="3544094"/>
          <a:ext cx="2336800" cy="2644140"/>
        </p:xfrm>
        <a:graphic>
          <a:graphicData uri="http://schemas.openxmlformats.org/drawingml/2006/table">
            <a:tbl>
              <a:tblPr>
                <a:tableStyleId>{5940675A-B579-460E-94D1-54222C63F5DA}</a:tableStyleId>
              </a:tblPr>
              <a:tblGrid>
                <a:gridCol w="1563634">
                  <a:extLst>
                    <a:ext uri="{9D8B030D-6E8A-4147-A177-3AD203B41FA5}">
                      <a16:colId xmlns:a16="http://schemas.microsoft.com/office/drawing/2014/main" val="1278264656"/>
                    </a:ext>
                  </a:extLst>
                </a:gridCol>
                <a:gridCol w="773166">
                  <a:extLst>
                    <a:ext uri="{9D8B030D-6E8A-4147-A177-3AD203B41FA5}">
                      <a16:colId xmlns:a16="http://schemas.microsoft.com/office/drawing/2014/main" val="3059171912"/>
                    </a:ext>
                  </a:extLst>
                </a:gridCol>
              </a:tblGrid>
              <a:tr h="182880">
                <a:tc>
                  <a:txBody>
                    <a:bodyPr/>
                    <a:lstStyle/>
                    <a:p>
                      <a:pPr algn="ctr" fontAlgn="b"/>
                      <a:r>
                        <a:rPr lang="en-US" sz="1400" b="1" u="none" strike="noStrike" dirty="0">
                          <a:effectLst/>
                        </a:rPr>
                        <a:t># of Appearances in 10 Runs</a:t>
                      </a:r>
                      <a:endParaRPr lang="en-US" sz="14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b="1" u="none" strike="noStrike" dirty="0">
                          <a:effectLst/>
                        </a:rPr>
                        <a:t>Word Count</a:t>
                      </a:r>
                      <a:endParaRPr lang="en-US" sz="14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308166958"/>
                  </a:ext>
                </a:extLst>
              </a:tr>
              <a:tr h="182880">
                <a:tc>
                  <a:txBody>
                    <a:bodyPr/>
                    <a:lstStyle/>
                    <a:p>
                      <a:pPr algn="ctr" fontAlgn="b"/>
                      <a:r>
                        <a:rPr lang="en-US" sz="1400" u="none" strike="noStrike">
                          <a:effectLst/>
                        </a:rPr>
                        <a:t>10</a:t>
                      </a:r>
                      <a:endParaRPr lang="en-US"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u="none" strike="noStrike">
                          <a:effectLst/>
                        </a:rPr>
                        <a:t>76</a:t>
                      </a:r>
                      <a:endParaRPr lang="en-US"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622745788"/>
                  </a:ext>
                </a:extLst>
              </a:tr>
              <a:tr h="182880">
                <a:tc>
                  <a:txBody>
                    <a:bodyPr/>
                    <a:lstStyle/>
                    <a:p>
                      <a:pPr algn="ctr" fontAlgn="b"/>
                      <a:r>
                        <a:rPr lang="en-US" sz="1400" u="none" strike="noStrike">
                          <a:effectLst/>
                        </a:rPr>
                        <a:t>9</a:t>
                      </a:r>
                      <a:endParaRPr lang="en-US"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u="none" strike="noStrike">
                          <a:effectLst/>
                        </a:rPr>
                        <a:t>17</a:t>
                      </a:r>
                      <a:endParaRPr lang="en-US"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147204882"/>
                  </a:ext>
                </a:extLst>
              </a:tr>
              <a:tr h="182880">
                <a:tc>
                  <a:txBody>
                    <a:bodyPr/>
                    <a:lstStyle/>
                    <a:p>
                      <a:pPr algn="ctr" fontAlgn="b"/>
                      <a:r>
                        <a:rPr lang="en-US" sz="1400" u="none" strike="noStrike">
                          <a:effectLst/>
                        </a:rPr>
                        <a:t>8</a:t>
                      </a:r>
                      <a:endParaRPr lang="en-US"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u="none" strike="noStrike">
                          <a:effectLst/>
                        </a:rPr>
                        <a:t>15</a:t>
                      </a:r>
                      <a:endParaRPr lang="en-US"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750410855"/>
                  </a:ext>
                </a:extLst>
              </a:tr>
              <a:tr h="182880">
                <a:tc>
                  <a:txBody>
                    <a:bodyPr/>
                    <a:lstStyle/>
                    <a:p>
                      <a:pPr algn="ctr" fontAlgn="b"/>
                      <a:r>
                        <a:rPr lang="en-US" sz="1400" u="none" strike="noStrike">
                          <a:effectLst/>
                        </a:rPr>
                        <a:t>7</a:t>
                      </a:r>
                      <a:endParaRPr lang="en-US"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u="none" strike="noStrike">
                          <a:effectLst/>
                        </a:rPr>
                        <a:t>10</a:t>
                      </a:r>
                      <a:endParaRPr lang="en-US"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735434837"/>
                  </a:ext>
                </a:extLst>
              </a:tr>
              <a:tr h="182880">
                <a:tc>
                  <a:txBody>
                    <a:bodyPr/>
                    <a:lstStyle/>
                    <a:p>
                      <a:pPr algn="ctr" fontAlgn="b"/>
                      <a:r>
                        <a:rPr lang="en-US" sz="1400" u="none" strike="noStrike">
                          <a:effectLst/>
                        </a:rPr>
                        <a:t>6</a:t>
                      </a:r>
                      <a:endParaRPr lang="en-US"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u="none" strike="noStrike">
                          <a:effectLst/>
                        </a:rPr>
                        <a:t>11</a:t>
                      </a:r>
                      <a:endParaRPr lang="en-US"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602683979"/>
                  </a:ext>
                </a:extLst>
              </a:tr>
              <a:tr h="182880">
                <a:tc>
                  <a:txBody>
                    <a:bodyPr/>
                    <a:lstStyle/>
                    <a:p>
                      <a:pPr algn="ctr" fontAlgn="b"/>
                      <a:r>
                        <a:rPr lang="en-US" sz="1400" u="none" strike="noStrike">
                          <a:effectLst/>
                        </a:rPr>
                        <a:t>5</a:t>
                      </a:r>
                      <a:endParaRPr lang="en-US"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u="none" strike="noStrike">
                          <a:effectLst/>
                        </a:rPr>
                        <a:t>14</a:t>
                      </a:r>
                      <a:endParaRPr lang="en-US"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50085524"/>
                  </a:ext>
                </a:extLst>
              </a:tr>
              <a:tr h="182880">
                <a:tc>
                  <a:txBody>
                    <a:bodyPr/>
                    <a:lstStyle/>
                    <a:p>
                      <a:pPr algn="ctr" fontAlgn="b"/>
                      <a:r>
                        <a:rPr lang="en-US" sz="1400" u="none" strike="noStrike">
                          <a:effectLst/>
                        </a:rPr>
                        <a:t>4</a:t>
                      </a:r>
                      <a:endParaRPr lang="en-US"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u="none" strike="noStrike">
                          <a:effectLst/>
                        </a:rPr>
                        <a:t>12</a:t>
                      </a:r>
                      <a:endParaRPr lang="en-US"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382174822"/>
                  </a:ext>
                </a:extLst>
              </a:tr>
              <a:tr h="182880">
                <a:tc>
                  <a:txBody>
                    <a:bodyPr/>
                    <a:lstStyle/>
                    <a:p>
                      <a:pPr algn="ctr" fontAlgn="b"/>
                      <a:r>
                        <a:rPr lang="en-US" sz="1400" u="none" strike="noStrike">
                          <a:effectLst/>
                        </a:rPr>
                        <a:t>3</a:t>
                      </a:r>
                      <a:endParaRPr lang="en-US"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u="none" strike="noStrike">
                          <a:effectLst/>
                        </a:rPr>
                        <a:t>20</a:t>
                      </a:r>
                      <a:endParaRPr lang="en-US"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372243890"/>
                  </a:ext>
                </a:extLst>
              </a:tr>
              <a:tr h="182880">
                <a:tc>
                  <a:txBody>
                    <a:bodyPr/>
                    <a:lstStyle/>
                    <a:p>
                      <a:pPr algn="ctr" fontAlgn="b"/>
                      <a:r>
                        <a:rPr lang="en-US" sz="1400" u="none" strike="noStrike">
                          <a:effectLst/>
                        </a:rPr>
                        <a:t>2</a:t>
                      </a:r>
                      <a:endParaRPr lang="en-US"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u="none" strike="noStrike">
                          <a:effectLst/>
                        </a:rPr>
                        <a:t>39</a:t>
                      </a:r>
                      <a:endParaRPr lang="en-US"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99744806"/>
                  </a:ext>
                </a:extLst>
              </a:tr>
              <a:tr h="182880">
                <a:tc>
                  <a:txBody>
                    <a:bodyPr/>
                    <a:lstStyle/>
                    <a:p>
                      <a:pPr algn="ctr" fontAlgn="b"/>
                      <a:r>
                        <a:rPr lang="en-US" sz="1400" u="none" strike="noStrike">
                          <a:effectLst/>
                        </a:rPr>
                        <a:t>1</a:t>
                      </a:r>
                      <a:endParaRPr lang="en-US"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400" u="none" strike="noStrike" dirty="0">
                          <a:effectLst/>
                        </a:rPr>
                        <a:t>75</a:t>
                      </a:r>
                      <a:endParaRPr lang="en-US" sz="14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417485464"/>
                  </a:ext>
                </a:extLst>
              </a:tr>
            </a:tbl>
          </a:graphicData>
        </a:graphic>
      </p:graphicFrame>
      <p:graphicFrame>
        <p:nvGraphicFramePr>
          <p:cNvPr id="6" name="Table 5">
            <a:extLst>
              <a:ext uri="{FF2B5EF4-FFF2-40B4-BE49-F238E27FC236}">
                <a16:creationId xmlns:a16="http://schemas.microsoft.com/office/drawing/2014/main" id="{9321E1F9-711A-1EC9-2BE4-8C0A8F9F2956}"/>
              </a:ext>
            </a:extLst>
          </p:cNvPr>
          <p:cNvGraphicFramePr>
            <a:graphicFrameLocks noGrp="1"/>
          </p:cNvGraphicFramePr>
          <p:nvPr>
            <p:extLst>
              <p:ext uri="{D42A27DB-BD31-4B8C-83A1-F6EECF244321}">
                <p14:modId xmlns:p14="http://schemas.microsoft.com/office/powerpoint/2010/main" val="2271334164"/>
              </p:ext>
            </p:extLst>
          </p:nvPr>
        </p:nvGraphicFramePr>
        <p:xfrm>
          <a:off x="6983604" y="3525912"/>
          <a:ext cx="4200203" cy="1622208"/>
        </p:xfrm>
        <a:graphic>
          <a:graphicData uri="http://schemas.openxmlformats.org/drawingml/2006/table">
            <a:tbl>
              <a:tblPr>
                <a:tableStyleId>{5940675A-B579-460E-94D1-54222C63F5DA}</a:tableStyleId>
              </a:tblPr>
              <a:tblGrid>
                <a:gridCol w="2009164">
                  <a:extLst>
                    <a:ext uri="{9D8B030D-6E8A-4147-A177-3AD203B41FA5}">
                      <a16:colId xmlns:a16="http://schemas.microsoft.com/office/drawing/2014/main" val="1129677991"/>
                    </a:ext>
                  </a:extLst>
                </a:gridCol>
                <a:gridCol w="2191039">
                  <a:extLst>
                    <a:ext uri="{9D8B030D-6E8A-4147-A177-3AD203B41FA5}">
                      <a16:colId xmlns:a16="http://schemas.microsoft.com/office/drawing/2014/main" val="766637174"/>
                    </a:ext>
                  </a:extLst>
                </a:gridCol>
              </a:tblGrid>
              <a:tr h="200159">
                <a:tc>
                  <a:txBody>
                    <a:bodyPr/>
                    <a:lstStyle/>
                    <a:p>
                      <a:pPr algn="ctr" fontAlgn="b"/>
                      <a:r>
                        <a:rPr lang="en-US" sz="1400" b="1" u="none" strike="noStrike" dirty="0">
                          <a:effectLst/>
                          <a:latin typeface="+mn-lt"/>
                        </a:rPr>
                        <a:t>10 Appearances</a:t>
                      </a:r>
                      <a:endParaRPr lang="en-US" sz="1400" b="1" i="0" u="none" strike="noStrike" dirty="0">
                        <a:solidFill>
                          <a:srgbClr val="000000"/>
                        </a:solidFill>
                        <a:effectLst/>
                        <a:latin typeface="+mn-lt"/>
                      </a:endParaRPr>
                    </a:p>
                  </a:txBody>
                  <a:tcPr marL="7620" marR="7620" marT="7620" marB="0" anchor="ctr"/>
                </a:tc>
                <a:tc>
                  <a:txBody>
                    <a:bodyPr/>
                    <a:lstStyle/>
                    <a:p>
                      <a:pPr algn="ctr" fontAlgn="b"/>
                      <a:r>
                        <a:rPr lang="en-US" sz="1400" b="1" u="none" strike="noStrike" dirty="0">
                          <a:effectLst/>
                          <a:latin typeface="+mn-lt"/>
                        </a:rPr>
                        <a:t>1 Appearance</a:t>
                      </a:r>
                      <a:endParaRPr lang="en-US" sz="1400" b="1"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1446985018"/>
                  </a:ext>
                </a:extLst>
              </a:tr>
              <a:tr h="393416">
                <a:tc>
                  <a:txBody>
                    <a:bodyPr/>
                    <a:lstStyle/>
                    <a:p>
                      <a:pPr algn="ctr" fontAlgn="b"/>
                      <a:r>
                        <a:rPr lang="en-US" sz="1400" u="none" strike="noStrike" dirty="0" err="1">
                          <a:effectLst/>
                          <a:latin typeface="+mn-lt"/>
                        </a:rPr>
                        <a:t>geopolitical_tensions</a:t>
                      </a:r>
                      <a:endParaRPr lang="en-US" sz="1400" b="0" i="0" u="none" strike="noStrike" dirty="0">
                        <a:solidFill>
                          <a:srgbClr val="000000"/>
                        </a:solidFill>
                        <a:effectLst/>
                        <a:latin typeface="+mn-lt"/>
                      </a:endParaRPr>
                    </a:p>
                  </a:txBody>
                  <a:tcPr marL="7620" marR="7620" marT="7620" marB="0" anchor="ctr"/>
                </a:tc>
                <a:tc>
                  <a:txBody>
                    <a:bodyPr/>
                    <a:lstStyle/>
                    <a:p>
                      <a:pPr algn="ctr" fontAlgn="b"/>
                      <a:r>
                        <a:rPr lang="en-US" sz="1400" u="none" strike="noStrike" dirty="0" err="1">
                          <a:effectLst/>
                          <a:latin typeface="+mn-lt"/>
                        </a:rPr>
                        <a:t>basel_ii</a:t>
                      </a:r>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439152437"/>
                  </a:ext>
                </a:extLst>
              </a:tr>
              <a:tr h="200159">
                <a:tc>
                  <a:txBody>
                    <a:bodyPr/>
                    <a:lstStyle/>
                    <a:p>
                      <a:pPr algn="ctr" fontAlgn="b"/>
                      <a:r>
                        <a:rPr lang="en-US" sz="1400" u="none" strike="noStrike">
                          <a:effectLst/>
                          <a:latin typeface="+mn-lt"/>
                        </a:rPr>
                        <a:t>trade_wars</a:t>
                      </a:r>
                      <a:endParaRPr lang="en-US" sz="1400" b="0" i="0" u="none" strike="noStrike">
                        <a:solidFill>
                          <a:srgbClr val="000000"/>
                        </a:solidFill>
                        <a:effectLst/>
                        <a:latin typeface="+mn-lt"/>
                      </a:endParaRPr>
                    </a:p>
                  </a:txBody>
                  <a:tcPr marL="7620" marR="7620" marT="7620" marB="0" anchor="ctr"/>
                </a:tc>
                <a:tc>
                  <a:txBody>
                    <a:bodyPr/>
                    <a:lstStyle/>
                    <a:p>
                      <a:pPr algn="ctr" fontAlgn="b"/>
                      <a:r>
                        <a:rPr lang="en-US" sz="1400" u="none" strike="noStrike">
                          <a:effectLst/>
                          <a:latin typeface="+mn-lt"/>
                        </a:rPr>
                        <a:t>dodd-frank</a:t>
                      </a:r>
                      <a:endParaRPr lang="en-US" sz="1400" b="0" i="0" u="none" strike="noStrike">
                        <a:solidFill>
                          <a:srgbClr val="000000"/>
                        </a:solidFill>
                        <a:effectLst/>
                        <a:latin typeface="+mn-lt"/>
                      </a:endParaRPr>
                    </a:p>
                  </a:txBody>
                  <a:tcPr marL="7620" marR="7620" marT="7620" marB="0" anchor="ctr"/>
                </a:tc>
                <a:extLst>
                  <a:ext uri="{0D108BD9-81ED-4DB2-BD59-A6C34878D82A}">
                    <a16:rowId xmlns:a16="http://schemas.microsoft.com/office/drawing/2014/main" val="937736038"/>
                  </a:ext>
                </a:extLst>
              </a:tr>
              <a:tr h="393416">
                <a:tc>
                  <a:txBody>
                    <a:bodyPr/>
                    <a:lstStyle/>
                    <a:p>
                      <a:pPr algn="ctr" fontAlgn="b"/>
                      <a:r>
                        <a:rPr lang="en-US" sz="1400" u="none" strike="noStrike" dirty="0" err="1">
                          <a:effectLst/>
                          <a:latin typeface="+mn-lt"/>
                        </a:rPr>
                        <a:t>debt_ceiling</a:t>
                      </a:r>
                      <a:endParaRPr lang="en-US" sz="1400" b="0" i="0" u="none" strike="noStrike" dirty="0">
                        <a:solidFill>
                          <a:srgbClr val="000000"/>
                        </a:solidFill>
                        <a:effectLst/>
                        <a:latin typeface="+mn-lt"/>
                      </a:endParaRPr>
                    </a:p>
                  </a:txBody>
                  <a:tcPr marL="7620" marR="7620" marT="7620" marB="0" anchor="ctr"/>
                </a:tc>
                <a:tc>
                  <a:txBody>
                    <a:bodyPr/>
                    <a:lstStyle/>
                    <a:p>
                      <a:pPr algn="ctr" fontAlgn="b"/>
                      <a:r>
                        <a:rPr lang="en-US" sz="1400" u="none" strike="noStrike">
                          <a:effectLst/>
                          <a:latin typeface="+mn-lt"/>
                        </a:rPr>
                        <a:t>inflationary_pressures</a:t>
                      </a:r>
                      <a:endParaRPr lang="en-US" sz="1400" b="0" i="0" u="none" strike="noStrike">
                        <a:solidFill>
                          <a:srgbClr val="000000"/>
                        </a:solidFill>
                        <a:effectLst/>
                        <a:latin typeface="+mn-lt"/>
                      </a:endParaRPr>
                    </a:p>
                  </a:txBody>
                  <a:tcPr marL="7620" marR="7620" marT="7620" marB="0" anchor="ctr"/>
                </a:tc>
                <a:extLst>
                  <a:ext uri="{0D108BD9-81ED-4DB2-BD59-A6C34878D82A}">
                    <a16:rowId xmlns:a16="http://schemas.microsoft.com/office/drawing/2014/main" val="2144941084"/>
                  </a:ext>
                </a:extLst>
              </a:tr>
              <a:tr h="393416">
                <a:tc>
                  <a:txBody>
                    <a:bodyPr/>
                    <a:lstStyle/>
                    <a:p>
                      <a:pPr algn="ctr" fontAlgn="b"/>
                      <a:endParaRPr lang="en-US" sz="1400" b="0" i="0" u="none" strike="noStrike">
                        <a:solidFill>
                          <a:srgbClr val="000000"/>
                        </a:solidFill>
                        <a:effectLst/>
                        <a:latin typeface="+mn-lt"/>
                      </a:endParaRPr>
                    </a:p>
                  </a:txBody>
                  <a:tcPr marL="7620" marR="7620" marT="7620" marB="0" anchor="ctr"/>
                </a:tc>
                <a:tc>
                  <a:txBody>
                    <a:bodyPr/>
                    <a:lstStyle/>
                    <a:p>
                      <a:pPr algn="ctr" fontAlgn="b"/>
                      <a:r>
                        <a:rPr lang="en-US" sz="1400" u="none" strike="noStrike" dirty="0" err="1">
                          <a:effectLst/>
                          <a:latin typeface="+mn-lt"/>
                        </a:rPr>
                        <a:t>trump_administration</a:t>
                      </a:r>
                      <a:endParaRPr lang="en-US" sz="14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2119538484"/>
                  </a:ext>
                </a:extLst>
              </a:tr>
            </a:tbl>
          </a:graphicData>
        </a:graphic>
      </p:graphicFrame>
    </p:spTree>
    <p:extLst>
      <p:ext uri="{BB962C8B-B14F-4D97-AF65-F5344CB8AC3E}">
        <p14:creationId xmlns:p14="http://schemas.microsoft.com/office/powerpoint/2010/main" val="1905482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DC63997-CB58-EAD4-42BD-6C7D769D1B23}"/>
              </a:ext>
            </a:extLst>
          </p:cNvPr>
          <p:cNvGraphicFramePr>
            <a:graphicFrameLocks noGrp="1"/>
          </p:cNvGraphicFramePr>
          <p:nvPr>
            <p:extLst>
              <p:ext uri="{D42A27DB-BD31-4B8C-83A1-F6EECF244321}">
                <p14:modId xmlns:p14="http://schemas.microsoft.com/office/powerpoint/2010/main" val="469971184"/>
              </p:ext>
            </p:extLst>
          </p:nvPr>
        </p:nvGraphicFramePr>
        <p:xfrm>
          <a:off x="1" y="670155"/>
          <a:ext cx="12191999" cy="5660587"/>
        </p:xfrm>
        <a:graphic>
          <a:graphicData uri="http://schemas.openxmlformats.org/drawingml/2006/table">
            <a:tbl>
              <a:tblPr/>
              <a:tblGrid>
                <a:gridCol w="773723">
                  <a:extLst>
                    <a:ext uri="{9D8B030D-6E8A-4147-A177-3AD203B41FA5}">
                      <a16:colId xmlns:a16="http://schemas.microsoft.com/office/drawing/2014/main" val="1443659839"/>
                    </a:ext>
                  </a:extLst>
                </a:gridCol>
                <a:gridCol w="834013">
                  <a:extLst>
                    <a:ext uri="{9D8B030D-6E8A-4147-A177-3AD203B41FA5}">
                      <a16:colId xmlns:a16="http://schemas.microsoft.com/office/drawing/2014/main" val="3218971791"/>
                    </a:ext>
                  </a:extLst>
                </a:gridCol>
                <a:gridCol w="645215">
                  <a:extLst>
                    <a:ext uri="{9D8B030D-6E8A-4147-A177-3AD203B41FA5}">
                      <a16:colId xmlns:a16="http://schemas.microsoft.com/office/drawing/2014/main" val="3525987399"/>
                    </a:ext>
                  </a:extLst>
                </a:gridCol>
                <a:gridCol w="750984">
                  <a:extLst>
                    <a:ext uri="{9D8B030D-6E8A-4147-A177-3AD203B41FA5}">
                      <a16:colId xmlns:a16="http://schemas.microsoft.com/office/drawing/2014/main" val="1897566419"/>
                    </a:ext>
                  </a:extLst>
                </a:gridCol>
                <a:gridCol w="835280">
                  <a:extLst>
                    <a:ext uri="{9D8B030D-6E8A-4147-A177-3AD203B41FA5}">
                      <a16:colId xmlns:a16="http://schemas.microsoft.com/office/drawing/2014/main" val="3025785194"/>
                    </a:ext>
                  </a:extLst>
                </a:gridCol>
                <a:gridCol w="835280">
                  <a:extLst>
                    <a:ext uri="{9D8B030D-6E8A-4147-A177-3AD203B41FA5}">
                      <a16:colId xmlns:a16="http://schemas.microsoft.com/office/drawing/2014/main" val="3475835273"/>
                    </a:ext>
                  </a:extLst>
                </a:gridCol>
                <a:gridCol w="812288">
                  <a:extLst>
                    <a:ext uri="{9D8B030D-6E8A-4147-A177-3AD203B41FA5}">
                      <a16:colId xmlns:a16="http://schemas.microsoft.com/office/drawing/2014/main" val="1216673421"/>
                    </a:ext>
                  </a:extLst>
                </a:gridCol>
                <a:gridCol w="632663">
                  <a:extLst>
                    <a:ext uri="{9D8B030D-6E8A-4147-A177-3AD203B41FA5}">
                      <a16:colId xmlns:a16="http://schemas.microsoft.com/office/drawing/2014/main" val="2649323324"/>
                    </a:ext>
                  </a:extLst>
                </a:gridCol>
                <a:gridCol w="838652">
                  <a:extLst>
                    <a:ext uri="{9D8B030D-6E8A-4147-A177-3AD203B41FA5}">
                      <a16:colId xmlns:a16="http://schemas.microsoft.com/office/drawing/2014/main" val="2100602748"/>
                    </a:ext>
                  </a:extLst>
                </a:gridCol>
                <a:gridCol w="720331">
                  <a:extLst>
                    <a:ext uri="{9D8B030D-6E8A-4147-A177-3AD203B41FA5}">
                      <a16:colId xmlns:a16="http://schemas.microsoft.com/office/drawing/2014/main" val="2834267122"/>
                    </a:ext>
                  </a:extLst>
                </a:gridCol>
                <a:gridCol w="561219">
                  <a:extLst>
                    <a:ext uri="{9D8B030D-6E8A-4147-A177-3AD203B41FA5}">
                      <a16:colId xmlns:a16="http://schemas.microsoft.com/office/drawing/2014/main" val="105053437"/>
                    </a:ext>
                  </a:extLst>
                </a:gridCol>
                <a:gridCol w="1009717">
                  <a:extLst>
                    <a:ext uri="{9D8B030D-6E8A-4147-A177-3AD203B41FA5}">
                      <a16:colId xmlns:a16="http://schemas.microsoft.com/office/drawing/2014/main" val="2842600831"/>
                    </a:ext>
                  </a:extLst>
                </a:gridCol>
                <a:gridCol w="727996">
                  <a:extLst>
                    <a:ext uri="{9D8B030D-6E8A-4147-A177-3AD203B41FA5}">
                      <a16:colId xmlns:a16="http://schemas.microsoft.com/office/drawing/2014/main" val="2396480994"/>
                    </a:ext>
                  </a:extLst>
                </a:gridCol>
                <a:gridCol w="750984">
                  <a:extLst>
                    <a:ext uri="{9D8B030D-6E8A-4147-A177-3AD203B41FA5}">
                      <a16:colId xmlns:a16="http://schemas.microsoft.com/office/drawing/2014/main" val="4030077957"/>
                    </a:ext>
                  </a:extLst>
                </a:gridCol>
                <a:gridCol w="674354">
                  <a:extLst>
                    <a:ext uri="{9D8B030D-6E8A-4147-A177-3AD203B41FA5}">
                      <a16:colId xmlns:a16="http://schemas.microsoft.com/office/drawing/2014/main" val="2243012697"/>
                    </a:ext>
                  </a:extLst>
                </a:gridCol>
                <a:gridCol w="789300">
                  <a:extLst>
                    <a:ext uri="{9D8B030D-6E8A-4147-A177-3AD203B41FA5}">
                      <a16:colId xmlns:a16="http://schemas.microsoft.com/office/drawing/2014/main" val="3860800765"/>
                    </a:ext>
                  </a:extLst>
                </a:gridCol>
              </a:tblGrid>
              <a:tr h="281201">
                <a:tc>
                  <a:txBody>
                    <a:bodyPr/>
                    <a:lstStyle/>
                    <a:p>
                      <a:pPr algn="ctr" fontAlgn="b"/>
                      <a:r>
                        <a:rPr lang="en-US" sz="900" b="1" i="0" u="none" strike="noStrike" dirty="0">
                          <a:solidFill>
                            <a:srgbClr val="000000"/>
                          </a:solidFill>
                          <a:effectLst/>
                          <a:latin typeface="Aptos Narrow" panose="020B0004020202020204" pitchFamily="34" charset="0"/>
                        </a:rPr>
                        <a:t>2009</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dirty="0">
                          <a:solidFill>
                            <a:srgbClr val="000000"/>
                          </a:solidFill>
                          <a:effectLst/>
                          <a:latin typeface="Aptos Narrow" panose="020B0004020202020204" pitchFamily="34" charset="0"/>
                        </a:rPr>
                        <a:t>2010</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dirty="0">
                          <a:solidFill>
                            <a:srgbClr val="000000"/>
                          </a:solidFill>
                          <a:effectLst/>
                          <a:latin typeface="Aptos Narrow" panose="020B0004020202020204" pitchFamily="34" charset="0"/>
                        </a:rPr>
                        <a:t>2011</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dirty="0">
                          <a:solidFill>
                            <a:srgbClr val="000000"/>
                          </a:solidFill>
                          <a:effectLst/>
                          <a:latin typeface="Aptos Narrow" panose="020B0004020202020204" pitchFamily="34" charset="0"/>
                        </a:rPr>
                        <a:t>2012</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dirty="0">
                          <a:solidFill>
                            <a:srgbClr val="000000"/>
                          </a:solidFill>
                          <a:effectLst/>
                          <a:latin typeface="Aptos Narrow" panose="020B0004020202020204" pitchFamily="34" charset="0"/>
                        </a:rPr>
                        <a:t>2013</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dirty="0">
                          <a:solidFill>
                            <a:srgbClr val="000000"/>
                          </a:solidFill>
                          <a:effectLst/>
                          <a:latin typeface="Aptos Narrow" panose="020B0004020202020204" pitchFamily="34" charset="0"/>
                        </a:rPr>
                        <a:t>2014</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a:solidFill>
                            <a:srgbClr val="000000"/>
                          </a:solidFill>
                          <a:effectLst/>
                          <a:latin typeface="Aptos Narrow" panose="020B0004020202020204" pitchFamily="34" charset="0"/>
                        </a:rPr>
                        <a:t>2015</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dirty="0">
                          <a:solidFill>
                            <a:srgbClr val="000000"/>
                          </a:solidFill>
                          <a:effectLst/>
                          <a:latin typeface="Aptos Narrow" panose="020B0004020202020204" pitchFamily="34" charset="0"/>
                        </a:rPr>
                        <a:t>2016</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dirty="0">
                          <a:solidFill>
                            <a:srgbClr val="000000"/>
                          </a:solidFill>
                          <a:effectLst/>
                          <a:latin typeface="Aptos Narrow" panose="020B0004020202020204" pitchFamily="34" charset="0"/>
                        </a:rPr>
                        <a:t>2017</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dirty="0">
                          <a:solidFill>
                            <a:srgbClr val="000000"/>
                          </a:solidFill>
                          <a:effectLst/>
                          <a:latin typeface="Aptos Narrow" panose="020B0004020202020204" pitchFamily="34" charset="0"/>
                        </a:rPr>
                        <a:t>2018</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dirty="0">
                          <a:solidFill>
                            <a:srgbClr val="000000"/>
                          </a:solidFill>
                          <a:effectLst/>
                          <a:latin typeface="Aptos Narrow" panose="020B0004020202020204" pitchFamily="34" charset="0"/>
                        </a:rPr>
                        <a:t>2019</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a:solidFill>
                            <a:srgbClr val="000000"/>
                          </a:solidFill>
                          <a:effectLst/>
                          <a:latin typeface="Aptos Narrow" panose="020B0004020202020204" pitchFamily="34" charset="0"/>
                        </a:rPr>
                        <a:t>2020</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dirty="0">
                          <a:solidFill>
                            <a:srgbClr val="000000"/>
                          </a:solidFill>
                          <a:effectLst/>
                          <a:latin typeface="Aptos Narrow" panose="020B0004020202020204" pitchFamily="34" charset="0"/>
                        </a:rPr>
                        <a:t>2021</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dirty="0">
                          <a:solidFill>
                            <a:srgbClr val="000000"/>
                          </a:solidFill>
                          <a:effectLst/>
                          <a:latin typeface="Aptos Narrow" panose="020B0004020202020204" pitchFamily="34" charset="0"/>
                        </a:rPr>
                        <a:t>2022</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dirty="0">
                          <a:solidFill>
                            <a:srgbClr val="000000"/>
                          </a:solidFill>
                          <a:effectLst/>
                          <a:latin typeface="Aptos Narrow" panose="020B0004020202020204" pitchFamily="34" charset="0"/>
                        </a:rPr>
                        <a:t>2023</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900" b="1" i="0" u="none" strike="noStrike" dirty="0">
                          <a:solidFill>
                            <a:srgbClr val="000000"/>
                          </a:solidFill>
                          <a:effectLst/>
                          <a:latin typeface="Aptos Narrow" panose="020B0004020202020204" pitchFamily="34" charset="0"/>
                        </a:rPr>
                        <a:t>2024</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68665683"/>
                  </a:ext>
                </a:extLst>
              </a:tr>
              <a:tr h="326511">
                <a:tc>
                  <a:txBody>
                    <a:bodyPr/>
                    <a:lstStyle/>
                    <a:p>
                      <a:pPr algn="ctr" fontAlgn="b"/>
                      <a:r>
                        <a:rPr lang="en-US" sz="900" b="1" i="0" u="none" strike="noStrike">
                          <a:solidFill>
                            <a:srgbClr val="000000"/>
                          </a:solidFill>
                          <a:effectLst/>
                          <a:latin typeface="Aptos Narrow" panose="020B0004020202020204" pitchFamily="34" charset="0"/>
                        </a:rPr>
                        <a:t>illiquidity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gulf_oil</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sections_entitled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fiscal_cliff</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sequester</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disclosure_contained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provisions_contained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referendum</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forms_10-q</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option_exercise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trade_wars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uncertainty_surrounding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downside_scenarios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geopolitical_tensions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social_media</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actual_results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390524304"/>
                  </a:ext>
                </a:extLst>
              </a:tr>
              <a:tr h="326511">
                <a:tc>
                  <a:txBody>
                    <a:bodyPr/>
                    <a:lstStyle/>
                    <a:p>
                      <a:pPr algn="ctr" fontAlgn="b"/>
                      <a:r>
                        <a:rPr lang="en-US" sz="900" b="1" i="0" u="none" strike="noStrike">
                          <a:solidFill>
                            <a:srgbClr val="000000"/>
                          </a:solidFill>
                          <a:effectLst/>
                          <a:latin typeface="Aptos Narrow" panose="020B0004020202020204" pitchFamily="34" charset="0"/>
                        </a:rPr>
                        <a:t>documents_filed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re-engineering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expressly_disclaim</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exchange_act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debt_ceiling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complete_discussion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appropriately_reserved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reforecast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pro-growth</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nafta</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trade_war</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silver_lining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formal_agreement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covid-19_pandemic</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burn-down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presidential_election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424591557"/>
                  </a:ext>
                </a:extLst>
              </a:tr>
              <a:tr h="326511">
                <a:tc>
                  <a:txBody>
                    <a:bodyPr/>
                    <a:lstStyle/>
                    <a:p>
                      <a:pPr algn="ctr" fontAlgn="b"/>
                      <a:r>
                        <a:rPr lang="en-US" sz="900" b="1" i="0" u="none" strike="noStrike">
                          <a:solidFill>
                            <a:srgbClr val="000000"/>
                          </a:solidFill>
                          <a:effectLst/>
                          <a:latin typeface="Aptos Narrow" panose="020B0004020202020204" pitchFamily="34" charset="0"/>
                        </a:rPr>
                        <a:t>strained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involve_certain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dirty="0">
                          <a:solidFill>
                            <a:srgbClr val="000000"/>
                          </a:solidFill>
                          <a:effectLst/>
                          <a:latin typeface="Aptos Narrow" panose="020B0004020202020204" pitchFamily="34" charset="0"/>
                        </a:rPr>
                        <a:t>section_21e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eurozone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provisions_contained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reoccur</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financial_condition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congressional</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status_quo</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applies_equally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late-cycle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find_ourselves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adaptable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ukraine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over-earning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backloaded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99378867"/>
                  </a:ext>
                </a:extLst>
              </a:tr>
              <a:tr h="326511">
                <a:tc>
                  <a:txBody>
                    <a:bodyPr/>
                    <a:lstStyle/>
                    <a:p>
                      <a:pPr algn="ctr" fontAlgn="b"/>
                      <a:r>
                        <a:rPr lang="en-US" sz="900" b="1" i="0" u="none" strike="noStrike">
                          <a:solidFill>
                            <a:srgbClr val="000000"/>
                          </a:solidFill>
                          <a:effectLst/>
                          <a:latin typeface="Aptos Narrow" panose="020B0004020202020204" pitchFamily="34" charset="0"/>
                        </a:rPr>
                        <a:t>involve_certain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assertive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double-dip</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documents_filed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exchange_act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terminology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persistently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Aptos Narrow" panose="020B0004020202020204" pitchFamily="34" charset="0"/>
                        </a:rPr>
                        <a:t>harm</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permian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gross-up</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tariff</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challenges_presented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financial_condition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consumer-friendly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vary_materially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pull-forward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77784877"/>
                  </a:ext>
                </a:extLst>
              </a:tr>
              <a:tr h="326511">
                <a:tc>
                  <a:txBody>
                    <a:bodyPr/>
                    <a:lstStyle/>
                    <a:p>
                      <a:pPr algn="ctr" fontAlgn="b"/>
                      <a:r>
                        <a:rPr lang="en-US" sz="900" b="1" i="0" u="none" strike="noStrike">
                          <a:solidFill>
                            <a:srgbClr val="000000"/>
                          </a:solidFill>
                          <a:effectLst/>
                          <a:latin typeface="Aptos Narrow" panose="020B0004020202020204" pitchFamily="34" charset="0"/>
                        </a:rPr>
                        <a:t>intervention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background_noise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debt_ceiling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section_21e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government_shutdown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flow-through</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complete_discussion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expressly_qualified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flooding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changing_gears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applies_equally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epicenter</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efficacy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supply_chains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sticker</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navigated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685450598"/>
                  </a:ext>
                </a:extLst>
              </a:tr>
              <a:tr h="326511">
                <a:tc>
                  <a:txBody>
                    <a:bodyPr/>
                    <a:lstStyle/>
                    <a:p>
                      <a:pPr algn="ctr" fontAlgn="b"/>
                      <a:r>
                        <a:rPr lang="en-US" sz="900" b="1" i="0" u="none" strike="noStrike">
                          <a:solidFill>
                            <a:srgbClr val="000000"/>
                          </a:solidFill>
                          <a:effectLst/>
                          <a:latin typeface="Aptos Narrow" panose="020B0004020202020204" pitchFamily="34" charset="0"/>
                        </a:rPr>
                        <a:t>turbulence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spill</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disclosure_contained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de-lever</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hereof</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expressly_qualified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expressly_qualified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err="1">
                          <a:solidFill>
                            <a:srgbClr val="000000"/>
                          </a:solidFill>
                          <a:effectLst/>
                          <a:latin typeface="Aptos Narrow" panose="020B0004020202020204" pitchFamily="34" charset="0"/>
                        </a:rPr>
                        <a:t>date_hereof</a:t>
                      </a:r>
                      <a:endParaRPr lang="en-US" sz="900" b="1" i="0" u="none" strike="noStrike" dirty="0">
                        <a:solidFill>
                          <a:srgbClr val="000000"/>
                        </a:solidFill>
                        <a:effectLst/>
                        <a:latin typeface="Aptos Narrow" panose="020B0004020202020204" pitchFamily="34" charset="0"/>
                      </a:endParaRP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restoration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tight_labor</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tight_labor</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presidential_election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nydig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labor_shortages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aftermath</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hereof</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7450252"/>
                  </a:ext>
                </a:extLst>
              </a:tr>
              <a:tr h="492424">
                <a:tc>
                  <a:txBody>
                    <a:bodyPr/>
                    <a:lstStyle/>
                    <a:p>
                      <a:pPr algn="ctr" fontAlgn="b"/>
                      <a:r>
                        <a:rPr lang="en-US" sz="900" b="1" i="0" u="none" strike="noStrike">
                          <a:solidFill>
                            <a:srgbClr val="000000"/>
                          </a:solidFill>
                          <a:effectLst/>
                          <a:latin typeface="Aptos Narrow" panose="020B0004020202020204" pitchFamily="34" charset="0"/>
                        </a:rPr>
                        <a:t>fortified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unintended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pre-payments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generalization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21e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Aptos Narrow" panose="020B0004020202020204" pitchFamily="34" charset="0"/>
                        </a:rPr>
                        <a:t>fas_91</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unduly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presidential</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rhetoric</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trade_war</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legend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pandemic</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moat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tight_labor</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mid-70s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geopolitical</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0482589"/>
                  </a:ext>
                </a:extLst>
              </a:tr>
              <a:tr h="326511">
                <a:tc>
                  <a:txBody>
                    <a:bodyPr/>
                    <a:lstStyle/>
                    <a:p>
                      <a:pPr algn="ctr" fontAlgn="b"/>
                      <a:r>
                        <a:rPr lang="en-US" sz="900" b="1" i="0" u="none" strike="noStrike">
                          <a:solidFill>
                            <a:srgbClr val="000000"/>
                          </a:solidFill>
                          <a:effectLst/>
                          <a:latin typeface="Aptos Narrow" panose="020B0004020202020204" pitchFamily="34" charset="0"/>
                        </a:rPr>
                        <a:t>weathering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fragile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non-investment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statute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complete_discussion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low-interest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terminology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complete_discussion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incorrect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securities_litigation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securities_litigation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fog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vary_materially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rapidly_changing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cdars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quantitative_tightening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2883654"/>
                  </a:ext>
                </a:extLst>
              </a:tr>
              <a:tr h="326511">
                <a:tc>
                  <a:txBody>
                    <a:bodyPr/>
                    <a:lstStyle/>
                    <a:p>
                      <a:pPr algn="ctr" fontAlgn="b"/>
                      <a:r>
                        <a:rPr lang="en-US" sz="900" b="1" i="0" u="none" strike="noStrike">
                          <a:solidFill>
                            <a:srgbClr val="000000"/>
                          </a:solidFill>
                          <a:effectLst/>
                          <a:latin typeface="Aptos Narrow" panose="020B0004020202020204" pitchFamily="34" charset="0"/>
                        </a:rPr>
                        <a:t>turbulent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restrained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temptation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27a</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qe3</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date_hereof</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forms_10-k</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mismatch</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augmenting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saul</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messy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endure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virus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critically_important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navigating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navigating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3520753"/>
                  </a:ext>
                </a:extLst>
              </a:tr>
              <a:tr h="165869">
                <a:tc>
                  <a:txBody>
                    <a:bodyPr/>
                    <a:lstStyle/>
                    <a:p>
                      <a:pPr algn="ctr" fontAlgn="b"/>
                      <a:r>
                        <a:rPr lang="en-US" sz="900" b="1" i="0" u="none" strike="noStrike">
                          <a:solidFill>
                            <a:srgbClr val="000000"/>
                          </a:solidFill>
                          <a:effectLst/>
                          <a:latin typeface="Aptos Narrow" panose="020B0004020202020204" pitchFamily="34" charset="0"/>
                        </a:rPr>
                        <a:t>immune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sluggish</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memorandum</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putbacks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terminology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entitled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boosting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10-qs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date_hereof</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hopes_beliefs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reform_act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murky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subsides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variant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unfolded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crossfirst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1106571"/>
                  </a:ext>
                </a:extLst>
              </a:tr>
              <a:tr h="326511">
                <a:tc>
                  <a:txBody>
                    <a:bodyPr/>
                    <a:lstStyle/>
                    <a:p>
                      <a:pPr algn="ctr" fontAlgn="b"/>
                      <a:r>
                        <a:rPr lang="en-US" sz="900" b="1" i="0" u="none" strike="noStrike">
                          <a:solidFill>
                            <a:srgbClr val="000000"/>
                          </a:solidFill>
                          <a:effectLst/>
                          <a:latin typeface="Aptos Narrow" panose="020B0004020202020204" pitchFamily="34" charset="0"/>
                        </a:rPr>
                        <a:t>securities_litigation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delever</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Aptos Narrow" panose="020B0004020202020204" pitchFamily="34" charset="0"/>
                        </a:rPr>
                        <a:t>de-leveraging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put-back</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expressly_qualified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forms_10-k</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asset-sensitive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forms_10-k</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expressly_qualified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err="1">
                          <a:solidFill>
                            <a:srgbClr val="000000"/>
                          </a:solidFill>
                          <a:effectLst/>
                          <a:latin typeface="Aptos Narrow" panose="020B0004020202020204" pitchFamily="34" charset="0"/>
                        </a:rPr>
                        <a:t>ricky</a:t>
                      </a:r>
                      <a:endParaRPr lang="en-US" sz="900" b="1" i="0" u="none" strike="noStrike" dirty="0">
                        <a:solidFill>
                          <a:srgbClr val="000000"/>
                        </a:solidFill>
                        <a:effectLst/>
                        <a:latin typeface="Aptos Narrow" panose="020B0004020202020204" pitchFamily="34" charset="0"/>
                      </a:endParaRP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tension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fearful</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work-from-home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geopolitical</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insulated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discovery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5516741"/>
                  </a:ext>
                </a:extLst>
              </a:tr>
              <a:tr h="326511">
                <a:tc>
                  <a:txBody>
                    <a:bodyPr/>
                    <a:lstStyle/>
                    <a:p>
                      <a:pPr algn="ctr" fontAlgn="b"/>
                      <a:r>
                        <a:rPr lang="en-US" sz="900" b="1" i="0" u="none" strike="noStrike">
                          <a:solidFill>
                            <a:srgbClr val="000000"/>
                          </a:solidFill>
                          <a:effectLst/>
                          <a:latin typeface="Aptos Narrow" panose="020B0004020202020204" pitchFamily="34" charset="0"/>
                        </a:rPr>
                        <a:t>instability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hereof</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err="1">
                          <a:solidFill>
                            <a:srgbClr val="000000"/>
                          </a:solidFill>
                          <a:effectLst/>
                          <a:latin typeface="Aptos Narrow" panose="020B0004020202020204" pitchFamily="34" charset="0"/>
                        </a:rPr>
                        <a:t>iberiabank_corporation</a:t>
                      </a:r>
                      <a:endParaRPr lang="en-US" sz="900" b="1" i="0" u="none" strike="noStrike" dirty="0">
                        <a:solidFill>
                          <a:srgbClr val="000000"/>
                        </a:solidFill>
                        <a:effectLst/>
                        <a:latin typeface="Aptos Narrow" panose="020B0004020202020204" pitchFamily="34" charset="0"/>
                      </a:endParaRP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monolines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historical_facts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Aptos Narrow" panose="020B0004020202020204" pitchFamily="34" charset="0"/>
                        </a:rPr>
                        <a:t>advise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furnished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volatility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subsidy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vesting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brexit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unprecedented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society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closely_monitoring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prove_incorrect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offense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249744"/>
                  </a:ext>
                </a:extLst>
              </a:tr>
              <a:tr h="326511">
                <a:tc>
                  <a:txBody>
                    <a:bodyPr/>
                    <a:lstStyle/>
                    <a:p>
                      <a:pPr algn="ctr" fontAlgn="b"/>
                      <a:r>
                        <a:rPr lang="en-US" sz="900" b="1" i="0" u="none" strike="noStrike">
                          <a:solidFill>
                            <a:srgbClr val="000000"/>
                          </a:solidFill>
                          <a:effectLst/>
                          <a:latin typeface="Aptos Narrow" panose="020B0004020202020204" pitchFamily="34" charset="0"/>
                        </a:rPr>
                        <a:t>reform_act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Aptos Narrow" panose="020B0004020202020204" pitchFamily="34" charset="0"/>
                        </a:rPr>
                        <a:t>offshore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economic_condition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fatigue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escalating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mismatch</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10-qs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volatile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crude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rbb_bancorp</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prove_incorrect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conserve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setback</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financial_condition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hopes_beliefs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amid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5882416"/>
                  </a:ext>
                </a:extLst>
              </a:tr>
              <a:tr h="346883">
                <a:tc>
                  <a:txBody>
                    <a:bodyPr/>
                    <a:lstStyle/>
                    <a:p>
                      <a:pPr algn="ctr" fontAlgn="b"/>
                      <a:r>
                        <a:rPr lang="en-US" sz="900" b="1" i="0" u="none" strike="noStrike">
                          <a:solidFill>
                            <a:srgbClr val="000000"/>
                          </a:solidFill>
                          <a:effectLst/>
                          <a:latin typeface="Aptos Narrow" panose="020B0004020202020204" pitchFamily="34" charset="0"/>
                        </a:rPr>
                        <a:t>factual</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historical_facts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unsettled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hesitation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entitled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furnished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adr</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item_1a</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snow_removal</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escalating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rbb_bancorp</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withdrawing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prove_incorrect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war</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macro</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election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3923893"/>
                  </a:ext>
                </a:extLst>
              </a:tr>
              <a:tr h="391886">
                <a:tc>
                  <a:txBody>
                    <a:bodyPr/>
                    <a:lstStyle/>
                    <a:p>
                      <a:pPr algn="ctr" fontAlgn="b"/>
                      <a:r>
                        <a:rPr lang="en-US" sz="900" b="1" i="0" u="none" strike="noStrike">
                          <a:solidFill>
                            <a:srgbClr val="000000"/>
                          </a:solidFill>
                          <a:effectLst/>
                          <a:latin typeface="Aptos Narrow" panose="020B0004020202020204" pitchFamily="34" charset="0"/>
                        </a:rPr>
                        <a:t>unsettled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forms_10-k</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justified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suit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deficit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involve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incorrect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Aptos Narrow" panose="020B0004020202020204" pitchFamily="34" charset="0"/>
                        </a:rPr>
                        <a:t>back-to-back</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transpired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preceded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hopes_beliefs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unknown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stripping</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vary_materially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uncertain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hancock_whitney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7521375"/>
                  </a:ext>
                </a:extLst>
              </a:tr>
              <a:tr h="165869">
                <a:tc>
                  <a:txBody>
                    <a:bodyPr/>
                    <a:lstStyle/>
                    <a:p>
                      <a:pPr algn="ctr" fontAlgn="b"/>
                      <a:r>
                        <a:rPr lang="en-US" sz="900" b="1" i="0" u="none" strike="noStrike">
                          <a:solidFill>
                            <a:srgbClr val="000000"/>
                          </a:solidFill>
                          <a:effectLst/>
                          <a:latin typeface="Aptos Narrow" panose="020B0004020202020204" pitchFamily="34" charset="0"/>
                        </a:rPr>
                        <a:t>posed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guarded</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uneven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uneven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prospectus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herein</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undue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choppy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10-qs</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misspoke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publicly_revise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navigate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unrest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a:solidFill>
                            <a:srgbClr val="000000"/>
                          </a:solidFill>
                          <a:effectLst/>
                          <a:latin typeface="Aptos Narrow" panose="020B0004020202020204" pitchFamily="34" charset="0"/>
                        </a:rPr>
                        <a:t>conflict</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900" b="1" i="0" u="none" strike="noStrike">
                          <a:solidFill>
                            <a:srgbClr val="000000"/>
                          </a:solidFill>
                          <a:effectLst/>
                          <a:latin typeface="Aptos Narrow" panose="020B0004020202020204" pitchFamily="34" charset="0"/>
                        </a:rPr>
                        <a:t>apology</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900" b="1" i="0" u="none" strike="noStrike" dirty="0">
                          <a:solidFill>
                            <a:srgbClr val="000000"/>
                          </a:solidFill>
                          <a:effectLst/>
                          <a:latin typeface="Aptos Narrow" panose="020B0004020202020204" pitchFamily="34" charset="0"/>
                        </a:rPr>
                        <a:t>navigate</a:t>
                      </a:r>
                    </a:p>
                  </a:txBody>
                  <a:tcPr marL="3966" marR="3966" marT="396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7760639"/>
                  </a:ext>
                </a:extLst>
              </a:tr>
            </a:tbl>
          </a:graphicData>
        </a:graphic>
      </p:graphicFrame>
    </p:spTree>
    <p:extLst>
      <p:ext uri="{BB962C8B-B14F-4D97-AF65-F5344CB8AC3E}">
        <p14:creationId xmlns:p14="http://schemas.microsoft.com/office/powerpoint/2010/main" val="1632082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DD294-3474-1B48-9AED-5525E0B1124B}"/>
              </a:ext>
            </a:extLst>
          </p:cNvPr>
          <p:cNvSpPr>
            <a:spLocks noGrp="1"/>
          </p:cNvSpPr>
          <p:nvPr>
            <p:ph type="title"/>
          </p:nvPr>
        </p:nvSpPr>
        <p:spPr/>
        <p:txBody>
          <a:bodyPr/>
          <a:lstStyle/>
          <a:p>
            <a:pPr algn="ctr"/>
            <a:r>
              <a:rPr lang="en-US" dirty="0"/>
              <a:t>Uncertainty Word List – Full Corpus</a:t>
            </a:r>
          </a:p>
        </p:txBody>
      </p:sp>
      <p:graphicFrame>
        <p:nvGraphicFramePr>
          <p:cNvPr id="4" name="Table 3">
            <a:extLst>
              <a:ext uri="{FF2B5EF4-FFF2-40B4-BE49-F238E27FC236}">
                <a16:creationId xmlns:a16="http://schemas.microsoft.com/office/drawing/2014/main" id="{1E50C38F-6AA5-2312-2E8C-5B5B581F5D7B}"/>
              </a:ext>
            </a:extLst>
          </p:cNvPr>
          <p:cNvGraphicFramePr>
            <a:graphicFrameLocks noGrp="1"/>
          </p:cNvGraphicFramePr>
          <p:nvPr>
            <p:extLst>
              <p:ext uri="{D42A27DB-BD31-4B8C-83A1-F6EECF244321}">
                <p14:modId xmlns:p14="http://schemas.microsoft.com/office/powerpoint/2010/main" val="3651291366"/>
              </p:ext>
            </p:extLst>
          </p:nvPr>
        </p:nvGraphicFramePr>
        <p:xfrm>
          <a:off x="499798" y="1825619"/>
          <a:ext cx="11192405" cy="4372300"/>
        </p:xfrm>
        <a:graphic>
          <a:graphicData uri="http://schemas.openxmlformats.org/drawingml/2006/table">
            <a:tbl>
              <a:tblPr/>
              <a:tblGrid>
                <a:gridCol w="1890010">
                  <a:extLst>
                    <a:ext uri="{9D8B030D-6E8A-4147-A177-3AD203B41FA5}">
                      <a16:colId xmlns:a16="http://schemas.microsoft.com/office/drawing/2014/main" val="2062074363"/>
                    </a:ext>
                  </a:extLst>
                </a:gridCol>
                <a:gridCol w="472503">
                  <a:extLst>
                    <a:ext uri="{9D8B030D-6E8A-4147-A177-3AD203B41FA5}">
                      <a16:colId xmlns:a16="http://schemas.microsoft.com/office/drawing/2014/main" val="1841919047"/>
                    </a:ext>
                  </a:extLst>
                </a:gridCol>
                <a:gridCol w="1299382">
                  <a:extLst>
                    <a:ext uri="{9D8B030D-6E8A-4147-A177-3AD203B41FA5}">
                      <a16:colId xmlns:a16="http://schemas.microsoft.com/office/drawing/2014/main" val="1824799699"/>
                    </a:ext>
                  </a:extLst>
                </a:gridCol>
                <a:gridCol w="398674">
                  <a:extLst>
                    <a:ext uri="{9D8B030D-6E8A-4147-A177-3AD203B41FA5}">
                      <a16:colId xmlns:a16="http://schemas.microsoft.com/office/drawing/2014/main" val="3447004585"/>
                    </a:ext>
                  </a:extLst>
                </a:gridCol>
                <a:gridCol w="1535634">
                  <a:extLst>
                    <a:ext uri="{9D8B030D-6E8A-4147-A177-3AD203B41FA5}">
                      <a16:colId xmlns:a16="http://schemas.microsoft.com/office/drawing/2014/main" val="111122273"/>
                    </a:ext>
                  </a:extLst>
                </a:gridCol>
                <a:gridCol w="324845">
                  <a:extLst>
                    <a:ext uri="{9D8B030D-6E8A-4147-A177-3AD203B41FA5}">
                      <a16:colId xmlns:a16="http://schemas.microsoft.com/office/drawing/2014/main" val="4004313178"/>
                    </a:ext>
                  </a:extLst>
                </a:gridCol>
                <a:gridCol w="1638993">
                  <a:extLst>
                    <a:ext uri="{9D8B030D-6E8A-4147-A177-3AD203B41FA5}">
                      <a16:colId xmlns:a16="http://schemas.microsoft.com/office/drawing/2014/main" val="1519731069"/>
                    </a:ext>
                  </a:extLst>
                </a:gridCol>
                <a:gridCol w="324845">
                  <a:extLst>
                    <a:ext uri="{9D8B030D-6E8A-4147-A177-3AD203B41FA5}">
                      <a16:colId xmlns:a16="http://schemas.microsoft.com/office/drawing/2014/main" val="3755598026"/>
                    </a:ext>
                  </a:extLst>
                </a:gridCol>
                <a:gridCol w="1166491">
                  <a:extLst>
                    <a:ext uri="{9D8B030D-6E8A-4147-A177-3AD203B41FA5}">
                      <a16:colId xmlns:a16="http://schemas.microsoft.com/office/drawing/2014/main" val="684627031"/>
                    </a:ext>
                  </a:extLst>
                </a:gridCol>
                <a:gridCol w="236251">
                  <a:extLst>
                    <a:ext uri="{9D8B030D-6E8A-4147-A177-3AD203B41FA5}">
                      <a16:colId xmlns:a16="http://schemas.microsoft.com/office/drawing/2014/main" val="2161898825"/>
                    </a:ext>
                  </a:extLst>
                </a:gridCol>
                <a:gridCol w="1668526">
                  <a:extLst>
                    <a:ext uri="{9D8B030D-6E8A-4147-A177-3AD203B41FA5}">
                      <a16:colId xmlns:a16="http://schemas.microsoft.com/office/drawing/2014/main" val="1163478168"/>
                    </a:ext>
                  </a:extLst>
                </a:gridCol>
                <a:gridCol w="236251">
                  <a:extLst>
                    <a:ext uri="{9D8B030D-6E8A-4147-A177-3AD203B41FA5}">
                      <a16:colId xmlns:a16="http://schemas.microsoft.com/office/drawing/2014/main" val="1751436897"/>
                    </a:ext>
                  </a:extLst>
                </a:gridCol>
              </a:tblGrid>
              <a:tr h="174054">
                <a:tc>
                  <a:txBody>
                    <a:bodyPr/>
                    <a:lstStyle/>
                    <a:p>
                      <a:pPr algn="ctr" fontAlgn="b"/>
                      <a:r>
                        <a:rPr lang="en-US" sz="1100" b="1" i="0" u="none" strike="noStrike">
                          <a:solidFill>
                            <a:srgbClr val="000000"/>
                          </a:solidFill>
                          <a:effectLst/>
                          <a:latin typeface="Aptos Narrow" panose="020B0004020202020204" pitchFamily="34" charset="0"/>
                        </a:rPr>
                        <a:t>given</a:t>
                      </a:r>
                    </a:p>
                  </a:txBody>
                  <a:tcPr marL="7252" marR="7252" marT="7252"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38598</a:t>
                      </a:r>
                    </a:p>
                  </a:txBody>
                  <a:tcPr marL="7252" marR="7252" marT="7252"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unusual</a:t>
                      </a:r>
                    </a:p>
                  </a:txBody>
                  <a:tcPr marL="7252" marR="7252" marT="7252"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3320</a:t>
                      </a:r>
                    </a:p>
                  </a:txBody>
                  <a:tcPr marL="7252" marR="7252" marT="7252"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surrounding</a:t>
                      </a:r>
                    </a:p>
                  </a:txBody>
                  <a:tcPr marL="7252" marR="7252" marT="7252"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586</a:t>
                      </a:r>
                    </a:p>
                  </a:txBody>
                  <a:tcPr marL="7252" marR="7252" marT="7252"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tension</a:t>
                      </a:r>
                    </a:p>
                  </a:txBody>
                  <a:tcPr marL="7252" marR="7252" marT="7252"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103</a:t>
                      </a:r>
                    </a:p>
                  </a:txBody>
                  <a:tcPr marL="7252" marR="7252" marT="7252"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zoning</a:t>
                      </a:r>
                    </a:p>
                  </a:txBody>
                  <a:tcPr marL="7252" marR="7252" marT="7252"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26</a:t>
                      </a:r>
                    </a:p>
                  </a:txBody>
                  <a:tcPr marL="7252" marR="7252" marT="7252"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stalemate</a:t>
                      </a:r>
                    </a:p>
                  </a:txBody>
                  <a:tcPr marL="7252" marR="7252" marT="7252"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13</a:t>
                      </a:r>
                    </a:p>
                  </a:txBody>
                  <a:tcPr marL="7252" marR="7252" marT="7252"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1219396120"/>
                  </a:ext>
                </a:extLst>
              </a:tr>
              <a:tr h="174054">
                <a:tc>
                  <a:txBody>
                    <a:bodyPr/>
                    <a:lstStyle/>
                    <a:p>
                      <a:pPr algn="ctr" fontAlgn="b"/>
                      <a:r>
                        <a:rPr lang="en-US" sz="1100" b="1" i="0" u="none" strike="noStrike" dirty="0">
                          <a:solidFill>
                            <a:srgbClr val="000000"/>
                          </a:solidFill>
                          <a:effectLst/>
                          <a:latin typeface="Aptos Narrow" panose="020B0004020202020204" pitchFamily="34" charset="0"/>
                        </a:rPr>
                        <a:t>environment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37906</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covid-19</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2731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lumpiness</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576</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stressful</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103</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trepidation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err="1">
                          <a:solidFill>
                            <a:srgbClr val="000000"/>
                          </a:solidFill>
                          <a:effectLst/>
                          <a:latin typeface="Aptos Narrow" panose="020B0004020202020204" pitchFamily="34" charset="0"/>
                        </a:rPr>
                        <a:t>obamacare</a:t>
                      </a:r>
                      <a:endParaRPr lang="en-US" sz="1100" b="1" i="0" u="none" strike="noStrike" dirty="0">
                        <a:solidFill>
                          <a:srgbClr val="000000"/>
                        </a:solidFill>
                        <a:effectLst/>
                        <a:latin typeface="Aptos Narrow" panose="020B0004020202020204" pitchFamily="34" charset="0"/>
                      </a:endParaRP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13</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041134650"/>
                  </a:ext>
                </a:extLst>
              </a:tr>
              <a:tr h="174054">
                <a:tc>
                  <a:txBody>
                    <a:bodyPr/>
                    <a:lstStyle/>
                    <a:p>
                      <a:pPr algn="ctr" fontAlgn="b"/>
                      <a:r>
                        <a:rPr lang="en-US" sz="1100" b="1" i="0" u="none" strike="noStrike">
                          <a:solidFill>
                            <a:srgbClr val="000000"/>
                          </a:solidFill>
                          <a:effectLst/>
                          <a:latin typeface="Aptos Narrow" panose="020B0004020202020204" pitchFamily="34" charset="0"/>
                        </a:rPr>
                        <a:t>risk</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36371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noise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2406</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prolonged</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519</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fragile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94</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ambiguity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err="1">
                          <a:solidFill>
                            <a:srgbClr val="000000"/>
                          </a:solidFill>
                          <a:effectLst/>
                          <a:latin typeface="Aptos Narrow" panose="020B0004020202020204" pitchFamily="34" charset="0"/>
                        </a:rPr>
                        <a:t>clearer_picture</a:t>
                      </a:r>
                      <a:endParaRPr lang="en-US" sz="1100" b="1" i="0" u="none" strike="noStrike" dirty="0">
                        <a:solidFill>
                          <a:srgbClr val="000000"/>
                        </a:solidFill>
                        <a:effectLst/>
                        <a:latin typeface="Aptos Narrow" panose="020B0004020202020204" pitchFamily="34" charset="0"/>
                      </a:endParaRP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13</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929364259"/>
                  </a:ext>
                </a:extLst>
              </a:tr>
              <a:tr h="174054">
                <a:tc>
                  <a:txBody>
                    <a:bodyPr/>
                    <a:lstStyle/>
                    <a:p>
                      <a:pPr algn="ctr" fontAlgn="b"/>
                      <a:r>
                        <a:rPr lang="en-US" sz="1100" b="1" i="0" u="none" strike="noStrike">
                          <a:solidFill>
                            <a:srgbClr val="000000"/>
                          </a:solidFill>
                          <a:effectLst/>
                          <a:latin typeface="Aptos Narrow" panose="020B0004020202020204" pitchFamily="34" charset="0"/>
                        </a:rPr>
                        <a:t>factor</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21770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macro</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2350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ebb</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470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ever-changing</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94</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post-election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beholden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13</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4271143859"/>
                  </a:ext>
                </a:extLst>
              </a:tr>
              <a:tr h="174054">
                <a:tc>
                  <a:txBody>
                    <a:bodyPr/>
                    <a:lstStyle/>
                    <a:p>
                      <a:pPr algn="ctr" fontAlgn="b"/>
                      <a:r>
                        <a:rPr lang="en-US" sz="1100" b="1" i="0" u="none" strike="noStrike">
                          <a:solidFill>
                            <a:srgbClr val="000000"/>
                          </a:solidFill>
                          <a:effectLst/>
                          <a:latin typeface="Aptos Narrow" panose="020B0004020202020204" pitchFamily="34" charset="0"/>
                        </a:rPr>
                        <a:t>economic</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20612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clarity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2150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climate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456</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obstacle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82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gyration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24</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paralysis</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13</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716344255"/>
                  </a:ext>
                </a:extLst>
              </a:tr>
              <a:tr h="174054">
                <a:tc>
                  <a:txBody>
                    <a:bodyPr/>
                    <a:lstStyle/>
                    <a:p>
                      <a:pPr algn="ctr" fontAlgn="b"/>
                      <a:r>
                        <a:rPr lang="en-US" sz="1100" b="1" i="0" u="none" strike="noStrike">
                          <a:solidFill>
                            <a:srgbClr val="000000"/>
                          </a:solidFill>
                          <a:effectLst/>
                          <a:latin typeface="Aptos Narrow" panose="020B0004020202020204" pitchFamily="34" charset="0"/>
                        </a:rPr>
                        <a:t>forward-looking_statements</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17607</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inflation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2135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place_undue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445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latitude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70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adaptable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err="1">
                          <a:solidFill>
                            <a:srgbClr val="000000"/>
                          </a:solidFill>
                          <a:effectLst/>
                          <a:latin typeface="Aptos Narrow" panose="020B0004020202020204" pitchFamily="34" charset="0"/>
                        </a:rPr>
                        <a:t>option_exercise</a:t>
                      </a:r>
                      <a:endParaRPr lang="en-US" sz="1100" b="1" i="0" u="none" strike="noStrike" dirty="0">
                        <a:solidFill>
                          <a:srgbClr val="000000"/>
                        </a:solidFill>
                        <a:effectLst/>
                        <a:latin typeface="Aptos Narrow" panose="020B0004020202020204" pitchFamily="34" charset="0"/>
                      </a:endParaRP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13</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925142397"/>
                  </a:ext>
                </a:extLst>
              </a:tr>
              <a:tr h="174054">
                <a:tc>
                  <a:txBody>
                    <a:bodyPr/>
                    <a:lstStyle/>
                    <a:p>
                      <a:pPr algn="ctr" fontAlgn="b"/>
                      <a:r>
                        <a:rPr lang="en-US" sz="1100" b="1" i="0" u="none" strike="noStrike">
                          <a:solidFill>
                            <a:srgbClr val="000000"/>
                          </a:solidFill>
                          <a:effectLst/>
                          <a:latin typeface="Aptos Narrow" panose="020B0004020202020204" pitchFamily="34" charset="0"/>
                        </a:rPr>
                        <a:t>economy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17093</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volatile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2081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fluid</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351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unsettled</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66</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pandemic-driven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dysfunction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532569917"/>
                  </a:ext>
                </a:extLst>
              </a:tr>
              <a:tr h="174054">
                <a:tc>
                  <a:txBody>
                    <a:bodyPr/>
                    <a:lstStyle/>
                    <a:p>
                      <a:pPr algn="ctr" fontAlgn="b"/>
                      <a:r>
                        <a:rPr lang="en-US" sz="1100" b="1" i="0" u="none" strike="noStrike">
                          <a:solidFill>
                            <a:srgbClr val="000000"/>
                          </a:solidFill>
                          <a:effectLst/>
                          <a:latin typeface="Aptos Narrow" panose="020B0004020202020204" pitchFamily="34" charset="0"/>
                        </a:rPr>
                        <a:t>however</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14428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caution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1914</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historical_facts</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340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prove_incorrect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65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posturing</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err="1">
                          <a:solidFill>
                            <a:srgbClr val="000000"/>
                          </a:solidFill>
                          <a:effectLst/>
                          <a:latin typeface="Aptos Narrow" panose="020B0004020202020204" pitchFamily="34" charset="0"/>
                        </a:rPr>
                        <a:t>trade_wars</a:t>
                      </a:r>
                      <a:endParaRPr lang="en-US" sz="1100" b="1" i="0" u="none" strike="noStrike" dirty="0">
                        <a:solidFill>
                          <a:srgbClr val="000000"/>
                        </a:solidFill>
                        <a:effectLst/>
                        <a:latin typeface="Aptos Narrow" panose="020B0004020202020204" pitchFamily="34" charset="0"/>
                      </a:endParaRP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790577510"/>
                  </a:ext>
                </a:extLst>
              </a:tr>
              <a:tr h="174054">
                <a:tc>
                  <a:txBody>
                    <a:bodyPr/>
                    <a:lstStyle/>
                    <a:p>
                      <a:pPr algn="ctr" fontAlgn="b"/>
                      <a:r>
                        <a:rPr lang="en-US" sz="1100" b="1" i="0" u="none" strike="noStrike">
                          <a:solidFill>
                            <a:srgbClr val="000000"/>
                          </a:solidFill>
                          <a:effectLst/>
                          <a:latin typeface="Aptos Narrow" panose="020B0004020202020204" pitchFamily="34" charset="0"/>
                        </a:rPr>
                        <a:t>uncertainty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11822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uncertain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1847</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complete_discussion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327</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unrest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65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decoupling</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microeconomic</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4169613355"/>
                  </a:ext>
                </a:extLst>
              </a:tr>
              <a:tr h="174054">
                <a:tc>
                  <a:txBody>
                    <a:bodyPr/>
                    <a:lstStyle/>
                    <a:p>
                      <a:pPr algn="ctr" fontAlgn="b"/>
                      <a:r>
                        <a:rPr lang="en-US" sz="1100" b="1" i="0" u="none" strike="noStrike">
                          <a:solidFill>
                            <a:srgbClr val="000000"/>
                          </a:solidFill>
                          <a:effectLst/>
                          <a:latin typeface="Aptos Narrow" panose="020B0004020202020204" pitchFamily="34" charset="0"/>
                        </a:rPr>
                        <a:t>condition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8726</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lack</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1781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inherently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320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vary_materially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64</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notoriously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biden_administration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016516129"/>
                  </a:ext>
                </a:extLst>
              </a:tr>
              <a:tr h="174054">
                <a:tc>
                  <a:txBody>
                    <a:bodyPr/>
                    <a:lstStyle/>
                    <a:p>
                      <a:pPr algn="ctr" fontAlgn="b"/>
                      <a:r>
                        <a:rPr lang="en-US" sz="1100" b="1" i="0" u="none" strike="noStrike">
                          <a:solidFill>
                            <a:srgbClr val="000000"/>
                          </a:solidFill>
                          <a:effectLst/>
                          <a:latin typeface="Aptos Narrow" panose="020B0004020202020204" pitchFamily="34" charset="0"/>
                        </a:rPr>
                        <a:t>challenge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7874</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lumpy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1632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choppy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315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onerous</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59</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slow-growing</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deterrent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912361234"/>
                  </a:ext>
                </a:extLst>
              </a:tr>
              <a:tr h="174054">
                <a:tc>
                  <a:txBody>
                    <a:bodyPr/>
                    <a:lstStyle/>
                    <a:p>
                      <a:pPr algn="ctr" fontAlgn="b"/>
                      <a:r>
                        <a:rPr lang="en-US" sz="1100" b="1" i="0" u="none" strike="noStrike">
                          <a:solidFill>
                            <a:srgbClr val="000000"/>
                          </a:solidFill>
                          <a:effectLst/>
                          <a:latin typeface="Aptos Narrow" panose="020B0004020202020204" pitchFamily="34" charset="0"/>
                        </a:rPr>
                        <a:t>difficult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7372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macroeconomic</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1585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geopolitical</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312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instability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58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beast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geopolitical_tensions</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646406132"/>
                  </a:ext>
                </a:extLst>
              </a:tr>
              <a:tr h="174054">
                <a:tc>
                  <a:txBody>
                    <a:bodyPr/>
                    <a:lstStyle/>
                    <a:p>
                      <a:pPr algn="ctr" fontAlgn="b"/>
                      <a:r>
                        <a:rPr lang="en-US" sz="1100" b="1" i="0" u="none" strike="noStrike">
                          <a:solidFill>
                            <a:srgbClr val="000000"/>
                          </a:solidFill>
                          <a:effectLst/>
                          <a:latin typeface="Aptos Narrow" panose="020B0004020202020204" pitchFamily="34" charset="0"/>
                        </a:rPr>
                        <a:t>pandemic</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7338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backdrop</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1343</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uneven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274</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sporadic</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48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pundit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17</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greater-than-anticipated</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905458670"/>
                  </a:ext>
                </a:extLst>
              </a:tr>
              <a:tr h="174054">
                <a:tc>
                  <a:txBody>
                    <a:bodyPr/>
                    <a:lstStyle/>
                    <a:p>
                      <a:pPr algn="ctr" fontAlgn="b"/>
                      <a:r>
                        <a:rPr lang="en-US" sz="1100" b="1" i="0" u="none" strike="noStrike">
                          <a:solidFill>
                            <a:srgbClr val="000000"/>
                          </a:solidFill>
                          <a:effectLst/>
                          <a:latin typeface="Aptos Narrow" panose="020B0004020202020204" pitchFamily="34" charset="0"/>
                        </a:rPr>
                        <a:t>subject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6704</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mindful</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1250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unknown_risks</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261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uncertainty_surrounding</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47</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desist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17</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underestimating</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243907815"/>
                  </a:ext>
                </a:extLst>
              </a:tr>
              <a:tr h="174054">
                <a:tc>
                  <a:txBody>
                    <a:bodyPr/>
                    <a:lstStyle/>
                    <a:p>
                      <a:pPr algn="ctr" fontAlgn="b"/>
                      <a:r>
                        <a:rPr lang="en-US" sz="1100" b="1" i="0" u="none" strike="noStrike">
                          <a:solidFill>
                            <a:srgbClr val="000000"/>
                          </a:solidFill>
                          <a:effectLst/>
                          <a:latin typeface="Aptos Narrow" panose="020B0004020202020204" pitchFamily="34" charset="0"/>
                        </a:rPr>
                        <a:t>differ_materially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5832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delay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1188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unpredictable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260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resubmit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41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therewith</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16</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mpr</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143329391"/>
                  </a:ext>
                </a:extLst>
              </a:tr>
              <a:tr h="174054">
                <a:tc>
                  <a:txBody>
                    <a:bodyPr/>
                    <a:lstStyle/>
                    <a:p>
                      <a:pPr algn="ctr" fontAlgn="b"/>
                      <a:r>
                        <a:rPr lang="en-US" sz="1100" b="1" i="0" u="none" strike="noStrike">
                          <a:solidFill>
                            <a:srgbClr val="000000"/>
                          </a:solidFill>
                          <a:effectLst/>
                          <a:latin typeface="Aptos Narrow" panose="020B0004020202020204" pitchFamily="34" charset="0"/>
                        </a:rPr>
                        <a:t>volatility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5680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vary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1113</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unclear</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217</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unevenness</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38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unchartered</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contentious</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778776595"/>
                  </a:ext>
                </a:extLst>
              </a:tr>
              <a:tr h="174054">
                <a:tc>
                  <a:txBody>
                    <a:bodyPr/>
                    <a:lstStyle/>
                    <a:p>
                      <a:pPr algn="ctr" fontAlgn="b"/>
                      <a:r>
                        <a:rPr lang="en-US" sz="1100" b="1" i="0" u="none" strike="noStrike">
                          <a:solidFill>
                            <a:srgbClr val="000000"/>
                          </a:solidFill>
                          <a:effectLst/>
                          <a:latin typeface="Aptos Narrow" panose="020B0004020202020204" pitchFamily="34" charset="0"/>
                        </a:rPr>
                        <a:t>headwind</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5602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navigate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943</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err="1">
                          <a:solidFill>
                            <a:srgbClr val="000000"/>
                          </a:solidFill>
                          <a:effectLst/>
                          <a:latin typeface="Aptos Narrow" panose="020B0004020202020204" pitchFamily="34" charset="0"/>
                        </a:rPr>
                        <a:t>financial_condition</a:t>
                      </a:r>
                      <a:endParaRPr lang="en-US" sz="1100" b="1" i="0" u="none" strike="noStrike" dirty="0">
                        <a:solidFill>
                          <a:srgbClr val="000000"/>
                        </a:solidFill>
                        <a:effectLst/>
                        <a:latin typeface="Aptos Narrow" panose="020B0004020202020204" pitchFamily="34" charset="0"/>
                      </a:endParaRP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211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debt_ceiling</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38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unanswered</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necessitates</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207565405"/>
                  </a:ext>
                </a:extLst>
              </a:tr>
              <a:tr h="174054">
                <a:tc>
                  <a:txBody>
                    <a:bodyPr/>
                    <a:lstStyle/>
                    <a:p>
                      <a:pPr algn="ctr" fontAlgn="b"/>
                      <a:r>
                        <a:rPr lang="en-US" sz="1100" b="1" i="0" u="none" strike="noStrike">
                          <a:solidFill>
                            <a:srgbClr val="000000"/>
                          </a:solidFill>
                          <a:effectLst/>
                          <a:latin typeface="Aptos Narrow" panose="020B0004020202020204" pitchFamily="34" charset="0"/>
                        </a:rPr>
                        <a:t>challenging</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5411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involve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901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unforeseen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192</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angst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37</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choppier</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resubmitted</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64055229"/>
                  </a:ext>
                </a:extLst>
              </a:tr>
              <a:tr h="174054">
                <a:tc>
                  <a:txBody>
                    <a:bodyPr/>
                    <a:lstStyle/>
                    <a:p>
                      <a:pPr algn="ctr" fontAlgn="b"/>
                      <a:r>
                        <a:rPr lang="en-US" sz="1100" b="1" i="0" u="none" strike="noStrike">
                          <a:solidFill>
                            <a:srgbClr val="000000"/>
                          </a:solidFill>
                          <a:effectLst/>
                          <a:latin typeface="Aptos Narrow" panose="020B0004020202020204" pitchFamily="34" charset="0"/>
                        </a:rPr>
                        <a:t>concern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4543</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unknown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815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actual_results</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169</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murky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36</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apprehension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swirling</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4136418253"/>
                  </a:ext>
                </a:extLst>
              </a:tr>
              <a:tr h="174054">
                <a:tc>
                  <a:txBody>
                    <a:bodyPr/>
                    <a:lstStyle/>
                    <a:p>
                      <a:pPr algn="ctr" fontAlgn="b"/>
                      <a:r>
                        <a:rPr lang="en-US" sz="1100" b="1" i="0" u="none" strike="noStrike">
                          <a:solidFill>
                            <a:srgbClr val="000000"/>
                          </a:solidFill>
                          <a:effectLst/>
                          <a:latin typeface="Aptos Narrow" panose="020B0004020202020204" pitchFamily="34" charset="0"/>
                        </a:rPr>
                        <a:t>predict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4390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difficulty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778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err="1">
                          <a:solidFill>
                            <a:srgbClr val="000000"/>
                          </a:solidFill>
                          <a:effectLst/>
                          <a:latin typeface="Aptos Narrow" panose="020B0004020202020204" pitchFamily="34" charset="0"/>
                        </a:rPr>
                        <a:t>fiscal_cliff</a:t>
                      </a:r>
                      <a:endParaRPr lang="en-US" sz="1100" b="1" i="0" u="none" strike="noStrike" dirty="0">
                        <a:solidFill>
                          <a:srgbClr val="000000"/>
                        </a:solidFill>
                        <a:effectLst/>
                        <a:latin typeface="Aptos Narrow" panose="020B0004020202020204" pitchFamily="34" charset="0"/>
                      </a:endParaRP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165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unpredictability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35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opaque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intrusion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380571787"/>
                  </a:ext>
                </a:extLst>
              </a:tr>
              <a:tr h="174054">
                <a:tc>
                  <a:txBody>
                    <a:bodyPr/>
                    <a:lstStyle/>
                    <a:p>
                      <a:pPr algn="ctr" fontAlgn="b"/>
                      <a:r>
                        <a:rPr lang="en-US" sz="1100" b="1" i="0" u="none" strike="noStrike">
                          <a:solidFill>
                            <a:srgbClr val="000000"/>
                          </a:solidFill>
                          <a:effectLst/>
                          <a:latin typeface="Aptos Narrow" panose="020B0004020202020204" pitchFamily="34" charset="0"/>
                        </a:rPr>
                        <a:t>prudent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3851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unexpected</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756</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err="1">
                          <a:solidFill>
                            <a:srgbClr val="000000"/>
                          </a:solidFill>
                          <a:effectLst/>
                          <a:latin typeface="Aptos Narrow" panose="020B0004020202020204" pitchFamily="34" charset="0"/>
                        </a:rPr>
                        <a:t>government_shutdown</a:t>
                      </a:r>
                      <a:endParaRPr lang="en-US" sz="1100" b="1" i="0" u="none" strike="noStrike" dirty="0">
                        <a:solidFill>
                          <a:srgbClr val="000000"/>
                        </a:solidFill>
                        <a:effectLst/>
                        <a:latin typeface="Aptos Narrow" panose="020B0004020202020204" pitchFamily="34" charset="0"/>
                      </a:endParaRP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165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irregular</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33</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postponement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14</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fate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178564767"/>
                  </a:ext>
                </a:extLst>
              </a:tr>
              <a:tr h="174054">
                <a:tc>
                  <a:txBody>
                    <a:bodyPr/>
                    <a:lstStyle/>
                    <a:p>
                      <a:pPr algn="ctr" fontAlgn="b"/>
                      <a:r>
                        <a:rPr lang="en-US" sz="1100" b="1" i="0" u="none" strike="noStrike">
                          <a:solidFill>
                            <a:srgbClr val="000000"/>
                          </a:solidFill>
                          <a:effectLst/>
                          <a:latin typeface="Aptos Narrow" panose="020B0004020202020204" pitchFamily="34" charset="0"/>
                        </a:rPr>
                        <a:t>quarter-to-quarter</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3510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involve_risks</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695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precision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141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austerity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31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gridlock</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14</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chaotic</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854111161"/>
                  </a:ext>
                </a:extLst>
              </a:tr>
              <a:tr h="174054">
                <a:tc>
                  <a:txBody>
                    <a:bodyPr/>
                    <a:lstStyle/>
                    <a:p>
                      <a:pPr algn="ctr" fontAlgn="b"/>
                      <a:r>
                        <a:rPr lang="en-US" sz="1100" b="1" i="0" u="none" strike="noStrike">
                          <a:solidFill>
                            <a:srgbClr val="000000"/>
                          </a:solidFill>
                          <a:effectLst/>
                          <a:latin typeface="Aptos Narrow" panose="020B0004020202020204" pitchFamily="34" charset="0"/>
                        </a:rPr>
                        <a:t>cause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3505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unprecedented</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690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bumpy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135</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fluidity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28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preparatory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14</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uncertainly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10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711654052"/>
                  </a:ext>
                </a:extLst>
              </a:tr>
              <a:tr h="174054">
                <a:tc>
                  <a:txBody>
                    <a:bodyPr/>
                    <a:lstStyle/>
                    <a:p>
                      <a:pPr algn="ctr" fontAlgn="b"/>
                      <a:r>
                        <a:rPr lang="en-US" sz="1100" b="1" i="0" u="none" strike="noStrike">
                          <a:solidFill>
                            <a:srgbClr val="000000"/>
                          </a:solidFill>
                          <a:effectLst/>
                          <a:latin typeface="Aptos Narrow" panose="020B0004020202020204" pitchFamily="34" charset="0"/>
                        </a:rPr>
                        <a:t>cautious</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3469</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certainty</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658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turbulent</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131</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consternation</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28</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ignorance</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13</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100" b="1" i="0" u="none" strike="noStrike">
                          <a:solidFill>
                            <a:srgbClr val="000000"/>
                          </a:solidFill>
                          <a:effectLst/>
                          <a:latin typeface="Aptos Narrow" panose="020B0004020202020204" pitchFamily="34" charset="0"/>
                        </a:rPr>
                        <a:t>watchword</a:t>
                      </a:r>
                    </a:p>
                  </a:txBody>
                  <a:tcPr marL="7252" marR="7252" marT="7252"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ctr" fontAlgn="b"/>
                      <a:r>
                        <a:rPr lang="en-US" sz="1100" b="1" i="0" u="none" strike="noStrike" dirty="0">
                          <a:solidFill>
                            <a:srgbClr val="000000"/>
                          </a:solidFill>
                          <a:effectLst/>
                          <a:latin typeface="Aptos Narrow" panose="020B0004020202020204" pitchFamily="34" charset="0"/>
                        </a:rPr>
                        <a:t>10</a:t>
                      </a:r>
                    </a:p>
                  </a:txBody>
                  <a:tcPr marL="7252" marR="7252" marT="7252"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69045753"/>
                  </a:ext>
                </a:extLst>
              </a:tr>
              <a:tr h="174054">
                <a:tc>
                  <a:txBody>
                    <a:bodyPr/>
                    <a:lstStyle/>
                    <a:p>
                      <a:pPr algn="ctr" fontAlgn="b"/>
                      <a:r>
                        <a:rPr lang="en-US" sz="1100" b="1" i="0" u="none" strike="noStrike">
                          <a:solidFill>
                            <a:srgbClr val="000000"/>
                          </a:solidFill>
                          <a:effectLst/>
                          <a:latin typeface="Aptos Narrow" panose="020B0004020202020204" pitchFamily="34" charset="0"/>
                        </a:rPr>
                        <a:t>cause_actual</a:t>
                      </a:r>
                    </a:p>
                  </a:txBody>
                  <a:tcPr marL="7252" marR="7252" marT="7252"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3334</a:t>
                      </a:r>
                    </a:p>
                  </a:txBody>
                  <a:tcPr marL="7252" marR="7252" marT="7252"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risks_uncertainties</a:t>
                      </a:r>
                    </a:p>
                  </a:txBody>
                  <a:tcPr marL="7252" marR="7252" marT="7252"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dirty="0">
                          <a:solidFill>
                            <a:srgbClr val="000000"/>
                          </a:solidFill>
                          <a:effectLst/>
                          <a:latin typeface="Aptos Narrow" panose="020B0004020202020204" pitchFamily="34" charset="0"/>
                        </a:rPr>
                        <a:t>655</a:t>
                      </a:r>
                    </a:p>
                  </a:txBody>
                  <a:tcPr marL="7252" marR="7252" marT="7252"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frustration</a:t>
                      </a:r>
                    </a:p>
                  </a:txBody>
                  <a:tcPr marL="7252" marR="7252" marT="7252"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108</a:t>
                      </a:r>
                    </a:p>
                  </a:txBody>
                  <a:tcPr marL="7252" marR="7252" marT="7252"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circumspect</a:t>
                      </a:r>
                    </a:p>
                  </a:txBody>
                  <a:tcPr marL="7252" marR="7252" marT="7252"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dirty="0">
                          <a:solidFill>
                            <a:srgbClr val="000000"/>
                          </a:solidFill>
                          <a:effectLst/>
                          <a:latin typeface="Aptos Narrow" panose="020B0004020202020204" pitchFamily="34" charset="0"/>
                        </a:rPr>
                        <a:t>27</a:t>
                      </a:r>
                    </a:p>
                  </a:txBody>
                  <a:tcPr marL="7252" marR="7252" marT="7252"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tenuous</a:t>
                      </a:r>
                    </a:p>
                  </a:txBody>
                  <a:tcPr marL="7252" marR="7252" marT="7252"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13</a:t>
                      </a:r>
                    </a:p>
                  </a:txBody>
                  <a:tcPr marL="7252" marR="7252" marT="7252"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a:solidFill>
                            <a:srgbClr val="000000"/>
                          </a:solidFill>
                          <a:effectLst/>
                          <a:latin typeface="Aptos Narrow" panose="020B0004020202020204" pitchFamily="34" charset="0"/>
                        </a:rPr>
                        <a:t>lulled</a:t>
                      </a:r>
                    </a:p>
                  </a:txBody>
                  <a:tcPr marL="7252" marR="7252" marT="7252"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dirty="0">
                          <a:solidFill>
                            <a:srgbClr val="000000"/>
                          </a:solidFill>
                          <a:effectLst/>
                          <a:latin typeface="Aptos Narrow" panose="020B0004020202020204" pitchFamily="34" charset="0"/>
                        </a:rPr>
                        <a:t>10</a:t>
                      </a:r>
                    </a:p>
                  </a:txBody>
                  <a:tcPr marL="7252" marR="7252" marT="7252"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2840738"/>
                  </a:ext>
                </a:extLst>
              </a:tr>
            </a:tbl>
          </a:graphicData>
        </a:graphic>
      </p:graphicFrame>
    </p:spTree>
    <p:extLst>
      <p:ext uri="{BB962C8B-B14F-4D97-AF65-F5344CB8AC3E}">
        <p14:creationId xmlns:p14="http://schemas.microsoft.com/office/powerpoint/2010/main" val="3807599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1F0C-F155-8E50-22B1-02F309669A6A}"/>
              </a:ext>
            </a:extLst>
          </p:cNvPr>
          <p:cNvSpPr>
            <a:spLocks noGrp="1"/>
          </p:cNvSpPr>
          <p:nvPr>
            <p:ph type="title"/>
          </p:nvPr>
        </p:nvSpPr>
        <p:spPr/>
        <p:txBody>
          <a:bodyPr>
            <a:normAutofit/>
          </a:bodyPr>
          <a:lstStyle/>
          <a:p>
            <a:pPr algn="ctr"/>
            <a:r>
              <a:rPr lang="en-US" dirty="0"/>
              <a:t>Transcript: Preferred Bank Q2 2019 </a:t>
            </a:r>
            <a:r>
              <a:rPr lang="en-US" sz="2000" dirty="0"/>
              <a:t>(1833962)</a:t>
            </a:r>
            <a:br>
              <a:rPr lang="en-US" sz="2000" dirty="0"/>
            </a:br>
            <a:r>
              <a:rPr lang="en-US" sz="2200" dirty="0"/>
              <a:t>(4</a:t>
            </a:r>
            <a:r>
              <a:rPr lang="en-US" sz="2200" baseline="30000" dirty="0"/>
              <a:t>th</a:t>
            </a:r>
            <a:r>
              <a:rPr lang="en-US" sz="2200" dirty="0"/>
              <a:t> largest uncertainty for yearly corpus word lists, TF-IDF weighting).</a:t>
            </a:r>
          </a:p>
        </p:txBody>
      </p:sp>
      <p:sp>
        <p:nvSpPr>
          <p:cNvPr id="3" name="Content Placeholder 2">
            <a:extLst>
              <a:ext uri="{FF2B5EF4-FFF2-40B4-BE49-F238E27FC236}">
                <a16:creationId xmlns:a16="http://schemas.microsoft.com/office/drawing/2014/main" id="{C4B44BAA-5DBA-BFF5-1AE8-E9C2F9223DE5}"/>
              </a:ext>
            </a:extLst>
          </p:cNvPr>
          <p:cNvSpPr>
            <a:spLocks noGrp="1"/>
          </p:cNvSpPr>
          <p:nvPr>
            <p:ph idx="1"/>
          </p:nvPr>
        </p:nvSpPr>
        <p:spPr/>
        <p:txBody>
          <a:bodyPr>
            <a:normAutofit fontScale="77500" lnSpcReduction="20000"/>
          </a:bodyPr>
          <a:lstStyle/>
          <a:p>
            <a:pPr marL="0" indent="0">
              <a:buNone/>
            </a:pPr>
            <a:r>
              <a:rPr lang="en-US" dirty="0"/>
              <a:t>Uncertainty words: </a:t>
            </a:r>
            <a:r>
              <a:rPr lang="en-US" b="1" dirty="0" err="1"/>
              <a:t>difficult_predict</a:t>
            </a:r>
            <a:r>
              <a:rPr lang="en-US" b="1" dirty="0"/>
              <a:t>, tension, </a:t>
            </a:r>
            <a:r>
              <a:rPr lang="en-US" b="1" dirty="0" err="1"/>
              <a:t>trade_war</a:t>
            </a:r>
            <a:r>
              <a:rPr lang="en-US" b="1" dirty="0"/>
              <a:t>, impossible, </a:t>
            </a:r>
            <a:r>
              <a:rPr lang="en-US" b="1" dirty="0" err="1"/>
              <a:t>prove_incorrect</a:t>
            </a:r>
            <a:r>
              <a:rPr lang="en-US" b="1" dirty="0"/>
              <a:t>, </a:t>
            </a:r>
            <a:r>
              <a:rPr lang="en-US" b="1" dirty="0" err="1"/>
              <a:t>closely_monitoring</a:t>
            </a:r>
            <a:r>
              <a:rPr lang="en-US" b="1" dirty="0"/>
              <a:t>, uncertainty, environment, retrospect</a:t>
            </a:r>
          </a:p>
          <a:p>
            <a:pPr marL="0" indent="0">
              <a:buNone/>
            </a:pPr>
            <a:endParaRPr lang="en-US" dirty="0"/>
          </a:p>
          <a:p>
            <a:pPr marL="0" indent="0">
              <a:buNone/>
            </a:pPr>
            <a:r>
              <a:rPr lang="en-US" dirty="0"/>
              <a:t>“So there is also a number of customers existing with a buying property with their own cash and our credit line, okay. And also, there are people as -- very relative small amount of people in view of the tension in the trade tariff </a:t>
            </a:r>
            <a:r>
              <a:rPr lang="en-US" dirty="0">
                <a:highlight>
                  <a:srgbClr val="FFFF00"/>
                </a:highlight>
              </a:rPr>
              <a:t>trade war </a:t>
            </a:r>
            <a:r>
              <a:rPr lang="en-US" dirty="0"/>
              <a:t>has started building up the inventory a little bit before the tariff become -- really becomes effective now. </a:t>
            </a:r>
          </a:p>
          <a:p>
            <a:pPr marL="0" indent="0">
              <a:buNone/>
            </a:pPr>
            <a:r>
              <a:rPr lang="en-US" dirty="0"/>
              <a:t>So its all these factors </a:t>
            </a:r>
            <a:r>
              <a:rPr lang="en-US" dirty="0" err="1"/>
              <a:t>thats</a:t>
            </a:r>
            <a:r>
              <a:rPr lang="en-US" dirty="0"/>
              <a:t> happening at quarter end. Some of these drawdown has been repaid back. And as usual, it is almost </a:t>
            </a:r>
            <a:r>
              <a:rPr lang="en-US" dirty="0">
                <a:highlight>
                  <a:srgbClr val="FFFF00"/>
                </a:highlight>
              </a:rPr>
              <a:t>impossible</a:t>
            </a:r>
            <a:r>
              <a:rPr lang="en-US" dirty="0"/>
              <a:t> for us to predict the C&amp;I projection in the third and fourth quarter. C&amp;I is a continuous and relentless effort that you just work on it, work on it. Sometime it all happens such as this quarter. Sometime very little happens in 1 quarter.”</a:t>
            </a:r>
          </a:p>
          <a:p>
            <a:pPr marL="0" indent="0">
              <a:buNone/>
            </a:pPr>
            <a:endParaRPr lang="en-US" dirty="0"/>
          </a:p>
          <a:p>
            <a:pPr marL="0" indent="0">
              <a:buNone/>
            </a:pPr>
            <a:r>
              <a:rPr lang="en-US" b="1" dirty="0"/>
              <a:t>Next Quarter</a:t>
            </a:r>
            <a:r>
              <a:rPr lang="en-US" dirty="0"/>
              <a:t>: -2.16% Loan-to-Assets Ratio</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3306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7597B-F43A-1398-CEC8-F8ED8AC2E875}"/>
              </a:ext>
            </a:extLst>
          </p:cNvPr>
          <p:cNvSpPr>
            <a:spLocks noGrp="1"/>
          </p:cNvSpPr>
          <p:nvPr>
            <p:ph type="title"/>
          </p:nvPr>
        </p:nvSpPr>
        <p:spPr/>
        <p:txBody>
          <a:bodyPr/>
          <a:lstStyle/>
          <a:p>
            <a:r>
              <a:rPr lang="en-US" dirty="0"/>
              <a:t>Transcript: Home Bancshares, Inc. Q4 2013</a:t>
            </a:r>
          </a:p>
        </p:txBody>
      </p:sp>
      <p:sp>
        <p:nvSpPr>
          <p:cNvPr id="3" name="Content Placeholder 2">
            <a:extLst>
              <a:ext uri="{FF2B5EF4-FFF2-40B4-BE49-F238E27FC236}">
                <a16:creationId xmlns:a16="http://schemas.microsoft.com/office/drawing/2014/main" id="{4F3C3E03-6C02-AE88-58C4-AA74FBD4BF1A}"/>
              </a:ext>
            </a:extLst>
          </p:cNvPr>
          <p:cNvSpPr>
            <a:spLocks noGrp="1"/>
          </p:cNvSpPr>
          <p:nvPr>
            <p:ph idx="1"/>
          </p:nvPr>
        </p:nvSpPr>
        <p:spPr/>
        <p:txBody>
          <a:bodyPr>
            <a:normAutofit/>
          </a:bodyPr>
          <a:lstStyle/>
          <a:p>
            <a:pPr marL="0" indent="0">
              <a:buNone/>
            </a:pPr>
            <a:r>
              <a:rPr lang="en-US" b="1" dirty="0">
                <a:solidFill>
                  <a:srgbClr val="000000"/>
                </a:solidFill>
                <a:latin typeface="Akkurat"/>
              </a:rPr>
              <a:t>“</a:t>
            </a:r>
            <a:r>
              <a:rPr lang="en-US" b="0" i="0" dirty="0">
                <a:solidFill>
                  <a:srgbClr val="000000"/>
                </a:solidFill>
                <a:effectLst/>
                <a:latin typeface="Akkurat"/>
              </a:rPr>
              <a:t>Yes. We'd expect, as you said, a little more pressure bringing on their portfolio for the full quarter versus the other. Also have some of the </a:t>
            </a:r>
            <a:r>
              <a:rPr lang="en-US" b="0" i="0" dirty="0">
                <a:solidFill>
                  <a:srgbClr val="000000"/>
                </a:solidFill>
                <a:effectLst/>
                <a:highlight>
                  <a:srgbClr val="FFFF00"/>
                </a:highlight>
                <a:latin typeface="Akkurat"/>
              </a:rPr>
              <a:t>FAS 91 </a:t>
            </a:r>
            <a:r>
              <a:rPr lang="en-US" b="0" i="0" dirty="0">
                <a:solidFill>
                  <a:srgbClr val="000000"/>
                </a:solidFill>
                <a:effectLst/>
                <a:latin typeface="Akkurat"/>
              </a:rPr>
              <a:t>marks coming in, so that's a little bit </a:t>
            </a:r>
            <a:r>
              <a:rPr lang="en-US" b="0" i="0" dirty="0">
                <a:solidFill>
                  <a:srgbClr val="000000"/>
                </a:solidFill>
                <a:effectLst/>
                <a:highlight>
                  <a:srgbClr val="FFFF00"/>
                </a:highlight>
                <a:latin typeface="Akkurat"/>
              </a:rPr>
              <a:t>unpredictable</a:t>
            </a:r>
            <a:r>
              <a:rPr lang="en-US" b="0" i="0" dirty="0">
                <a:solidFill>
                  <a:srgbClr val="000000"/>
                </a:solidFill>
                <a:effectLst/>
                <a:latin typeface="Akkurat"/>
              </a:rPr>
              <a:t>. But I think we were 650 for this quarter. I would expect that to trend down a little bit, little more pressure on there. Liability side, you can see that they were pretty consistent with where we are. So it's really on the loan side.”</a:t>
            </a:r>
          </a:p>
          <a:p>
            <a:pPr marL="0" indent="0">
              <a:buNone/>
            </a:pPr>
            <a:r>
              <a:rPr lang="en-US" sz="1800" dirty="0"/>
              <a:t>“Financial Accounting Standard Number 91 deals with the calculation of investment income and amortized cost for mortgage backed securities, as well as whole mortgages and callable bonds.” - </a:t>
            </a:r>
            <a:r>
              <a:rPr lang="en-US" sz="1800" dirty="0">
                <a:hlinkClick r:id="rId3"/>
              </a:rPr>
              <a:t>Actuarial Research Clearing House</a:t>
            </a:r>
            <a:endParaRPr lang="en-US" sz="1800" dirty="0"/>
          </a:p>
          <a:p>
            <a:pPr marL="0" indent="0">
              <a:buNone/>
            </a:pPr>
            <a:r>
              <a:rPr lang="en-US" sz="1800" b="1" dirty="0">
                <a:solidFill>
                  <a:srgbClr val="000000"/>
                </a:solidFill>
                <a:latin typeface="Akkurat"/>
              </a:rPr>
              <a:t>Next Quarter: </a:t>
            </a:r>
            <a:r>
              <a:rPr lang="en-US" sz="1800" dirty="0">
                <a:solidFill>
                  <a:srgbClr val="000000"/>
                </a:solidFill>
                <a:latin typeface="Akkurat"/>
              </a:rPr>
              <a:t>-0.87% Loan-to-Assets Ratio</a:t>
            </a:r>
          </a:p>
          <a:p>
            <a:pPr marL="0" indent="0">
              <a:buNone/>
            </a:pPr>
            <a:endParaRPr lang="en-US" sz="1800" b="1" dirty="0"/>
          </a:p>
        </p:txBody>
      </p:sp>
    </p:spTree>
    <p:extLst>
      <p:ext uri="{BB962C8B-B14F-4D97-AF65-F5344CB8AC3E}">
        <p14:creationId xmlns:p14="http://schemas.microsoft.com/office/powerpoint/2010/main" val="4286506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75E1-CC0D-656C-1237-10A24C6EDD58}"/>
              </a:ext>
            </a:extLst>
          </p:cNvPr>
          <p:cNvSpPr>
            <a:spLocks noGrp="1"/>
          </p:cNvSpPr>
          <p:nvPr>
            <p:ph type="title"/>
          </p:nvPr>
        </p:nvSpPr>
        <p:spPr/>
        <p:txBody>
          <a:bodyPr/>
          <a:lstStyle/>
          <a:p>
            <a:pPr algn="ctr"/>
            <a:r>
              <a:rPr lang="en-US" dirty="0"/>
              <a:t>The Data</a:t>
            </a:r>
          </a:p>
        </p:txBody>
      </p:sp>
      <p:graphicFrame>
        <p:nvGraphicFramePr>
          <p:cNvPr id="4" name="Content Placeholder 3">
            <a:extLst>
              <a:ext uri="{FF2B5EF4-FFF2-40B4-BE49-F238E27FC236}">
                <a16:creationId xmlns:a16="http://schemas.microsoft.com/office/drawing/2014/main" id="{B3426790-5E0B-8B94-0F63-E6BBC147738A}"/>
              </a:ext>
            </a:extLst>
          </p:cNvPr>
          <p:cNvGraphicFramePr>
            <a:graphicFrameLocks noGrp="1"/>
          </p:cNvGraphicFramePr>
          <p:nvPr>
            <p:ph idx="1"/>
            <p:extLst>
              <p:ext uri="{D42A27DB-BD31-4B8C-83A1-F6EECF244321}">
                <p14:modId xmlns:p14="http://schemas.microsoft.com/office/powerpoint/2010/main" val="3194613022"/>
              </p:ext>
            </p:extLst>
          </p:nvPr>
        </p:nvGraphicFramePr>
        <p:xfrm>
          <a:off x="940342" y="1877438"/>
          <a:ext cx="10311317" cy="1546698"/>
        </p:xfrm>
        <a:graphic>
          <a:graphicData uri="http://schemas.openxmlformats.org/drawingml/2006/table">
            <a:tbl>
              <a:tblPr firstRow="1" bandRow="1">
                <a:tableStyleId>{5C22544A-7EE6-4342-B048-85BDC9FD1C3A}</a:tableStyleId>
              </a:tblPr>
              <a:tblGrid>
                <a:gridCol w="1238612">
                  <a:extLst>
                    <a:ext uri="{9D8B030D-6E8A-4147-A177-3AD203B41FA5}">
                      <a16:colId xmlns:a16="http://schemas.microsoft.com/office/drawing/2014/main" val="1262365223"/>
                    </a:ext>
                  </a:extLst>
                </a:gridCol>
                <a:gridCol w="1144500">
                  <a:extLst>
                    <a:ext uri="{9D8B030D-6E8A-4147-A177-3AD203B41FA5}">
                      <a16:colId xmlns:a16="http://schemas.microsoft.com/office/drawing/2014/main" val="3769565174"/>
                    </a:ext>
                  </a:extLst>
                </a:gridCol>
                <a:gridCol w="1200751">
                  <a:extLst>
                    <a:ext uri="{9D8B030D-6E8A-4147-A177-3AD203B41FA5}">
                      <a16:colId xmlns:a16="http://schemas.microsoft.com/office/drawing/2014/main" val="3757070867"/>
                    </a:ext>
                  </a:extLst>
                </a:gridCol>
                <a:gridCol w="850261">
                  <a:extLst>
                    <a:ext uri="{9D8B030D-6E8A-4147-A177-3AD203B41FA5}">
                      <a16:colId xmlns:a16="http://schemas.microsoft.com/office/drawing/2014/main" val="57195522"/>
                    </a:ext>
                  </a:extLst>
                </a:gridCol>
                <a:gridCol w="1464079">
                  <a:extLst>
                    <a:ext uri="{9D8B030D-6E8A-4147-A177-3AD203B41FA5}">
                      <a16:colId xmlns:a16="http://schemas.microsoft.com/office/drawing/2014/main" val="3107423690"/>
                    </a:ext>
                  </a:extLst>
                </a:gridCol>
                <a:gridCol w="1464241">
                  <a:extLst>
                    <a:ext uri="{9D8B030D-6E8A-4147-A177-3AD203B41FA5}">
                      <a16:colId xmlns:a16="http://schemas.microsoft.com/office/drawing/2014/main" val="2051463267"/>
                    </a:ext>
                  </a:extLst>
                </a:gridCol>
                <a:gridCol w="2948873">
                  <a:extLst>
                    <a:ext uri="{9D8B030D-6E8A-4147-A177-3AD203B41FA5}">
                      <a16:colId xmlns:a16="http://schemas.microsoft.com/office/drawing/2014/main" val="659426948"/>
                    </a:ext>
                  </a:extLst>
                </a:gridCol>
              </a:tblGrid>
              <a:tr h="437745">
                <a:tc>
                  <a:txBody>
                    <a:bodyPr/>
                    <a:lstStyle/>
                    <a:p>
                      <a:pPr marL="0" marR="0" algn="ctr"/>
                      <a:r>
                        <a:rPr lang="en-US" sz="1000" kern="100" dirty="0">
                          <a:effectLst/>
                        </a:rPr>
                        <a:t> COMPANY</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a:effectLst/>
                        </a:rPr>
                        <a:t>COUNTRY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dirty="0">
                          <a:effectLst/>
                        </a:rPr>
                        <a:t>INDUSTRY</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dirty="0">
                          <a:effectLst/>
                        </a:rPr>
                        <a:t>DATE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dirty="0">
                          <a:effectLst/>
                        </a:rPr>
                        <a:t>TRANSCRIPT</a:t>
                      </a:r>
                      <a:r>
                        <a:rPr lang="en-US" sz="1100" kern="100" dirty="0">
                          <a:effectLst/>
                        </a:rPr>
                        <a:t> </a:t>
                      </a:r>
                      <a:r>
                        <a:rPr lang="en-US" sz="1000" kern="100" dirty="0">
                          <a:effectLst/>
                        </a:rPr>
                        <a:t>ID</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dirty="0">
                          <a:effectLst/>
                        </a:rPr>
                        <a:t>COMPONENT</a:t>
                      </a:r>
                      <a:endParaRPr lang="en-US" sz="1100" kern="100" dirty="0">
                        <a:effectLst/>
                      </a:endParaRPr>
                    </a:p>
                    <a:p>
                      <a:pPr marL="0" marR="0" algn="ctr"/>
                      <a:r>
                        <a:rPr lang="en-US" sz="1000" kern="100" dirty="0">
                          <a:effectLst/>
                        </a:rPr>
                        <a:t>ORDER</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a:effectLst/>
                        </a:rPr>
                        <a:t>COMPONENT</a:t>
                      </a:r>
                      <a:endParaRPr lang="en-US" sz="1100" kern="100">
                        <a:effectLst/>
                      </a:endParaRPr>
                    </a:p>
                    <a:p>
                      <a:pPr marL="0" marR="0" algn="ctr"/>
                      <a:r>
                        <a:rPr lang="en-US" sz="1000" kern="100">
                          <a:effectLst/>
                        </a:rPr>
                        <a:t>TEXT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26332657"/>
                  </a:ext>
                </a:extLst>
              </a:tr>
              <a:tr h="389106">
                <a:tc>
                  <a:txBody>
                    <a:bodyPr/>
                    <a:lstStyle/>
                    <a:p>
                      <a:pPr marL="0" marR="0" algn="ctr"/>
                      <a:r>
                        <a:rPr lang="en-US" sz="1000" kern="100">
                          <a:effectLst/>
                        </a:rPr>
                        <a:t>AMCORE Financial, Inc.</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dirty="0">
                          <a:effectLst/>
                        </a:rPr>
                        <a:t>United States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a:effectLst/>
                        </a:rPr>
                        <a:t>Banks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dirty="0">
                          <a:effectLst/>
                        </a:rPr>
                        <a:t>2008-07-17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dirty="0">
                          <a:effectLst/>
                        </a:rPr>
                        <a:t>10084</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a:effectLst/>
                        </a:rPr>
                        <a:t>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a:effectLst/>
                        </a:rPr>
                        <a:t>Thank you, Bill. As you have just heard, much of our work in the first and second quarter has been to identify and quantify the pockets of our credit…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01280912"/>
                  </a:ext>
                </a:extLst>
              </a:tr>
              <a:tr h="651753">
                <a:tc>
                  <a:txBody>
                    <a:bodyPr/>
                    <a:lstStyle/>
                    <a:p>
                      <a:pPr marL="0" marR="0" algn="ctr"/>
                      <a:r>
                        <a:rPr lang="en-US" sz="1000" kern="100" dirty="0">
                          <a:effectLst/>
                        </a:rPr>
                        <a:t>AMCORE Financial, Inc.</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a:effectLst/>
                        </a:rPr>
                        <a:t>United States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a:effectLst/>
                        </a:rPr>
                        <a:t>Banks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dirty="0">
                          <a:effectLst/>
                        </a:rPr>
                        <a:t>2008-07-17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a:effectLst/>
                        </a:rPr>
                        <a:t>10084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a:effectLst/>
                        </a:rPr>
                        <a:t>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r>
                        <a:rPr lang="en-US" sz="1000" kern="100" dirty="0">
                          <a:effectLst/>
                        </a:rPr>
                        <a:t>Thank you Judy and good morning everyone. On our previous quarters earnings calls, I described 10 specific actions we had taken to improve...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71199836"/>
                  </a:ext>
                </a:extLst>
              </a:tr>
            </a:tbl>
          </a:graphicData>
        </a:graphic>
      </p:graphicFrame>
      <p:graphicFrame>
        <p:nvGraphicFramePr>
          <p:cNvPr id="5" name="Table 4">
            <a:extLst>
              <a:ext uri="{FF2B5EF4-FFF2-40B4-BE49-F238E27FC236}">
                <a16:creationId xmlns:a16="http://schemas.microsoft.com/office/drawing/2014/main" id="{2F13DF6A-D0D5-67C0-2978-949A314A7316}"/>
              </a:ext>
            </a:extLst>
          </p:cNvPr>
          <p:cNvGraphicFramePr>
            <a:graphicFrameLocks noGrp="1"/>
          </p:cNvGraphicFramePr>
          <p:nvPr>
            <p:extLst>
              <p:ext uri="{D42A27DB-BD31-4B8C-83A1-F6EECF244321}">
                <p14:modId xmlns:p14="http://schemas.microsoft.com/office/powerpoint/2010/main" val="383986585"/>
              </p:ext>
            </p:extLst>
          </p:nvPr>
        </p:nvGraphicFramePr>
        <p:xfrm>
          <a:off x="838200" y="3868602"/>
          <a:ext cx="10659890" cy="1608070"/>
        </p:xfrm>
        <a:graphic>
          <a:graphicData uri="http://schemas.openxmlformats.org/drawingml/2006/table">
            <a:tbl>
              <a:tblPr firstRow="1" bandRow="1">
                <a:tableStyleId>{5C22544A-7EE6-4342-B048-85BDC9FD1C3A}</a:tableStyleId>
              </a:tblPr>
              <a:tblGrid>
                <a:gridCol w="918626">
                  <a:extLst>
                    <a:ext uri="{9D8B030D-6E8A-4147-A177-3AD203B41FA5}">
                      <a16:colId xmlns:a16="http://schemas.microsoft.com/office/drawing/2014/main" val="292316689"/>
                    </a:ext>
                  </a:extLst>
                </a:gridCol>
                <a:gridCol w="918626">
                  <a:extLst>
                    <a:ext uri="{9D8B030D-6E8A-4147-A177-3AD203B41FA5}">
                      <a16:colId xmlns:a16="http://schemas.microsoft.com/office/drawing/2014/main" val="2866409328"/>
                    </a:ext>
                  </a:extLst>
                </a:gridCol>
                <a:gridCol w="918626">
                  <a:extLst>
                    <a:ext uri="{9D8B030D-6E8A-4147-A177-3AD203B41FA5}">
                      <a16:colId xmlns:a16="http://schemas.microsoft.com/office/drawing/2014/main" val="4126883227"/>
                    </a:ext>
                  </a:extLst>
                </a:gridCol>
                <a:gridCol w="715275">
                  <a:extLst>
                    <a:ext uri="{9D8B030D-6E8A-4147-A177-3AD203B41FA5}">
                      <a16:colId xmlns:a16="http://schemas.microsoft.com/office/drawing/2014/main" val="1613052094"/>
                    </a:ext>
                  </a:extLst>
                </a:gridCol>
                <a:gridCol w="768485">
                  <a:extLst>
                    <a:ext uri="{9D8B030D-6E8A-4147-A177-3AD203B41FA5}">
                      <a16:colId xmlns:a16="http://schemas.microsoft.com/office/drawing/2014/main" val="925155115"/>
                    </a:ext>
                  </a:extLst>
                </a:gridCol>
                <a:gridCol w="1272118">
                  <a:extLst>
                    <a:ext uri="{9D8B030D-6E8A-4147-A177-3AD203B41FA5}">
                      <a16:colId xmlns:a16="http://schemas.microsoft.com/office/drawing/2014/main" val="3157597551"/>
                    </a:ext>
                  </a:extLst>
                </a:gridCol>
                <a:gridCol w="1266801">
                  <a:extLst>
                    <a:ext uri="{9D8B030D-6E8A-4147-A177-3AD203B41FA5}">
                      <a16:colId xmlns:a16="http://schemas.microsoft.com/office/drawing/2014/main" val="864417790"/>
                    </a:ext>
                  </a:extLst>
                </a:gridCol>
                <a:gridCol w="953311">
                  <a:extLst>
                    <a:ext uri="{9D8B030D-6E8A-4147-A177-3AD203B41FA5}">
                      <a16:colId xmlns:a16="http://schemas.microsoft.com/office/drawing/2014/main" val="4242987310"/>
                    </a:ext>
                  </a:extLst>
                </a:gridCol>
                <a:gridCol w="856034">
                  <a:extLst>
                    <a:ext uri="{9D8B030D-6E8A-4147-A177-3AD203B41FA5}">
                      <a16:colId xmlns:a16="http://schemas.microsoft.com/office/drawing/2014/main" val="230715571"/>
                    </a:ext>
                  </a:extLst>
                </a:gridCol>
                <a:gridCol w="1153362">
                  <a:extLst>
                    <a:ext uri="{9D8B030D-6E8A-4147-A177-3AD203B41FA5}">
                      <a16:colId xmlns:a16="http://schemas.microsoft.com/office/drawing/2014/main" val="1529784995"/>
                    </a:ext>
                  </a:extLst>
                </a:gridCol>
                <a:gridCol w="918626">
                  <a:extLst>
                    <a:ext uri="{9D8B030D-6E8A-4147-A177-3AD203B41FA5}">
                      <a16:colId xmlns:a16="http://schemas.microsoft.com/office/drawing/2014/main" val="164192527"/>
                    </a:ext>
                  </a:extLst>
                </a:gridCol>
              </a:tblGrid>
              <a:tr h="468586">
                <a:tc>
                  <a:txBody>
                    <a:bodyPr/>
                    <a:lstStyle/>
                    <a:p>
                      <a:pPr algn="ctr" fontAlgn="b"/>
                      <a:r>
                        <a:rPr lang="en-US" sz="1100" b="1" u="none" strike="noStrike" dirty="0" err="1">
                          <a:solidFill>
                            <a:schemeClr val="bg1"/>
                          </a:solidFill>
                          <a:effectLst/>
                        </a:rPr>
                        <a:t>transcript_id</a:t>
                      </a:r>
                      <a:endParaRPr lang="en-US" sz="1100" b="1" i="0" u="none" strike="noStrike" dirty="0">
                        <a:solidFill>
                          <a:schemeClr val="bg1"/>
                        </a:solidFill>
                        <a:effectLst/>
                        <a:latin typeface="Aptos Narrow" panose="020B0004020202020204" pitchFamily="34" charset="0"/>
                      </a:endParaRPr>
                    </a:p>
                  </a:txBody>
                  <a:tcPr marL="7620" marR="7620" marT="7620" marB="0" anchor="ctr"/>
                </a:tc>
                <a:tc>
                  <a:txBody>
                    <a:bodyPr/>
                    <a:lstStyle/>
                    <a:p>
                      <a:pPr algn="ctr" fontAlgn="b"/>
                      <a:r>
                        <a:rPr lang="en-US" sz="1100" b="1" u="none" strike="noStrike" dirty="0" err="1">
                          <a:solidFill>
                            <a:schemeClr val="bg1"/>
                          </a:solidFill>
                          <a:effectLst/>
                        </a:rPr>
                        <a:t>ciq_id</a:t>
                      </a:r>
                      <a:endParaRPr lang="en-US" sz="1100" b="1" i="0" u="none" strike="noStrike" dirty="0">
                        <a:solidFill>
                          <a:schemeClr val="bg1"/>
                        </a:solidFill>
                        <a:effectLst/>
                        <a:latin typeface="Aptos Narrow" panose="020B0004020202020204" pitchFamily="34" charset="0"/>
                      </a:endParaRPr>
                    </a:p>
                  </a:txBody>
                  <a:tcPr marL="7620" marR="7620" marT="7620" marB="0" anchor="ctr"/>
                </a:tc>
                <a:tc>
                  <a:txBody>
                    <a:bodyPr/>
                    <a:lstStyle/>
                    <a:p>
                      <a:pPr algn="ctr" fontAlgn="b"/>
                      <a:r>
                        <a:rPr lang="en-US" sz="1100" b="1" u="none" strike="noStrike" dirty="0" err="1">
                          <a:solidFill>
                            <a:schemeClr val="bg1"/>
                          </a:solidFill>
                          <a:effectLst/>
                        </a:rPr>
                        <a:t>snl_id</a:t>
                      </a:r>
                      <a:endParaRPr lang="en-US" sz="1100" b="1" i="0" u="none" strike="noStrike" dirty="0">
                        <a:solidFill>
                          <a:schemeClr val="bg1"/>
                        </a:solidFill>
                        <a:effectLst/>
                        <a:latin typeface="Aptos Narrow" panose="020B0004020202020204" pitchFamily="34" charset="0"/>
                      </a:endParaRPr>
                    </a:p>
                  </a:txBody>
                  <a:tcPr marL="7620" marR="7620" marT="7620" marB="0" anchor="ctr"/>
                </a:tc>
                <a:tc>
                  <a:txBody>
                    <a:bodyPr/>
                    <a:lstStyle/>
                    <a:p>
                      <a:pPr algn="ctr" fontAlgn="b"/>
                      <a:r>
                        <a:rPr lang="en-US" sz="1100" b="1" u="none" strike="noStrike" dirty="0">
                          <a:solidFill>
                            <a:schemeClr val="bg1"/>
                          </a:solidFill>
                          <a:effectLst/>
                        </a:rPr>
                        <a:t>quarter</a:t>
                      </a:r>
                      <a:endParaRPr lang="en-US" sz="1100" b="1" i="0" u="none" strike="noStrike" dirty="0">
                        <a:solidFill>
                          <a:schemeClr val="bg1"/>
                        </a:solidFill>
                        <a:effectLst/>
                        <a:latin typeface="Aptos Narrow" panose="020B0004020202020204" pitchFamily="34" charset="0"/>
                      </a:endParaRPr>
                    </a:p>
                  </a:txBody>
                  <a:tcPr marL="7620" marR="7620" marT="7620" marB="0" anchor="ctr"/>
                </a:tc>
                <a:tc>
                  <a:txBody>
                    <a:bodyPr/>
                    <a:lstStyle/>
                    <a:p>
                      <a:pPr algn="ctr" fontAlgn="b"/>
                      <a:r>
                        <a:rPr lang="en-US" sz="1100" b="1" u="none" strike="noStrike" dirty="0">
                          <a:solidFill>
                            <a:schemeClr val="bg1"/>
                          </a:solidFill>
                          <a:effectLst/>
                        </a:rPr>
                        <a:t>year</a:t>
                      </a:r>
                      <a:endParaRPr lang="en-US" sz="1100" b="1" i="0" u="none" strike="noStrike" dirty="0">
                        <a:solidFill>
                          <a:schemeClr val="bg1"/>
                        </a:solidFill>
                        <a:effectLst/>
                        <a:latin typeface="Aptos Narrow" panose="020B0004020202020204" pitchFamily="34" charset="0"/>
                      </a:endParaRPr>
                    </a:p>
                  </a:txBody>
                  <a:tcPr marL="7620" marR="7620" marT="7620" marB="0" anchor="ctr"/>
                </a:tc>
                <a:tc>
                  <a:txBody>
                    <a:bodyPr/>
                    <a:lstStyle/>
                    <a:p>
                      <a:pPr algn="ctr" fontAlgn="b"/>
                      <a:r>
                        <a:rPr lang="en-US" sz="1100" b="1" u="none" strike="noStrike" dirty="0" err="1">
                          <a:solidFill>
                            <a:schemeClr val="bg1"/>
                          </a:solidFill>
                          <a:effectLst/>
                        </a:rPr>
                        <a:t>total_asset_before</a:t>
                      </a:r>
                      <a:endParaRPr lang="en-US" sz="1100" b="1" i="0" u="none" strike="noStrike" dirty="0">
                        <a:solidFill>
                          <a:schemeClr val="bg1"/>
                        </a:solidFill>
                        <a:effectLst/>
                        <a:latin typeface="Aptos Narrow" panose="020B0004020202020204" pitchFamily="34" charset="0"/>
                      </a:endParaRPr>
                    </a:p>
                  </a:txBody>
                  <a:tcPr marL="7620" marR="7620" marT="7620" marB="0" anchor="ctr"/>
                </a:tc>
                <a:tc>
                  <a:txBody>
                    <a:bodyPr/>
                    <a:lstStyle/>
                    <a:p>
                      <a:pPr algn="ctr" fontAlgn="b"/>
                      <a:r>
                        <a:rPr lang="en-US" sz="1100" b="1" u="none" strike="noStrike" dirty="0" err="1">
                          <a:solidFill>
                            <a:schemeClr val="bg1"/>
                          </a:solidFill>
                          <a:effectLst/>
                        </a:rPr>
                        <a:t>total_asset_after</a:t>
                      </a:r>
                      <a:endParaRPr lang="en-US" sz="1100" b="1" i="0" u="none" strike="noStrike" dirty="0">
                        <a:solidFill>
                          <a:schemeClr val="bg1"/>
                        </a:solidFill>
                        <a:effectLst/>
                        <a:latin typeface="Aptos Narrow" panose="020B0004020202020204" pitchFamily="34" charset="0"/>
                      </a:endParaRPr>
                    </a:p>
                  </a:txBody>
                  <a:tcPr marL="7620" marR="7620" marT="7620" marB="0" anchor="ctr"/>
                </a:tc>
                <a:tc>
                  <a:txBody>
                    <a:bodyPr/>
                    <a:lstStyle/>
                    <a:p>
                      <a:pPr algn="ctr" fontAlgn="b"/>
                      <a:r>
                        <a:rPr lang="en-US" sz="1100" b="1" u="none" strike="noStrike" dirty="0" err="1">
                          <a:solidFill>
                            <a:schemeClr val="bg1"/>
                          </a:solidFill>
                          <a:effectLst/>
                        </a:rPr>
                        <a:t>loan_before</a:t>
                      </a:r>
                      <a:endParaRPr lang="en-US" sz="1100" b="1" i="0" u="none" strike="noStrike" dirty="0">
                        <a:solidFill>
                          <a:schemeClr val="bg1"/>
                        </a:solidFill>
                        <a:effectLst/>
                        <a:latin typeface="Aptos Narrow" panose="020B0004020202020204" pitchFamily="34" charset="0"/>
                      </a:endParaRPr>
                    </a:p>
                  </a:txBody>
                  <a:tcPr marL="7620" marR="7620" marT="7620" marB="0" anchor="ctr"/>
                </a:tc>
                <a:tc>
                  <a:txBody>
                    <a:bodyPr/>
                    <a:lstStyle/>
                    <a:p>
                      <a:pPr algn="ctr" fontAlgn="b"/>
                      <a:r>
                        <a:rPr lang="en-US" sz="1100" b="1" u="none" strike="noStrike" dirty="0" err="1">
                          <a:solidFill>
                            <a:schemeClr val="bg1"/>
                          </a:solidFill>
                          <a:effectLst/>
                        </a:rPr>
                        <a:t>loan_after</a:t>
                      </a:r>
                      <a:endParaRPr lang="en-US" sz="1100" b="1" i="0" u="none" strike="noStrike" dirty="0">
                        <a:solidFill>
                          <a:schemeClr val="bg1"/>
                        </a:solidFill>
                        <a:effectLst/>
                        <a:latin typeface="Aptos Narrow" panose="020B0004020202020204" pitchFamily="34" charset="0"/>
                      </a:endParaRPr>
                    </a:p>
                  </a:txBody>
                  <a:tcPr marL="7620" marR="7620" marT="7620" marB="0" anchor="ctr"/>
                </a:tc>
                <a:tc>
                  <a:txBody>
                    <a:bodyPr/>
                    <a:lstStyle/>
                    <a:p>
                      <a:pPr algn="ctr" fontAlgn="b"/>
                      <a:r>
                        <a:rPr lang="en-US" sz="1100" b="1" u="none" strike="noStrike" dirty="0">
                          <a:solidFill>
                            <a:schemeClr val="bg1"/>
                          </a:solidFill>
                          <a:effectLst/>
                        </a:rPr>
                        <a:t>l2a_delta</a:t>
                      </a:r>
                      <a:endParaRPr lang="en-US" sz="1100" b="1" i="0" u="none" strike="noStrike" dirty="0">
                        <a:solidFill>
                          <a:schemeClr val="bg1"/>
                        </a:solidFill>
                        <a:effectLst/>
                        <a:latin typeface="Aptos Narrow" panose="020B0004020202020204" pitchFamily="34" charset="0"/>
                      </a:endParaRPr>
                    </a:p>
                  </a:txBody>
                  <a:tcPr marL="7620" marR="7620" marT="7620" marB="0" anchor="ctr"/>
                </a:tc>
                <a:tc>
                  <a:txBody>
                    <a:bodyPr/>
                    <a:lstStyle/>
                    <a:p>
                      <a:pPr algn="ctr" fontAlgn="b"/>
                      <a:r>
                        <a:rPr lang="en-US" sz="1100" b="1" u="none" strike="noStrike" dirty="0" err="1">
                          <a:solidFill>
                            <a:schemeClr val="bg1"/>
                          </a:solidFill>
                          <a:effectLst/>
                        </a:rPr>
                        <a:t>loan_diff</a:t>
                      </a:r>
                      <a:endParaRPr lang="en-US" sz="1100" b="1" i="0" u="none" strike="noStrike" dirty="0">
                        <a:solidFill>
                          <a:schemeClr val="bg1"/>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962263132"/>
                  </a:ext>
                </a:extLst>
              </a:tr>
              <a:tr h="315459">
                <a:tc>
                  <a:txBody>
                    <a:bodyPr/>
                    <a:lstStyle/>
                    <a:p>
                      <a:pPr algn="ctr" fontAlgn="b"/>
                      <a:r>
                        <a:rPr lang="en-US" sz="1100" b="0" u="none" strike="noStrike">
                          <a:solidFill>
                            <a:srgbClr val="000000"/>
                          </a:solidFill>
                          <a:effectLst/>
                        </a:rPr>
                        <a:t>1790209</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13314302</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4055785</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Q4 2019</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2019</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$1,2269,288</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$12,159,919</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$10,240,434</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$10,500,284</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0.028876319</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$259,850</a:t>
                      </a:r>
                      <a:endParaRPr lang="en-US" sz="11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359803832"/>
                  </a:ext>
                </a:extLst>
              </a:tr>
              <a:tr h="255777">
                <a:tc>
                  <a:txBody>
                    <a:bodyPr/>
                    <a:lstStyle/>
                    <a:p>
                      <a:pPr algn="ctr" fontAlgn="b"/>
                      <a:r>
                        <a:rPr lang="en-US" sz="1100" b="0" u="none" strike="noStrike">
                          <a:solidFill>
                            <a:srgbClr val="000000"/>
                          </a:solidFill>
                          <a:effectLst/>
                        </a:rPr>
                        <a:t>484381</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2387628</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4047200</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Q3 2012</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2012</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$1,6509,440</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$18,242,878</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$11,459,931</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$14,593,134</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0.105791815</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$3,133,203</a:t>
                      </a:r>
                      <a:endParaRPr lang="en-US" sz="11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311957863"/>
                  </a:ext>
                </a:extLst>
              </a:tr>
              <a:tr h="291830">
                <a:tc>
                  <a:txBody>
                    <a:bodyPr/>
                    <a:lstStyle/>
                    <a:p>
                      <a:pPr algn="ctr" fontAlgn="b"/>
                      <a:r>
                        <a:rPr lang="en-US" sz="1100" b="0" u="none" strike="noStrike">
                          <a:solidFill>
                            <a:srgbClr val="000000"/>
                          </a:solidFill>
                          <a:effectLst/>
                        </a:rPr>
                        <a:t>1177788</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349262</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102420</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Q3 2017</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2017</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$1,763,750</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$1,776,911</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$1,465,917</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$1,469,842</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-0.003947067</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$3,925</a:t>
                      </a:r>
                      <a:endParaRPr lang="en-US" sz="11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4242873205"/>
                  </a:ext>
                </a:extLst>
              </a:tr>
              <a:tr h="276418">
                <a:tc>
                  <a:txBody>
                    <a:bodyPr/>
                    <a:lstStyle/>
                    <a:p>
                      <a:pPr algn="ctr" fontAlgn="b"/>
                      <a:r>
                        <a:rPr lang="en-US" sz="1100" b="0" u="none" strike="noStrike">
                          <a:solidFill>
                            <a:srgbClr val="000000"/>
                          </a:solidFill>
                          <a:effectLst/>
                        </a:rPr>
                        <a:t>1759737</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302423</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100425</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Q3 2017</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2017</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$5,340,299</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$5,810,129</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$3,414,438</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$3,841,682</a:t>
                      </a:r>
                      <a:endParaRPr lang="en-US" sz="11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a:solidFill>
                            <a:srgbClr val="000000"/>
                          </a:solidFill>
                          <a:effectLst/>
                        </a:rPr>
                        <a:t>0.021832187</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100" b="0" u="none" strike="noStrike" dirty="0">
                          <a:solidFill>
                            <a:srgbClr val="000000"/>
                          </a:solidFill>
                          <a:effectLst/>
                        </a:rPr>
                        <a:t>$427,244</a:t>
                      </a:r>
                      <a:endParaRPr lang="en-US" sz="11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718790752"/>
                  </a:ext>
                </a:extLst>
              </a:tr>
            </a:tbl>
          </a:graphicData>
        </a:graphic>
      </p:graphicFrame>
    </p:spTree>
    <p:extLst>
      <p:ext uri="{BB962C8B-B14F-4D97-AF65-F5344CB8AC3E}">
        <p14:creationId xmlns:p14="http://schemas.microsoft.com/office/powerpoint/2010/main" val="4175928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9EA7-C171-AEE6-D6A1-147FF1EE2494}"/>
              </a:ext>
            </a:extLst>
          </p:cNvPr>
          <p:cNvSpPr>
            <a:spLocks noGrp="1"/>
          </p:cNvSpPr>
          <p:nvPr>
            <p:ph type="title"/>
          </p:nvPr>
        </p:nvSpPr>
        <p:spPr/>
        <p:txBody>
          <a:bodyPr/>
          <a:lstStyle/>
          <a:p>
            <a:pPr algn="ctr"/>
            <a:r>
              <a:rPr lang="en-US" dirty="0"/>
              <a:t>Transcript: Sterling Bancorp Q3 2023 </a:t>
            </a:r>
            <a:r>
              <a:rPr lang="en-US" sz="2000" dirty="0"/>
              <a:t>(2925824)</a:t>
            </a:r>
            <a:br>
              <a:rPr lang="en-US" sz="2000" dirty="0"/>
            </a:br>
            <a:r>
              <a:rPr lang="en-US" sz="2000" dirty="0"/>
              <a:t>(Largest uncertainty for full corpus word lists, TF-IDF weighting).</a:t>
            </a:r>
            <a:endParaRPr lang="en-US" dirty="0"/>
          </a:p>
        </p:txBody>
      </p:sp>
      <p:sp>
        <p:nvSpPr>
          <p:cNvPr id="3" name="Content Placeholder 2">
            <a:extLst>
              <a:ext uri="{FF2B5EF4-FFF2-40B4-BE49-F238E27FC236}">
                <a16:creationId xmlns:a16="http://schemas.microsoft.com/office/drawing/2014/main" id="{03837386-F4FF-FEED-C99C-5877FE44A804}"/>
              </a:ext>
            </a:extLst>
          </p:cNvPr>
          <p:cNvSpPr>
            <a:spLocks noGrp="1"/>
          </p:cNvSpPr>
          <p:nvPr>
            <p:ph idx="1"/>
          </p:nvPr>
        </p:nvSpPr>
        <p:spPr/>
        <p:txBody>
          <a:bodyPr>
            <a:normAutofit fontScale="92500" lnSpcReduction="20000"/>
          </a:bodyPr>
          <a:lstStyle/>
          <a:p>
            <a:pPr marL="0" indent="0">
              <a:buNone/>
            </a:pPr>
            <a:endParaRPr lang="en-US" dirty="0"/>
          </a:p>
          <a:p>
            <a:pPr marL="0" indent="0">
              <a:buNone/>
            </a:pPr>
            <a:r>
              <a:rPr lang="en-US" b="0" i="0" dirty="0">
                <a:solidFill>
                  <a:srgbClr val="000000"/>
                </a:solidFill>
                <a:effectLst/>
                <a:latin typeface="Akkurat"/>
              </a:rPr>
              <a:t>“I think my own sense is that they’ll be a little </a:t>
            </a:r>
            <a:r>
              <a:rPr lang="en-US" b="0" i="0" dirty="0">
                <a:solidFill>
                  <a:srgbClr val="000000"/>
                </a:solidFill>
                <a:effectLst/>
                <a:highlight>
                  <a:srgbClr val="FFFF00"/>
                </a:highlight>
                <a:latin typeface="Akkurat"/>
              </a:rPr>
              <a:t>cautious</a:t>
            </a:r>
            <a:r>
              <a:rPr lang="en-US" b="0" i="0" dirty="0">
                <a:solidFill>
                  <a:srgbClr val="000000"/>
                </a:solidFill>
                <a:effectLst/>
                <a:latin typeface="Akkurat"/>
              </a:rPr>
              <a:t> and patient, but that the bias is still towards another 1 or 2 increases until there is a sense that inflation is more under control, and it remains stubbornly high. And high inflation is a very difficult road to </a:t>
            </a:r>
            <a:r>
              <a:rPr lang="en-US" b="0" i="0" dirty="0">
                <a:solidFill>
                  <a:srgbClr val="000000"/>
                </a:solidFill>
                <a:effectLst/>
                <a:highlight>
                  <a:srgbClr val="FFFF00"/>
                </a:highlight>
                <a:latin typeface="Akkurat"/>
              </a:rPr>
              <a:t>navigate</a:t>
            </a:r>
            <a:r>
              <a:rPr lang="en-US" b="0" i="0" dirty="0">
                <a:solidFill>
                  <a:srgbClr val="000000"/>
                </a:solidFill>
                <a:effectLst/>
                <a:latin typeface="Akkurat"/>
              </a:rPr>
              <a:t> in the -- in most all industries, but certainly in financial services.”</a:t>
            </a:r>
          </a:p>
          <a:p>
            <a:pPr marL="0" indent="0">
              <a:buNone/>
            </a:pPr>
            <a:endParaRPr lang="en-US" dirty="0">
              <a:solidFill>
                <a:srgbClr val="000000"/>
              </a:solidFill>
              <a:latin typeface="Akkurat"/>
            </a:endParaRPr>
          </a:p>
          <a:p>
            <a:pPr marL="0" indent="0">
              <a:buNone/>
            </a:pPr>
            <a:r>
              <a:rPr lang="en-US" b="0" i="0" dirty="0">
                <a:solidFill>
                  <a:srgbClr val="000000"/>
                </a:solidFill>
                <a:effectLst/>
                <a:latin typeface="Akkurat"/>
              </a:rPr>
              <a:t>“It’s a very </a:t>
            </a:r>
            <a:r>
              <a:rPr lang="en-US" b="0" i="0" dirty="0">
                <a:solidFill>
                  <a:srgbClr val="000000"/>
                </a:solidFill>
                <a:effectLst/>
                <a:highlight>
                  <a:srgbClr val="FFFF00"/>
                </a:highlight>
                <a:latin typeface="Akkurat"/>
              </a:rPr>
              <a:t>uncertain</a:t>
            </a:r>
            <a:r>
              <a:rPr lang="en-US" b="0" i="0" dirty="0">
                <a:solidFill>
                  <a:srgbClr val="000000"/>
                </a:solidFill>
                <a:effectLst/>
                <a:latin typeface="Akkurat"/>
              </a:rPr>
              <a:t> time just in terms of what’s available for us to do. We’re trying to preserve our capital. We’re trying to maintain the strengths that we have.”</a:t>
            </a:r>
          </a:p>
          <a:p>
            <a:pPr marL="0" indent="0">
              <a:buNone/>
            </a:pPr>
            <a:endParaRPr lang="en-US" dirty="0">
              <a:solidFill>
                <a:srgbClr val="000000"/>
              </a:solidFill>
              <a:latin typeface="Akkurat"/>
            </a:endParaRPr>
          </a:p>
          <a:p>
            <a:pPr marL="0" indent="0">
              <a:buNone/>
            </a:pPr>
            <a:r>
              <a:rPr lang="en-US" b="1" dirty="0">
                <a:solidFill>
                  <a:srgbClr val="000000"/>
                </a:solidFill>
                <a:latin typeface="Akkurat"/>
              </a:rPr>
              <a:t>Next Quarter: </a:t>
            </a:r>
            <a:r>
              <a:rPr lang="en-US" dirty="0">
                <a:solidFill>
                  <a:srgbClr val="000000"/>
                </a:solidFill>
                <a:latin typeface="Akkurat"/>
              </a:rPr>
              <a:t>-2.08% Loan-to-Assets Ratio</a:t>
            </a:r>
          </a:p>
          <a:p>
            <a:pPr marL="0" indent="0">
              <a:buNone/>
            </a:pPr>
            <a:endParaRPr lang="en-US" dirty="0"/>
          </a:p>
        </p:txBody>
      </p:sp>
    </p:spTree>
    <p:extLst>
      <p:ext uri="{BB962C8B-B14F-4D97-AF65-F5344CB8AC3E}">
        <p14:creationId xmlns:p14="http://schemas.microsoft.com/office/powerpoint/2010/main" val="2588788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3642D-6875-54BE-8FA0-5CC9A9EE1193}"/>
              </a:ext>
            </a:extLst>
          </p:cNvPr>
          <p:cNvSpPr>
            <a:spLocks noGrp="1"/>
          </p:cNvSpPr>
          <p:nvPr>
            <p:ph type="title"/>
          </p:nvPr>
        </p:nvSpPr>
        <p:spPr/>
        <p:txBody>
          <a:bodyPr/>
          <a:lstStyle/>
          <a:p>
            <a:pPr algn="ctr"/>
            <a:r>
              <a:rPr lang="en-US" dirty="0"/>
              <a:t>Home Bancshares, Inc. Q3 2010</a:t>
            </a:r>
          </a:p>
        </p:txBody>
      </p:sp>
      <p:sp>
        <p:nvSpPr>
          <p:cNvPr id="3" name="Content Placeholder 2">
            <a:extLst>
              <a:ext uri="{FF2B5EF4-FFF2-40B4-BE49-F238E27FC236}">
                <a16:creationId xmlns:a16="http://schemas.microsoft.com/office/drawing/2014/main" id="{0F2C6652-3F45-829D-9C56-632BB9C8E300}"/>
              </a:ext>
            </a:extLst>
          </p:cNvPr>
          <p:cNvSpPr>
            <a:spLocks noGrp="1"/>
          </p:cNvSpPr>
          <p:nvPr>
            <p:ph idx="1"/>
          </p:nvPr>
        </p:nvSpPr>
        <p:spPr/>
        <p:txBody>
          <a:bodyPr>
            <a:normAutofit fontScale="77500" lnSpcReduction="20000"/>
          </a:bodyPr>
          <a:lstStyle/>
          <a:p>
            <a:pPr marL="0" indent="0">
              <a:buNone/>
            </a:pPr>
            <a:r>
              <a:rPr lang="en-US" dirty="0"/>
              <a:t>“</a:t>
            </a:r>
            <a:r>
              <a:rPr lang="en-US" b="0" i="0" dirty="0">
                <a:solidFill>
                  <a:srgbClr val="000000"/>
                </a:solidFill>
                <a:effectLst/>
                <a:latin typeface="Akkurat"/>
              </a:rPr>
              <a:t>We decided, based on our capital, when we look at that transaction, we wanted it because it tacked on our existing franchise. It took us into Tallahassee. But we decided that it needed to be a good transaction for us or we </a:t>
            </a:r>
            <a:r>
              <a:rPr lang="en-US" b="0" i="0" dirty="0" err="1">
                <a:solidFill>
                  <a:srgbClr val="000000"/>
                </a:solidFill>
                <a:effectLst/>
                <a:latin typeface="Akkurat"/>
              </a:rPr>
              <a:t>werent</a:t>
            </a:r>
            <a:r>
              <a:rPr lang="en-US" b="0" i="0" dirty="0">
                <a:solidFill>
                  <a:srgbClr val="000000"/>
                </a:solidFill>
                <a:effectLst/>
                <a:latin typeface="Akkurat"/>
              </a:rPr>
              <a:t> going to play, because I think the FDIC was leading us all with our heads sticking out to chop them off, because we went from 80-20 and </a:t>
            </a:r>
            <a:r>
              <a:rPr lang="en-US" b="0" i="0" dirty="0">
                <a:solidFill>
                  <a:srgbClr val="000000"/>
                </a:solidFill>
                <a:effectLst/>
                <a:highlight>
                  <a:srgbClr val="FFFF00"/>
                </a:highlight>
                <a:latin typeface="Akkurat"/>
              </a:rPr>
              <a:t>95-5 </a:t>
            </a:r>
            <a:r>
              <a:rPr lang="en-US" b="0" i="0" dirty="0">
                <a:solidFill>
                  <a:srgbClr val="000000"/>
                </a:solidFill>
                <a:effectLst/>
                <a:latin typeface="Akkurat"/>
              </a:rPr>
              <a:t>to 80-20 or whatever you want to pick them on a two-tiered deal, and then suddenly, we went into three tranches with a donut hole in the middle, and it just got so confusing. And we as buyers kept chasing that money. We backed off, and it certainly appears that a lot of people have backed off and decided, they have to be really good transactions or they are not going to play. ”</a:t>
            </a:r>
            <a:endParaRPr lang="en-US" dirty="0"/>
          </a:p>
          <a:p>
            <a:endParaRPr lang="en-US" dirty="0"/>
          </a:p>
          <a:p>
            <a:pPr marL="0" indent="0">
              <a:buNone/>
            </a:pPr>
            <a:r>
              <a:rPr lang="en-US" b="1" dirty="0"/>
              <a:t>Regarding 95-5:</a:t>
            </a:r>
          </a:p>
          <a:p>
            <a:pPr marL="0" indent="0">
              <a:buNone/>
            </a:pPr>
            <a:r>
              <a:rPr lang="en-US" dirty="0"/>
              <a:t>“Until March 26, 2010, the FDIC shared losses with assuming banks on an 80/20 basis until the losses exceeded an established threshold defined in the agreement, after which the basis for sharing losses shifted to a 95/5 basis. Sharing losses on a 95/5 basis was eliminated for all SLAs executed after March 26, 2010.” </a:t>
            </a:r>
            <a:r>
              <a:rPr lang="en-US" dirty="0">
                <a:hlinkClick r:id="rId2"/>
              </a:rPr>
              <a:t>[FDIC, </a:t>
            </a:r>
            <a:r>
              <a:rPr lang="en-US" i="1" dirty="0">
                <a:hlinkClick r:id="rId2"/>
              </a:rPr>
              <a:t>The Long-Run Effects of Losing Failed Bank Auctions</a:t>
            </a:r>
            <a:r>
              <a:rPr lang="en-US" dirty="0">
                <a:hlinkClick r:id="rId2"/>
              </a:rPr>
              <a:t>]</a:t>
            </a:r>
            <a:endParaRPr lang="en-US" dirty="0"/>
          </a:p>
        </p:txBody>
      </p:sp>
    </p:spTree>
    <p:extLst>
      <p:ext uri="{BB962C8B-B14F-4D97-AF65-F5344CB8AC3E}">
        <p14:creationId xmlns:p14="http://schemas.microsoft.com/office/powerpoint/2010/main" val="346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B287-CD6D-1278-8B97-D945057FFEBC}"/>
              </a:ext>
            </a:extLst>
          </p:cNvPr>
          <p:cNvSpPr>
            <a:spLocks noGrp="1"/>
          </p:cNvSpPr>
          <p:nvPr>
            <p:ph type="title"/>
          </p:nvPr>
        </p:nvSpPr>
        <p:spPr/>
        <p:txBody>
          <a:bodyPr/>
          <a:lstStyle/>
          <a:p>
            <a:pPr algn="ctr"/>
            <a:r>
              <a:rPr lang="en-US" dirty="0"/>
              <a:t>Processing Stats</a:t>
            </a:r>
          </a:p>
        </p:txBody>
      </p:sp>
      <p:graphicFrame>
        <p:nvGraphicFramePr>
          <p:cNvPr id="4" name="Table 3">
            <a:extLst>
              <a:ext uri="{FF2B5EF4-FFF2-40B4-BE49-F238E27FC236}">
                <a16:creationId xmlns:a16="http://schemas.microsoft.com/office/drawing/2014/main" id="{176AF6D8-6675-5082-4112-B1D17DAF3AE6}"/>
              </a:ext>
            </a:extLst>
          </p:cNvPr>
          <p:cNvGraphicFramePr>
            <a:graphicFrameLocks noGrp="1"/>
          </p:cNvGraphicFramePr>
          <p:nvPr>
            <p:extLst>
              <p:ext uri="{D42A27DB-BD31-4B8C-83A1-F6EECF244321}">
                <p14:modId xmlns:p14="http://schemas.microsoft.com/office/powerpoint/2010/main" val="1416489587"/>
              </p:ext>
            </p:extLst>
          </p:nvPr>
        </p:nvGraphicFramePr>
        <p:xfrm>
          <a:off x="3468771" y="1648327"/>
          <a:ext cx="5254458" cy="2671010"/>
        </p:xfrm>
        <a:graphic>
          <a:graphicData uri="http://schemas.openxmlformats.org/drawingml/2006/table">
            <a:tbl>
              <a:tblPr>
                <a:tableStyleId>{5940675A-B579-460E-94D1-54222C63F5DA}</a:tableStyleId>
              </a:tblPr>
              <a:tblGrid>
                <a:gridCol w="3172995">
                  <a:extLst>
                    <a:ext uri="{9D8B030D-6E8A-4147-A177-3AD203B41FA5}">
                      <a16:colId xmlns:a16="http://schemas.microsoft.com/office/drawing/2014/main" val="3291082538"/>
                    </a:ext>
                  </a:extLst>
                </a:gridCol>
                <a:gridCol w="2081463">
                  <a:extLst>
                    <a:ext uri="{9D8B030D-6E8A-4147-A177-3AD203B41FA5}">
                      <a16:colId xmlns:a16="http://schemas.microsoft.com/office/drawing/2014/main" val="3007162039"/>
                    </a:ext>
                  </a:extLst>
                </a:gridCol>
              </a:tblGrid>
              <a:tr h="392324">
                <a:tc>
                  <a:txBody>
                    <a:bodyPr/>
                    <a:lstStyle/>
                    <a:p>
                      <a:pPr algn="ctr" fontAlgn="b"/>
                      <a:r>
                        <a:rPr lang="en-US" sz="1800" b="1" u="none" strike="noStrike">
                          <a:solidFill>
                            <a:srgbClr val="000000"/>
                          </a:solidFill>
                          <a:effectLst/>
                        </a:rPr>
                        <a:t>Starting Tokens</a:t>
                      </a:r>
                      <a:endParaRPr lang="en-US" sz="18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800" b="1" u="none" strike="noStrike">
                          <a:solidFill>
                            <a:srgbClr val="000000"/>
                          </a:solidFill>
                          <a:effectLst/>
                        </a:rPr>
                        <a:t>   66,087,551 </a:t>
                      </a:r>
                      <a:endParaRPr lang="en-US" sz="18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026887633"/>
                  </a:ext>
                </a:extLst>
              </a:tr>
              <a:tr h="392324">
                <a:tc>
                  <a:txBody>
                    <a:bodyPr/>
                    <a:lstStyle/>
                    <a:p>
                      <a:pPr algn="ctr" fontAlgn="b"/>
                      <a:r>
                        <a:rPr lang="en-US" sz="1800" b="1" u="none" strike="noStrike" dirty="0">
                          <a:solidFill>
                            <a:srgbClr val="000000"/>
                          </a:solidFill>
                          <a:effectLst/>
                        </a:rPr>
                        <a:t>Tokens After Bigrams</a:t>
                      </a:r>
                      <a:endParaRPr lang="en-US" sz="18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800" b="1" u="none" strike="noStrike">
                          <a:solidFill>
                            <a:srgbClr val="000000"/>
                          </a:solidFill>
                          <a:effectLst/>
                        </a:rPr>
                        <a:t>   57,728,275 </a:t>
                      </a:r>
                      <a:endParaRPr lang="en-US" sz="18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722398005"/>
                  </a:ext>
                </a:extLst>
              </a:tr>
              <a:tr h="392324">
                <a:tc>
                  <a:txBody>
                    <a:bodyPr/>
                    <a:lstStyle/>
                    <a:p>
                      <a:pPr algn="ctr" fontAlgn="b"/>
                      <a:r>
                        <a:rPr lang="en-US" sz="1800" b="1" u="none" strike="noStrike" dirty="0">
                          <a:solidFill>
                            <a:srgbClr val="000000"/>
                          </a:solidFill>
                          <a:effectLst/>
                        </a:rPr>
                        <a:t>Total Tokens after Processing</a:t>
                      </a:r>
                      <a:endParaRPr lang="en-US" sz="18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800" b="1" u="none" strike="noStrike">
                          <a:solidFill>
                            <a:srgbClr val="000000"/>
                          </a:solidFill>
                          <a:effectLst/>
                        </a:rPr>
                        <a:t>   28,929,243 </a:t>
                      </a:r>
                      <a:endParaRPr lang="en-US" sz="18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531502980"/>
                  </a:ext>
                </a:extLst>
              </a:tr>
              <a:tr h="367238">
                <a:tc>
                  <a:txBody>
                    <a:bodyPr/>
                    <a:lstStyle/>
                    <a:p>
                      <a:pPr algn="ctr" fontAlgn="b"/>
                      <a:endParaRPr lang="en-US" sz="18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endParaRPr lang="en-US" sz="18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445428580"/>
                  </a:ext>
                </a:extLst>
              </a:tr>
              <a:tr h="367238">
                <a:tc>
                  <a:txBody>
                    <a:bodyPr/>
                    <a:lstStyle/>
                    <a:p>
                      <a:pPr algn="ctr" fontAlgn="b"/>
                      <a:r>
                        <a:rPr lang="en-US" sz="1800" b="1" u="none" strike="noStrike" dirty="0">
                          <a:solidFill>
                            <a:srgbClr val="000000"/>
                          </a:solidFill>
                          <a:effectLst/>
                        </a:rPr>
                        <a:t>Unique Tokens</a:t>
                      </a:r>
                      <a:endParaRPr lang="en-US" sz="18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800" b="1" u="none" strike="noStrike">
                          <a:solidFill>
                            <a:srgbClr val="000000"/>
                          </a:solidFill>
                          <a:effectLst/>
                        </a:rPr>
                        <a:t>             77,415 </a:t>
                      </a:r>
                      <a:endParaRPr lang="en-US" sz="18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946674444"/>
                  </a:ext>
                </a:extLst>
              </a:tr>
              <a:tr h="392324">
                <a:tc>
                  <a:txBody>
                    <a:bodyPr/>
                    <a:lstStyle/>
                    <a:p>
                      <a:pPr algn="ctr" fontAlgn="b"/>
                      <a:r>
                        <a:rPr lang="en-US" sz="1800" b="1" u="none" strike="noStrike" dirty="0">
                          <a:solidFill>
                            <a:srgbClr val="000000"/>
                          </a:solidFill>
                          <a:effectLst/>
                        </a:rPr>
                        <a:t>Total Bigrams</a:t>
                      </a:r>
                      <a:endParaRPr lang="en-US" sz="18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800" b="1" u="none" strike="noStrike">
                          <a:solidFill>
                            <a:srgbClr val="000000"/>
                          </a:solidFill>
                          <a:effectLst/>
                        </a:rPr>
                        <a:t>          682,234 </a:t>
                      </a:r>
                      <a:endParaRPr lang="en-US" sz="18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757862749"/>
                  </a:ext>
                </a:extLst>
              </a:tr>
              <a:tr h="367238">
                <a:tc>
                  <a:txBody>
                    <a:bodyPr/>
                    <a:lstStyle/>
                    <a:p>
                      <a:pPr algn="ctr" fontAlgn="b"/>
                      <a:r>
                        <a:rPr lang="en-US" sz="1800" b="1" u="none" strike="noStrike">
                          <a:solidFill>
                            <a:srgbClr val="000000"/>
                          </a:solidFill>
                          <a:effectLst/>
                        </a:rPr>
                        <a:t>Unique Bigrams</a:t>
                      </a:r>
                      <a:endParaRPr lang="en-US" sz="18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US" sz="1800" b="1" u="none" strike="noStrike" dirty="0">
                          <a:solidFill>
                            <a:srgbClr val="000000"/>
                          </a:solidFill>
                          <a:effectLst/>
                        </a:rPr>
                        <a:t>                2,289 </a:t>
                      </a:r>
                      <a:endParaRPr lang="en-US" sz="18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573885126"/>
                  </a:ext>
                </a:extLst>
              </a:tr>
            </a:tbl>
          </a:graphicData>
        </a:graphic>
      </p:graphicFrame>
    </p:spTree>
    <p:extLst>
      <p:ext uri="{BB962C8B-B14F-4D97-AF65-F5344CB8AC3E}">
        <p14:creationId xmlns:p14="http://schemas.microsoft.com/office/powerpoint/2010/main" val="3632314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BDFD-BB3B-F226-0699-639A06C10CCC}"/>
              </a:ext>
            </a:extLst>
          </p:cNvPr>
          <p:cNvSpPr>
            <a:spLocks noGrp="1"/>
          </p:cNvSpPr>
          <p:nvPr>
            <p:ph type="title"/>
          </p:nvPr>
        </p:nvSpPr>
        <p:spPr>
          <a:xfrm>
            <a:off x="838200" y="369649"/>
            <a:ext cx="10515600" cy="961114"/>
          </a:xfrm>
        </p:spPr>
        <p:txBody>
          <a:bodyPr>
            <a:normAutofit fontScale="90000"/>
          </a:bodyPr>
          <a:lstStyle/>
          <a:p>
            <a:pPr algn="ctr"/>
            <a:r>
              <a:rPr lang="en-US" dirty="0" err="1"/>
              <a:t>Appendic</a:t>
            </a:r>
            <a:r>
              <a:rPr lang="en-US" dirty="0"/>
              <a:t> - Soto Uncertainty Word List</a:t>
            </a:r>
            <a:br>
              <a:rPr lang="en-US" dirty="0"/>
            </a:br>
            <a:r>
              <a:rPr lang="en-US" sz="2000" dirty="0"/>
              <a:t>(highlights appear in full corpus uncertainty word list as well)</a:t>
            </a:r>
            <a:endParaRPr lang="en-US" dirty="0"/>
          </a:p>
        </p:txBody>
      </p:sp>
      <p:graphicFrame>
        <p:nvGraphicFramePr>
          <p:cNvPr id="3" name="Table 2">
            <a:extLst>
              <a:ext uri="{FF2B5EF4-FFF2-40B4-BE49-F238E27FC236}">
                <a16:creationId xmlns:a16="http://schemas.microsoft.com/office/drawing/2014/main" id="{BEE030ED-4ABB-E893-BB1E-FBADDF82E48F}"/>
              </a:ext>
            </a:extLst>
          </p:cNvPr>
          <p:cNvGraphicFramePr>
            <a:graphicFrameLocks noGrp="1"/>
          </p:cNvGraphicFramePr>
          <p:nvPr>
            <p:extLst>
              <p:ext uri="{D42A27DB-BD31-4B8C-83A1-F6EECF244321}">
                <p14:modId xmlns:p14="http://schemas.microsoft.com/office/powerpoint/2010/main" val="2466798315"/>
              </p:ext>
            </p:extLst>
          </p:nvPr>
        </p:nvGraphicFramePr>
        <p:xfrm>
          <a:off x="1969477" y="1497205"/>
          <a:ext cx="9043515" cy="4795495"/>
        </p:xfrm>
        <a:graphic>
          <a:graphicData uri="http://schemas.openxmlformats.org/drawingml/2006/table">
            <a:tbl>
              <a:tblPr/>
              <a:tblGrid>
                <a:gridCol w="1736536">
                  <a:extLst>
                    <a:ext uri="{9D8B030D-6E8A-4147-A177-3AD203B41FA5}">
                      <a16:colId xmlns:a16="http://schemas.microsoft.com/office/drawing/2014/main" val="2408549799"/>
                    </a:ext>
                  </a:extLst>
                </a:gridCol>
                <a:gridCol w="1646327">
                  <a:extLst>
                    <a:ext uri="{9D8B030D-6E8A-4147-A177-3AD203B41FA5}">
                      <a16:colId xmlns:a16="http://schemas.microsoft.com/office/drawing/2014/main" val="3364899572"/>
                    </a:ext>
                  </a:extLst>
                </a:gridCol>
                <a:gridCol w="1398249">
                  <a:extLst>
                    <a:ext uri="{9D8B030D-6E8A-4147-A177-3AD203B41FA5}">
                      <a16:colId xmlns:a16="http://schemas.microsoft.com/office/drawing/2014/main" val="3735609278"/>
                    </a:ext>
                  </a:extLst>
                </a:gridCol>
                <a:gridCol w="1443353">
                  <a:extLst>
                    <a:ext uri="{9D8B030D-6E8A-4147-A177-3AD203B41FA5}">
                      <a16:colId xmlns:a16="http://schemas.microsoft.com/office/drawing/2014/main" val="2075702306"/>
                    </a:ext>
                  </a:extLst>
                </a:gridCol>
                <a:gridCol w="1375697">
                  <a:extLst>
                    <a:ext uri="{9D8B030D-6E8A-4147-A177-3AD203B41FA5}">
                      <a16:colId xmlns:a16="http://schemas.microsoft.com/office/drawing/2014/main" val="1363378148"/>
                    </a:ext>
                  </a:extLst>
                </a:gridCol>
                <a:gridCol w="1443353">
                  <a:extLst>
                    <a:ext uri="{9D8B030D-6E8A-4147-A177-3AD203B41FA5}">
                      <a16:colId xmlns:a16="http://schemas.microsoft.com/office/drawing/2014/main" val="4140018359"/>
                    </a:ext>
                  </a:extLst>
                </a:gridCol>
              </a:tblGrid>
              <a:tr h="186497">
                <a:tc>
                  <a:txBody>
                    <a:bodyPr/>
                    <a:lstStyle/>
                    <a:p>
                      <a:pPr algn="ctr" fontAlgn="b"/>
                      <a:r>
                        <a:rPr lang="en-US" sz="1200" b="1" i="0" u="none" strike="noStrike" dirty="0">
                          <a:solidFill>
                            <a:srgbClr val="000000"/>
                          </a:solidFill>
                          <a:effectLst/>
                          <a:latin typeface="Aptos Narrow" panose="020B0004020202020204" pitchFamily="34" charset="0"/>
                        </a:rPr>
                        <a:t>unprecedented</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confluence</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emerged</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face</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cycles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hampering</a:t>
                      </a:r>
                    </a:p>
                  </a:txBody>
                  <a:tcPr marL="7252" marR="7252" marT="7252" marB="0" anchor="b">
                    <a:lnL>
                      <a:noFill/>
                    </a:lnL>
                    <a:lnR>
                      <a:noFill/>
                    </a:lnR>
                    <a:lnT>
                      <a:noFill/>
                    </a:lnT>
                    <a:lnB>
                      <a:noFill/>
                    </a:lnB>
                    <a:noFill/>
                  </a:tcPr>
                </a:tc>
                <a:extLst>
                  <a:ext uri="{0D108BD9-81ED-4DB2-BD59-A6C34878D82A}">
                    <a16:rowId xmlns:a16="http://schemas.microsoft.com/office/drawing/2014/main" val="1346972838"/>
                  </a:ext>
                </a:extLst>
              </a:tr>
              <a:tr h="186497">
                <a:tc>
                  <a:txBody>
                    <a:bodyPr/>
                    <a:lstStyle/>
                    <a:p>
                      <a:pPr algn="ctr" fontAlgn="b"/>
                      <a:r>
                        <a:rPr lang="en-US" sz="1200" b="1" i="0" u="none" strike="noStrike">
                          <a:solidFill>
                            <a:srgbClr val="000000"/>
                          </a:solidFill>
                          <a:effectLst/>
                          <a:latin typeface="Aptos Narrow" panose="020B0004020202020204" pitchFamily="34" charset="0"/>
                        </a:rPr>
                        <a:t>dysfunction</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referendum</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congress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encountered</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lingering</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crises</a:t>
                      </a:r>
                    </a:p>
                  </a:txBody>
                  <a:tcPr marL="7252" marR="7252" marT="7252" marB="0" anchor="b">
                    <a:lnL>
                      <a:noFill/>
                    </a:lnL>
                    <a:lnR>
                      <a:noFill/>
                    </a:lnR>
                    <a:lnT>
                      <a:noFill/>
                    </a:lnT>
                    <a:lnB>
                      <a:noFill/>
                    </a:lnB>
                    <a:noFill/>
                  </a:tcPr>
                </a:tc>
                <a:extLst>
                  <a:ext uri="{0D108BD9-81ED-4DB2-BD59-A6C34878D82A}">
                    <a16:rowId xmlns:a16="http://schemas.microsoft.com/office/drawing/2014/main" val="136454646"/>
                  </a:ext>
                </a:extLst>
              </a:tr>
              <a:tr h="186497">
                <a:tc>
                  <a:txBody>
                    <a:bodyPr/>
                    <a:lstStyle/>
                    <a:p>
                      <a:pPr algn="ctr" fontAlgn="b"/>
                      <a:r>
                        <a:rPr lang="en-US" sz="1200" b="1" i="0" u="none" strike="noStrike">
                          <a:solidFill>
                            <a:srgbClr val="000000"/>
                          </a:solidFill>
                          <a:effectLst/>
                          <a:latin typeface="Aptos Narrow" panose="020B0004020202020204" pitchFamily="34" charset="0"/>
                        </a:rPr>
                        <a:t>climate</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political</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war</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elections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stimulative</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myriad</a:t>
                      </a:r>
                    </a:p>
                  </a:txBody>
                  <a:tcPr marL="7252" marR="7252" marT="7252" marB="0" anchor="b">
                    <a:lnL>
                      <a:noFill/>
                    </a:lnL>
                    <a:lnR>
                      <a:noFill/>
                    </a:lnR>
                    <a:lnT>
                      <a:noFill/>
                    </a:lnT>
                    <a:lnB>
                      <a:noFill/>
                    </a:lnB>
                    <a:noFill/>
                  </a:tcPr>
                </a:tc>
                <a:extLst>
                  <a:ext uri="{0D108BD9-81ED-4DB2-BD59-A6C34878D82A}">
                    <a16:rowId xmlns:a16="http://schemas.microsoft.com/office/drawing/2014/main" val="306748614"/>
                  </a:ext>
                </a:extLst>
              </a:tr>
              <a:tr h="186497">
                <a:tc>
                  <a:txBody>
                    <a:bodyPr/>
                    <a:lstStyle/>
                    <a:p>
                      <a:pPr algn="ctr" fontAlgn="b"/>
                      <a:r>
                        <a:rPr lang="en-US" sz="1200" b="1" i="0" u="none" strike="noStrike">
                          <a:solidFill>
                            <a:srgbClr val="000000"/>
                          </a:solidFill>
                          <a:effectLst/>
                          <a:latin typeface="Aptos Narrow" panose="020B0004020202020204" pitchFamily="34" charset="0"/>
                        </a:rPr>
                        <a:t>uneven</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dirty="0">
                          <a:solidFill>
                            <a:srgbClr val="000000"/>
                          </a:solidFill>
                          <a:effectLst/>
                          <a:latin typeface="Aptos Narrow" panose="020B0004020202020204" pitchFamily="34" charset="0"/>
                        </a:rPr>
                        <a:t>midst</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ripple</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tsunami</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faced</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rican</a:t>
                      </a:r>
                    </a:p>
                  </a:txBody>
                  <a:tcPr marL="7252" marR="7252" marT="7252" marB="0" anchor="b">
                    <a:lnL>
                      <a:noFill/>
                    </a:lnL>
                    <a:lnR>
                      <a:noFill/>
                    </a:lnR>
                    <a:lnT>
                      <a:noFill/>
                    </a:lnT>
                    <a:lnB>
                      <a:noFill/>
                    </a:lnB>
                    <a:noFill/>
                  </a:tcPr>
                </a:tc>
                <a:extLst>
                  <a:ext uri="{0D108BD9-81ED-4DB2-BD59-A6C34878D82A}">
                    <a16:rowId xmlns:a16="http://schemas.microsoft.com/office/drawing/2014/main" val="1830125782"/>
                  </a:ext>
                </a:extLst>
              </a:tr>
              <a:tr h="186497">
                <a:tc>
                  <a:txBody>
                    <a:bodyPr/>
                    <a:lstStyle/>
                    <a:p>
                      <a:pPr algn="ctr" fontAlgn="b"/>
                      <a:r>
                        <a:rPr lang="en-US" sz="1200" b="1" i="0" u="none" strike="noStrike">
                          <a:solidFill>
                            <a:srgbClr val="000000"/>
                          </a:solidFill>
                          <a:effectLst/>
                          <a:latin typeface="Aptos Narrow" panose="020B0004020202020204" pitchFamily="34" charset="0"/>
                        </a:rPr>
                        <a:t>prolonged</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election</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midterm</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looming</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fiscal</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crash</a:t>
                      </a:r>
                    </a:p>
                  </a:txBody>
                  <a:tcPr marL="7252" marR="7252" marT="7252" marB="0" anchor="b">
                    <a:lnL>
                      <a:noFill/>
                    </a:lnL>
                    <a:lnR>
                      <a:noFill/>
                    </a:lnR>
                    <a:lnT>
                      <a:noFill/>
                    </a:lnT>
                    <a:lnB>
                      <a:noFill/>
                    </a:lnB>
                    <a:noFill/>
                  </a:tcPr>
                </a:tc>
                <a:extLst>
                  <a:ext uri="{0D108BD9-81ED-4DB2-BD59-A6C34878D82A}">
                    <a16:rowId xmlns:a16="http://schemas.microsoft.com/office/drawing/2014/main" val="2516437007"/>
                  </a:ext>
                </a:extLst>
              </a:tr>
              <a:tr h="186497">
                <a:tc>
                  <a:txBody>
                    <a:bodyPr/>
                    <a:lstStyle/>
                    <a:p>
                      <a:pPr algn="ctr" fontAlgn="b"/>
                      <a:r>
                        <a:rPr lang="en-US" sz="1200" b="1" i="0" u="none" strike="noStrike">
                          <a:solidFill>
                            <a:srgbClr val="000000"/>
                          </a:solidFill>
                          <a:effectLst/>
                          <a:latin typeface="Aptos Narrow" panose="020B0004020202020204" pitchFamily="34" charset="0"/>
                        </a:rPr>
                        <a:t>challenging</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anxiety</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immune</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persisted</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psychology</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makers</a:t>
                      </a:r>
                    </a:p>
                  </a:txBody>
                  <a:tcPr marL="7252" marR="7252" marT="7252" marB="0" anchor="b">
                    <a:lnL>
                      <a:noFill/>
                    </a:lnL>
                    <a:lnR>
                      <a:noFill/>
                    </a:lnR>
                    <a:lnT>
                      <a:noFill/>
                    </a:lnT>
                    <a:lnB>
                      <a:noFill/>
                    </a:lnB>
                    <a:noFill/>
                  </a:tcPr>
                </a:tc>
                <a:extLst>
                  <a:ext uri="{0D108BD9-81ED-4DB2-BD59-A6C34878D82A}">
                    <a16:rowId xmlns:a16="http://schemas.microsoft.com/office/drawing/2014/main" val="3146148893"/>
                  </a:ext>
                </a:extLst>
              </a:tr>
              <a:tr h="186497">
                <a:tc>
                  <a:txBody>
                    <a:bodyPr/>
                    <a:lstStyle/>
                    <a:p>
                      <a:pPr algn="ctr" fontAlgn="b"/>
                      <a:r>
                        <a:rPr lang="en-US" sz="1200" b="1" i="0" u="none" strike="noStrike">
                          <a:solidFill>
                            <a:srgbClr val="000000"/>
                          </a:solidFill>
                          <a:effectLst/>
                          <a:latin typeface="Aptos Narrow" panose="020B0004020202020204" pitchFamily="34" charset="0"/>
                        </a:rPr>
                        <a:t>stressful</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attacks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confronting</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headwinds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tariff</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persists</a:t>
                      </a:r>
                    </a:p>
                  </a:txBody>
                  <a:tcPr marL="7252" marR="7252" marT="7252" marB="0" anchor="b">
                    <a:lnL>
                      <a:noFill/>
                    </a:lnL>
                    <a:lnR>
                      <a:noFill/>
                    </a:lnR>
                    <a:lnT>
                      <a:noFill/>
                    </a:lnT>
                    <a:lnB>
                      <a:noFill/>
                    </a:lnB>
                    <a:noFill/>
                  </a:tcPr>
                </a:tc>
                <a:extLst>
                  <a:ext uri="{0D108BD9-81ED-4DB2-BD59-A6C34878D82A}">
                    <a16:rowId xmlns:a16="http://schemas.microsoft.com/office/drawing/2014/main" val="805022769"/>
                  </a:ext>
                </a:extLst>
              </a:tr>
              <a:tr h="186497">
                <a:tc>
                  <a:txBody>
                    <a:bodyPr/>
                    <a:lstStyle/>
                    <a:p>
                      <a:pPr algn="ctr" fontAlgn="b"/>
                      <a:r>
                        <a:rPr lang="en-US" sz="1200" b="1" i="0" u="none" strike="noStrike">
                          <a:solidFill>
                            <a:srgbClr val="000000"/>
                          </a:solidFill>
                          <a:effectLst/>
                          <a:latin typeface="Aptos Narrow" panose="020B0004020202020204" pitchFamily="34" charset="0"/>
                        </a:rPr>
                        <a:t>macroeconomic</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persistently</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tensions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turbulence</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threats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heightened</a:t>
                      </a:r>
                    </a:p>
                  </a:txBody>
                  <a:tcPr marL="7252" marR="7252" marT="7252" marB="0" anchor="b">
                    <a:lnL>
                      <a:noFill/>
                    </a:lnL>
                    <a:lnR>
                      <a:noFill/>
                    </a:lnR>
                    <a:lnT>
                      <a:noFill/>
                    </a:lnT>
                    <a:lnB>
                      <a:noFill/>
                    </a:lnB>
                    <a:noFill/>
                  </a:tcPr>
                </a:tc>
                <a:extLst>
                  <a:ext uri="{0D108BD9-81ED-4DB2-BD59-A6C34878D82A}">
                    <a16:rowId xmlns:a16="http://schemas.microsoft.com/office/drawing/2014/main" val="1539666242"/>
                  </a:ext>
                </a:extLst>
              </a:tr>
              <a:tr h="186497">
                <a:tc>
                  <a:txBody>
                    <a:bodyPr/>
                    <a:lstStyle/>
                    <a:p>
                      <a:pPr algn="ctr" fontAlgn="b"/>
                      <a:r>
                        <a:rPr lang="en-US" sz="1200" b="1" i="0" u="none" strike="noStrike">
                          <a:solidFill>
                            <a:srgbClr val="000000"/>
                          </a:solidFill>
                          <a:effectLst/>
                          <a:latin typeface="Aptos Narrow" panose="020B0004020202020204" pitchFamily="34" charset="0"/>
                        </a:rPr>
                        <a:t>geopolitical</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terrorist</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consumption</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tumultuous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amid</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environments</a:t>
                      </a:r>
                    </a:p>
                  </a:txBody>
                  <a:tcPr marL="7252" marR="7252" marT="7252" marB="0" anchor="b">
                    <a:lnL>
                      <a:noFill/>
                    </a:lnL>
                    <a:lnR>
                      <a:noFill/>
                    </a:lnR>
                    <a:lnT>
                      <a:noFill/>
                    </a:lnT>
                    <a:lnB>
                      <a:noFill/>
                    </a:lnB>
                    <a:noFill/>
                  </a:tcPr>
                </a:tc>
                <a:extLst>
                  <a:ext uri="{0D108BD9-81ED-4DB2-BD59-A6C34878D82A}">
                    <a16:rowId xmlns:a16="http://schemas.microsoft.com/office/drawing/2014/main" val="1938734963"/>
                  </a:ext>
                </a:extLst>
              </a:tr>
              <a:tr h="186497">
                <a:tc>
                  <a:txBody>
                    <a:bodyPr/>
                    <a:lstStyle/>
                    <a:p>
                      <a:pPr algn="ctr" fontAlgn="b"/>
                      <a:r>
                        <a:rPr lang="en-US" sz="1200" b="1" i="0" u="none" strike="noStrike">
                          <a:solidFill>
                            <a:srgbClr val="000000"/>
                          </a:solidFill>
                          <a:effectLst/>
                          <a:latin typeface="Aptos Narrow" panose="020B0004020202020204" pitchFamily="34" charset="0"/>
                        </a:rPr>
                        <a:t>uncertainty</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dirty="0">
                          <a:solidFill>
                            <a:srgbClr val="000000"/>
                          </a:solidFill>
                          <a:effectLst/>
                          <a:latin typeface="Aptos Narrow" panose="020B0004020202020204" pitchFamily="34" charset="0"/>
                        </a:rPr>
                        <a:t>concerns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prevailed</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rhetoric</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amidst</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facing</a:t>
                      </a:r>
                    </a:p>
                  </a:txBody>
                  <a:tcPr marL="7252" marR="7252" marT="7252" marB="0" anchor="b">
                    <a:lnL>
                      <a:noFill/>
                    </a:lnL>
                    <a:lnR>
                      <a:noFill/>
                    </a:lnR>
                    <a:lnT>
                      <a:noFill/>
                    </a:lnT>
                    <a:lnB>
                      <a:noFill/>
                    </a:lnB>
                    <a:noFill/>
                  </a:tcPr>
                </a:tc>
                <a:extLst>
                  <a:ext uri="{0D108BD9-81ED-4DB2-BD59-A6C34878D82A}">
                    <a16:rowId xmlns:a16="http://schemas.microsoft.com/office/drawing/2014/main" val="1542654282"/>
                  </a:ext>
                </a:extLst>
              </a:tr>
              <a:tr h="186497">
                <a:tc>
                  <a:txBody>
                    <a:bodyPr/>
                    <a:lstStyle/>
                    <a:p>
                      <a:pPr algn="ctr" fontAlgn="b"/>
                      <a:r>
                        <a:rPr lang="en-US" sz="1200" b="1" i="0" u="none" strike="noStrike">
                          <a:solidFill>
                            <a:srgbClr val="000000"/>
                          </a:solidFill>
                          <a:effectLst/>
                          <a:latin typeface="Aptos Narrow" panose="020B0004020202020204" pitchFamily="34" charset="0"/>
                        </a:rPr>
                        <a:t>uncertain</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persistent</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threat</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posed</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presidential</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turmoil</a:t>
                      </a:r>
                    </a:p>
                  </a:txBody>
                  <a:tcPr marL="7252" marR="7252" marT="7252" marB="0" anchor="b">
                    <a:lnL>
                      <a:noFill/>
                    </a:lnL>
                    <a:lnR>
                      <a:noFill/>
                    </a:lnR>
                    <a:lnT>
                      <a:noFill/>
                    </a:lnT>
                    <a:lnB>
                      <a:noFill/>
                    </a:lnB>
                    <a:noFill/>
                  </a:tcPr>
                </a:tc>
                <a:extLst>
                  <a:ext uri="{0D108BD9-81ED-4DB2-BD59-A6C34878D82A}">
                    <a16:rowId xmlns:a16="http://schemas.microsoft.com/office/drawing/2014/main" val="4180546342"/>
                  </a:ext>
                </a:extLst>
              </a:tr>
              <a:tr h="186497">
                <a:tc>
                  <a:txBody>
                    <a:bodyPr/>
                    <a:lstStyle/>
                    <a:p>
                      <a:pPr algn="ctr" fontAlgn="b"/>
                      <a:r>
                        <a:rPr lang="en-US" sz="1200" b="1" i="0" u="none" strike="noStrike">
                          <a:solidFill>
                            <a:srgbClr val="000000"/>
                          </a:solidFill>
                          <a:effectLst/>
                          <a:latin typeface="Aptos Narrow" panose="020B0004020202020204" pitchFamily="34" charset="0"/>
                        </a:rPr>
                        <a:t>fragile</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adapted</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stimulus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governmental</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faces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challenges</a:t>
                      </a:r>
                    </a:p>
                  </a:txBody>
                  <a:tcPr marL="7252" marR="7252" marT="7252" marB="0" anchor="b">
                    <a:lnL>
                      <a:noFill/>
                    </a:lnL>
                    <a:lnR>
                      <a:noFill/>
                    </a:lnR>
                    <a:lnT>
                      <a:noFill/>
                    </a:lnT>
                    <a:lnB>
                      <a:noFill/>
                    </a:lnB>
                    <a:noFill/>
                  </a:tcPr>
                </a:tc>
                <a:extLst>
                  <a:ext uri="{0D108BD9-81ED-4DB2-BD59-A6C34878D82A}">
                    <a16:rowId xmlns:a16="http://schemas.microsoft.com/office/drawing/2014/main" val="352342365"/>
                  </a:ext>
                </a:extLst>
              </a:tr>
              <a:tr h="186497">
                <a:tc>
                  <a:txBody>
                    <a:bodyPr/>
                    <a:lstStyle/>
                    <a:p>
                      <a:pPr algn="ctr" fontAlgn="b"/>
                      <a:r>
                        <a:rPr lang="en-US" sz="1200" b="1" i="0" u="none" strike="noStrike">
                          <a:solidFill>
                            <a:srgbClr val="000000"/>
                          </a:solidFill>
                          <a:effectLst/>
                          <a:latin typeface="Aptos Narrow" panose="020B0004020202020204" pitchFamily="34" charset="0"/>
                        </a:rPr>
                        <a:t>austerity</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intervention</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eurozone</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sluggish</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euro</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fears</a:t>
                      </a:r>
                    </a:p>
                  </a:txBody>
                  <a:tcPr marL="7252" marR="7252" marT="7252" marB="0" anchor="b">
                    <a:lnL>
                      <a:noFill/>
                    </a:lnL>
                    <a:lnR>
                      <a:noFill/>
                    </a:lnR>
                    <a:lnT>
                      <a:noFill/>
                    </a:lnT>
                    <a:lnB>
                      <a:noFill/>
                    </a:lnB>
                    <a:noFill/>
                  </a:tcPr>
                </a:tc>
                <a:extLst>
                  <a:ext uri="{0D108BD9-81ED-4DB2-BD59-A6C34878D82A}">
                    <a16:rowId xmlns:a16="http://schemas.microsoft.com/office/drawing/2014/main" val="3543065787"/>
                  </a:ext>
                </a:extLst>
              </a:tr>
              <a:tr h="186497">
                <a:tc>
                  <a:txBody>
                    <a:bodyPr/>
                    <a:lstStyle/>
                    <a:p>
                      <a:pPr algn="ctr" fontAlgn="b"/>
                      <a:r>
                        <a:rPr lang="en-US" sz="1200" b="1" i="0" u="none" strike="noStrike">
                          <a:solidFill>
                            <a:srgbClr val="000000"/>
                          </a:solidFill>
                          <a:effectLst/>
                          <a:latin typeface="Aptos Narrow" panose="020B0004020202020204" pitchFamily="34" charset="0"/>
                        </a:rPr>
                        <a:t>gridlock</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eu</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illiquidity</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weathering</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conditions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downturn</a:t>
                      </a:r>
                    </a:p>
                  </a:txBody>
                  <a:tcPr marL="7252" marR="7252" marT="7252" marB="0" anchor="b">
                    <a:lnL>
                      <a:noFill/>
                    </a:lnL>
                    <a:lnR>
                      <a:noFill/>
                    </a:lnR>
                    <a:lnT>
                      <a:noFill/>
                    </a:lnT>
                    <a:lnB>
                      <a:noFill/>
                    </a:lnB>
                    <a:noFill/>
                  </a:tcPr>
                </a:tc>
                <a:extLst>
                  <a:ext uri="{0D108BD9-81ED-4DB2-BD59-A6C34878D82A}">
                    <a16:rowId xmlns:a16="http://schemas.microsoft.com/office/drawing/2014/main" val="1878334229"/>
                  </a:ext>
                </a:extLst>
              </a:tr>
              <a:tr h="186497">
                <a:tc>
                  <a:txBody>
                    <a:bodyPr/>
                    <a:lstStyle/>
                    <a:p>
                      <a:pPr algn="ctr" fontAlgn="b"/>
                      <a:r>
                        <a:rPr lang="en-US" sz="1200" b="1" i="0" u="none" strike="noStrike">
                          <a:solidFill>
                            <a:srgbClr val="000000"/>
                          </a:solidFill>
                          <a:effectLst/>
                          <a:latin typeface="Aptos Narrow" panose="020B0004020202020204" pitchFamily="34" charset="0"/>
                        </a:rPr>
                        <a:t>paralysis</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deficit</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gyrations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society</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spite</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unfolded</a:t>
                      </a:r>
                    </a:p>
                  </a:txBody>
                  <a:tcPr marL="7252" marR="7252" marT="7252" marB="0" anchor="b">
                    <a:lnL>
                      <a:noFill/>
                    </a:lnL>
                    <a:lnR>
                      <a:noFill/>
                    </a:lnR>
                    <a:lnT>
                      <a:noFill/>
                    </a:lnT>
                    <a:lnB>
                      <a:noFill/>
                    </a:lnB>
                    <a:noFill/>
                  </a:tcPr>
                </a:tc>
                <a:extLst>
                  <a:ext uri="{0D108BD9-81ED-4DB2-BD59-A6C34878D82A}">
                    <a16:rowId xmlns:a16="http://schemas.microsoft.com/office/drawing/2014/main" val="1779898326"/>
                  </a:ext>
                </a:extLst>
              </a:tr>
              <a:tr h="186497">
                <a:tc>
                  <a:txBody>
                    <a:bodyPr/>
                    <a:lstStyle/>
                    <a:p>
                      <a:pPr algn="ctr" fontAlgn="b"/>
                      <a:r>
                        <a:rPr lang="en-US" sz="1200" b="1" i="0" u="none" strike="noStrike">
                          <a:solidFill>
                            <a:srgbClr val="000000"/>
                          </a:solidFill>
                          <a:effectLst/>
                          <a:latin typeface="Aptos Narrow" panose="020B0004020202020204" pitchFamily="34" charset="0"/>
                        </a:rPr>
                        <a:t>turbulent</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lackluster</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deficits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currents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legislative</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geo</a:t>
                      </a:r>
                    </a:p>
                  </a:txBody>
                  <a:tcPr marL="7252" marR="7252" marT="7252" marB="0" anchor="b">
                    <a:lnL>
                      <a:noFill/>
                    </a:lnL>
                    <a:lnR>
                      <a:noFill/>
                    </a:lnR>
                    <a:lnT>
                      <a:noFill/>
                    </a:lnT>
                    <a:lnB>
                      <a:noFill/>
                    </a:lnB>
                    <a:noFill/>
                  </a:tcPr>
                </a:tc>
                <a:extLst>
                  <a:ext uri="{0D108BD9-81ED-4DB2-BD59-A6C34878D82A}">
                    <a16:rowId xmlns:a16="http://schemas.microsoft.com/office/drawing/2014/main" val="790767678"/>
                  </a:ext>
                </a:extLst>
              </a:tr>
              <a:tr h="186497">
                <a:tc>
                  <a:txBody>
                    <a:bodyPr/>
                    <a:lstStyle/>
                    <a:p>
                      <a:pPr algn="ctr" fontAlgn="b"/>
                      <a:r>
                        <a:rPr lang="en-US" sz="1200" b="1" i="0" u="none" strike="noStrike">
                          <a:solidFill>
                            <a:srgbClr val="000000"/>
                          </a:solidFill>
                          <a:effectLst/>
                          <a:latin typeface="Aptos Narrow" panose="020B0004020202020204" pitchFamily="34" charset="0"/>
                        </a:rPr>
                        <a:t>navigate</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bipartisan</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ltro</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reforms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clouded</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prevailing</a:t>
                      </a:r>
                    </a:p>
                  </a:txBody>
                  <a:tcPr marL="7252" marR="7252" marT="7252" marB="0" anchor="b">
                    <a:lnL>
                      <a:noFill/>
                    </a:lnL>
                    <a:lnR>
                      <a:noFill/>
                    </a:lnR>
                    <a:lnT>
                      <a:noFill/>
                    </a:lnT>
                    <a:lnB>
                      <a:noFill/>
                    </a:lnB>
                    <a:noFill/>
                  </a:tcPr>
                </a:tc>
                <a:extLst>
                  <a:ext uri="{0D108BD9-81ED-4DB2-BD59-A6C34878D82A}">
                    <a16:rowId xmlns:a16="http://schemas.microsoft.com/office/drawing/2014/main" val="1471448143"/>
                  </a:ext>
                </a:extLst>
              </a:tr>
              <a:tr h="186497">
                <a:tc>
                  <a:txBody>
                    <a:bodyPr/>
                    <a:lstStyle/>
                    <a:p>
                      <a:pPr algn="ctr" fontAlgn="b"/>
                      <a:r>
                        <a:rPr lang="en-US" sz="1200" b="1" i="0" u="none" strike="noStrike">
                          <a:solidFill>
                            <a:srgbClr val="000000"/>
                          </a:solidFill>
                          <a:effectLst/>
                          <a:latin typeface="Aptos Narrow" panose="020B0004020202020204" pitchFamily="34" charset="0"/>
                        </a:rPr>
                        <a:t>backdrop</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peso</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navigating</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persist</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legislature</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struggles</a:t>
                      </a:r>
                    </a:p>
                  </a:txBody>
                  <a:tcPr marL="7252" marR="7252" marT="7252" marB="0" anchor="b">
                    <a:lnL>
                      <a:noFill/>
                    </a:lnL>
                    <a:lnR>
                      <a:noFill/>
                    </a:lnR>
                    <a:lnT>
                      <a:noFill/>
                    </a:lnT>
                    <a:lnB>
                      <a:noFill/>
                    </a:lnB>
                    <a:noFill/>
                  </a:tcPr>
                </a:tc>
                <a:extLst>
                  <a:ext uri="{0D108BD9-81ED-4DB2-BD59-A6C34878D82A}">
                    <a16:rowId xmlns:a16="http://schemas.microsoft.com/office/drawing/2014/main" val="1810357357"/>
                  </a:ext>
                </a:extLst>
              </a:tr>
              <a:tr h="186497">
                <a:tc>
                  <a:txBody>
                    <a:bodyPr/>
                    <a:lstStyle/>
                    <a:p>
                      <a:pPr algn="ctr" fontAlgn="b"/>
                      <a:r>
                        <a:rPr lang="en-US" sz="1200" b="1" i="0" u="none" strike="noStrike">
                          <a:solidFill>
                            <a:srgbClr val="000000"/>
                          </a:solidFill>
                          <a:effectLst/>
                          <a:latin typeface="Aptos Narrow" panose="020B0004020202020204" pitchFamily="34" charset="0"/>
                        </a:rPr>
                        <a:t>economic</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nafta</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benign</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iraq</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weathered</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navigated</a:t>
                      </a:r>
                    </a:p>
                  </a:txBody>
                  <a:tcPr marL="7252" marR="7252" marT="7252" marB="0" anchor="b">
                    <a:lnL>
                      <a:noFill/>
                    </a:lnL>
                    <a:lnR>
                      <a:noFill/>
                    </a:lnR>
                    <a:lnT>
                      <a:noFill/>
                    </a:lnT>
                    <a:lnB>
                      <a:noFill/>
                    </a:lnB>
                    <a:noFill/>
                  </a:tcPr>
                </a:tc>
                <a:extLst>
                  <a:ext uri="{0D108BD9-81ED-4DB2-BD59-A6C34878D82A}">
                    <a16:rowId xmlns:a16="http://schemas.microsoft.com/office/drawing/2014/main" val="2526376619"/>
                  </a:ext>
                </a:extLst>
              </a:tr>
              <a:tr h="186497">
                <a:tc>
                  <a:txBody>
                    <a:bodyPr/>
                    <a:lstStyle/>
                    <a:p>
                      <a:pPr algn="ctr" fontAlgn="b"/>
                      <a:r>
                        <a:rPr lang="en-US" sz="1200" b="1" i="0" u="none" strike="noStrike">
                          <a:solidFill>
                            <a:srgbClr val="000000"/>
                          </a:solidFill>
                          <a:effectLst/>
                          <a:latin typeface="Aptos Narrow" panose="020B0004020202020204" pitchFamily="34" charset="0"/>
                        </a:rPr>
                        <a:t>unrest</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commonwealth</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sparked</a:t>
                      </a:r>
                    </a:p>
                  </a:txBody>
                  <a:tcPr marL="7252" marR="7252" marT="7252" marB="0" anchor="b">
                    <a:lnL>
                      <a:noFill/>
                    </a:lnL>
                    <a:lnR>
                      <a:noFill/>
                    </a:lnR>
                    <a:lnT>
                      <a:noFill/>
                    </a:lnT>
                    <a:lnB>
                      <a:noFill/>
                    </a:lnB>
                    <a:noFill/>
                  </a:tcPr>
                </a:tc>
                <a:tc>
                  <a:txBody>
                    <a:bodyPr/>
                    <a:lstStyle/>
                    <a:p>
                      <a:pPr algn="ctr" fontAlgn="b"/>
                      <a:r>
                        <a:rPr lang="en-US" sz="1200" b="1" i="0" u="none" strike="noStrike" dirty="0">
                          <a:solidFill>
                            <a:srgbClr val="000000"/>
                          </a:solidFill>
                          <a:effectLst/>
                          <a:latin typeface="Aptos Narrow" panose="020B0004020202020204" pitchFamily="34" charset="0"/>
                        </a:rPr>
                        <a:t>recessionary</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sars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flash</a:t>
                      </a:r>
                    </a:p>
                  </a:txBody>
                  <a:tcPr marL="7252" marR="7252" marT="7252" marB="0" anchor="b">
                    <a:lnL>
                      <a:noFill/>
                    </a:lnL>
                    <a:lnR>
                      <a:noFill/>
                    </a:lnR>
                    <a:lnT>
                      <a:noFill/>
                    </a:lnT>
                    <a:lnB>
                      <a:noFill/>
                    </a:lnB>
                    <a:noFill/>
                  </a:tcPr>
                </a:tc>
                <a:extLst>
                  <a:ext uri="{0D108BD9-81ED-4DB2-BD59-A6C34878D82A}">
                    <a16:rowId xmlns:a16="http://schemas.microsoft.com/office/drawing/2014/main" val="1124423128"/>
                  </a:ext>
                </a:extLst>
              </a:tr>
              <a:tr h="186497">
                <a:tc>
                  <a:txBody>
                    <a:bodyPr/>
                    <a:lstStyle/>
                    <a:p>
                      <a:pPr algn="ctr" fontAlgn="b"/>
                      <a:r>
                        <a:rPr lang="en-US" sz="1200" b="1" i="0" u="none" strike="noStrike">
                          <a:solidFill>
                            <a:srgbClr val="000000"/>
                          </a:solidFill>
                          <a:effectLst/>
                          <a:latin typeface="Aptos Narrow" panose="020B0004020202020204" pitchFamily="34" charset="0"/>
                        </a:rPr>
                        <a:t>surrounding</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impasse</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brexit</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franc</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monetary</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amplified</a:t>
                      </a:r>
                    </a:p>
                  </a:txBody>
                  <a:tcPr marL="7252" marR="7252" marT="7252" marB="0" anchor="b">
                    <a:lnL>
                      <a:noFill/>
                    </a:lnL>
                    <a:lnR>
                      <a:noFill/>
                    </a:lnR>
                    <a:lnT>
                      <a:noFill/>
                    </a:lnT>
                    <a:lnB>
                      <a:noFill/>
                    </a:lnB>
                    <a:noFill/>
                  </a:tcPr>
                </a:tc>
                <a:extLst>
                  <a:ext uri="{0D108BD9-81ED-4DB2-BD59-A6C34878D82A}">
                    <a16:rowId xmlns:a16="http://schemas.microsoft.com/office/drawing/2014/main" val="1990367116"/>
                  </a:ext>
                </a:extLst>
              </a:tr>
              <a:tr h="186497">
                <a:tc>
                  <a:txBody>
                    <a:bodyPr/>
                    <a:lstStyle/>
                    <a:p>
                      <a:pPr algn="ctr" fontAlgn="b"/>
                      <a:r>
                        <a:rPr lang="en-US" sz="1200" b="1" i="0" u="none" strike="noStrike">
                          <a:solidFill>
                            <a:srgbClr val="000000"/>
                          </a:solidFill>
                          <a:effectLst/>
                          <a:latin typeface="Aptos Narrow" panose="020B0004020202020204" pitchFamily="34" charset="0"/>
                        </a:rPr>
                        <a:t>unsettled</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swiss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tariffs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sequester</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deflationary</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unstable</a:t>
                      </a:r>
                    </a:p>
                  </a:txBody>
                  <a:tcPr marL="7252" marR="7252" marT="7252" marB="0" anchor="b">
                    <a:lnL>
                      <a:noFill/>
                    </a:lnL>
                    <a:lnR>
                      <a:noFill/>
                    </a:lnR>
                    <a:lnT>
                      <a:noFill/>
                    </a:lnT>
                    <a:lnB>
                      <a:noFill/>
                    </a:lnB>
                    <a:noFill/>
                  </a:tcPr>
                </a:tc>
                <a:extLst>
                  <a:ext uri="{0D108BD9-81ED-4DB2-BD59-A6C34878D82A}">
                    <a16:rowId xmlns:a16="http://schemas.microsoft.com/office/drawing/2014/main" val="1808290328"/>
                  </a:ext>
                </a:extLst>
              </a:tr>
              <a:tr h="186497">
                <a:tc>
                  <a:txBody>
                    <a:bodyPr/>
                    <a:lstStyle/>
                    <a:p>
                      <a:pPr algn="ctr" fontAlgn="b"/>
                      <a:r>
                        <a:rPr lang="en-US" sz="1200" b="1" i="0" u="none" strike="noStrike">
                          <a:solidFill>
                            <a:srgbClr val="000000"/>
                          </a:solidFill>
                          <a:effectLst/>
                          <a:latin typeface="Aptos Narrow" panose="020B0004020202020204" pitchFamily="34" charset="0"/>
                        </a:rPr>
                        <a:t>environment</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deflation</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withstand</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upheaval</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ceiling</a:t>
                      </a:r>
                    </a:p>
                  </a:txBody>
                  <a:tcPr marL="7252" marR="7252" marT="7252" marB="0" anchor="b">
                    <a:lnL>
                      <a:noFill/>
                    </a:lnL>
                    <a:lnR>
                      <a:noFill/>
                    </a:lnR>
                    <a:lnT>
                      <a:noFill/>
                    </a:lnT>
                    <a:lnB>
                      <a:noFill/>
                    </a:lnB>
                    <a:noFill/>
                  </a:tcPr>
                </a:tc>
                <a:tc>
                  <a:txBody>
                    <a:bodyPr/>
                    <a:lstStyle/>
                    <a:p>
                      <a:pPr algn="ctr" fontAlgn="b"/>
                      <a:r>
                        <a:rPr lang="en-US" sz="1200" b="1" i="0" u="none" strike="noStrike" dirty="0">
                          <a:solidFill>
                            <a:srgbClr val="000000"/>
                          </a:solidFill>
                          <a:effectLst/>
                          <a:latin typeface="Aptos Narrow" panose="020B0004020202020204" pitchFamily="34" charset="0"/>
                        </a:rPr>
                        <a:t>realities</a:t>
                      </a:r>
                    </a:p>
                  </a:txBody>
                  <a:tcPr marL="7252" marR="7252" marT="7252" marB="0" anchor="b">
                    <a:lnL>
                      <a:noFill/>
                    </a:lnL>
                    <a:lnR>
                      <a:noFill/>
                    </a:lnR>
                    <a:lnT>
                      <a:noFill/>
                    </a:lnT>
                    <a:lnB>
                      <a:noFill/>
                    </a:lnB>
                    <a:noFill/>
                  </a:tcPr>
                </a:tc>
                <a:extLst>
                  <a:ext uri="{0D108BD9-81ED-4DB2-BD59-A6C34878D82A}">
                    <a16:rowId xmlns:a16="http://schemas.microsoft.com/office/drawing/2014/main" val="3907798013"/>
                  </a:ext>
                </a:extLst>
              </a:tr>
              <a:tr h="232327">
                <a:tc>
                  <a:txBody>
                    <a:bodyPr/>
                    <a:lstStyle/>
                    <a:p>
                      <a:pPr algn="ctr" fontAlgn="b"/>
                      <a:r>
                        <a:rPr lang="en-US" sz="1200" b="1" i="0" u="none" strike="noStrike">
                          <a:solidFill>
                            <a:srgbClr val="000000"/>
                          </a:solidFill>
                          <a:effectLst/>
                          <a:latin typeface="Aptos Narrow" panose="020B0004020202020204" pitchFamily="34" charset="0"/>
                        </a:rPr>
                        <a:t>instability</a:t>
                      </a:r>
                    </a:p>
                  </a:txBody>
                  <a:tcPr marL="7252" marR="7252" marT="7252" marB="0" anchor="b">
                    <a:lnL>
                      <a:noFill/>
                    </a:lnL>
                    <a:lnR>
                      <a:noFill/>
                    </a:lnR>
                    <a:lnT>
                      <a:noFill/>
                    </a:lnT>
                    <a:lnB>
                      <a:noFill/>
                    </a:lnB>
                    <a:solidFill>
                      <a:srgbClr val="FFFF00"/>
                    </a:solidFill>
                  </a:tcPr>
                </a:tc>
                <a:tc>
                  <a:txBody>
                    <a:bodyPr/>
                    <a:lstStyle/>
                    <a:p>
                      <a:pPr algn="ctr" fontAlgn="b"/>
                      <a:r>
                        <a:rPr lang="en-US" sz="1200" b="1" i="0" u="none" strike="noStrike">
                          <a:solidFill>
                            <a:srgbClr val="000000"/>
                          </a:solidFill>
                          <a:effectLst/>
                          <a:latin typeface="Aptos Narrow" panose="020B0004020202020204" pitchFamily="34" charset="0"/>
                        </a:rPr>
                        <a:t>reactions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protracted</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shutdown</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governments</a:t>
                      </a:r>
                    </a:p>
                  </a:txBody>
                  <a:tcPr marL="7252" marR="7252" marT="7252" marB="0" anchor="b">
                    <a:lnL>
                      <a:noFill/>
                    </a:lnL>
                    <a:lnR>
                      <a:noFill/>
                    </a:lnR>
                    <a:lnT>
                      <a:noFill/>
                    </a:lnT>
                    <a:lnB>
                      <a:noFill/>
                    </a:lnB>
                    <a:noFill/>
                  </a:tcPr>
                </a:tc>
                <a:tc>
                  <a:txBody>
                    <a:bodyPr/>
                    <a:lstStyle/>
                    <a:p>
                      <a:pPr algn="ctr" fontAlgn="b"/>
                      <a:r>
                        <a:rPr lang="en-US" sz="1200" b="1" i="0" u="none" strike="noStrike">
                          <a:solidFill>
                            <a:srgbClr val="000000"/>
                          </a:solidFill>
                          <a:effectLst/>
                          <a:latin typeface="Aptos Narrow" panose="020B0004020202020204" pitchFamily="34" charset="0"/>
                        </a:rPr>
                        <a:t>cliff</a:t>
                      </a:r>
                    </a:p>
                  </a:txBody>
                  <a:tcPr marL="7252" marR="7252" marT="7252" marB="0" anchor="b">
                    <a:lnL>
                      <a:noFill/>
                    </a:lnL>
                    <a:lnR>
                      <a:noFill/>
                    </a:lnR>
                    <a:lnT>
                      <a:noFill/>
                    </a:lnT>
                    <a:lnB>
                      <a:noFill/>
                    </a:lnB>
                    <a:noFill/>
                  </a:tcPr>
                </a:tc>
                <a:extLst>
                  <a:ext uri="{0D108BD9-81ED-4DB2-BD59-A6C34878D82A}">
                    <a16:rowId xmlns:a16="http://schemas.microsoft.com/office/drawing/2014/main" val="388864168"/>
                  </a:ext>
                </a:extLst>
              </a:tr>
              <a:tr h="186497">
                <a:tc>
                  <a:txBody>
                    <a:bodyPr/>
                    <a:lstStyle/>
                    <a:p>
                      <a:pPr algn="ctr" fontAlgn="b"/>
                      <a:endParaRPr lang="en-US" sz="1200" b="1" i="0" u="none" strike="noStrike">
                        <a:solidFill>
                          <a:srgbClr val="000000"/>
                        </a:solidFill>
                        <a:effectLst/>
                        <a:latin typeface="Aptos Narrow" panose="020B0004020202020204" pitchFamily="34" charset="0"/>
                      </a:endParaRPr>
                    </a:p>
                  </a:txBody>
                  <a:tcPr marL="7252" marR="7252" marT="7252" marB="0" anchor="b">
                    <a:lnL>
                      <a:noFill/>
                    </a:lnL>
                    <a:lnR>
                      <a:noFill/>
                    </a:lnR>
                    <a:lnT>
                      <a:noFill/>
                    </a:lnT>
                    <a:lnB>
                      <a:noFill/>
                    </a:lnB>
                    <a:noFill/>
                  </a:tcPr>
                </a:tc>
                <a:tc>
                  <a:txBody>
                    <a:bodyPr/>
                    <a:lstStyle/>
                    <a:p>
                      <a:pPr algn="ctr" fontAlgn="b"/>
                      <a:endParaRPr lang="en-US" sz="1200" b="1" i="0" u="none" strike="noStrike">
                        <a:solidFill>
                          <a:srgbClr val="000000"/>
                        </a:solidFill>
                        <a:effectLst/>
                        <a:latin typeface="Aptos Narrow" panose="020B0004020202020204" pitchFamily="34" charset="0"/>
                      </a:endParaRPr>
                    </a:p>
                  </a:txBody>
                  <a:tcPr marL="7252" marR="7252" marT="7252" marB="0" anchor="b">
                    <a:lnL>
                      <a:noFill/>
                    </a:lnL>
                    <a:lnR>
                      <a:noFill/>
                    </a:lnR>
                    <a:lnT>
                      <a:noFill/>
                    </a:lnT>
                    <a:lnB>
                      <a:noFill/>
                    </a:lnB>
                    <a:noFill/>
                  </a:tcPr>
                </a:tc>
                <a:tc>
                  <a:txBody>
                    <a:bodyPr/>
                    <a:lstStyle/>
                    <a:p>
                      <a:pPr algn="ctr" fontAlgn="b"/>
                      <a:endParaRPr lang="en-US" sz="1200" b="1" i="0" u="none" strike="noStrike">
                        <a:solidFill>
                          <a:srgbClr val="000000"/>
                        </a:solidFill>
                        <a:effectLst/>
                        <a:latin typeface="Aptos Narrow" panose="020B0004020202020204" pitchFamily="34" charset="0"/>
                      </a:endParaRPr>
                    </a:p>
                  </a:txBody>
                  <a:tcPr marL="7252" marR="7252" marT="7252" marB="0" anchor="b">
                    <a:lnL>
                      <a:noFill/>
                    </a:lnL>
                    <a:lnR>
                      <a:noFill/>
                    </a:lnR>
                    <a:lnT>
                      <a:noFill/>
                    </a:lnT>
                    <a:lnB>
                      <a:noFill/>
                    </a:lnB>
                    <a:noFill/>
                  </a:tcPr>
                </a:tc>
                <a:tc>
                  <a:txBody>
                    <a:bodyPr/>
                    <a:lstStyle/>
                    <a:p>
                      <a:pPr algn="ctr" fontAlgn="b"/>
                      <a:endParaRPr lang="en-US" sz="1200" b="1" i="0" u="none" strike="noStrike">
                        <a:solidFill>
                          <a:srgbClr val="000000"/>
                        </a:solidFill>
                        <a:effectLst/>
                        <a:latin typeface="Aptos Narrow" panose="020B0004020202020204" pitchFamily="34" charset="0"/>
                      </a:endParaRPr>
                    </a:p>
                  </a:txBody>
                  <a:tcPr marL="7252" marR="7252" marT="7252" marB="0" anchor="b">
                    <a:lnL>
                      <a:noFill/>
                    </a:lnL>
                    <a:lnR>
                      <a:noFill/>
                    </a:lnR>
                    <a:lnT>
                      <a:noFill/>
                    </a:lnT>
                    <a:lnB>
                      <a:noFill/>
                    </a:lnB>
                    <a:noFill/>
                  </a:tcPr>
                </a:tc>
                <a:tc>
                  <a:txBody>
                    <a:bodyPr/>
                    <a:lstStyle/>
                    <a:p>
                      <a:pPr algn="ctr" fontAlgn="b"/>
                      <a:endParaRPr lang="en-US" sz="1200" b="1" i="0" u="none" strike="noStrike">
                        <a:solidFill>
                          <a:srgbClr val="000000"/>
                        </a:solidFill>
                        <a:effectLst/>
                        <a:latin typeface="Aptos Narrow" panose="020B0004020202020204" pitchFamily="34" charset="0"/>
                      </a:endParaRPr>
                    </a:p>
                  </a:txBody>
                  <a:tcPr marL="7252" marR="7252" marT="7252" marB="0" anchor="b">
                    <a:lnL>
                      <a:noFill/>
                    </a:lnL>
                    <a:lnR>
                      <a:noFill/>
                    </a:lnR>
                    <a:lnT>
                      <a:noFill/>
                    </a:lnT>
                    <a:lnB>
                      <a:noFill/>
                    </a:lnB>
                    <a:noFill/>
                  </a:tcPr>
                </a:tc>
                <a:tc>
                  <a:txBody>
                    <a:bodyPr/>
                    <a:lstStyle/>
                    <a:p>
                      <a:pPr algn="ctr" fontAlgn="b"/>
                      <a:r>
                        <a:rPr lang="en-US" sz="1200" b="1" i="0" u="none" strike="noStrike" dirty="0">
                          <a:solidFill>
                            <a:srgbClr val="000000"/>
                          </a:solidFill>
                          <a:effectLst/>
                          <a:latin typeface="Aptos Narrow" panose="020B0004020202020204" pitchFamily="34" charset="0"/>
                        </a:rPr>
                        <a:t>terrorism</a:t>
                      </a:r>
                    </a:p>
                  </a:txBody>
                  <a:tcPr marL="7252" marR="7252" marT="7252" marB="0" anchor="b">
                    <a:lnL>
                      <a:noFill/>
                    </a:lnL>
                    <a:lnR>
                      <a:noFill/>
                    </a:lnR>
                    <a:lnT>
                      <a:noFill/>
                    </a:lnT>
                    <a:lnB>
                      <a:noFill/>
                    </a:lnB>
                    <a:noFill/>
                  </a:tcPr>
                </a:tc>
                <a:extLst>
                  <a:ext uri="{0D108BD9-81ED-4DB2-BD59-A6C34878D82A}">
                    <a16:rowId xmlns:a16="http://schemas.microsoft.com/office/drawing/2014/main" val="609514108"/>
                  </a:ext>
                </a:extLst>
              </a:tr>
            </a:tbl>
          </a:graphicData>
        </a:graphic>
      </p:graphicFrame>
    </p:spTree>
    <p:extLst>
      <p:ext uri="{BB962C8B-B14F-4D97-AF65-F5344CB8AC3E}">
        <p14:creationId xmlns:p14="http://schemas.microsoft.com/office/powerpoint/2010/main" val="3823140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D4E4-6975-C413-3DB3-1EA9191D7023}"/>
              </a:ext>
            </a:extLst>
          </p:cNvPr>
          <p:cNvSpPr>
            <a:spLocks noGrp="1"/>
          </p:cNvSpPr>
          <p:nvPr>
            <p:ph type="title"/>
          </p:nvPr>
        </p:nvSpPr>
        <p:spPr>
          <a:xfrm>
            <a:off x="838200" y="365125"/>
            <a:ext cx="10888226" cy="1325563"/>
          </a:xfrm>
        </p:spPr>
        <p:txBody>
          <a:bodyPr/>
          <a:lstStyle/>
          <a:p>
            <a:pPr algn="ctr"/>
            <a:r>
              <a:rPr lang="en-US" dirty="0"/>
              <a:t>Appendix – Issues with single-bank words</a:t>
            </a:r>
          </a:p>
        </p:txBody>
      </p:sp>
      <p:pic>
        <p:nvPicPr>
          <p:cNvPr id="6" name="Picture 5">
            <a:extLst>
              <a:ext uri="{FF2B5EF4-FFF2-40B4-BE49-F238E27FC236}">
                <a16:creationId xmlns:a16="http://schemas.microsoft.com/office/drawing/2014/main" id="{1E0CD82C-AF9C-5DED-7D9B-E163931FDD14}"/>
              </a:ext>
            </a:extLst>
          </p:cNvPr>
          <p:cNvPicPr>
            <a:picLocks noChangeAspect="1"/>
          </p:cNvPicPr>
          <p:nvPr/>
        </p:nvPicPr>
        <p:blipFill>
          <a:blip r:embed="rId2"/>
          <a:stretch>
            <a:fillRect/>
          </a:stretch>
        </p:blipFill>
        <p:spPr>
          <a:xfrm>
            <a:off x="16209" y="2008972"/>
            <a:ext cx="12192000" cy="3339411"/>
          </a:xfrm>
          <a:prstGeom prst="rect">
            <a:avLst/>
          </a:prstGeom>
        </p:spPr>
      </p:pic>
    </p:spTree>
    <p:extLst>
      <p:ext uri="{BB962C8B-B14F-4D97-AF65-F5344CB8AC3E}">
        <p14:creationId xmlns:p14="http://schemas.microsoft.com/office/powerpoint/2010/main" val="1216772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69A6B-D241-2870-589F-A898433E8AAB}"/>
              </a:ext>
            </a:extLst>
          </p:cNvPr>
          <p:cNvSpPr>
            <a:spLocks noGrp="1"/>
          </p:cNvSpPr>
          <p:nvPr>
            <p:ph type="title"/>
          </p:nvPr>
        </p:nvSpPr>
        <p:spPr>
          <a:xfrm>
            <a:off x="838200" y="435461"/>
            <a:ext cx="10515600" cy="1325563"/>
          </a:xfrm>
        </p:spPr>
        <p:txBody>
          <a:bodyPr>
            <a:normAutofit fontScale="90000"/>
          </a:bodyPr>
          <a:lstStyle/>
          <a:p>
            <a:pPr algn="ctr"/>
            <a:r>
              <a:rPr lang="en-US" dirty="0"/>
              <a:t>Appendix: Berkshire Hills Bancorp Q1 2016 </a:t>
            </a:r>
            <a:br>
              <a:rPr lang="en-US" dirty="0"/>
            </a:br>
            <a:r>
              <a:rPr lang="en-US" dirty="0"/>
              <a:t>(Bad Result)</a:t>
            </a:r>
            <a:br>
              <a:rPr lang="en-US" b="0" i="0" dirty="0">
                <a:solidFill>
                  <a:srgbClr val="CCCAC2"/>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56FE1386-F563-28BE-9C2F-C3D88788ECB0}"/>
              </a:ext>
            </a:extLst>
          </p:cNvPr>
          <p:cNvSpPr>
            <a:spLocks noGrp="1"/>
          </p:cNvSpPr>
          <p:nvPr>
            <p:ph idx="1"/>
          </p:nvPr>
        </p:nvSpPr>
        <p:spPr/>
        <p:txBody>
          <a:bodyPr/>
          <a:lstStyle/>
          <a:p>
            <a:pPr algn="just">
              <a:spcAft>
                <a:spcPts val="750"/>
              </a:spcAft>
            </a:pPr>
            <a:r>
              <a:rPr lang="en-US" b="0" i="0" dirty="0">
                <a:solidFill>
                  <a:srgbClr val="000000"/>
                </a:solidFill>
                <a:effectLst/>
                <a:latin typeface="Akkurat"/>
              </a:rPr>
              <a:t>“</a:t>
            </a:r>
            <a:r>
              <a:rPr lang="en-US" dirty="0"/>
              <a:t>Thank you, Josephine, nice job as always. So as </a:t>
            </a:r>
            <a:r>
              <a:rPr lang="en-US" dirty="0">
                <a:highlight>
                  <a:srgbClr val="FFFF00"/>
                </a:highlight>
              </a:rPr>
              <a:t>Jo</a:t>
            </a:r>
            <a:r>
              <a:rPr lang="en-US" dirty="0"/>
              <a:t> said, were looking for second quarter core EPS </a:t>
            </a:r>
            <a:r>
              <a:rPr lang="en-US" dirty="0" err="1"/>
              <a:t>thats</a:t>
            </a:r>
            <a:r>
              <a:rPr lang="en-US" dirty="0"/>
              <a:t> in line with what we reported this quarter. And of course, we will work hard and look to do better if we can. Despite concerns over a slowing U.S. economy, the local region does feel like its continuing to make progress, and we remain cautiously optimistic.”</a:t>
            </a:r>
          </a:p>
          <a:p>
            <a:pPr marL="0" indent="0" algn="just">
              <a:spcAft>
                <a:spcPts val="750"/>
              </a:spcAft>
              <a:buNone/>
            </a:pPr>
            <a:endParaRPr lang="en-US" dirty="0"/>
          </a:p>
          <a:p>
            <a:pPr marL="0" indent="0" algn="just">
              <a:spcAft>
                <a:spcPts val="750"/>
              </a:spcAft>
              <a:buNone/>
            </a:pPr>
            <a:r>
              <a:rPr lang="en-US" b="1" dirty="0"/>
              <a:t>Next Quarter: </a:t>
            </a:r>
            <a:r>
              <a:rPr lang="en-US" dirty="0"/>
              <a:t>+1.31% Loan-to-Assets Ratio</a:t>
            </a:r>
          </a:p>
          <a:p>
            <a:pPr marL="0" indent="0" algn="just">
              <a:spcAft>
                <a:spcPts val="750"/>
              </a:spcAft>
              <a:buNone/>
            </a:pPr>
            <a:endParaRPr lang="en-US" b="0" i="0" dirty="0">
              <a:solidFill>
                <a:srgbClr val="000000"/>
              </a:solidFill>
              <a:effectLst/>
              <a:latin typeface="Akkurat"/>
            </a:endParaRPr>
          </a:p>
          <a:p>
            <a:pPr marL="0" indent="0">
              <a:buNone/>
            </a:pPr>
            <a:endParaRPr lang="en-US" dirty="0"/>
          </a:p>
        </p:txBody>
      </p:sp>
    </p:spTree>
    <p:extLst>
      <p:ext uri="{BB962C8B-B14F-4D97-AF65-F5344CB8AC3E}">
        <p14:creationId xmlns:p14="http://schemas.microsoft.com/office/powerpoint/2010/main" val="924931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7969-0038-4B97-FCDB-02D8678DF9EF}"/>
              </a:ext>
            </a:extLst>
          </p:cNvPr>
          <p:cNvSpPr>
            <a:spLocks noGrp="1"/>
          </p:cNvSpPr>
          <p:nvPr>
            <p:ph type="title"/>
          </p:nvPr>
        </p:nvSpPr>
        <p:spPr/>
        <p:txBody>
          <a:bodyPr/>
          <a:lstStyle/>
          <a:p>
            <a:pPr algn="ctr"/>
            <a:r>
              <a:rPr lang="en-US" dirty="0"/>
              <a:t>Appendix – </a:t>
            </a:r>
            <a:r>
              <a:rPr lang="en-US" dirty="0" err="1"/>
              <a:t>imply_forward</a:t>
            </a:r>
            <a:r>
              <a:rPr lang="en-US" dirty="0"/>
              <a:t>-looking</a:t>
            </a:r>
            <a:br>
              <a:rPr lang="en-US" dirty="0"/>
            </a:br>
            <a:r>
              <a:rPr lang="en-US" dirty="0"/>
              <a:t>(Bad Result)</a:t>
            </a:r>
          </a:p>
        </p:txBody>
      </p:sp>
      <p:sp>
        <p:nvSpPr>
          <p:cNvPr id="3" name="Content Placeholder 2">
            <a:extLst>
              <a:ext uri="{FF2B5EF4-FFF2-40B4-BE49-F238E27FC236}">
                <a16:creationId xmlns:a16="http://schemas.microsoft.com/office/drawing/2014/main" id="{CE4C0A55-D0A4-A2CC-C407-E66A5FE4FA44}"/>
              </a:ext>
            </a:extLst>
          </p:cNvPr>
          <p:cNvSpPr>
            <a:spLocks noGrp="1"/>
          </p:cNvSpPr>
          <p:nvPr>
            <p:ph idx="1"/>
          </p:nvPr>
        </p:nvSpPr>
        <p:spPr/>
        <p:txBody>
          <a:bodyPr/>
          <a:lstStyle/>
          <a:p>
            <a:r>
              <a:rPr lang="en-US" dirty="0"/>
              <a:t>Irregularities when lemmatizing before bigram creation</a:t>
            </a:r>
          </a:p>
          <a:p>
            <a:pPr marL="0" indent="0">
              <a:buNone/>
            </a:pPr>
            <a:endParaRPr lang="en-US" dirty="0"/>
          </a:p>
          <a:p>
            <a:r>
              <a:rPr lang="en-US" dirty="0"/>
              <a:t>“</a:t>
            </a:r>
            <a:r>
              <a:rPr lang="en-US" b="0" i="0" dirty="0">
                <a:solidFill>
                  <a:srgbClr val="000000"/>
                </a:solidFill>
                <a:effectLst/>
                <a:latin typeface="Akkurat"/>
              </a:rPr>
              <a:t>In todays Q&amp;A session, we may make forward-looking statements about our expectations, estimates and outlook for the future. Please refer to our earnings release, management comments and other public filings for more information on the various factors in the business that may cause actual results or outcomes to vary from those projected in </a:t>
            </a:r>
            <a:r>
              <a:rPr lang="en-US" b="0" i="0" dirty="0">
                <a:solidFill>
                  <a:srgbClr val="000000"/>
                </a:solidFill>
                <a:effectLst/>
                <a:highlight>
                  <a:srgbClr val="FFFF00"/>
                </a:highlight>
                <a:latin typeface="Akkurat"/>
              </a:rPr>
              <a:t>or implied by such forward-looking </a:t>
            </a:r>
            <a:r>
              <a:rPr lang="en-US" b="0" i="0" dirty="0">
                <a:solidFill>
                  <a:srgbClr val="000000"/>
                </a:solidFill>
                <a:effectLst/>
                <a:latin typeface="Akkurat"/>
              </a:rPr>
              <a:t>statements.”</a:t>
            </a:r>
            <a:endParaRPr lang="en-US" dirty="0"/>
          </a:p>
        </p:txBody>
      </p:sp>
    </p:spTree>
    <p:extLst>
      <p:ext uri="{BB962C8B-B14F-4D97-AF65-F5344CB8AC3E}">
        <p14:creationId xmlns:p14="http://schemas.microsoft.com/office/powerpoint/2010/main" val="4148928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AFE1-D917-1F34-5CC9-04C5038ADB09}"/>
              </a:ext>
            </a:extLst>
          </p:cNvPr>
          <p:cNvSpPr>
            <a:spLocks noGrp="1"/>
          </p:cNvSpPr>
          <p:nvPr>
            <p:ph type="title"/>
          </p:nvPr>
        </p:nvSpPr>
        <p:spPr/>
        <p:txBody>
          <a:bodyPr/>
          <a:lstStyle/>
          <a:p>
            <a:pPr algn="ctr"/>
            <a:r>
              <a:rPr lang="en-US" dirty="0"/>
              <a:t>Appendix - Time Taken</a:t>
            </a:r>
          </a:p>
        </p:txBody>
      </p:sp>
      <p:sp>
        <p:nvSpPr>
          <p:cNvPr id="3" name="Content Placeholder 2">
            <a:extLst>
              <a:ext uri="{FF2B5EF4-FFF2-40B4-BE49-F238E27FC236}">
                <a16:creationId xmlns:a16="http://schemas.microsoft.com/office/drawing/2014/main" id="{84F1B708-4A1C-93F1-74FA-38DE79F4D6C1}"/>
              </a:ext>
            </a:extLst>
          </p:cNvPr>
          <p:cNvSpPr>
            <a:spLocks noGrp="1"/>
          </p:cNvSpPr>
          <p:nvPr>
            <p:ph idx="1"/>
          </p:nvPr>
        </p:nvSpPr>
        <p:spPr/>
        <p:txBody>
          <a:bodyPr>
            <a:normAutofit fontScale="55000" lnSpcReduction="20000"/>
          </a:bodyPr>
          <a:lstStyle/>
          <a:p>
            <a:r>
              <a:rPr lang="en-US" dirty="0"/>
              <a:t>Processing with lemmatization: ~60 seconds/yr</a:t>
            </a:r>
          </a:p>
          <a:p>
            <a:endParaRPr lang="en-US" dirty="0"/>
          </a:p>
          <a:p>
            <a:r>
              <a:rPr lang="en-US" dirty="0"/>
              <a:t>Yearly model creation: ~45 seconds/yr </a:t>
            </a:r>
          </a:p>
          <a:p>
            <a:r>
              <a:rPr lang="en-US" dirty="0"/>
              <a:t>Full corpus model creation: ~20 minutes</a:t>
            </a:r>
          </a:p>
          <a:p>
            <a:pPr marL="0" indent="0">
              <a:buNone/>
            </a:pPr>
            <a:endParaRPr lang="en-US" dirty="0"/>
          </a:p>
          <a:p>
            <a:r>
              <a:rPr lang="en-US" dirty="0"/>
              <a:t>Yearly uncertainty list creation  ~35 seconds/yr</a:t>
            </a:r>
          </a:p>
          <a:p>
            <a:r>
              <a:rPr lang="en-US" dirty="0"/>
              <a:t>Full corpus uncertainty list creation:  ~71 seconds</a:t>
            </a:r>
          </a:p>
          <a:p>
            <a:endParaRPr lang="en-US" dirty="0"/>
          </a:p>
          <a:p>
            <a:r>
              <a:rPr lang="en-US" dirty="0"/>
              <a:t>Full corpus IDF creation: ~6 minutes</a:t>
            </a:r>
          </a:p>
          <a:p>
            <a:r>
              <a:rPr lang="en-US" dirty="0"/>
              <a:t>Creating IDF dictionaries: ~60 seconds/year</a:t>
            </a:r>
          </a:p>
          <a:p>
            <a:pPr marL="0" indent="0">
              <a:buNone/>
            </a:pPr>
            <a:endParaRPr lang="en-US" dirty="0"/>
          </a:p>
          <a:p>
            <a:r>
              <a:rPr lang="en-US" dirty="0"/>
              <a:t>Calculating uncertainty scores ~7 minutes</a:t>
            </a:r>
          </a:p>
          <a:p>
            <a:endParaRPr lang="en-US" dirty="0"/>
          </a:p>
          <a:p>
            <a:r>
              <a:rPr lang="en-US" sz="3300" b="1" dirty="0"/>
              <a:t>Total: 84 min  (~70 min after processing)</a:t>
            </a:r>
            <a:endParaRPr lang="en-US" b="1" dirty="0"/>
          </a:p>
        </p:txBody>
      </p:sp>
    </p:spTree>
    <p:extLst>
      <p:ext uri="{BB962C8B-B14F-4D97-AF65-F5344CB8AC3E}">
        <p14:creationId xmlns:p14="http://schemas.microsoft.com/office/powerpoint/2010/main" val="3990802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B1A2-0012-48BA-8E4C-D52CCABA32D7}"/>
              </a:ext>
            </a:extLst>
          </p:cNvPr>
          <p:cNvSpPr>
            <a:spLocks noGrp="1"/>
          </p:cNvSpPr>
          <p:nvPr>
            <p:ph type="title"/>
          </p:nvPr>
        </p:nvSpPr>
        <p:spPr>
          <a:xfrm>
            <a:off x="838200" y="-150444"/>
            <a:ext cx="10515600" cy="1325563"/>
          </a:xfrm>
        </p:spPr>
        <p:txBody>
          <a:bodyPr/>
          <a:lstStyle/>
          <a:p>
            <a:pPr algn="ctr"/>
            <a:r>
              <a:rPr lang="en-US" dirty="0"/>
              <a:t>Appendix - Uncertainty/Count </a:t>
            </a:r>
            <a:r>
              <a:rPr lang="en-US" sz="3200" dirty="0"/>
              <a:t>(Full Corpus Min 5)</a:t>
            </a:r>
            <a:endParaRPr lang="en-US" dirty="0"/>
          </a:p>
        </p:txBody>
      </p:sp>
      <p:pic>
        <p:nvPicPr>
          <p:cNvPr id="7" name="Picture 6">
            <a:extLst>
              <a:ext uri="{FF2B5EF4-FFF2-40B4-BE49-F238E27FC236}">
                <a16:creationId xmlns:a16="http://schemas.microsoft.com/office/drawing/2014/main" id="{D6B1695E-8518-1E8C-C6F3-C2C736B80D07}"/>
              </a:ext>
            </a:extLst>
          </p:cNvPr>
          <p:cNvPicPr>
            <a:picLocks noChangeAspect="1"/>
          </p:cNvPicPr>
          <p:nvPr/>
        </p:nvPicPr>
        <p:blipFill>
          <a:blip r:embed="rId3"/>
          <a:stretch>
            <a:fillRect/>
          </a:stretch>
        </p:blipFill>
        <p:spPr>
          <a:xfrm>
            <a:off x="261949" y="865762"/>
            <a:ext cx="11646044" cy="5136204"/>
          </a:xfrm>
          <a:prstGeom prst="rect">
            <a:avLst/>
          </a:prstGeom>
        </p:spPr>
      </p:pic>
    </p:spTree>
    <p:extLst>
      <p:ext uri="{BB962C8B-B14F-4D97-AF65-F5344CB8AC3E}">
        <p14:creationId xmlns:p14="http://schemas.microsoft.com/office/powerpoint/2010/main" val="1501334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E6F9A-86A3-7AFF-037D-091AB6FBA716}"/>
              </a:ext>
            </a:extLst>
          </p:cNvPr>
          <p:cNvSpPr>
            <a:spLocks noGrp="1"/>
          </p:cNvSpPr>
          <p:nvPr>
            <p:ph type="title"/>
          </p:nvPr>
        </p:nvSpPr>
        <p:spPr/>
        <p:txBody>
          <a:bodyPr/>
          <a:lstStyle/>
          <a:p>
            <a:pPr algn="ctr"/>
            <a:r>
              <a:rPr lang="en-US" dirty="0"/>
              <a:t>Appendix – Soto Uncertainty Calc</a:t>
            </a:r>
          </a:p>
        </p:txBody>
      </p:sp>
      <p:sp>
        <p:nvSpPr>
          <p:cNvPr id="3" name="Content Placeholder 2">
            <a:extLst>
              <a:ext uri="{FF2B5EF4-FFF2-40B4-BE49-F238E27FC236}">
                <a16:creationId xmlns:a16="http://schemas.microsoft.com/office/drawing/2014/main" id="{B3D89864-CB03-6FB1-D625-2361678EABC7}"/>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718F8934-C90B-059E-AA36-C129CD7F2CF9}"/>
              </a:ext>
            </a:extLst>
          </p:cNvPr>
          <p:cNvPicPr>
            <a:picLocks noChangeAspect="1"/>
          </p:cNvPicPr>
          <p:nvPr/>
        </p:nvPicPr>
        <p:blipFill>
          <a:blip r:embed="rId2"/>
          <a:stretch>
            <a:fillRect/>
          </a:stretch>
        </p:blipFill>
        <p:spPr>
          <a:xfrm>
            <a:off x="2708241" y="1514677"/>
            <a:ext cx="5705475" cy="4762500"/>
          </a:xfrm>
          <a:prstGeom prst="rect">
            <a:avLst/>
          </a:prstGeom>
        </p:spPr>
      </p:pic>
    </p:spTree>
    <p:extLst>
      <p:ext uri="{BB962C8B-B14F-4D97-AF65-F5344CB8AC3E}">
        <p14:creationId xmlns:p14="http://schemas.microsoft.com/office/powerpoint/2010/main" val="1438767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4495-4DB4-8FE5-3208-3AA37A905827}"/>
              </a:ext>
            </a:extLst>
          </p:cNvPr>
          <p:cNvSpPr>
            <a:spLocks noGrp="1"/>
          </p:cNvSpPr>
          <p:nvPr>
            <p:ph type="title"/>
          </p:nvPr>
        </p:nvSpPr>
        <p:spPr/>
        <p:txBody>
          <a:bodyPr/>
          <a:lstStyle/>
          <a:p>
            <a:pPr algn="ctr"/>
            <a:r>
              <a:rPr lang="en-US" dirty="0"/>
              <a:t>Data Breakdown</a:t>
            </a:r>
          </a:p>
        </p:txBody>
      </p:sp>
      <p:graphicFrame>
        <p:nvGraphicFramePr>
          <p:cNvPr id="4" name="Content Placeholder 3">
            <a:extLst>
              <a:ext uri="{FF2B5EF4-FFF2-40B4-BE49-F238E27FC236}">
                <a16:creationId xmlns:a16="http://schemas.microsoft.com/office/drawing/2014/main" id="{36F90411-0983-8171-2264-EC1AF5E8F09A}"/>
              </a:ext>
            </a:extLst>
          </p:cNvPr>
          <p:cNvGraphicFramePr>
            <a:graphicFrameLocks noGrp="1"/>
          </p:cNvGraphicFramePr>
          <p:nvPr>
            <p:ph idx="1"/>
            <p:extLst>
              <p:ext uri="{D42A27DB-BD31-4B8C-83A1-F6EECF244321}">
                <p14:modId xmlns:p14="http://schemas.microsoft.com/office/powerpoint/2010/main" val="3278266930"/>
              </p:ext>
            </p:extLst>
          </p:nvPr>
        </p:nvGraphicFramePr>
        <p:xfrm>
          <a:off x="2039558" y="1573959"/>
          <a:ext cx="4066162" cy="4619409"/>
        </p:xfrm>
        <a:graphic>
          <a:graphicData uri="http://schemas.openxmlformats.org/drawingml/2006/table">
            <a:tbl>
              <a:tblPr firstRow="1" bandRow="1">
                <a:tableStyleId>{5C22544A-7EE6-4342-B048-85BDC9FD1C3A}</a:tableStyleId>
              </a:tblPr>
              <a:tblGrid>
                <a:gridCol w="1386726">
                  <a:extLst>
                    <a:ext uri="{9D8B030D-6E8A-4147-A177-3AD203B41FA5}">
                      <a16:colId xmlns:a16="http://schemas.microsoft.com/office/drawing/2014/main" val="1402537013"/>
                    </a:ext>
                  </a:extLst>
                </a:gridCol>
                <a:gridCol w="1316214">
                  <a:extLst>
                    <a:ext uri="{9D8B030D-6E8A-4147-A177-3AD203B41FA5}">
                      <a16:colId xmlns:a16="http://schemas.microsoft.com/office/drawing/2014/main" val="1337307293"/>
                    </a:ext>
                  </a:extLst>
                </a:gridCol>
                <a:gridCol w="1363222">
                  <a:extLst>
                    <a:ext uri="{9D8B030D-6E8A-4147-A177-3AD203B41FA5}">
                      <a16:colId xmlns:a16="http://schemas.microsoft.com/office/drawing/2014/main" val="327975541"/>
                    </a:ext>
                  </a:extLst>
                </a:gridCol>
              </a:tblGrid>
              <a:tr h="420789">
                <a:tc>
                  <a:txBody>
                    <a:bodyPr/>
                    <a:lstStyle/>
                    <a:p>
                      <a:pPr algn="ctr" fontAlgn="ctr"/>
                      <a:r>
                        <a:rPr lang="en-US" sz="1400" b="1" u="none" strike="noStrike" dirty="0">
                          <a:effectLst/>
                        </a:rPr>
                        <a:t>Year</a:t>
                      </a:r>
                      <a:endParaRPr lang="en-US" sz="14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Banks</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dirty="0">
                          <a:effectLst/>
                        </a:rPr>
                        <a:t>Transcripts</a:t>
                      </a:r>
                      <a:endParaRPr lang="en-US" sz="14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027632820"/>
                  </a:ext>
                </a:extLst>
              </a:tr>
              <a:tr h="210394">
                <a:tc>
                  <a:txBody>
                    <a:bodyPr/>
                    <a:lstStyle/>
                    <a:p>
                      <a:pPr algn="ctr" fontAlgn="ctr"/>
                      <a:r>
                        <a:rPr lang="en-US" sz="1400" b="1" u="none" strike="noStrike">
                          <a:effectLst/>
                        </a:rPr>
                        <a:t>2006</a:t>
                      </a:r>
                      <a:endParaRPr lang="en-US" sz="1400" b="1" i="0" u="none" strike="noStrike">
                        <a:solidFill>
                          <a:srgbClr val="000000"/>
                        </a:solidFill>
                        <a:effectLst/>
                        <a:latin typeface="Aptos Narrow" panose="020B0004020202020204" pitchFamily="34" charset="0"/>
                      </a:endParaRPr>
                    </a:p>
                  </a:txBody>
                  <a:tcPr marL="7620" marR="7620" marT="7620" marB="0" anchor="ctr">
                    <a:solidFill>
                      <a:schemeClr val="accent2">
                        <a:lumMod val="60000"/>
                        <a:lumOff val="40000"/>
                      </a:schemeClr>
                    </a:solidFill>
                  </a:tcPr>
                </a:tc>
                <a:tc>
                  <a:txBody>
                    <a:bodyPr/>
                    <a:lstStyle/>
                    <a:p>
                      <a:pPr algn="ctr" fontAlgn="ctr"/>
                      <a:r>
                        <a:rPr lang="en-US" sz="1400" b="1" u="none" strike="noStrike">
                          <a:effectLst/>
                        </a:rPr>
                        <a:t>3</a:t>
                      </a:r>
                      <a:endParaRPr lang="en-US" sz="1400" b="1" i="0" u="none" strike="noStrike">
                        <a:solidFill>
                          <a:srgbClr val="000000"/>
                        </a:solidFill>
                        <a:effectLst/>
                        <a:latin typeface="Aptos Narrow" panose="020B0004020202020204" pitchFamily="34" charset="0"/>
                      </a:endParaRPr>
                    </a:p>
                  </a:txBody>
                  <a:tcPr marL="7620" marR="7620" marT="7620" marB="0" anchor="ctr">
                    <a:solidFill>
                      <a:schemeClr val="accent2">
                        <a:lumMod val="60000"/>
                        <a:lumOff val="40000"/>
                      </a:schemeClr>
                    </a:solidFill>
                  </a:tcPr>
                </a:tc>
                <a:tc>
                  <a:txBody>
                    <a:bodyPr/>
                    <a:lstStyle/>
                    <a:p>
                      <a:pPr algn="ctr" fontAlgn="ctr"/>
                      <a:r>
                        <a:rPr lang="en-US" sz="1400" b="1" u="none" strike="noStrike">
                          <a:effectLst/>
                        </a:rPr>
                        <a:t>6</a:t>
                      </a:r>
                      <a:endParaRPr lang="en-US" sz="1400" b="1" i="0" u="none" strike="noStrike">
                        <a:solidFill>
                          <a:srgbClr val="000000"/>
                        </a:solidFill>
                        <a:effectLst/>
                        <a:latin typeface="Aptos Narrow" panose="020B0004020202020204" pitchFamily="34" charset="0"/>
                      </a:endParaRPr>
                    </a:p>
                  </a:txBody>
                  <a:tcPr marL="7620" marR="7620" marT="7620" marB="0" anchor="ctr">
                    <a:solidFill>
                      <a:schemeClr val="accent2">
                        <a:lumMod val="60000"/>
                        <a:lumOff val="40000"/>
                      </a:schemeClr>
                    </a:solidFill>
                  </a:tcPr>
                </a:tc>
                <a:extLst>
                  <a:ext uri="{0D108BD9-81ED-4DB2-BD59-A6C34878D82A}">
                    <a16:rowId xmlns:a16="http://schemas.microsoft.com/office/drawing/2014/main" val="1307054953"/>
                  </a:ext>
                </a:extLst>
              </a:tr>
              <a:tr h="210394">
                <a:tc>
                  <a:txBody>
                    <a:bodyPr/>
                    <a:lstStyle/>
                    <a:p>
                      <a:pPr algn="ctr" fontAlgn="ctr"/>
                      <a:r>
                        <a:rPr lang="en-US" sz="1400" b="1" u="none" strike="noStrike">
                          <a:effectLst/>
                        </a:rPr>
                        <a:t>2007</a:t>
                      </a:r>
                      <a:endParaRPr lang="en-US" sz="1400" b="1" i="0" u="none" strike="noStrike">
                        <a:solidFill>
                          <a:srgbClr val="000000"/>
                        </a:solidFill>
                        <a:effectLst/>
                        <a:latin typeface="Aptos Narrow" panose="020B0004020202020204" pitchFamily="34" charset="0"/>
                      </a:endParaRPr>
                    </a:p>
                  </a:txBody>
                  <a:tcPr marL="7620" marR="7620" marT="7620" marB="0" anchor="ctr">
                    <a:solidFill>
                      <a:schemeClr val="accent2">
                        <a:lumMod val="60000"/>
                        <a:lumOff val="40000"/>
                      </a:schemeClr>
                    </a:solidFill>
                  </a:tcPr>
                </a:tc>
                <a:tc>
                  <a:txBody>
                    <a:bodyPr/>
                    <a:lstStyle/>
                    <a:p>
                      <a:pPr algn="ctr" fontAlgn="ctr"/>
                      <a:r>
                        <a:rPr lang="en-US" sz="1400" b="1" u="none" strike="noStrike">
                          <a:effectLst/>
                        </a:rPr>
                        <a:t>57</a:t>
                      </a:r>
                      <a:endParaRPr lang="en-US" sz="1400" b="1" i="0" u="none" strike="noStrike">
                        <a:solidFill>
                          <a:srgbClr val="000000"/>
                        </a:solidFill>
                        <a:effectLst/>
                        <a:latin typeface="Aptos Narrow" panose="020B0004020202020204" pitchFamily="34" charset="0"/>
                      </a:endParaRPr>
                    </a:p>
                  </a:txBody>
                  <a:tcPr marL="7620" marR="7620" marT="7620" marB="0" anchor="ctr">
                    <a:solidFill>
                      <a:schemeClr val="accent2">
                        <a:lumMod val="60000"/>
                        <a:lumOff val="40000"/>
                      </a:schemeClr>
                    </a:solidFill>
                  </a:tcPr>
                </a:tc>
                <a:tc>
                  <a:txBody>
                    <a:bodyPr/>
                    <a:lstStyle/>
                    <a:p>
                      <a:pPr algn="ctr" fontAlgn="ctr"/>
                      <a:r>
                        <a:rPr lang="en-US" sz="1400" b="1" u="none" strike="noStrike" dirty="0">
                          <a:effectLst/>
                        </a:rPr>
                        <a:t>71</a:t>
                      </a:r>
                      <a:endParaRPr lang="en-US" sz="1400" b="1" i="0" u="none" strike="noStrike" dirty="0">
                        <a:solidFill>
                          <a:srgbClr val="000000"/>
                        </a:solidFill>
                        <a:effectLst/>
                        <a:latin typeface="Aptos Narrow" panose="020B0004020202020204" pitchFamily="34" charset="0"/>
                      </a:endParaRPr>
                    </a:p>
                  </a:txBody>
                  <a:tcPr marL="7620" marR="7620" marT="7620" marB="0" anchor="ctr">
                    <a:solidFill>
                      <a:schemeClr val="accent2">
                        <a:lumMod val="60000"/>
                        <a:lumOff val="40000"/>
                      </a:schemeClr>
                    </a:solidFill>
                  </a:tcPr>
                </a:tc>
                <a:extLst>
                  <a:ext uri="{0D108BD9-81ED-4DB2-BD59-A6C34878D82A}">
                    <a16:rowId xmlns:a16="http://schemas.microsoft.com/office/drawing/2014/main" val="3478949659"/>
                  </a:ext>
                </a:extLst>
              </a:tr>
              <a:tr h="210394">
                <a:tc>
                  <a:txBody>
                    <a:bodyPr/>
                    <a:lstStyle/>
                    <a:p>
                      <a:pPr algn="ctr" fontAlgn="ctr"/>
                      <a:r>
                        <a:rPr lang="en-US" sz="1400" b="1" u="none" strike="noStrike">
                          <a:effectLst/>
                        </a:rPr>
                        <a:t>2008</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145</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dirty="0">
                          <a:effectLst/>
                        </a:rPr>
                        <a:t>425</a:t>
                      </a:r>
                      <a:endParaRPr lang="en-US" sz="14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967158321"/>
                  </a:ext>
                </a:extLst>
              </a:tr>
              <a:tr h="210394">
                <a:tc>
                  <a:txBody>
                    <a:bodyPr/>
                    <a:lstStyle/>
                    <a:p>
                      <a:pPr algn="ctr" fontAlgn="ctr"/>
                      <a:r>
                        <a:rPr lang="en-US" sz="1400" b="1" u="none" strike="noStrike">
                          <a:effectLst/>
                        </a:rPr>
                        <a:t>2009</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120</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405</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624776013"/>
                  </a:ext>
                </a:extLst>
              </a:tr>
              <a:tr h="210394">
                <a:tc>
                  <a:txBody>
                    <a:bodyPr/>
                    <a:lstStyle/>
                    <a:p>
                      <a:pPr algn="ctr" fontAlgn="ctr"/>
                      <a:r>
                        <a:rPr lang="en-US" sz="1400" b="1" u="none" strike="noStrike">
                          <a:effectLst/>
                        </a:rPr>
                        <a:t>2010</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131</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461</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473462592"/>
                  </a:ext>
                </a:extLst>
              </a:tr>
              <a:tr h="210394">
                <a:tc>
                  <a:txBody>
                    <a:bodyPr/>
                    <a:lstStyle/>
                    <a:p>
                      <a:pPr algn="ctr" fontAlgn="ctr"/>
                      <a:r>
                        <a:rPr lang="en-US" sz="1400" b="1" u="none" strike="noStrike">
                          <a:effectLst/>
                        </a:rPr>
                        <a:t>2011</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dirty="0">
                          <a:effectLst/>
                        </a:rPr>
                        <a:t>147</a:t>
                      </a:r>
                      <a:endParaRPr lang="en-US" sz="14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554</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725721924"/>
                  </a:ext>
                </a:extLst>
              </a:tr>
              <a:tr h="210394">
                <a:tc>
                  <a:txBody>
                    <a:bodyPr/>
                    <a:lstStyle/>
                    <a:p>
                      <a:pPr algn="ctr" fontAlgn="ctr"/>
                      <a:r>
                        <a:rPr lang="en-US" sz="1400" b="1" u="none" strike="noStrike">
                          <a:effectLst/>
                        </a:rPr>
                        <a:t>2012</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149</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525</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58908227"/>
                  </a:ext>
                </a:extLst>
              </a:tr>
              <a:tr h="210394">
                <a:tc>
                  <a:txBody>
                    <a:bodyPr/>
                    <a:lstStyle/>
                    <a:p>
                      <a:pPr algn="ctr" fontAlgn="ctr"/>
                      <a:r>
                        <a:rPr lang="en-US" sz="1400" b="1" u="none" strike="noStrike">
                          <a:effectLst/>
                        </a:rPr>
                        <a:t>2013</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134</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505</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073411047"/>
                  </a:ext>
                </a:extLst>
              </a:tr>
              <a:tr h="210394">
                <a:tc>
                  <a:txBody>
                    <a:bodyPr/>
                    <a:lstStyle/>
                    <a:p>
                      <a:pPr algn="ctr" fontAlgn="ctr"/>
                      <a:r>
                        <a:rPr lang="en-US" sz="1400" b="1" u="none" strike="noStrike">
                          <a:effectLst/>
                        </a:rPr>
                        <a:t>2014</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127</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492</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167271027"/>
                  </a:ext>
                </a:extLst>
              </a:tr>
              <a:tr h="210394">
                <a:tc>
                  <a:txBody>
                    <a:bodyPr/>
                    <a:lstStyle/>
                    <a:p>
                      <a:pPr algn="ctr" fontAlgn="ctr"/>
                      <a:r>
                        <a:rPr lang="en-US" sz="1400" b="1" u="none" strike="noStrike">
                          <a:effectLst/>
                        </a:rPr>
                        <a:t>2015</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123</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476</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624048213"/>
                  </a:ext>
                </a:extLst>
              </a:tr>
              <a:tr h="210394">
                <a:tc>
                  <a:txBody>
                    <a:bodyPr/>
                    <a:lstStyle/>
                    <a:p>
                      <a:pPr algn="ctr" fontAlgn="ctr"/>
                      <a:r>
                        <a:rPr lang="en-US" sz="1400" b="1" u="none" strike="noStrike">
                          <a:effectLst/>
                        </a:rPr>
                        <a:t>2016</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133</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493</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91409807"/>
                  </a:ext>
                </a:extLst>
              </a:tr>
              <a:tr h="210394">
                <a:tc>
                  <a:txBody>
                    <a:bodyPr/>
                    <a:lstStyle/>
                    <a:p>
                      <a:pPr algn="ctr" fontAlgn="ctr"/>
                      <a:r>
                        <a:rPr lang="en-US" sz="1400" b="1" u="none" strike="noStrike">
                          <a:effectLst/>
                        </a:rPr>
                        <a:t>2017</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171</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594</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4167338243"/>
                  </a:ext>
                </a:extLst>
              </a:tr>
              <a:tr h="210394">
                <a:tc>
                  <a:txBody>
                    <a:bodyPr/>
                    <a:lstStyle/>
                    <a:p>
                      <a:pPr algn="ctr" fontAlgn="ctr"/>
                      <a:r>
                        <a:rPr lang="en-US" sz="1400" b="1" u="none" strike="noStrike">
                          <a:effectLst/>
                        </a:rPr>
                        <a:t>2018</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180</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679</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799688060"/>
                  </a:ext>
                </a:extLst>
              </a:tr>
              <a:tr h="210394">
                <a:tc>
                  <a:txBody>
                    <a:bodyPr/>
                    <a:lstStyle/>
                    <a:p>
                      <a:pPr algn="ctr" fontAlgn="ctr"/>
                      <a:r>
                        <a:rPr lang="en-US" sz="1400" b="1" u="none" strike="noStrike">
                          <a:effectLst/>
                        </a:rPr>
                        <a:t>2019</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178</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686</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961274099"/>
                  </a:ext>
                </a:extLst>
              </a:tr>
              <a:tr h="210394">
                <a:tc>
                  <a:txBody>
                    <a:bodyPr/>
                    <a:lstStyle/>
                    <a:p>
                      <a:pPr algn="ctr" fontAlgn="ctr"/>
                      <a:r>
                        <a:rPr lang="en-US" sz="1400" b="1" u="none" strike="noStrike">
                          <a:effectLst/>
                        </a:rPr>
                        <a:t>2020</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177</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dirty="0">
                          <a:effectLst/>
                        </a:rPr>
                        <a:t>675</a:t>
                      </a:r>
                      <a:endParaRPr lang="en-US" sz="14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449175150"/>
                  </a:ext>
                </a:extLst>
              </a:tr>
              <a:tr h="210394">
                <a:tc>
                  <a:txBody>
                    <a:bodyPr/>
                    <a:lstStyle/>
                    <a:p>
                      <a:pPr algn="ctr" fontAlgn="ctr"/>
                      <a:r>
                        <a:rPr lang="en-US" sz="1400" b="1" u="none" strike="noStrike">
                          <a:effectLst/>
                        </a:rPr>
                        <a:t>2021</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174</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649</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067013086"/>
                  </a:ext>
                </a:extLst>
              </a:tr>
              <a:tr h="210394">
                <a:tc>
                  <a:txBody>
                    <a:bodyPr/>
                    <a:lstStyle/>
                    <a:p>
                      <a:pPr algn="ctr" fontAlgn="ctr"/>
                      <a:r>
                        <a:rPr lang="en-US" sz="1400" b="1" u="none" strike="noStrike">
                          <a:effectLst/>
                        </a:rPr>
                        <a:t>2022</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167</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639</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70294074"/>
                  </a:ext>
                </a:extLst>
              </a:tr>
              <a:tr h="210394">
                <a:tc>
                  <a:txBody>
                    <a:bodyPr/>
                    <a:lstStyle/>
                    <a:p>
                      <a:pPr algn="ctr" fontAlgn="ctr"/>
                      <a:r>
                        <a:rPr lang="en-US" sz="1400" b="1" u="none" strike="noStrike">
                          <a:effectLst/>
                        </a:rPr>
                        <a:t>2023</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166</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631</a:t>
                      </a:r>
                      <a:endParaRPr lang="en-US" sz="14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621880584"/>
                  </a:ext>
                </a:extLst>
              </a:tr>
              <a:tr h="210394">
                <a:tc>
                  <a:txBody>
                    <a:bodyPr/>
                    <a:lstStyle/>
                    <a:p>
                      <a:pPr algn="ctr" fontAlgn="ctr"/>
                      <a:r>
                        <a:rPr lang="en-US" sz="1400" b="1" u="none" strike="noStrike">
                          <a:effectLst/>
                        </a:rPr>
                        <a:t>2024</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a:effectLst/>
                        </a:rPr>
                        <a:t>157</a:t>
                      </a:r>
                      <a:endParaRPr lang="en-US" sz="14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400" b="1" u="none" strike="noStrike" dirty="0">
                          <a:effectLst/>
                        </a:rPr>
                        <a:t>460</a:t>
                      </a:r>
                      <a:endParaRPr lang="en-US" sz="14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825301696"/>
                  </a:ext>
                </a:extLst>
              </a:tr>
            </a:tbl>
          </a:graphicData>
        </a:graphic>
      </p:graphicFrame>
      <p:graphicFrame>
        <p:nvGraphicFramePr>
          <p:cNvPr id="5" name="Table 4">
            <a:extLst>
              <a:ext uri="{FF2B5EF4-FFF2-40B4-BE49-F238E27FC236}">
                <a16:creationId xmlns:a16="http://schemas.microsoft.com/office/drawing/2014/main" id="{E335AF26-333A-6471-CF43-C9F66D0B68F2}"/>
              </a:ext>
            </a:extLst>
          </p:cNvPr>
          <p:cNvGraphicFramePr>
            <a:graphicFrameLocks noGrp="1"/>
          </p:cNvGraphicFramePr>
          <p:nvPr>
            <p:extLst>
              <p:ext uri="{D42A27DB-BD31-4B8C-83A1-F6EECF244321}">
                <p14:modId xmlns:p14="http://schemas.microsoft.com/office/powerpoint/2010/main" val="3784633573"/>
              </p:ext>
            </p:extLst>
          </p:nvPr>
        </p:nvGraphicFramePr>
        <p:xfrm>
          <a:off x="6507802" y="3066706"/>
          <a:ext cx="4309354" cy="741680"/>
        </p:xfrm>
        <a:graphic>
          <a:graphicData uri="http://schemas.openxmlformats.org/drawingml/2006/table">
            <a:tbl>
              <a:tblPr bandRow="1">
                <a:tableStyleId>{5C22544A-7EE6-4342-B048-85BDC9FD1C3A}</a:tableStyleId>
              </a:tblPr>
              <a:tblGrid>
                <a:gridCol w="2616743">
                  <a:extLst>
                    <a:ext uri="{9D8B030D-6E8A-4147-A177-3AD203B41FA5}">
                      <a16:colId xmlns:a16="http://schemas.microsoft.com/office/drawing/2014/main" val="11648938"/>
                    </a:ext>
                  </a:extLst>
                </a:gridCol>
                <a:gridCol w="1692611">
                  <a:extLst>
                    <a:ext uri="{9D8B030D-6E8A-4147-A177-3AD203B41FA5}">
                      <a16:colId xmlns:a16="http://schemas.microsoft.com/office/drawing/2014/main" val="1681374695"/>
                    </a:ext>
                  </a:extLst>
                </a:gridCol>
              </a:tblGrid>
              <a:tr h="368282">
                <a:tc>
                  <a:txBody>
                    <a:bodyPr/>
                    <a:lstStyle/>
                    <a:p>
                      <a:pPr algn="ctr"/>
                      <a:r>
                        <a:rPr lang="en-US" b="1" dirty="0"/>
                        <a:t>Unique Banks</a:t>
                      </a:r>
                    </a:p>
                  </a:txBody>
                  <a:tcPr/>
                </a:tc>
                <a:tc>
                  <a:txBody>
                    <a:bodyPr/>
                    <a:lstStyle/>
                    <a:p>
                      <a:pPr algn="ctr"/>
                      <a:r>
                        <a:rPr lang="en-US" b="1" dirty="0"/>
                        <a:t>303</a:t>
                      </a:r>
                    </a:p>
                  </a:txBody>
                  <a:tcPr/>
                </a:tc>
                <a:extLst>
                  <a:ext uri="{0D108BD9-81ED-4DB2-BD59-A6C34878D82A}">
                    <a16:rowId xmlns:a16="http://schemas.microsoft.com/office/drawing/2014/main" val="1402088050"/>
                  </a:ext>
                </a:extLst>
              </a:tr>
              <a:tr h="373398">
                <a:tc>
                  <a:txBody>
                    <a:bodyPr/>
                    <a:lstStyle/>
                    <a:p>
                      <a:pPr algn="ctr"/>
                      <a:r>
                        <a:rPr lang="en-US" b="1" dirty="0"/>
                        <a:t>Total Transcripts Used</a:t>
                      </a:r>
                    </a:p>
                  </a:txBody>
                  <a:tcPr/>
                </a:tc>
                <a:tc>
                  <a:txBody>
                    <a:bodyPr/>
                    <a:lstStyle/>
                    <a:p>
                      <a:pPr algn="ctr"/>
                      <a:r>
                        <a:rPr lang="en-US" b="1" dirty="0"/>
                        <a:t>9,349</a:t>
                      </a:r>
                    </a:p>
                  </a:txBody>
                  <a:tcPr/>
                </a:tc>
                <a:extLst>
                  <a:ext uri="{0D108BD9-81ED-4DB2-BD59-A6C34878D82A}">
                    <a16:rowId xmlns:a16="http://schemas.microsoft.com/office/drawing/2014/main" val="3520594406"/>
                  </a:ext>
                </a:extLst>
              </a:tr>
            </a:tbl>
          </a:graphicData>
        </a:graphic>
      </p:graphicFrame>
    </p:spTree>
    <p:extLst>
      <p:ext uri="{BB962C8B-B14F-4D97-AF65-F5344CB8AC3E}">
        <p14:creationId xmlns:p14="http://schemas.microsoft.com/office/powerpoint/2010/main" val="72479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FDD00-DA0C-2B41-BB70-B8969207303D}"/>
              </a:ext>
            </a:extLst>
          </p:cNvPr>
          <p:cNvSpPr>
            <a:spLocks noGrp="1"/>
          </p:cNvSpPr>
          <p:nvPr>
            <p:ph type="title"/>
          </p:nvPr>
        </p:nvSpPr>
        <p:spPr/>
        <p:txBody>
          <a:bodyPr/>
          <a:lstStyle/>
          <a:p>
            <a:pPr algn="ctr"/>
            <a:r>
              <a:rPr lang="en-US" dirty="0"/>
              <a:t>Processing</a:t>
            </a:r>
          </a:p>
        </p:txBody>
      </p:sp>
      <p:sp>
        <p:nvSpPr>
          <p:cNvPr id="3" name="Content Placeholder 2">
            <a:extLst>
              <a:ext uri="{FF2B5EF4-FFF2-40B4-BE49-F238E27FC236}">
                <a16:creationId xmlns:a16="http://schemas.microsoft.com/office/drawing/2014/main" id="{805D8CFF-701A-8B10-E280-B17F9B45A0AB}"/>
              </a:ext>
            </a:extLst>
          </p:cNvPr>
          <p:cNvSpPr>
            <a:spLocks noGrp="1"/>
          </p:cNvSpPr>
          <p:nvPr>
            <p:ph idx="1"/>
          </p:nvPr>
        </p:nvSpPr>
        <p:spPr>
          <a:xfrm>
            <a:off x="838199" y="1825625"/>
            <a:ext cx="10961451" cy="4351338"/>
          </a:xfrm>
        </p:spPr>
        <p:txBody>
          <a:bodyPr/>
          <a:lstStyle/>
          <a:p>
            <a:pPr marL="514350" indent="-514350">
              <a:buFont typeface="+mj-lt"/>
              <a:buAutoNum type="arabicPeriod"/>
            </a:pPr>
            <a:r>
              <a:rPr lang="en-US" b="1" dirty="0"/>
              <a:t>Tokenization </a:t>
            </a:r>
            <a:r>
              <a:rPr lang="en-US" dirty="0"/>
              <a:t>– </a:t>
            </a:r>
            <a:r>
              <a:rPr lang="en-US" dirty="0" err="1"/>
              <a:t>nltk.tokenize.word_tokenize</a:t>
            </a:r>
            <a:endParaRPr lang="en-US" dirty="0"/>
          </a:p>
          <a:p>
            <a:pPr marL="514350" indent="-514350">
              <a:buFont typeface="+mj-lt"/>
              <a:buAutoNum type="arabicPeriod"/>
            </a:pPr>
            <a:r>
              <a:rPr lang="en-US" b="1" dirty="0"/>
              <a:t>Clean Punctuation </a:t>
            </a:r>
            <a:r>
              <a:rPr lang="en-US" dirty="0"/>
              <a:t>– Regex </a:t>
            </a:r>
          </a:p>
          <a:p>
            <a:pPr marL="514350" indent="-514350">
              <a:buFont typeface="+mj-lt"/>
              <a:buAutoNum type="arabicPeriod"/>
            </a:pPr>
            <a:r>
              <a:rPr lang="en-US" b="1" dirty="0"/>
              <a:t>Part-of-Speech Tagging</a:t>
            </a:r>
            <a:r>
              <a:rPr lang="en-US" dirty="0"/>
              <a:t> – </a:t>
            </a:r>
            <a:r>
              <a:rPr lang="en-US" dirty="0" err="1"/>
              <a:t>nltk.pos_tag</a:t>
            </a:r>
            <a:endParaRPr lang="en-US" dirty="0"/>
          </a:p>
          <a:p>
            <a:pPr marL="514350" indent="-514350">
              <a:buFont typeface="+mj-lt"/>
              <a:buAutoNum type="arabicPeriod"/>
            </a:pPr>
            <a:r>
              <a:rPr lang="en-US" b="1" dirty="0"/>
              <a:t>Create Bigrams </a:t>
            </a:r>
            <a:r>
              <a:rPr lang="en-US" dirty="0"/>
              <a:t>– </a:t>
            </a:r>
            <a:r>
              <a:rPr lang="fr-FR" dirty="0" err="1"/>
              <a:t>gensim.models.phrases.phrases</a:t>
            </a:r>
            <a:r>
              <a:rPr lang="fr-FR" dirty="0"/>
              <a:t> </a:t>
            </a:r>
            <a:endParaRPr lang="en-US" dirty="0"/>
          </a:p>
          <a:p>
            <a:pPr marL="514350" indent="-514350">
              <a:buFont typeface="+mj-lt"/>
              <a:buAutoNum type="arabicPeriod"/>
            </a:pPr>
            <a:r>
              <a:rPr lang="en-US" b="1" dirty="0"/>
              <a:t>Lemmatization </a:t>
            </a:r>
            <a:r>
              <a:rPr lang="en-US" dirty="0"/>
              <a:t>– </a:t>
            </a:r>
            <a:r>
              <a:rPr lang="en-US" dirty="0" err="1"/>
              <a:t>nltk.stem.WordNetLemmatizer</a:t>
            </a:r>
            <a:endParaRPr lang="en-US" dirty="0"/>
          </a:p>
          <a:p>
            <a:pPr marL="514350" indent="-514350">
              <a:buFont typeface="+mj-lt"/>
              <a:buAutoNum type="arabicPeriod"/>
            </a:pPr>
            <a:r>
              <a:rPr lang="en-US" b="1" dirty="0"/>
              <a:t>Stop Word Removal</a:t>
            </a:r>
            <a:r>
              <a:rPr lang="en-US" dirty="0"/>
              <a:t> – </a:t>
            </a:r>
            <a:r>
              <a:rPr lang="en-US" dirty="0" err="1"/>
              <a:t>nltk.stopwords</a:t>
            </a:r>
            <a:r>
              <a:rPr lang="en-US" dirty="0"/>
              <a:t> </a:t>
            </a:r>
            <a:r>
              <a:rPr lang="en-US" sz="1200" dirty="0"/>
              <a:t>(removed below and haven from default list)</a:t>
            </a:r>
          </a:p>
          <a:p>
            <a:pPr marL="0" indent="0">
              <a:buNone/>
            </a:pPr>
            <a:endParaRPr lang="en-US" dirty="0"/>
          </a:p>
        </p:txBody>
      </p:sp>
    </p:spTree>
    <p:extLst>
      <p:ext uri="{BB962C8B-B14F-4D97-AF65-F5344CB8AC3E}">
        <p14:creationId xmlns:p14="http://schemas.microsoft.com/office/powerpoint/2010/main" val="3955186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EA9A-1CEA-C98A-8045-2AB826B0DB70}"/>
              </a:ext>
            </a:extLst>
          </p:cNvPr>
          <p:cNvSpPr>
            <a:spLocks noGrp="1"/>
          </p:cNvSpPr>
          <p:nvPr>
            <p:ph type="title"/>
          </p:nvPr>
        </p:nvSpPr>
        <p:spPr/>
        <p:txBody>
          <a:bodyPr/>
          <a:lstStyle/>
          <a:p>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20BB5C05-8FCF-9C7F-59A4-722B8E671F3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3725" t="9143" r="24831" b="3301"/>
          <a:stretch/>
        </p:blipFill>
        <p:spPr>
          <a:xfrm>
            <a:off x="2126974" y="8300"/>
            <a:ext cx="8207670" cy="6841401"/>
          </a:xfrm>
        </p:spPr>
      </p:pic>
    </p:spTree>
    <p:extLst>
      <p:ext uri="{BB962C8B-B14F-4D97-AF65-F5344CB8AC3E}">
        <p14:creationId xmlns:p14="http://schemas.microsoft.com/office/powerpoint/2010/main" val="210084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E51825-433B-B80E-1AB3-D990248F0C65}"/>
              </a:ext>
            </a:extLst>
          </p:cNvPr>
          <p:cNvSpPr>
            <a:spLocks noGrp="1"/>
          </p:cNvSpPr>
          <p:nvPr>
            <p:ph idx="1"/>
          </p:nvPr>
        </p:nvSpPr>
        <p:spPr>
          <a:xfrm>
            <a:off x="838200" y="671209"/>
            <a:ext cx="10515600" cy="5505754"/>
          </a:xfrm>
        </p:spPr>
        <p:txBody>
          <a:bodyPr>
            <a:normAutofit fontScale="92500" lnSpcReduction="10000"/>
          </a:bodyPr>
          <a:lstStyle/>
          <a:p>
            <a:pPr marL="0" indent="0">
              <a:buNone/>
            </a:pPr>
            <a:r>
              <a:rPr lang="en-US" u="sng" dirty="0"/>
              <a:t>Bigram Hyperparameters</a:t>
            </a:r>
          </a:p>
          <a:p>
            <a:r>
              <a:rPr lang="en-US" dirty="0" err="1"/>
              <a:t>Min_count</a:t>
            </a:r>
            <a:r>
              <a:rPr lang="en-US" dirty="0"/>
              <a:t>: 10</a:t>
            </a:r>
          </a:p>
          <a:p>
            <a:r>
              <a:rPr lang="en-US" dirty="0"/>
              <a:t>Scoring: default</a:t>
            </a:r>
          </a:p>
          <a:p>
            <a:r>
              <a:rPr lang="en-US" dirty="0"/>
              <a:t>Threshold: 100</a:t>
            </a:r>
          </a:p>
          <a:p>
            <a:endParaRPr lang="en-US" dirty="0"/>
          </a:p>
          <a:p>
            <a:endParaRPr lang="en-US" dirty="0"/>
          </a:p>
          <a:p>
            <a:pPr marL="0" indent="0">
              <a:buNone/>
            </a:pPr>
            <a:r>
              <a:rPr lang="en-US" u="sng" dirty="0"/>
              <a:t>Sample Bigrams Created</a:t>
            </a:r>
          </a:p>
          <a:p>
            <a:r>
              <a:rPr lang="en-US" dirty="0"/>
              <a:t>covid-19_pandemic </a:t>
            </a:r>
          </a:p>
          <a:p>
            <a:r>
              <a:rPr lang="en-US" dirty="0" err="1"/>
              <a:t>prove_incorrect</a:t>
            </a:r>
            <a:r>
              <a:rPr lang="en-US" dirty="0"/>
              <a:t> </a:t>
            </a:r>
          </a:p>
          <a:p>
            <a:r>
              <a:rPr lang="en-US" dirty="0" err="1"/>
              <a:t>imply_forward</a:t>
            </a:r>
            <a:r>
              <a:rPr lang="en-US" dirty="0"/>
              <a:t>-looking </a:t>
            </a:r>
          </a:p>
          <a:p>
            <a:r>
              <a:rPr lang="en-US" dirty="0" err="1"/>
              <a:t>vary_quarter</a:t>
            </a:r>
            <a:r>
              <a:rPr lang="en-US" dirty="0"/>
              <a:t>-to-quarter </a:t>
            </a:r>
          </a:p>
          <a:p>
            <a:r>
              <a:rPr lang="en-US" dirty="0" err="1"/>
              <a:t>omicron_variant</a:t>
            </a:r>
            <a:r>
              <a:rPr lang="en-US" dirty="0"/>
              <a:t> </a:t>
            </a:r>
          </a:p>
          <a:p>
            <a:pPr marL="0" indent="0">
              <a:buNone/>
            </a:pPr>
            <a:endParaRPr lang="en-US" dirty="0"/>
          </a:p>
          <a:p>
            <a:pPr marL="0" indent="0">
              <a:buNone/>
            </a:pP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D65A96C6-722E-EE73-24B3-98ED51AB9C41}"/>
              </a:ext>
            </a:extLst>
          </p:cNvPr>
          <p:cNvPicPr>
            <a:picLocks noChangeAspect="1"/>
          </p:cNvPicPr>
          <p:nvPr/>
        </p:nvPicPr>
        <p:blipFill>
          <a:blip r:embed="rId3"/>
          <a:stretch>
            <a:fillRect/>
          </a:stretch>
        </p:blipFill>
        <p:spPr>
          <a:xfrm>
            <a:off x="6102290" y="1152725"/>
            <a:ext cx="5162550" cy="914400"/>
          </a:xfrm>
          <a:prstGeom prst="rect">
            <a:avLst/>
          </a:prstGeom>
        </p:spPr>
      </p:pic>
      <p:sp>
        <p:nvSpPr>
          <p:cNvPr id="6" name="TextBox 5">
            <a:extLst>
              <a:ext uri="{FF2B5EF4-FFF2-40B4-BE49-F238E27FC236}">
                <a16:creationId xmlns:a16="http://schemas.microsoft.com/office/drawing/2014/main" id="{08ED8218-BF07-CDFF-99F4-2CC349383CF6}"/>
              </a:ext>
            </a:extLst>
          </p:cNvPr>
          <p:cNvSpPr txBox="1"/>
          <p:nvPr/>
        </p:nvSpPr>
        <p:spPr>
          <a:xfrm>
            <a:off x="5870642" y="3244176"/>
            <a:ext cx="6006832" cy="3108543"/>
          </a:xfrm>
          <a:prstGeom prst="rect">
            <a:avLst/>
          </a:prstGeom>
          <a:noFill/>
        </p:spPr>
        <p:txBody>
          <a:bodyPr wrap="square" rtlCol="0">
            <a:spAutoFit/>
          </a:bodyPr>
          <a:lstStyle/>
          <a:p>
            <a:r>
              <a:rPr lang="en-US" sz="2800" u="sng" dirty="0"/>
              <a:t>Datapoints</a:t>
            </a:r>
          </a:p>
          <a:p>
            <a:pPr marL="285750" indent="-285750">
              <a:buFont typeface="Arial" panose="020B0604020202020204" pitchFamily="34" charset="0"/>
              <a:buChar char="•"/>
            </a:pPr>
            <a:r>
              <a:rPr lang="en-US" sz="2800" dirty="0"/>
              <a:t>Bigram frequency in full corpus uncertainty word dictionary: ~20%</a:t>
            </a:r>
          </a:p>
          <a:p>
            <a:endParaRPr lang="en-US" sz="2800" dirty="0"/>
          </a:p>
          <a:p>
            <a:pPr marL="285750" indent="-285750">
              <a:buFont typeface="Arial" panose="020B0604020202020204" pitchFamily="34" charset="0"/>
              <a:buChar char="•"/>
            </a:pPr>
            <a:r>
              <a:rPr lang="en-US" sz="2800" dirty="0"/>
              <a:t>Bigram frequency in yearly corpus uncertainty words dictionary: ~18%</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113197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FF4C-2891-967A-381B-63CFD0FA47D4}"/>
              </a:ext>
            </a:extLst>
          </p:cNvPr>
          <p:cNvSpPr>
            <a:spLocks noGrp="1"/>
          </p:cNvSpPr>
          <p:nvPr>
            <p:ph type="title"/>
          </p:nvPr>
        </p:nvSpPr>
        <p:spPr/>
        <p:txBody>
          <a:bodyPr/>
          <a:lstStyle/>
          <a:p>
            <a:pPr algn="ctr"/>
            <a:r>
              <a:rPr lang="en-US" sz="4400" dirty="0"/>
              <a:t>Word2Vec</a:t>
            </a:r>
            <a:r>
              <a:rPr lang="en-US" dirty="0"/>
              <a:t> - Hyperparameters</a:t>
            </a:r>
          </a:p>
        </p:txBody>
      </p:sp>
      <p:sp>
        <p:nvSpPr>
          <p:cNvPr id="3" name="Content Placeholder 2">
            <a:extLst>
              <a:ext uri="{FF2B5EF4-FFF2-40B4-BE49-F238E27FC236}">
                <a16:creationId xmlns:a16="http://schemas.microsoft.com/office/drawing/2014/main" id="{167E3BE2-501C-0658-DCB4-C44CDF71ACC7}"/>
              </a:ext>
            </a:extLst>
          </p:cNvPr>
          <p:cNvSpPr>
            <a:spLocks noGrp="1"/>
          </p:cNvSpPr>
          <p:nvPr>
            <p:ph idx="1"/>
          </p:nvPr>
        </p:nvSpPr>
        <p:spPr>
          <a:xfrm>
            <a:off x="838200" y="1825625"/>
            <a:ext cx="10515600" cy="2697737"/>
          </a:xfrm>
        </p:spPr>
        <p:txBody>
          <a:bodyPr>
            <a:normAutofit fontScale="55000" lnSpcReduction="20000"/>
          </a:bodyPr>
          <a:lstStyle/>
          <a:p>
            <a:pPr marL="0">
              <a:lnSpc>
                <a:spcPct val="100000"/>
              </a:lnSpc>
              <a:spcBef>
                <a:spcPts val="0"/>
              </a:spcBef>
            </a:pPr>
            <a:r>
              <a:rPr lang="en-US" sz="5100" dirty="0"/>
              <a:t>model = gensim.models.Word2Vec (</a:t>
            </a:r>
          </a:p>
          <a:p>
            <a:pPr marL="457200" lvl="1">
              <a:lnSpc>
                <a:spcPct val="100000"/>
              </a:lnSpc>
              <a:spcBef>
                <a:spcPts val="0"/>
              </a:spcBef>
            </a:pPr>
            <a:r>
              <a:rPr lang="en-US" sz="5100" dirty="0" err="1">
                <a:highlight>
                  <a:srgbClr val="FFFF00"/>
                </a:highlight>
              </a:rPr>
              <a:t>vector_size</a:t>
            </a:r>
            <a:r>
              <a:rPr lang="en-US" sz="5100" dirty="0">
                <a:highlight>
                  <a:srgbClr val="FFFF00"/>
                </a:highlight>
              </a:rPr>
              <a:t>   </a:t>
            </a:r>
            <a:r>
              <a:rPr lang="en-US" sz="2900" dirty="0"/>
              <a:t>#Number of features in word vector</a:t>
            </a:r>
          </a:p>
          <a:p>
            <a:pPr marL="457200" lvl="1">
              <a:lnSpc>
                <a:spcPct val="100000"/>
              </a:lnSpc>
              <a:spcBef>
                <a:spcPts val="0"/>
              </a:spcBef>
            </a:pPr>
            <a:r>
              <a:rPr lang="en-US" sz="5100" dirty="0">
                <a:highlight>
                  <a:srgbClr val="FFFF00"/>
                </a:highlight>
              </a:rPr>
              <a:t>window</a:t>
            </a:r>
            <a:r>
              <a:rPr lang="en-US" sz="5100" dirty="0"/>
              <a:t> </a:t>
            </a:r>
            <a:r>
              <a:rPr lang="en-US" sz="2900" dirty="0"/>
              <a:t>#Context window size (in each direction)</a:t>
            </a:r>
          </a:p>
          <a:p>
            <a:pPr marL="457200" lvl="1">
              <a:lnSpc>
                <a:spcPct val="100000"/>
              </a:lnSpc>
              <a:spcBef>
                <a:spcPts val="0"/>
              </a:spcBef>
            </a:pPr>
            <a:r>
              <a:rPr lang="en-US" sz="5100" dirty="0" err="1">
                <a:highlight>
                  <a:srgbClr val="FFFF00"/>
                </a:highlight>
              </a:rPr>
              <a:t>min_count</a:t>
            </a:r>
            <a:r>
              <a:rPr lang="en-US" sz="5100" dirty="0">
                <a:highlight>
                  <a:srgbClr val="FFFF00"/>
                </a:highlight>
              </a:rPr>
              <a:t> </a:t>
            </a:r>
            <a:r>
              <a:rPr lang="en-US" sz="2900" dirty="0"/>
              <a:t># Words must appear this many times to get included in final result</a:t>
            </a:r>
          </a:p>
          <a:p>
            <a:pPr marL="457200" lvl="1">
              <a:lnSpc>
                <a:spcPct val="100000"/>
              </a:lnSpc>
              <a:spcBef>
                <a:spcPts val="0"/>
              </a:spcBef>
            </a:pPr>
            <a:r>
              <a:rPr lang="en-US" sz="5100" dirty="0"/>
              <a:t>sg = 1,   </a:t>
            </a:r>
            <a:r>
              <a:rPr lang="en-US" sz="2900" dirty="0"/>
              <a:t># 0: CBOW, 1: Skip-gram</a:t>
            </a:r>
          </a:p>
          <a:p>
            <a:pPr marL="457200" lvl="1">
              <a:lnSpc>
                <a:spcPct val="100000"/>
              </a:lnSpc>
              <a:spcBef>
                <a:spcPts val="0"/>
              </a:spcBef>
            </a:pPr>
            <a:r>
              <a:rPr lang="en-US" sz="5100" dirty="0" err="1"/>
              <a:t>hs</a:t>
            </a:r>
            <a:r>
              <a:rPr lang="en-US" sz="5100" dirty="0"/>
              <a:t> = 0, </a:t>
            </a:r>
            <a:r>
              <a:rPr lang="en-US" sz="2900" dirty="0"/>
              <a:t> # 0: Negative Sampling, 1: Hierarchical </a:t>
            </a:r>
            <a:r>
              <a:rPr lang="en-US" sz="2900" dirty="0" err="1"/>
              <a:t>Softmax</a:t>
            </a:r>
            <a:endParaRPr lang="en-US" sz="2900" dirty="0"/>
          </a:p>
          <a:p>
            <a:pPr marL="457200" lvl="1">
              <a:lnSpc>
                <a:spcPct val="100000"/>
              </a:lnSpc>
              <a:spcBef>
                <a:spcPts val="0"/>
              </a:spcBef>
            </a:pPr>
            <a:r>
              <a:rPr lang="en-US" sz="5100" dirty="0"/>
              <a:t>negative = 5</a:t>
            </a:r>
            <a:r>
              <a:rPr lang="en-US" sz="2900" dirty="0"/>
              <a:t>   #Number of negative samples</a:t>
            </a:r>
            <a:r>
              <a:rPr lang="en-US" sz="5100" b="0" dirty="0">
                <a:effectLst/>
              </a:rPr>
              <a:t>)</a:t>
            </a:r>
          </a:p>
          <a:p>
            <a:pPr marL="0" indent="0">
              <a:buNone/>
            </a:pPr>
            <a:endParaRPr lang="en-US" dirty="0"/>
          </a:p>
        </p:txBody>
      </p:sp>
      <p:sp>
        <p:nvSpPr>
          <p:cNvPr id="4" name="TextBox 3">
            <a:extLst>
              <a:ext uri="{FF2B5EF4-FFF2-40B4-BE49-F238E27FC236}">
                <a16:creationId xmlns:a16="http://schemas.microsoft.com/office/drawing/2014/main" id="{636CE802-9452-4DF2-8195-736AB7B62133}"/>
              </a:ext>
            </a:extLst>
          </p:cNvPr>
          <p:cNvSpPr txBox="1"/>
          <p:nvPr/>
        </p:nvSpPr>
        <p:spPr>
          <a:xfrm>
            <a:off x="838200" y="4717915"/>
            <a:ext cx="10095689" cy="2092881"/>
          </a:xfrm>
          <a:prstGeom prst="rect">
            <a:avLst/>
          </a:prstGeom>
          <a:noFill/>
        </p:spPr>
        <p:txBody>
          <a:bodyPr wrap="square" rtlCol="0">
            <a:spAutoFit/>
          </a:bodyPr>
          <a:lstStyle/>
          <a:p>
            <a:pPr indent="-285750">
              <a:buFont typeface="Arial" panose="020B0604020202020204" pitchFamily="34" charset="0"/>
              <a:buChar char="•"/>
            </a:pPr>
            <a:r>
              <a:rPr lang="en-US" sz="2800" dirty="0" err="1"/>
              <a:t>model.train</a:t>
            </a:r>
            <a:r>
              <a:rPr lang="en-US" sz="2800" dirty="0"/>
              <a:t>(</a:t>
            </a:r>
          </a:p>
          <a:p>
            <a:pPr lvl="1" indent="-285750">
              <a:buFont typeface="Arial" panose="020B0604020202020204" pitchFamily="34" charset="0"/>
              <a:buChar char="•"/>
            </a:pPr>
            <a:r>
              <a:rPr lang="en-US" sz="2800" dirty="0"/>
              <a:t>corpus = </a:t>
            </a:r>
            <a:r>
              <a:rPr lang="en-US" sz="2800" dirty="0" err="1"/>
              <a:t>lemmmatized_bigram_corpus</a:t>
            </a:r>
            <a:endParaRPr lang="en-US" sz="2800" dirty="0"/>
          </a:p>
          <a:p>
            <a:pPr marL="457200" lvl="2" indent="-285750">
              <a:buFont typeface="Arial" panose="020B0604020202020204" pitchFamily="34" charset="0"/>
              <a:buChar char="•"/>
            </a:pPr>
            <a:r>
              <a:rPr lang="en-US" sz="2800" dirty="0" err="1"/>
              <a:t>total_examples</a:t>
            </a:r>
            <a:r>
              <a:rPr lang="en-US" sz="2800" dirty="0"/>
              <a:t>=</a:t>
            </a:r>
            <a:r>
              <a:rPr lang="en-US" sz="2800" dirty="0" err="1"/>
              <a:t>len</a:t>
            </a:r>
            <a:r>
              <a:rPr lang="en-US" sz="2800" dirty="0"/>
              <a:t>(</a:t>
            </a:r>
            <a:r>
              <a:rPr lang="en-US" sz="2800" dirty="0" err="1"/>
              <a:t>lemmmatized_bigram_corpus</a:t>
            </a:r>
            <a:r>
              <a:rPr lang="en-US" sz="2800" dirty="0"/>
              <a:t>)</a:t>
            </a:r>
          </a:p>
          <a:p>
            <a:pPr marL="457200" lvl="2" indent="-285750">
              <a:buFont typeface="Arial" panose="020B0604020202020204" pitchFamily="34" charset="0"/>
              <a:buChar char="•"/>
            </a:pPr>
            <a:r>
              <a:rPr lang="en-US" sz="2800" dirty="0">
                <a:highlight>
                  <a:srgbClr val="FFFF00"/>
                </a:highlight>
              </a:rPr>
              <a:t>epochs</a:t>
            </a:r>
            <a:r>
              <a:rPr lang="en-US" sz="2800" dirty="0"/>
              <a:t>  </a:t>
            </a:r>
            <a:r>
              <a:rPr lang="en-US" dirty="0"/>
              <a:t>      #How many training passes to take</a:t>
            </a:r>
            <a:r>
              <a:rPr lang="en-US" sz="2800" dirty="0"/>
              <a:t>)</a:t>
            </a:r>
          </a:p>
          <a:p>
            <a:endParaRPr lang="en-US" dirty="0"/>
          </a:p>
        </p:txBody>
      </p:sp>
    </p:spTree>
    <p:extLst>
      <p:ext uri="{BB962C8B-B14F-4D97-AF65-F5344CB8AC3E}">
        <p14:creationId xmlns:p14="http://schemas.microsoft.com/office/powerpoint/2010/main" val="2289945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126C5-C2C3-0241-910C-C86BF7854042}"/>
              </a:ext>
            </a:extLst>
          </p:cNvPr>
          <p:cNvSpPr>
            <a:spLocks noGrp="1"/>
          </p:cNvSpPr>
          <p:nvPr>
            <p:ph type="title"/>
          </p:nvPr>
        </p:nvSpPr>
        <p:spPr>
          <a:xfrm>
            <a:off x="838200" y="92748"/>
            <a:ext cx="10515600" cy="743832"/>
          </a:xfrm>
        </p:spPr>
        <p:txBody>
          <a:bodyPr/>
          <a:lstStyle/>
          <a:p>
            <a:pPr algn="ctr"/>
            <a:r>
              <a:rPr lang="en-US" dirty="0"/>
              <a:t>Hyperparameter Testing</a:t>
            </a:r>
          </a:p>
        </p:txBody>
      </p:sp>
      <p:graphicFrame>
        <p:nvGraphicFramePr>
          <p:cNvPr id="6" name="Table 5">
            <a:extLst>
              <a:ext uri="{FF2B5EF4-FFF2-40B4-BE49-F238E27FC236}">
                <a16:creationId xmlns:a16="http://schemas.microsoft.com/office/drawing/2014/main" id="{F1802A58-A357-E03C-ED21-A2CE6376F56E}"/>
              </a:ext>
            </a:extLst>
          </p:cNvPr>
          <p:cNvGraphicFramePr>
            <a:graphicFrameLocks noGrp="1" noDrilldown="1" noMove="1" noResize="1"/>
          </p:cNvGraphicFramePr>
          <p:nvPr>
            <p:extLst>
              <p:ext uri="{D42A27DB-BD31-4B8C-83A1-F6EECF244321}">
                <p14:modId xmlns:p14="http://schemas.microsoft.com/office/powerpoint/2010/main" val="1485695652"/>
              </p:ext>
            </p:extLst>
          </p:nvPr>
        </p:nvGraphicFramePr>
        <p:xfrm>
          <a:off x="554478" y="953312"/>
          <a:ext cx="11099259" cy="5408581"/>
        </p:xfrm>
        <a:graphic>
          <a:graphicData uri="http://schemas.openxmlformats.org/drawingml/2006/table">
            <a:tbl>
              <a:tblPr/>
              <a:tblGrid>
                <a:gridCol w="728816">
                  <a:extLst>
                    <a:ext uri="{9D8B030D-6E8A-4147-A177-3AD203B41FA5}">
                      <a16:colId xmlns:a16="http://schemas.microsoft.com/office/drawing/2014/main" val="3007215606"/>
                    </a:ext>
                  </a:extLst>
                </a:gridCol>
                <a:gridCol w="728816">
                  <a:extLst>
                    <a:ext uri="{9D8B030D-6E8A-4147-A177-3AD203B41FA5}">
                      <a16:colId xmlns:a16="http://schemas.microsoft.com/office/drawing/2014/main" val="217255156"/>
                    </a:ext>
                  </a:extLst>
                </a:gridCol>
                <a:gridCol w="728816">
                  <a:extLst>
                    <a:ext uri="{9D8B030D-6E8A-4147-A177-3AD203B41FA5}">
                      <a16:colId xmlns:a16="http://schemas.microsoft.com/office/drawing/2014/main" val="3265602803"/>
                    </a:ext>
                  </a:extLst>
                </a:gridCol>
                <a:gridCol w="728816">
                  <a:extLst>
                    <a:ext uri="{9D8B030D-6E8A-4147-A177-3AD203B41FA5}">
                      <a16:colId xmlns:a16="http://schemas.microsoft.com/office/drawing/2014/main" val="4032384278"/>
                    </a:ext>
                  </a:extLst>
                </a:gridCol>
                <a:gridCol w="1381713">
                  <a:extLst>
                    <a:ext uri="{9D8B030D-6E8A-4147-A177-3AD203B41FA5}">
                      <a16:colId xmlns:a16="http://schemas.microsoft.com/office/drawing/2014/main" val="3936829962"/>
                    </a:ext>
                  </a:extLst>
                </a:gridCol>
                <a:gridCol w="1427264">
                  <a:extLst>
                    <a:ext uri="{9D8B030D-6E8A-4147-A177-3AD203B41FA5}">
                      <a16:colId xmlns:a16="http://schemas.microsoft.com/office/drawing/2014/main" val="2659576978"/>
                    </a:ext>
                  </a:extLst>
                </a:gridCol>
                <a:gridCol w="1078041">
                  <a:extLst>
                    <a:ext uri="{9D8B030D-6E8A-4147-A177-3AD203B41FA5}">
                      <a16:colId xmlns:a16="http://schemas.microsoft.com/office/drawing/2014/main" val="769877596"/>
                    </a:ext>
                  </a:extLst>
                </a:gridCol>
                <a:gridCol w="1153959">
                  <a:extLst>
                    <a:ext uri="{9D8B030D-6E8A-4147-A177-3AD203B41FA5}">
                      <a16:colId xmlns:a16="http://schemas.microsoft.com/office/drawing/2014/main" val="1315400167"/>
                    </a:ext>
                  </a:extLst>
                </a:gridCol>
                <a:gridCol w="759182">
                  <a:extLst>
                    <a:ext uri="{9D8B030D-6E8A-4147-A177-3AD203B41FA5}">
                      <a16:colId xmlns:a16="http://schemas.microsoft.com/office/drawing/2014/main" val="3483638316"/>
                    </a:ext>
                  </a:extLst>
                </a:gridCol>
                <a:gridCol w="698448">
                  <a:extLst>
                    <a:ext uri="{9D8B030D-6E8A-4147-A177-3AD203B41FA5}">
                      <a16:colId xmlns:a16="http://schemas.microsoft.com/office/drawing/2014/main" val="3574275911"/>
                    </a:ext>
                  </a:extLst>
                </a:gridCol>
                <a:gridCol w="789552">
                  <a:extLst>
                    <a:ext uri="{9D8B030D-6E8A-4147-A177-3AD203B41FA5}">
                      <a16:colId xmlns:a16="http://schemas.microsoft.com/office/drawing/2014/main" val="1997509487"/>
                    </a:ext>
                  </a:extLst>
                </a:gridCol>
                <a:gridCol w="895836">
                  <a:extLst>
                    <a:ext uri="{9D8B030D-6E8A-4147-A177-3AD203B41FA5}">
                      <a16:colId xmlns:a16="http://schemas.microsoft.com/office/drawing/2014/main" val="3509241335"/>
                    </a:ext>
                  </a:extLst>
                </a:gridCol>
              </a:tblGrid>
              <a:tr h="253756">
                <a:tc gridSpan="4">
                  <a:txBody>
                    <a:bodyPr/>
                    <a:lstStyle/>
                    <a:p>
                      <a:pPr algn="ctr" fontAlgn="b"/>
                      <a:r>
                        <a:rPr lang="en-US" sz="1400" b="1" i="0" u="none" strike="noStrike" dirty="0">
                          <a:solidFill>
                            <a:srgbClr val="000000"/>
                          </a:solidFill>
                          <a:effectLst/>
                          <a:latin typeface="Aptos Narrow" panose="020B0004020202020204" pitchFamily="34" charset="0"/>
                        </a:rPr>
                        <a:t>Hyperparameters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400" b="1" i="0" u="none" strike="noStrike">
                          <a:solidFill>
                            <a:srgbClr val="000000"/>
                          </a:solidFill>
                          <a:effectLst/>
                          <a:latin typeface="Aptos Narrow" panose="020B0004020202020204" pitchFamily="34" charset="0"/>
                        </a:rPr>
                        <a:t>Custom Metrics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400" b="1" i="0" u="none" strike="noStrike">
                          <a:solidFill>
                            <a:srgbClr val="000000"/>
                          </a:solidFill>
                          <a:effectLst/>
                          <a:latin typeface="Aptos Narrow" panose="020B0004020202020204" pitchFamily="34" charset="0"/>
                        </a:rPr>
                        <a:t>Correlation Coefficient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65204443"/>
                  </a:ext>
                </a:extLst>
              </a:tr>
              <a:tr h="655534">
                <a:tc>
                  <a:txBody>
                    <a:bodyPr/>
                    <a:lstStyle/>
                    <a:p>
                      <a:pPr algn="ctr" fontAlgn="ctr"/>
                      <a:r>
                        <a:rPr lang="en-US" sz="1400" b="0" i="0" u="none" strike="noStrike">
                          <a:solidFill>
                            <a:srgbClr val="000000"/>
                          </a:solidFill>
                          <a:effectLst/>
                          <a:latin typeface="Aptos Narrow" panose="020B0004020202020204" pitchFamily="34" charset="0"/>
                        </a:rPr>
                        <a:t>Vector Size</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a:solidFill>
                            <a:srgbClr val="000000"/>
                          </a:solidFill>
                          <a:effectLst/>
                          <a:latin typeface="Aptos Narrow" panose="020B0004020202020204" pitchFamily="34" charset="0"/>
                        </a:rPr>
                        <a:t>Window</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a:solidFill>
                            <a:srgbClr val="000000"/>
                          </a:solidFill>
                          <a:effectLst/>
                          <a:latin typeface="Aptos Narrow" panose="020B0004020202020204" pitchFamily="34" charset="0"/>
                        </a:rPr>
                        <a:t>Min Count</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a:solidFill>
                            <a:srgbClr val="000000"/>
                          </a:solidFill>
                          <a:effectLst/>
                          <a:latin typeface="Aptos Narrow" panose="020B0004020202020204" pitchFamily="34" charset="0"/>
                        </a:rPr>
                        <a:t>Epochs</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Aptos Narrow" panose="020B0004020202020204" pitchFamily="34" charset="0"/>
                        </a:rPr>
                        <a:t>Total  Unique Words</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a:solidFill>
                            <a:srgbClr val="000000"/>
                          </a:solidFill>
                          <a:effectLst/>
                          <a:latin typeface="Aptos Narrow" panose="020B0004020202020204" pitchFamily="34" charset="0"/>
                        </a:rPr>
                        <a:t>Avg. Rare Words</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a:solidFill>
                            <a:srgbClr val="000000"/>
                          </a:solidFill>
                          <a:effectLst/>
                          <a:latin typeface="Aptos Narrow" panose="020B0004020202020204" pitchFamily="34" charset="0"/>
                        </a:rPr>
                        <a:t>Common Words - Soto</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a:solidFill>
                            <a:srgbClr val="000000"/>
                          </a:solidFill>
                          <a:effectLst/>
                          <a:latin typeface="Aptos Narrow" panose="020B0004020202020204" pitchFamily="34" charset="0"/>
                        </a:rPr>
                        <a:t>Unique Words Full Corpus</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a:solidFill>
                            <a:srgbClr val="000000"/>
                          </a:solidFill>
                          <a:effectLst/>
                          <a:latin typeface="Aptos Narrow" panose="020B0004020202020204" pitchFamily="34" charset="0"/>
                        </a:rPr>
                        <a:t>Reg - YC</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a:solidFill>
                            <a:srgbClr val="000000"/>
                          </a:solidFill>
                          <a:effectLst/>
                          <a:latin typeface="Aptos Narrow" panose="020B0004020202020204" pitchFamily="34" charset="0"/>
                        </a:rPr>
                        <a:t>Reg - FC</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Aptos Narrow" panose="020B0004020202020204" pitchFamily="34" charset="0"/>
                        </a:rPr>
                        <a:t>TF-IDF - YC</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a:solidFill>
                            <a:srgbClr val="000000"/>
                          </a:solidFill>
                          <a:effectLst/>
                          <a:latin typeface="Aptos Narrow" panose="020B0004020202020204" pitchFamily="34" charset="0"/>
                        </a:rPr>
                        <a:t>TF-IDF - FC</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20467656"/>
                  </a:ext>
                </a:extLst>
              </a:tr>
              <a:tr h="253756">
                <a:tc>
                  <a:txBody>
                    <a:bodyPr/>
                    <a:lstStyle/>
                    <a:p>
                      <a:pPr algn="ctr" fontAlgn="b"/>
                      <a:r>
                        <a:rPr lang="en-US" sz="1400" b="0" i="0" u="none" strike="noStrike">
                          <a:solidFill>
                            <a:srgbClr val="000000"/>
                          </a:solidFill>
                          <a:effectLst/>
                          <a:latin typeface="Aptos Narrow" panose="020B0004020202020204" pitchFamily="34" charset="0"/>
                        </a:rPr>
                        <a:t>200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Aptos Narrow" panose="020B0004020202020204" pitchFamily="34" charset="0"/>
                        </a:rPr>
                        <a:t>908</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6.81</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22</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6</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-0.1001</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-0.0552</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0.0251</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-0.0293</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410984094"/>
                  </a:ext>
                </a:extLst>
              </a:tr>
              <a:tr h="253756">
                <a:tc>
                  <a:txBody>
                    <a:bodyPr/>
                    <a:lstStyle/>
                    <a:p>
                      <a:pPr algn="ctr" fontAlgn="b"/>
                      <a:r>
                        <a:rPr lang="en-US" sz="1400" b="0" i="0" u="none" strike="noStrike" dirty="0">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b"/>
                      <a:r>
                        <a:rPr lang="en-US" sz="1400" b="0" i="0" u="none" strike="noStrike" dirty="0">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b"/>
                      <a:r>
                        <a:rPr lang="en-US" sz="1400" b="0" i="0" u="none" strike="noStrike" dirty="0">
                          <a:solidFill>
                            <a:srgbClr val="000000"/>
                          </a:solidFill>
                          <a:effectLst/>
                          <a:latin typeface="Aptos Narrow" panose="020B0004020202020204" pitchFamily="34" charset="0"/>
                        </a:rPr>
                        <a:t>963</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7.50</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13</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4</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0.0617</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-0.0867</a:t>
                      </a:r>
                    </a:p>
                  </a:txBody>
                  <a:tcPr marL="7620" marR="7620" marT="7620" marB="0" anchor="b">
                    <a:lnL>
                      <a:noFill/>
                    </a:lnL>
                    <a:lnR>
                      <a:noFill/>
                    </a:lnR>
                    <a:lnT>
                      <a:noFill/>
                    </a:lnT>
                    <a:lnB>
                      <a:noFill/>
                    </a:lnB>
                    <a:solidFill>
                      <a:srgbClr val="FF6A47"/>
                    </a:solidFill>
                  </a:tcPr>
                </a:tc>
                <a:tc>
                  <a:txBody>
                    <a:bodyPr/>
                    <a:lstStyle/>
                    <a:p>
                      <a:pPr algn="ctr" fontAlgn="b"/>
                      <a:r>
                        <a:rPr lang="en-US" sz="1400" b="0" i="0" u="none" strike="noStrike">
                          <a:solidFill>
                            <a:srgbClr val="000000"/>
                          </a:solidFill>
                          <a:effectLst/>
                          <a:latin typeface="Aptos Narrow" panose="020B0004020202020204" pitchFamily="34" charset="0"/>
                        </a:rPr>
                        <a:t>0.0275</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-0.0470</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1590885332"/>
                  </a:ext>
                </a:extLst>
              </a:tr>
              <a:tr h="253756">
                <a:tc>
                  <a:txBody>
                    <a:bodyPr/>
                    <a:lstStyle/>
                    <a:p>
                      <a:pPr algn="ctr" fontAlgn="b"/>
                      <a:r>
                        <a:rPr lang="en-US" sz="1400" b="0" i="0" u="none" strike="noStrike">
                          <a:solidFill>
                            <a:srgbClr val="000000"/>
                          </a:solidFill>
                          <a:effectLst/>
                          <a:latin typeface="Aptos Narrow" panose="020B0004020202020204" pitchFamily="34" charset="0"/>
                        </a:rPr>
                        <a:t>400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963</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7.75</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11</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5</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0.0515</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-0.0643</a:t>
                      </a:r>
                    </a:p>
                  </a:txBody>
                  <a:tcPr marL="7620" marR="7620" marT="7620" marB="0" anchor="b">
                    <a:lnL>
                      <a:noFill/>
                    </a:lnL>
                    <a:lnR>
                      <a:noFill/>
                    </a:lnR>
                    <a:lnT>
                      <a:noFill/>
                    </a:lnT>
                    <a:lnB>
                      <a:noFill/>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0.0195</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-0.0459</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399570072"/>
                  </a:ext>
                </a:extLst>
              </a:tr>
              <a:tr h="253756">
                <a:tc>
                  <a:txBody>
                    <a:bodyPr/>
                    <a:lstStyle/>
                    <a:p>
                      <a:pPr algn="ctr" fontAlgn="b"/>
                      <a:r>
                        <a:rPr lang="en-US" sz="1400" b="0" i="0" u="none" strike="noStrike">
                          <a:solidFill>
                            <a:srgbClr val="000000"/>
                          </a:solidFill>
                          <a:effectLst/>
                          <a:latin typeface="Aptos Narrow" panose="020B0004020202020204" pitchFamily="34" charset="0"/>
                        </a:rPr>
                        <a:t>500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956</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8.56</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11</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6</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0.0249</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-0.0305</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0.0134</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-0.0253</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7665155"/>
                  </a:ext>
                </a:extLst>
              </a:tr>
              <a:tr h="253756">
                <a:tc>
                  <a:txBody>
                    <a:bodyPr/>
                    <a:lstStyle/>
                    <a:p>
                      <a:pPr algn="ctr" fontAlgn="b"/>
                      <a:r>
                        <a:rPr lang="en-US" sz="14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5</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940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7.69</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13</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22</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0.0149</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-0.0192</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0.0126</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-0.0110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410877792"/>
                  </a:ext>
                </a:extLst>
              </a:tr>
              <a:tr h="253756">
                <a:tc>
                  <a:txBody>
                    <a:bodyPr/>
                    <a:lstStyle/>
                    <a:p>
                      <a:pPr algn="ctr" fontAlgn="b"/>
                      <a:r>
                        <a:rPr lang="en-US" sz="14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8E8"/>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8E8"/>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8E8"/>
                    </a:solidFill>
                  </a:tcPr>
                </a:tc>
                <a:tc>
                  <a:txBody>
                    <a:bodyPr/>
                    <a:lstStyle/>
                    <a:p>
                      <a:pPr algn="ctr" fontAlgn="b"/>
                      <a:r>
                        <a:rPr lang="en-US" sz="1400" b="0" i="0" u="none" strike="noStrike">
                          <a:solidFill>
                            <a:srgbClr val="000000"/>
                          </a:solidFill>
                          <a:effectLst/>
                          <a:latin typeface="Aptos Narrow" panose="020B0004020202020204" pitchFamily="34" charset="0"/>
                        </a:rPr>
                        <a:t>963</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7.50</a:t>
                      </a:r>
                    </a:p>
                  </a:txBody>
                  <a:tcPr marL="7620" marR="7620" marT="7620"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13</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4</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0.0617</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-0.0867</a:t>
                      </a:r>
                    </a:p>
                  </a:txBody>
                  <a:tcPr marL="7620" marR="7620" marT="7620" marB="0" anchor="b">
                    <a:lnL>
                      <a:noFill/>
                    </a:lnL>
                    <a:lnR>
                      <a:noFill/>
                    </a:lnR>
                    <a:lnT>
                      <a:noFill/>
                    </a:lnT>
                    <a:lnB>
                      <a:noFill/>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0.0275</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-0.0470</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666662968"/>
                  </a:ext>
                </a:extLst>
              </a:tr>
              <a:tr h="253756">
                <a:tc>
                  <a:txBody>
                    <a:bodyPr/>
                    <a:lstStyle/>
                    <a:p>
                      <a:pPr algn="ctr" fontAlgn="b"/>
                      <a:r>
                        <a:rPr lang="en-US" sz="14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15</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957</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7.13</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14</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6</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0.0318</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-0.0723</a:t>
                      </a:r>
                    </a:p>
                  </a:txBody>
                  <a:tcPr marL="7620" marR="7620" marT="7620" marB="0" anchor="b">
                    <a:lnL>
                      <a:noFill/>
                    </a:lnL>
                    <a:lnR>
                      <a:noFill/>
                    </a:lnR>
                    <a:lnT>
                      <a:noFill/>
                    </a:lnT>
                    <a:lnB>
                      <a:noFill/>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0.0320</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-0.0517</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483906430"/>
                  </a:ext>
                </a:extLst>
              </a:tr>
              <a:tr h="253756">
                <a:tc>
                  <a:txBody>
                    <a:bodyPr/>
                    <a:lstStyle/>
                    <a:p>
                      <a:pPr algn="ctr" fontAlgn="b"/>
                      <a:r>
                        <a:rPr lang="en-US" sz="14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20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937</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7.94</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15</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12</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-0.0585</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-0.0854</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0.0329</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-0.0533</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47773346"/>
                  </a:ext>
                </a:extLst>
              </a:tr>
              <a:tr h="253756">
                <a:tc>
                  <a:txBody>
                    <a:bodyPr/>
                    <a:lstStyle/>
                    <a:p>
                      <a:pPr algn="ctr" fontAlgn="b"/>
                      <a:r>
                        <a:rPr lang="en-US" sz="14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5</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1178</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8.06</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77</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-0.0004</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-0.0653</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0.0039</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-0.0181</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208580782"/>
                  </a:ext>
                </a:extLst>
              </a:tr>
              <a:tr h="253756">
                <a:tc>
                  <a:txBody>
                    <a:bodyPr/>
                    <a:lstStyle/>
                    <a:p>
                      <a:pPr algn="ctr" fontAlgn="b"/>
                      <a:r>
                        <a:rPr lang="en-US" sz="14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8E8"/>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8E8"/>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8E8"/>
                    </a:solidFill>
                  </a:tcPr>
                </a:tc>
                <a:tc>
                  <a:txBody>
                    <a:bodyPr/>
                    <a:lstStyle/>
                    <a:p>
                      <a:pPr algn="ctr" fontAlgn="b"/>
                      <a:r>
                        <a:rPr lang="en-US" sz="1400" b="0" i="0" u="none" strike="noStrike">
                          <a:solidFill>
                            <a:srgbClr val="000000"/>
                          </a:solidFill>
                          <a:effectLst/>
                          <a:latin typeface="Aptos Narrow" panose="020B0004020202020204" pitchFamily="34" charset="0"/>
                        </a:rPr>
                        <a:t>963</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7.50</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13</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4</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0.0617</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-0.0867</a:t>
                      </a:r>
                    </a:p>
                  </a:txBody>
                  <a:tcPr marL="7620" marR="7620" marT="7620" marB="0" anchor="b">
                    <a:lnL>
                      <a:noFill/>
                    </a:lnL>
                    <a:lnR>
                      <a:noFill/>
                    </a:lnR>
                    <a:lnT>
                      <a:noFill/>
                    </a:lnT>
                    <a:lnB>
                      <a:noFill/>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0.0275</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-0.0470</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556485226"/>
                  </a:ext>
                </a:extLst>
              </a:tr>
              <a:tr h="253756">
                <a:tc>
                  <a:txBody>
                    <a:bodyPr/>
                    <a:lstStyle/>
                    <a:p>
                      <a:pPr algn="ctr" fontAlgn="b"/>
                      <a:r>
                        <a:rPr lang="en-US" sz="14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15</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767</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6.75</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15</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0.0091</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-0.0629</a:t>
                      </a:r>
                    </a:p>
                  </a:txBody>
                  <a:tcPr marL="7620" marR="7620" marT="7620" marB="0" anchor="b">
                    <a:lnL>
                      <a:noFill/>
                    </a:lnL>
                    <a:lnR>
                      <a:noFill/>
                    </a:lnR>
                    <a:lnT>
                      <a:noFill/>
                    </a:lnT>
                    <a:lnB>
                      <a:noFill/>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0.0084</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-0.0384</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457535375"/>
                  </a:ext>
                </a:extLst>
              </a:tr>
              <a:tr h="253756">
                <a:tc>
                  <a:txBody>
                    <a:bodyPr/>
                    <a:lstStyle/>
                    <a:p>
                      <a:pPr algn="ctr" fontAlgn="b"/>
                      <a:r>
                        <a:rPr lang="en-US" sz="14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20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657</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7.50</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23</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29</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-0.0212</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-0.0655</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-0.0020</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-0.0336</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426928"/>
                  </a:ext>
                </a:extLst>
              </a:tr>
              <a:tr h="253756">
                <a:tc>
                  <a:txBody>
                    <a:bodyPr/>
                    <a:lstStyle/>
                    <a:p>
                      <a:pPr algn="ctr" fontAlgn="b"/>
                      <a:r>
                        <a:rPr lang="en-US" sz="14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8E8"/>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8E8"/>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8E8"/>
                    </a:solidFill>
                  </a:tcPr>
                </a:tc>
                <a:tc>
                  <a:txBody>
                    <a:bodyPr/>
                    <a:lstStyle/>
                    <a:p>
                      <a:pPr algn="ctr" fontAlgn="b"/>
                      <a:r>
                        <a:rPr lang="en-US" sz="1400" b="0" i="0" u="none" strike="noStrike">
                          <a:solidFill>
                            <a:srgbClr val="000000"/>
                          </a:solidFill>
                          <a:effectLst/>
                          <a:latin typeface="Aptos Narrow" panose="020B0004020202020204" pitchFamily="34" charset="0"/>
                        </a:rPr>
                        <a:t>5</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1019</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5.19</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3</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20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0.0219</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-0.0257</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0.0145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-0.0253</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570319180"/>
                  </a:ext>
                </a:extLst>
              </a:tr>
              <a:tr h="253756">
                <a:tc>
                  <a:txBody>
                    <a:bodyPr/>
                    <a:lstStyle/>
                    <a:p>
                      <a:pPr algn="ctr" fontAlgn="b"/>
                      <a:r>
                        <a:rPr lang="en-US" sz="14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963</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7.50</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13</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4</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0.0617</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-0.0867</a:t>
                      </a:r>
                    </a:p>
                  </a:txBody>
                  <a:tcPr marL="7620" marR="7620" marT="7620" marB="0" anchor="b">
                    <a:lnL>
                      <a:noFill/>
                    </a:lnL>
                    <a:lnR>
                      <a:noFill/>
                    </a:lnR>
                    <a:lnT>
                      <a:noFill/>
                    </a:lnT>
                    <a:lnB>
                      <a:noFill/>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0.0275</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-0.0470</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051361357"/>
                  </a:ext>
                </a:extLst>
              </a:tr>
              <a:tr h="253756">
                <a:tc>
                  <a:txBody>
                    <a:bodyPr/>
                    <a:lstStyle/>
                    <a:p>
                      <a:pPr algn="ctr" fontAlgn="b"/>
                      <a:r>
                        <a:rPr lang="en-US" sz="14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15</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867</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9.00</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20</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3</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0.0485</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-0.0610</a:t>
                      </a:r>
                    </a:p>
                  </a:txBody>
                  <a:tcPr marL="7620" marR="7620" marT="7620" marB="0" anchor="b">
                    <a:lnL>
                      <a:noFill/>
                    </a:lnL>
                    <a:lnR>
                      <a:noFill/>
                    </a:lnR>
                    <a:lnT>
                      <a:noFill/>
                    </a:lnT>
                    <a:lnB>
                      <a:noFill/>
                    </a:lnB>
                    <a:solidFill>
                      <a:srgbClr val="FFFF00"/>
                    </a:solidFill>
                  </a:tcPr>
                </a:tc>
                <a:tc>
                  <a:txBody>
                    <a:bodyPr/>
                    <a:lstStyle/>
                    <a:p>
                      <a:pPr algn="ctr" fontAlgn="b"/>
                      <a:r>
                        <a:rPr lang="en-US" sz="1400" b="0" i="0" u="none" strike="noStrike">
                          <a:solidFill>
                            <a:srgbClr val="000000"/>
                          </a:solidFill>
                          <a:effectLst/>
                          <a:latin typeface="Aptos Narrow" panose="020B0004020202020204" pitchFamily="34" charset="0"/>
                        </a:rPr>
                        <a:t>0.0282</a:t>
                      </a:r>
                    </a:p>
                  </a:txBody>
                  <a:tcPr marL="7620" marR="7620" marT="7620"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-0.0318</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05657727"/>
                  </a:ext>
                </a:extLst>
              </a:tr>
              <a:tr h="253756">
                <a:tc>
                  <a:txBody>
                    <a:bodyPr/>
                    <a:lstStyle/>
                    <a:p>
                      <a:pPr algn="ctr" fontAlgn="b"/>
                      <a:r>
                        <a:rPr lang="en-US" sz="1400" b="0" i="0" u="none" strike="noStrike">
                          <a:solidFill>
                            <a:srgbClr val="000000"/>
                          </a:solidFill>
                          <a:effectLst/>
                          <a:latin typeface="Aptos Narrow" panose="020B0004020202020204" pitchFamily="34" charset="0"/>
                        </a:rPr>
                        <a:t>300</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20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1400" b="0" i="0" u="none" strike="noStrike">
                          <a:solidFill>
                            <a:srgbClr val="000000"/>
                          </a:solidFill>
                          <a:effectLst/>
                          <a:latin typeface="Aptos Narrow" panose="020B0004020202020204" pitchFamily="34" charset="0"/>
                        </a:rPr>
                        <a:t>801</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8.69</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21</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23</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-0.0925</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6A47"/>
                    </a:solidFill>
                  </a:tcPr>
                </a:tc>
                <a:tc>
                  <a:txBody>
                    <a:bodyPr/>
                    <a:lstStyle/>
                    <a:p>
                      <a:pPr algn="ctr" fontAlgn="b"/>
                      <a:r>
                        <a:rPr lang="en-US" sz="1400" b="0" i="0" u="none" strike="noStrike">
                          <a:solidFill>
                            <a:srgbClr val="000000"/>
                          </a:solidFill>
                          <a:effectLst/>
                          <a:latin typeface="Aptos Narrow" panose="020B0004020202020204" pitchFamily="34" charset="0"/>
                        </a:rPr>
                        <a:t>-0.0769</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0.0144</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-0.0335</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69283167"/>
                  </a:ext>
                </a:extLst>
              </a:tr>
              <a:tr h="439195">
                <a:tc>
                  <a:txBody>
                    <a:bodyPr/>
                    <a:lstStyle/>
                    <a:p>
                      <a:pPr algn="ctr" fontAlgn="b"/>
                      <a:endParaRPr lang="en-US" sz="1400" b="0" i="0" u="none" strike="noStrike">
                        <a:solidFill>
                          <a:srgbClr val="000000"/>
                        </a:solidFill>
                        <a:effectLst/>
                        <a:latin typeface="Aptos Narrow" panose="020B000402020202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endParaRPr lang="en-US" sz="1400" b="0" i="0" u="none" strike="noStrike">
                        <a:solidFill>
                          <a:srgbClr val="000000"/>
                        </a:solidFill>
                        <a:effectLst/>
                        <a:latin typeface="Aptos Narrow" panose="020B000402020202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endParaRPr lang="en-US" sz="1400" b="0" i="0" u="none" strike="noStrike">
                        <a:solidFill>
                          <a:srgbClr val="000000"/>
                        </a:solidFill>
                        <a:effectLst/>
                        <a:latin typeface="Aptos Narrow" panose="020B000402020202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Averages:</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1400" b="1" i="0" u="none" strike="noStrike">
                          <a:solidFill>
                            <a:srgbClr val="000000"/>
                          </a:solidFill>
                          <a:effectLst/>
                          <a:latin typeface="Aptos Narrow" panose="020B0004020202020204" pitchFamily="34" charset="0"/>
                        </a:rPr>
                        <a:t>916.4</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Aptos Narrow" panose="020B0004020202020204" pitchFamily="34" charset="0"/>
                        </a:rPr>
                        <a:t>7.58</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Aptos Narrow" panose="020B0004020202020204" pitchFamily="34" charset="0"/>
                        </a:rPr>
                        <a:t>14.7</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Aptos Narrow" panose="020B0004020202020204" pitchFamily="34" charset="0"/>
                        </a:rPr>
                        <a:t>17.15</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Aptos Narrow" panose="020B0004020202020204" pitchFamily="34" charset="0"/>
                        </a:rPr>
                        <a:t>-0.0006</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Aptos Narrow" panose="020B0004020202020204" pitchFamily="34" charset="0"/>
                        </a:rPr>
                        <a:t>-0.0593</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Aptos Narrow" panose="020B0004020202020204" pitchFamily="34" charset="0"/>
                        </a:rPr>
                        <a:t>0.0177</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Aptos Narrow" panose="020B0004020202020204" pitchFamily="34" charset="0"/>
                        </a:rPr>
                        <a:t>-0.0342</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2578285"/>
                  </a:ext>
                </a:extLst>
              </a:tr>
            </a:tbl>
          </a:graphicData>
        </a:graphic>
      </p:graphicFrame>
    </p:spTree>
    <p:extLst>
      <p:ext uri="{BB962C8B-B14F-4D97-AF65-F5344CB8AC3E}">
        <p14:creationId xmlns:p14="http://schemas.microsoft.com/office/powerpoint/2010/main" val="3591696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B83D-2F56-440A-159A-A1C896CB8A8C}"/>
              </a:ext>
            </a:extLst>
          </p:cNvPr>
          <p:cNvSpPr>
            <a:spLocks noGrp="1"/>
          </p:cNvSpPr>
          <p:nvPr>
            <p:ph type="title"/>
          </p:nvPr>
        </p:nvSpPr>
        <p:spPr>
          <a:xfrm>
            <a:off x="838200" y="1"/>
            <a:ext cx="10515600" cy="525294"/>
          </a:xfrm>
        </p:spPr>
        <p:txBody>
          <a:bodyPr>
            <a:normAutofit fontScale="90000"/>
          </a:bodyPr>
          <a:lstStyle/>
          <a:p>
            <a:pPr algn="ctr"/>
            <a:r>
              <a:rPr lang="en-US" dirty="0"/>
              <a:t>Hyperparameter Testing</a:t>
            </a:r>
          </a:p>
        </p:txBody>
      </p:sp>
      <p:graphicFrame>
        <p:nvGraphicFramePr>
          <p:cNvPr id="4" name="Chart 3">
            <a:extLst>
              <a:ext uri="{FF2B5EF4-FFF2-40B4-BE49-F238E27FC236}">
                <a16:creationId xmlns:a16="http://schemas.microsoft.com/office/drawing/2014/main" id="{33975668-8618-FA20-0333-D88B65E07F8C}"/>
              </a:ext>
            </a:extLst>
          </p:cNvPr>
          <p:cNvGraphicFramePr>
            <a:graphicFrameLocks/>
          </p:cNvGraphicFramePr>
          <p:nvPr>
            <p:extLst>
              <p:ext uri="{D42A27DB-BD31-4B8C-83A1-F6EECF244321}">
                <p14:modId xmlns:p14="http://schemas.microsoft.com/office/powerpoint/2010/main" val="387328036"/>
              </p:ext>
            </p:extLst>
          </p:nvPr>
        </p:nvGraphicFramePr>
        <p:xfrm>
          <a:off x="0" y="525295"/>
          <a:ext cx="6059683" cy="28453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61FB2EC-7686-3194-0487-312649A4B2F3}"/>
              </a:ext>
            </a:extLst>
          </p:cNvPr>
          <p:cNvGraphicFramePr>
            <a:graphicFrameLocks/>
          </p:cNvGraphicFramePr>
          <p:nvPr>
            <p:extLst>
              <p:ext uri="{D42A27DB-BD31-4B8C-83A1-F6EECF244321}">
                <p14:modId xmlns:p14="http://schemas.microsoft.com/office/powerpoint/2010/main" val="3087576885"/>
              </p:ext>
            </p:extLst>
          </p:nvPr>
        </p:nvGraphicFramePr>
        <p:xfrm>
          <a:off x="6158906" y="525295"/>
          <a:ext cx="5933872" cy="30107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160E2C89-B150-B9C1-B2A8-C5CC21504DFF}"/>
              </a:ext>
            </a:extLst>
          </p:cNvPr>
          <p:cNvGraphicFramePr>
            <a:graphicFrameLocks/>
          </p:cNvGraphicFramePr>
          <p:nvPr>
            <p:extLst>
              <p:ext uri="{D42A27DB-BD31-4B8C-83A1-F6EECF244321}">
                <p14:modId xmlns:p14="http://schemas.microsoft.com/office/powerpoint/2010/main" val="3446538765"/>
              </p:ext>
            </p:extLst>
          </p:nvPr>
        </p:nvGraphicFramePr>
        <p:xfrm>
          <a:off x="0" y="3638138"/>
          <a:ext cx="6096000" cy="321986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FB3E82E1-7091-4720-8D8B-A3CF04979FB0}"/>
              </a:ext>
            </a:extLst>
          </p:cNvPr>
          <p:cNvGraphicFramePr>
            <a:graphicFrameLocks/>
          </p:cNvGraphicFramePr>
          <p:nvPr>
            <p:extLst>
              <p:ext uri="{D42A27DB-BD31-4B8C-83A1-F6EECF244321}">
                <p14:modId xmlns:p14="http://schemas.microsoft.com/office/powerpoint/2010/main" val="1186028510"/>
              </p:ext>
            </p:extLst>
          </p:nvPr>
        </p:nvGraphicFramePr>
        <p:xfrm>
          <a:off x="6158906" y="3536006"/>
          <a:ext cx="6033094" cy="332199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49650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47213</TotalTime>
  <Words>3382</Words>
  <Application>Microsoft Office PowerPoint</Application>
  <PresentationFormat>Widescreen</PresentationFormat>
  <Paragraphs>1315</Paragraphs>
  <Slides>29</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Akkurat</vt:lpstr>
      <vt:lpstr>Aptos</vt:lpstr>
      <vt:lpstr>Aptos Display</vt:lpstr>
      <vt:lpstr>Aptos Narrow</vt:lpstr>
      <vt:lpstr>Arial</vt:lpstr>
      <vt:lpstr>Calibri</vt:lpstr>
      <vt:lpstr>Consolas</vt:lpstr>
      <vt:lpstr>Office Theme</vt:lpstr>
      <vt:lpstr>Analyzing Bank Uncertainty with Word Embeddings </vt:lpstr>
      <vt:lpstr>The Data</vt:lpstr>
      <vt:lpstr>Data Breakdown</vt:lpstr>
      <vt:lpstr>Processing</vt:lpstr>
      <vt:lpstr>PowerPoint Presentation</vt:lpstr>
      <vt:lpstr>PowerPoint Presentation</vt:lpstr>
      <vt:lpstr>Word2Vec - Hyperparameters</vt:lpstr>
      <vt:lpstr>Hyperparameter Testing</vt:lpstr>
      <vt:lpstr>Hyperparameter Testing</vt:lpstr>
      <vt:lpstr>Hyperparameters on Correlation Coefficient</vt:lpstr>
      <vt:lpstr>Uncertainty List Creation Decisions</vt:lpstr>
      <vt:lpstr>Uncertainty Score Calculation</vt:lpstr>
      <vt:lpstr>Results – Best model over single run</vt:lpstr>
      <vt:lpstr>Results – Words with &gt;4 appearances over 10 Runs</vt:lpstr>
      <vt:lpstr>10 Run - Averages</vt:lpstr>
      <vt:lpstr>PowerPoint Presentation</vt:lpstr>
      <vt:lpstr>Uncertainty Word List – Full Corpus</vt:lpstr>
      <vt:lpstr>Transcript: Preferred Bank Q2 2019 (1833962) (4th largest uncertainty for yearly corpus word lists, TF-IDF weighting).</vt:lpstr>
      <vt:lpstr>Transcript: Home Bancshares, Inc. Q4 2013</vt:lpstr>
      <vt:lpstr>Transcript: Sterling Bancorp Q3 2023 (2925824) (Largest uncertainty for full corpus word lists, TF-IDF weighting).</vt:lpstr>
      <vt:lpstr>Home Bancshares, Inc. Q3 2010</vt:lpstr>
      <vt:lpstr>Processing Stats</vt:lpstr>
      <vt:lpstr>Appendic - Soto Uncertainty Word List (highlights appear in full corpus uncertainty word list as well)</vt:lpstr>
      <vt:lpstr>Appendix – Issues with single-bank words</vt:lpstr>
      <vt:lpstr>Appendix: Berkshire Hills Bancorp Q1 2016  (Bad Result) </vt:lpstr>
      <vt:lpstr>Appendix – imply_forward-looking (Bad Result)</vt:lpstr>
      <vt:lpstr>Appendix - Time Taken</vt:lpstr>
      <vt:lpstr>Appendix - Uncertainty/Count (Full Corpus Min 5)</vt:lpstr>
      <vt:lpstr>Appendix – Soto Uncertainty Calc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Stagliano, Steven</dc:creator>
  <cp:lastModifiedBy>Stagliano, Steven</cp:lastModifiedBy>
  <cp:revision>9</cp:revision>
  <dcterms:created xsi:type="dcterms:W3CDTF">2024-11-01T00:21:33Z</dcterms:created>
  <dcterms:modified xsi:type="dcterms:W3CDTF">2024-12-04T05:01:49Z</dcterms:modified>
</cp:coreProperties>
</file>