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86" r:id="rId3"/>
    <p:sldId id="257" r:id="rId4"/>
    <p:sldId id="307" r:id="rId5"/>
    <p:sldId id="308" r:id="rId6"/>
    <p:sldId id="309" r:id="rId7"/>
    <p:sldId id="302" r:id="rId8"/>
    <p:sldId id="301" r:id="rId9"/>
    <p:sldId id="303" r:id="rId10"/>
    <p:sldId id="261" r:id="rId11"/>
    <p:sldId id="267" r:id="rId12"/>
    <p:sldId id="263" r:id="rId13"/>
    <p:sldId id="264" r:id="rId14"/>
    <p:sldId id="262" r:id="rId15"/>
    <p:sldId id="265" r:id="rId16"/>
    <p:sldId id="296" r:id="rId17"/>
    <p:sldId id="297" r:id="rId18"/>
    <p:sldId id="298" r:id="rId19"/>
    <p:sldId id="291" r:id="rId20"/>
    <p:sldId id="292" r:id="rId21"/>
    <p:sldId id="293" r:id="rId22"/>
    <p:sldId id="336" r:id="rId23"/>
    <p:sldId id="287" r:id="rId24"/>
    <p:sldId id="325" r:id="rId25"/>
    <p:sldId id="268" r:id="rId26"/>
    <p:sldId id="269" r:id="rId27"/>
    <p:sldId id="270" r:id="rId28"/>
    <p:sldId id="271" r:id="rId29"/>
    <p:sldId id="294" r:id="rId30"/>
    <p:sldId id="295" r:id="rId31"/>
    <p:sldId id="326" r:id="rId32"/>
    <p:sldId id="341" r:id="rId33"/>
    <p:sldId id="315" r:id="rId34"/>
    <p:sldId id="311" r:id="rId35"/>
    <p:sldId id="313" r:id="rId36"/>
    <p:sldId id="312" r:id="rId37"/>
    <p:sldId id="314" r:id="rId38"/>
    <p:sldId id="317" r:id="rId39"/>
    <p:sldId id="316" r:id="rId40"/>
    <p:sldId id="318" r:id="rId41"/>
    <p:sldId id="319" r:id="rId42"/>
    <p:sldId id="320" r:id="rId43"/>
    <p:sldId id="321" r:id="rId44"/>
    <p:sldId id="322" r:id="rId45"/>
    <p:sldId id="323" r:id="rId46"/>
    <p:sldId id="324" r:id="rId47"/>
    <p:sldId id="327" r:id="rId48"/>
    <p:sldId id="328" r:id="rId49"/>
    <p:sldId id="330" r:id="rId50"/>
    <p:sldId id="331" r:id="rId51"/>
    <p:sldId id="329" r:id="rId52"/>
    <p:sldId id="332" r:id="rId53"/>
    <p:sldId id="333" r:id="rId54"/>
    <p:sldId id="334" r:id="rId55"/>
    <p:sldId id="335" r:id="rId56"/>
    <p:sldId id="337" r:id="rId57"/>
    <p:sldId id="338" r:id="rId58"/>
    <p:sldId id="277" r:id="rId59"/>
    <p:sldId id="339" r:id="rId60"/>
    <p:sldId id="340" r:id="rId61"/>
    <p:sldId id="281"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2934" y="-10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p:nvSpPr>
        <p:spPr bwMode="auto">
          <a:xfrm>
            <a:off x="-76200" y="-152400"/>
            <a:ext cx="3479800" cy="457200"/>
          </a:xfrm>
          <a:prstGeom prst="rect">
            <a:avLst/>
          </a:prstGeom>
          <a:noFill/>
          <a:ln w="9525">
            <a:noFill/>
            <a:miter lim="800000"/>
            <a:headEnd/>
            <a:tailEnd/>
          </a:ln>
          <a:effectLst/>
        </p:spPr>
        <p:txBody>
          <a:bodyPr wrap="none">
            <a:spAutoFit/>
          </a:bodyPr>
          <a:lstStyle/>
          <a:p>
            <a:r>
              <a:rPr lang="en-US" sz="1000"/>
              <a:t>Copyright (c) [2002].  Roger L. Costello.  All Rights Reserved.</a:t>
            </a:r>
            <a:r>
              <a:rPr lang="en-US" sz="2400"/>
              <a:t> </a:t>
            </a:r>
          </a:p>
        </p:txBody>
      </p:sp>
      <p:sp>
        <p:nvSpPr>
          <p:cNvPr id="1032" name="Rectangle 8"/>
          <p:cNvSpPr>
            <a:spLocks noChangeArrowheads="1"/>
          </p:cNvSpPr>
          <p:nvPr/>
        </p:nvSpPr>
        <p:spPr bwMode="auto">
          <a:xfrm>
            <a:off x="8785225" y="0"/>
            <a:ext cx="358775" cy="271463"/>
          </a:xfrm>
          <a:prstGeom prst="rect">
            <a:avLst/>
          </a:prstGeom>
          <a:noFill/>
          <a:ln w="12700">
            <a:noFill/>
            <a:miter lim="800000"/>
            <a:headEnd/>
            <a:tailEnd/>
          </a:ln>
          <a:effectLst/>
        </p:spPr>
        <p:txBody>
          <a:bodyPr wrap="none" lIns="90488" tIns="44450" rIns="90488" bIns="44450">
            <a:spAutoFit/>
          </a:bodyPr>
          <a:lstStyle/>
          <a:p>
            <a:fld id="{A713B4B6-9DF3-4A02-B665-205532D2B528}" type="slidenum">
              <a:rPr lang="en-US" sz="1200"/>
              <a:pPr/>
              <a:t>‹#›</a:t>
            </a:fld>
            <a:endParaRPr lang="en-US" sz="12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a:t>REST </a:t>
            </a:r>
            <a:br>
              <a:rPr lang="en-US"/>
            </a:br>
            <a:r>
              <a:rPr lang="en-US"/>
              <a:t>(Representational State Transfer)</a:t>
            </a:r>
          </a:p>
        </p:txBody>
      </p:sp>
      <p:sp>
        <p:nvSpPr>
          <p:cNvPr id="2052" name="Rectangle 4"/>
          <p:cNvSpPr>
            <a:spLocks noGrp="1" noChangeArrowheads="1"/>
          </p:cNvSpPr>
          <p:nvPr>
            <p:ph type="subTitle" idx="1"/>
          </p:nvPr>
        </p:nvSpPr>
        <p:spPr>
          <a:noFill/>
          <a:ln/>
        </p:spPr>
        <p:txBody>
          <a:bodyPr/>
          <a:lstStyle/>
          <a:p>
            <a:pPr marL="342900" indent="-342900"/>
            <a:r>
              <a:rPr lang="en-US"/>
              <a:t>Roger L. Costello</a:t>
            </a:r>
          </a:p>
          <a:p>
            <a:pPr marL="342900" indent="-342900"/>
            <a:r>
              <a:rPr lang="en-US"/>
              <a:t>XML Technologies Course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Parts Depot Web Services</a:t>
            </a:r>
          </a:p>
        </p:txBody>
      </p:sp>
      <p:sp>
        <p:nvSpPr>
          <p:cNvPr id="101379" name="Rectangle 3"/>
          <p:cNvSpPr>
            <a:spLocks noGrp="1" noChangeArrowheads="1"/>
          </p:cNvSpPr>
          <p:nvPr>
            <p:ph type="body" idx="1"/>
          </p:nvPr>
        </p:nvSpPr>
        <p:spPr/>
        <p:txBody>
          <a:bodyPr/>
          <a:lstStyle/>
          <a:p>
            <a:r>
              <a:rPr lang="en-US"/>
              <a:t>Parts Depot, Inc has deployed some web services to enable its customers to:</a:t>
            </a:r>
          </a:p>
          <a:p>
            <a:pPr lvl="1"/>
            <a:r>
              <a:rPr lang="en-US"/>
              <a:t>get a list of parts</a:t>
            </a:r>
          </a:p>
          <a:p>
            <a:pPr lvl="1"/>
            <a:r>
              <a:rPr lang="en-US"/>
              <a:t>get detailed information about a particular part</a:t>
            </a:r>
          </a:p>
          <a:p>
            <a:pPr lvl="1"/>
            <a:r>
              <a:rPr lang="en-US"/>
              <a:t>submit a Purchase Order (PO)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400">
                <a:solidFill>
                  <a:schemeClr val="tx2"/>
                </a:solidFill>
              </a:rPr>
              <a:t>The REST way of Implementing the Web Services</a:t>
            </a:r>
          </a:p>
        </p:txBody>
      </p:sp>
      <p:grpSp>
        <p:nvGrpSpPr>
          <p:cNvPr id="107555" name="Group 35"/>
          <p:cNvGrpSpPr>
            <a:grpSpLocks/>
          </p:cNvGrpSpPr>
          <p:nvPr/>
        </p:nvGrpSpPr>
        <p:grpSpPr bwMode="auto">
          <a:xfrm>
            <a:off x="1674813" y="2863850"/>
            <a:ext cx="1163637" cy="407988"/>
            <a:chOff x="386" y="1476"/>
            <a:chExt cx="435" cy="257"/>
          </a:xfrm>
        </p:grpSpPr>
        <p:sp>
          <p:nvSpPr>
            <p:cNvPr id="107556" name="Rectangle 36"/>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07557" name="Text Box 37"/>
            <p:cNvSpPr txBox="1">
              <a:spLocks noChangeArrowheads="1"/>
            </p:cNvSpPr>
            <p:nvPr/>
          </p:nvSpPr>
          <p:spPr bwMode="auto">
            <a:xfrm>
              <a:off x="386" y="1478"/>
              <a:ext cx="435" cy="250"/>
            </a:xfrm>
            <a:prstGeom prst="rect">
              <a:avLst/>
            </a:prstGeom>
            <a:noFill/>
            <a:ln w="12700">
              <a:noFill/>
              <a:miter lim="800000"/>
              <a:headEnd/>
              <a:tailEnd/>
            </a:ln>
            <a:effectLst/>
          </p:spPr>
          <p:txBody>
            <a:bodyPr wrap="none">
              <a:spAutoFit/>
            </a:bodyPr>
            <a:lstStyle/>
            <a:p>
              <a:pPr algn="ctr"/>
              <a:r>
                <a:rPr lang="en-US" sz="1000"/>
                <a:t>Response</a:t>
              </a:r>
            </a:p>
            <a:p>
              <a:pPr algn="ctr"/>
              <a:r>
                <a:rPr lang="en-US" sz="1000"/>
                <a:t>(HTML/XML doc)</a:t>
              </a:r>
              <a:endParaRPr lang="en-US" sz="2000"/>
            </a:p>
          </p:txBody>
        </p:sp>
      </p:grpSp>
      <p:grpSp>
        <p:nvGrpSpPr>
          <p:cNvPr id="107558" name="Group 38"/>
          <p:cNvGrpSpPr>
            <a:grpSpLocks/>
          </p:cNvGrpSpPr>
          <p:nvPr/>
        </p:nvGrpSpPr>
        <p:grpSpPr bwMode="auto">
          <a:xfrm>
            <a:off x="5276850" y="2357438"/>
            <a:ext cx="758825" cy="3994150"/>
            <a:chOff x="2778" y="1755"/>
            <a:chExt cx="478" cy="1156"/>
          </a:xfrm>
        </p:grpSpPr>
        <p:sp>
          <p:nvSpPr>
            <p:cNvPr id="107559" name="Rectangle 39"/>
            <p:cNvSpPr>
              <a:spLocks noChangeArrowheads="1"/>
            </p:cNvSpPr>
            <p:nvPr/>
          </p:nvSpPr>
          <p:spPr bwMode="auto">
            <a:xfrm>
              <a:off x="2778" y="1755"/>
              <a:ext cx="478" cy="1156"/>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07560" name="Text Box 40"/>
            <p:cNvSpPr txBox="1">
              <a:spLocks noChangeArrowheads="1"/>
            </p:cNvSpPr>
            <p:nvPr/>
          </p:nvSpPr>
          <p:spPr bwMode="auto">
            <a:xfrm rot="-5400000">
              <a:off x="2667" y="2308"/>
              <a:ext cx="623" cy="250"/>
            </a:xfrm>
            <a:prstGeom prst="rect">
              <a:avLst/>
            </a:prstGeom>
            <a:noFill/>
            <a:ln w="12700">
              <a:noFill/>
              <a:miter lim="800000"/>
              <a:headEnd/>
              <a:tailEnd/>
            </a:ln>
            <a:effectLst/>
          </p:spPr>
          <p:txBody>
            <a:bodyPr wrap="none">
              <a:spAutoFit/>
            </a:bodyPr>
            <a:lstStyle/>
            <a:p>
              <a:r>
                <a:rPr lang="en-US" sz="2000"/>
                <a:t>            Web Server</a:t>
              </a:r>
            </a:p>
          </p:txBody>
        </p:sp>
      </p:grpSp>
      <p:sp>
        <p:nvSpPr>
          <p:cNvPr id="107576" name="Text Box 56"/>
          <p:cNvSpPr txBox="1">
            <a:spLocks noChangeArrowheads="1"/>
          </p:cNvSpPr>
          <p:nvPr/>
        </p:nvSpPr>
        <p:spPr bwMode="auto">
          <a:xfrm>
            <a:off x="942975" y="2395538"/>
            <a:ext cx="1974850" cy="366712"/>
          </a:xfrm>
          <a:prstGeom prst="rect">
            <a:avLst/>
          </a:prstGeom>
          <a:noFill/>
          <a:ln w="9525">
            <a:noFill/>
            <a:miter lim="800000"/>
            <a:headEnd/>
            <a:tailEnd/>
          </a:ln>
          <a:effectLst/>
        </p:spPr>
        <p:txBody>
          <a:bodyPr wrap="none">
            <a:spAutoFit/>
          </a:bodyPr>
          <a:lstStyle/>
          <a:p>
            <a:r>
              <a:rPr lang="en-US"/>
              <a:t>HTTP GET request</a:t>
            </a:r>
          </a:p>
        </p:txBody>
      </p:sp>
      <p:sp>
        <p:nvSpPr>
          <p:cNvPr id="107577" name="Text Box 57"/>
          <p:cNvSpPr txBox="1">
            <a:spLocks noChangeArrowheads="1"/>
          </p:cNvSpPr>
          <p:nvPr/>
        </p:nvSpPr>
        <p:spPr bwMode="auto">
          <a:xfrm>
            <a:off x="3381375" y="2395538"/>
            <a:ext cx="822325" cy="376237"/>
          </a:xfrm>
          <a:prstGeom prst="rect">
            <a:avLst/>
          </a:prstGeom>
          <a:noFill/>
          <a:ln w="9525">
            <a:solidFill>
              <a:schemeClr val="tx1"/>
            </a:solidFill>
            <a:miter lim="800000"/>
            <a:headEnd/>
            <a:tailEnd/>
          </a:ln>
          <a:effectLst/>
        </p:spPr>
        <p:txBody>
          <a:bodyPr wrap="none">
            <a:spAutoFit/>
          </a:bodyPr>
          <a:lstStyle/>
          <a:p>
            <a:r>
              <a:rPr lang="en-US"/>
              <a:t>URL 1</a:t>
            </a:r>
          </a:p>
        </p:txBody>
      </p:sp>
      <p:sp>
        <p:nvSpPr>
          <p:cNvPr id="107578" name="Line 58"/>
          <p:cNvSpPr>
            <a:spLocks noChangeShapeType="1"/>
          </p:cNvSpPr>
          <p:nvPr/>
        </p:nvSpPr>
        <p:spPr bwMode="auto">
          <a:xfrm>
            <a:off x="6048375" y="2852738"/>
            <a:ext cx="10255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07580" name="Line 60"/>
          <p:cNvSpPr>
            <a:spLocks noChangeShapeType="1"/>
          </p:cNvSpPr>
          <p:nvPr/>
        </p:nvSpPr>
        <p:spPr bwMode="auto">
          <a:xfrm>
            <a:off x="2857500" y="2603500"/>
            <a:ext cx="533400" cy="15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07582" name="Text Box 62"/>
          <p:cNvSpPr txBox="1">
            <a:spLocks noChangeArrowheads="1"/>
          </p:cNvSpPr>
          <p:nvPr/>
        </p:nvSpPr>
        <p:spPr bwMode="auto">
          <a:xfrm>
            <a:off x="3141663" y="2882900"/>
            <a:ext cx="1612900" cy="366713"/>
          </a:xfrm>
          <a:prstGeom prst="rect">
            <a:avLst/>
          </a:prstGeom>
          <a:noFill/>
          <a:ln w="9525">
            <a:noFill/>
            <a:miter lim="800000"/>
            <a:headEnd/>
            <a:tailEnd/>
          </a:ln>
          <a:effectLst/>
        </p:spPr>
        <p:txBody>
          <a:bodyPr wrap="none">
            <a:spAutoFit/>
          </a:bodyPr>
          <a:lstStyle/>
          <a:p>
            <a:r>
              <a:rPr lang="en-US"/>
              <a:t>HTTP response</a:t>
            </a:r>
          </a:p>
        </p:txBody>
      </p:sp>
      <p:sp>
        <p:nvSpPr>
          <p:cNvPr id="107583" name="Line 63"/>
          <p:cNvSpPr>
            <a:spLocks noChangeShapeType="1"/>
          </p:cNvSpPr>
          <p:nvPr/>
        </p:nvSpPr>
        <p:spPr bwMode="auto">
          <a:xfrm flipH="1">
            <a:off x="4676775" y="3076575"/>
            <a:ext cx="60007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07584" name="Line 64"/>
          <p:cNvSpPr>
            <a:spLocks noChangeShapeType="1"/>
          </p:cNvSpPr>
          <p:nvPr/>
        </p:nvSpPr>
        <p:spPr bwMode="auto">
          <a:xfrm flipH="1">
            <a:off x="2776538" y="3076575"/>
            <a:ext cx="436562" cy="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07585" name="Group 65"/>
          <p:cNvGrpSpPr>
            <a:grpSpLocks/>
          </p:cNvGrpSpPr>
          <p:nvPr/>
        </p:nvGrpSpPr>
        <p:grpSpPr bwMode="auto">
          <a:xfrm>
            <a:off x="1674813" y="4340225"/>
            <a:ext cx="1163637" cy="407988"/>
            <a:chOff x="386" y="1476"/>
            <a:chExt cx="435" cy="257"/>
          </a:xfrm>
        </p:grpSpPr>
        <p:sp>
          <p:nvSpPr>
            <p:cNvPr id="107586" name="Rectangle 66"/>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07587" name="Text Box 67"/>
            <p:cNvSpPr txBox="1">
              <a:spLocks noChangeArrowheads="1"/>
            </p:cNvSpPr>
            <p:nvPr/>
          </p:nvSpPr>
          <p:spPr bwMode="auto">
            <a:xfrm>
              <a:off x="386" y="1478"/>
              <a:ext cx="435" cy="250"/>
            </a:xfrm>
            <a:prstGeom prst="rect">
              <a:avLst/>
            </a:prstGeom>
            <a:noFill/>
            <a:ln w="12700">
              <a:noFill/>
              <a:miter lim="800000"/>
              <a:headEnd/>
              <a:tailEnd/>
            </a:ln>
            <a:effectLst/>
          </p:spPr>
          <p:txBody>
            <a:bodyPr wrap="none">
              <a:spAutoFit/>
            </a:bodyPr>
            <a:lstStyle/>
            <a:p>
              <a:pPr algn="ctr"/>
              <a:r>
                <a:rPr lang="en-US" sz="1000"/>
                <a:t>Response</a:t>
              </a:r>
            </a:p>
            <a:p>
              <a:pPr algn="ctr"/>
              <a:r>
                <a:rPr lang="en-US" sz="1000"/>
                <a:t>(HTML/XML doc)</a:t>
              </a:r>
              <a:endParaRPr lang="en-US" sz="2000"/>
            </a:p>
          </p:txBody>
        </p:sp>
      </p:grpSp>
      <p:sp>
        <p:nvSpPr>
          <p:cNvPr id="107588" name="Line 68"/>
          <p:cNvSpPr>
            <a:spLocks noChangeShapeType="1"/>
          </p:cNvSpPr>
          <p:nvPr/>
        </p:nvSpPr>
        <p:spPr bwMode="auto">
          <a:xfrm>
            <a:off x="4219575" y="4071938"/>
            <a:ext cx="1063625" cy="1587"/>
          </a:xfrm>
          <a:prstGeom prst="line">
            <a:avLst/>
          </a:prstGeom>
          <a:noFill/>
          <a:ln w="12700">
            <a:solidFill>
              <a:schemeClr val="tx1"/>
            </a:solidFill>
            <a:round/>
            <a:headEnd/>
            <a:tailEnd type="triangle" w="med" len="med"/>
          </a:ln>
          <a:effectLst/>
        </p:spPr>
        <p:txBody>
          <a:bodyPr wrap="none" anchor="ctr"/>
          <a:lstStyle/>
          <a:p>
            <a:endParaRPr lang="en-US"/>
          </a:p>
        </p:txBody>
      </p:sp>
      <p:sp>
        <p:nvSpPr>
          <p:cNvPr id="107589" name="Text Box 69"/>
          <p:cNvSpPr txBox="1">
            <a:spLocks noChangeArrowheads="1"/>
          </p:cNvSpPr>
          <p:nvPr/>
        </p:nvSpPr>
        <p:spPr bwMode="auto">
          <a:xfrm>
            <a:off x="942975" y="3871913"/>
            <a:ext cx="1974850" cy="366712"/>
          </a:xfrm>
          <a:prstGeom prst="rect">
            <a:avLst/>
          </a:prstGeom>
          <a:noFill/>
          <a:ln w="9525">
            <a:noFill/>
            <a:miter lim="800000"/>
            <a:headEnd/>
            <a:tailEnd/>
          </a:ln>
          <a:effectLst/>
        </p:spPr>
        <p:txBody>
          <a:bodyPr wrap="none">
            <a:spAutoFit/>
          </a:bodyPr>
          <a:lstStyle/>
          <a:p>
            <a:r>
              <a:rPr lang="en-US"/>
              <a:t>HTTP GET request</a:t>
            </a:r>
          </a:p>
        </p:txBody>
      </p:sp>
      <p:sp>
        <p:nvSpPr>
          <p:cNvPr id="107590" name="Text Box 70"/>
          <p:cNvSpPr txBox="1">
            <a:spLocks noChangeArrowheads="1"/>
          </p:cNvSpPr>
          <p:nvPr/>
        </p:nvSpPr>
        <p:spPr bwMode="auto">
          <a:xfrm>
            <a:off x="3381375" y="3871913"/>
            <a:ext cx="822325" cy="376237"/>
          </a:xfrm>
          <a:prstGeom prst="rect">
            <a:avLst/>
          </a:prstGeom>
          <a:noFill/>
          <a:ln w="9525">
            <a:solidFill>
              <a:schemeClr val="tx1"/>
            </a:solidFill>
            <a:miter lim="800000"/>
            <a:headEnd/>
            <a:tailEnd/>
          </a:ln>
          <a:effectLst/>
        </p:spPr>
        <p:txBody>
          <a:bodyPr wrap="none">
            <a:spAutoFit/>
          </a:bodyPr>
          <a:lstStyle/>
          <a:p>
            <a:r>
              <a:rPr lang="en-US"/>
              <a:t>URL 2</a:t>
            </a:r>
          </a:p>
        </p:txBody>
      </p:sp>
      <p:sp>
        <p:nvSpPr>
          <p:cNvPr id="107591" name="Line 71"/>
          <p:cNvSpPr>
            <a:spLocks noChangeShapeType="1"/>
          </p:cNvSpPr>
          <p:nvPr/>
        </p:nvSpPr>
        <p:spPr bwMode="auto">
          <a:xfrm>
            <a:off x="2857500" y="4079875"/>
            <a:ext cx="514350" cy="15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07592" name="Text Box 72"/>
          <p:cNvSpPr txBox="1">
            <a:spLocks noChangeArrowheads="1"/>
          </p:cNvSpPr>
          <p:nvPr/>
        </p:nvSpPr>
        <p:spPr bwMode="auto">
          <a:xfrm>
            <a:off x="3141663" y="4359275"/>
            <a:ext cx="1612900" cy="366713"/>
          </a:xfrm>
          <a:prstGeom prst="rect">
            <a:avLst/>
          </a:prstGeom>
          <a:noFill/>
          <a:ln w="9525">
            <a:noFill/>
            <a:miter lim="800000"/>
            <a:headEnd/>
            <a:tailEnd/>
          </a:ln>
          <a:effectLst/>
        </p:spPr>
        <p:txBody>
          <a:bodyPr wrap="none">
            <a:spAutoFit/>
          </a:bodyPr>
          <a:lstStyle/>
          <a:p>
            <a:r>
              <a:rPr lang="en-US"/>
              <a:t>HTTP response</a:t>
            </a:r>
          </a:p>
        </p:txBody>
      </p:sp>
      <p:sp>
        <p:nvSpPr>
          <p:cNvPr id="107595" name="Line 75"/>
          <p:cNvSpPr>
            <a:spLocks noChangeShapeType="1"/>
          </p:cNvSpPr>
          <p:nvPr/>
        </p:nvSpPr>
        <p:spPr bwMode="auto">
          <a:xfrm>
            <a:off x="6048375" y="4281488"/>
            <a:ext cx="1066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07600" name="Line 80"/>
          <p:cNvSpPr>
            <a:spLocks noChangeShapeType="1"/>
          </p:cNvSpPr>
          <p:nvPr/>
        </p:nvSpPr>
        <p:spPr bwMode="auto">
          <a:xfrm>
            <a:off x="4214813" y="5567363"/>
            <a:ext cx="1063625" cy="1587"/>
          </a:xfrm>
          <a:prstGeom prst="line">
            <a:avLst/>
          </a:prstGeom>
          <a:noFill/>
          <a:ln w="12700">
            <a:solidFill>
              <a:schemeClr val="tx1"/>
            </a:solidFill>
            <a:round/>
            <a:headEnd/>
            <a:tailEnd type="triangle" w="med" len="med"/>
          </a:ln>
          <a:effectLst/>
        </p:spPr>
        <p:txBody>
          <a:bodyPr wrap="none" anchor="ctr"/>
          <a:lstStyle/>
          <a:p>
            <a:endParaRPr lang="en-US"/>
          </a:p>
        </p:txBody>
      </p:sp>
      <p:sp>
        <p:nvSpPr>
          <p:cNvPr id="107601" name="Text Box 81"/>
          <p:cNvSpPr txBox="1">
            <a:spLocks noChangeArrowheads="1"/>
          </p:cNvSpPr>
          <p:nvPr/>
        </p:nvSpPr>
        <p:spPr bwMode="auto">
          <a:xfrm>
            <a:off x="523875" y="5367338"/>
            <a:ext cx="1371600" cy="366712"/>
          </a:xfrm>
          <a:prstGeom prst="rect">
            <a:avLst/>
          </a:prstGeom>
          <a:noFill/>
          <a:ln w="9525">
            <a:noFill/>
            <a:miter lim="800000"/>
            <a:headEnd/>
            <a:tailEnd/>
          </a:ln>
          <a:effectLst/>
        </p:spPr>
        <p:txBody>
          <a:bodyPr wrap="none">
            <a:spAutoFit/>
          </a:bodyPr>
          <a:lstStyle/>
          <a:p>
            <a:r>
              <a:rPr lang="en-US"/>
              <a:t>HTTP POST</a:t>
            </a:r>
          </a:p>
        </p:txBody>
      </p:sp>
      <p:sp>
        <p:nvSpPr>
          <p:cNvPr id="107602" name="Text Box 82"/>
          <p:cNvSpPr txBox="1">
            <a:spLocks noChangeArrowheads="1"/>
          </p:cNvSpPr>
          <p:nvPr/>
        </p:nvSpPr>
        <p:spPr bwMode="auto">
          <a:xfrm>
            <a:off x="3376613" y="5367338"/>
            <a:ext cx="822325" cy="376237"/>
          </a:xfrm>
          <a:prstGeom prst="rect">
            <a:avLst/>
          </a:prstGeom>
          <a:noFill/>
          <a:ln w="9525">
            <a:solidFill>
              <a:schemeClr val="tx1"/>
            </a:solidFill>
            <a:miter lim="800000"/>
            <a:headEnd/>
            <a:tailEnd/>
          </a:ln>
          <a:effectLst/>
        </p:spPr>
        <p:txBody>
          <a:bodyPr wrap="none">
            <a:spAutoFit/>
          </a:bodyPr>
          <a:lstStyle/>
          <a:p>
            <a:r>
              <a:rPr lang="en-US"/>
              <a:t>URL 3</a:t>
            </a:r>
          </a:p>
        </p:txBody>
      </p:sp>
      <p:sp>
        <p:nvSpPr>
          <p:cNvPr id="107603" name="Line 83"/>
          <p:cNvSpPr>
            <a:spLocks noChangeShapeType="1"/>
          </p:cNvSpPr>
          <p:nvPr/>
        </p:nvSpPr>
        <p:spPr bwMode="auto">
          <a:xfrm>
            <a:off x="2852738" y="5575300"/>
            <a:ext cx="514350" cy="15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07604" name="Text Box 84"/>
          <p:cNvSpPr txBox="1">
            <a:spLocks noChangeArrowheads="1"/>
          </p:cNvSpPr>
          <p:nvPr/>
        </p:nvSpPr>
        <p:spPr bwMode="auto">
          <a:xfrm>
            <a:off x="3136900" y="5926138"/>
            <a:ext cx="1612900" cy="366712"/>
          </a:xfrm>
          <a:prstGeom prst="rect">
            <a:avLst/>
          </a:prstGeom>
          <a:noFill/>
          <a:ln w="9525">
            <a:noFill/>
            <a:miter lim="800000"/>
            <a:headEnd/>
            <a:tailEnd/>
          </a:ln>
          <a:effectLst/>
        </p:spPr>
        <p:txBody>
          <a:bodyPr wrap="none">
            <a:spAutoFit/>
          </a:bodyPr>
          <a:lstStyle/>
          <a:p>
            <a:r>
              <a:rPr lang="en-US"/>
              <a:t>HTTP response</a:t>
            </a:r>
          </a:p>
        </p:txBody>
      </p:sp>
      <p:sp>
        <p:nvSpPr>
          <p:cNvPr id="107607" name="Line 87"/>
          <p:cNvSpPr>
            <a:spLocks noChangeShapeType="1"/>
          </p:cNvSpPr>
          <p:nvPr/>
        </p:nvSpPr>
        <p:spPr bwMode="auto">
          <a:xfrm>
            <a:off x="6043613" y="5776913"/>
            <a:ext cx="1066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07609" name="Text Box 89"/>
          <p:cNvSpPr txBox="1">
            <a:spLocks noChangeArrowheads="1"/>
          </p:cNvSpPr>
          <p:nvPr/>
        </p:nvSpPr>
        <p:spPr bwMode="auto">
          <a:xfrm>
            <a:off x="569913" y="5918200"/>
            <a:ext cx="2193925" cy="376238"/>
          </a:xfrm>
          <a:prstGeom prst="rect">
            <a:avLst/>
          </a:prstGeom>
          <a:noFill/>
          <a:ln w="9525">
            <a:solidFill>
              <a:schemeClr val="tx1"/>
            </a:solidFill>
            <a:miter lim="800000"/>
            <a:headEnd/>
            <a:tailEnd/>
          </a:ln>
          <a:effectLst/>
        </p:spPr>
        <p:txBody>
          <a:bodyPr wrap="none">
            <a:spAutoFit/>
          </a:bodyPr>
          <a:lstStyle/>
          <a:p>
            <a:r>
              <a:rPr lang="en-US"/>
              <a:t>URL to submitted PO</a:t>
            </a:r>
          </a:p>
        </p:txBody>
      </p:sp>
      <p:sp>
        <p:nvSpPr>
          <p:cNvPr id="107610" name="Text Box 90"/>
          <p:cNvSpPr txBox="1">
            <a:spLocks noChangeArrowheads="1"/>
          </p:cNvSpPr>
          <p:nvPr/>
        </p:nvSpPr>
        <p:spPr bwMode="auto">
          <a:xfrm>
            <a:off x="1882775" y="5381625"/>
            <a:ext cx="957263" cy="406400"/>
          </a:xfrm>
          <a:prstGeom prst="rect">
            <a:avLst/>
          </a:prstGeom>
          <a:noFill/>
          <a:ln w="9525">
            <a:solidFill>
              <a:schemeClr val="tx1"/>
            </a:solidFill>
            <a:miter lim="800000"/>
            <a:headEnd/>
            <a:tailEnd/>
          </a:ln>
          <a:effectLst/>
        </p:spPr>
        <p:txBody>
          <a:bodyPr wrap="none">
            <a:spAutoFit/>
          </a:bodyPr>
          <a:lstStyle/>
          <a:p>
            <a:pPr algn="ctr"/>
            <a:r>
              <a:rPr lang="en-US" sz="1000"/>
              <a:t>PO</a:t>
            </a:r>
          </a:p>
          <a:p>
            <a:pPr algn="ctr"/>
            <a:r>
              <a:rPr lang="en-US" sz="1000"/>
              <a:t>(HTML/XML)</a:t>
            </a:r>
            <a:endParaRPr lang="en-US"/>
          </a:p>
        </p:txBody>
      </p:sp>
      <p:sp>
        <p:nvSpPr>
          <p:cNvPr id="107613" name="Line 93"/>
          <p:cNvSpPr>
            <a:spLocks noChangeShapeType="1"/>
          </p:cNvSpPr>
          <p:nvPr/>
        </p:nvSpPr>
        <p:spPr bwMode="auto">
          <a:xfrm>
            <a:off x="2771775" y="4546600"/>
            <a:ext cx="466725" cy="1588"/>
          </a:xfrm>
          <a:prstGeom prst="line">
            <a:avLst/>
          </a:prstGeom>
          <a:noFill/>
          <a:ln w="9525">
            <a:solidFill>
              <a:schemeClr val="tx1"/>
            </a:solidFill>
            <a:round/>
            <a:headEnd type="triangle" w="med" len="med"/>
            <a:tailEnd/>
          </a:ln>
          <a:effectLst/>
        </p:spPr>
        <p:txBody>
          <a:bodyPr wrap="none" anchor="ctr"/>
          <a:lstStyle/>
          <a:p>
            <a:endParaRPr lang="en-US"/>
          </a:p>
        </p:txBody>
      </p:sp>
      <p:sp>
        <p:nvSpPr>
          <p:cNvPr id="107615" name="Line 95"/>
          <p:cNvSpPr>
            <a:spLocks noChangeShapeType="1"/>
          </p:cNvSpPr>
          <p:nvPr/>
        </p:nvSpPr>
        <p:spPr bwMode="auto">
          <a:xfrm>
            <a:off x="4733925" y="4575175"/>
            <a:ext cx="533400" cy="1588"/>
          </a:xfrm>
          <a:prstGeom prst="line">
            <a:avLst/>
          </a:prstGeom>
          <a:noFill/>
          <a:ln w="9525">
            <a:solidFill>
              <a:schemeClr val="tx1"/>
            </a:solidFill>
            <a:round/>
            <a:headEnd type="triangle" w="med" len="med"/>
            <a:tailEnd/>
          </a:ln>
          <a:effectLst/>
        </p:spPr>
        <p:txBody>
          <a:bodyPr wrap="none" anchor="ctr"/>
          <a:lstStyle/>
          <a:p>
            <a:endParaRPr lang="en-US"/>
          </a:p>
        </p:txBody>
      </p:sp>
      <p:sp>
        <p:nvSpPr>
          <p:cNvPr id="107616" name="Line 96"/>
          <p:cNvSpPr>
            <a:spLocks noChangeShapeType="1"/>
          </p:cNvSpPr>
          <p:nvPr/>
        </p:nvSpPr>
        <p:spPr bwMode="auto">
          <a:xfrm>
            <a:off x="2790825" y="6103938"/>
            <a:ext cx="428625" cy="1587"/>
          </a:xfrm>
          <a:prstGeom prst="line">
            <a:avLst/>
          </a:prstGeom>
          <a:noFill/>
          <a:ln w="9525">
            <a:solidFill>
              <a:schemeClr val="tx1"/>
            </a:solidFill>
            <a:round/>
            <a:headEnd type="triangle" w="med" len="med"/>
            <a:tailEnd/>
          </a:ln>
          <a:effectLst/>
        </p:spPr>
        <p:txBody>
          <a:bodyPr wrap="none" anchor="ctr"/>
          <a:lstStyle/>
          <a:p>
            <a:endParaRPr lang="en-US"/>
          </a:p>
        </p:txBody>
      </p:sp>
      <p:sp>
        <p:nvSpPr>
          <p:cNvPr id="107619" name="Line 99"/>
          <p:cNvSpPr>
            <a:spLocks noChangeShapeType="1"/>
          </p:cNvSpPr>
          <p:nvPr/>
        </p:nvSpPr>
        <p:spPr bwMode="auto">
          <a:xfrm>
            <a:off x="4200525" y="2595563"/>
            <a:ext cx="1063625" cy="1587"/>
          </a:xfrm>
          <a:prstGeom prst="line">
            <a:avLst/>
          </a:prstGeom>
          <a:noFill/>
          <a:ln w="12700">
            <a:solidFill>
              <a:schemeClr val="tx1"/>
            </a:solidFill>
            <a:round/>
            <a:headEnd/>
            <a:tailEnd type="triangle" w="med" len="med"/>
          </a:ln>
          <a:effectLst/>
        </p:spPr>
        <p:txBody>
          <a:bodyPr wrap="none" anchor="ctr"/>
          <a:lstStyle/>
          <a:p>
            <a:endParaRPr lang="en-US"/>
          </a:p>
        </p:txBody>
      </p:sp>
      <p:sp>
        <p:nvSpPr>
          <p:cNvPr id="107620" name="Line 100"/>
          <p:cNvSpPr>
            <a:spLocks noChangeShapeType="1"/>
          </p:cNvSpPr>
          <p:nvPr/>
        </p:nvSpPr>
        <p:spPr bwMode="auto">
          <a:xfrm>
            <a:off x="4743450" y="6142038"/>
            <a:ext cx="533400" cy="1587"/>
          </a:xfrm>
          <a:prstGeom prst="line">
            <a:avLst/>
          </a:prstGeom>
          <a:noFill/>
          <a:ln w="9525">
            <a:solidFill>
              <a:schemeClr val="tx1"/>
            </a:solidFill>
            <a:round/>
            <a:headEnd type="triangle" w="med" len="med"/>
            <a:tailEnd/>
          </a:ln>
          <a:effectLst/>
        </p:spPr>
        <p:txBody>
          <a:bodyPr wrap="none" anchor="ctr"/>
          <a:lstStyle/>
          <a:p>
            <a:endParaRPr lang="en-US"/>
          </a:p>
        </p:txBody>
      </p:sp>
      <p:sp>
        <p:nvSpPr>
          <p:cNvPr id="107621" name="Oval 101"/>
          <p:cNvSpPr>
            <a:spLocks noChangeArrowheads="1"/>
          </p:cNvSpPr>
          <p:nvPr/>
        </p:nvSpPr>
        <p:spPr bwMode="auto">
          <a:xfrm>
            <a:off x="7070725" y="2438400"/>
            <a:ext cx="846138" cy="865188"/>
          </a:xfrm>
          <a:prstGeom prst="ellipse">
            <a:avLst/>
          </a:prstGeom>
          <a:solidFill>
            <a:schemeClr val="bg1"/>
          </a:solidFill>
          <a:ln w="9525">
            <a:solidFill>
              <a:schemeClr val="tx1"/>
            </a:solidFill>
            <a:round/>
            <a:headEnd/>
            <a:tailEnd/>
          </a:ln>
          <a:effectLst/>
        </p:spPr>
        <p:txBody>
          <a:bodyPr wrap="none" anchor="ctr"/>
          <a:lstStyle/>
          <a:p>
            <a:pPr algn="ctr"/>
            <a:r>
              <a:rPr lang="en-US" sz="1400"/>
              <a:t>Parts</a:t>
            </a:r>
          </a:p>
          <a:p>
            <a:pPr algn="ctr"/>
            <a:r>
              <a:rPr lang="en-US" sz="1400"/>
              <a:t>List</a:t>
            </a:r>
          </a:p>
        </p:txBody>
      </p:sp>
      <p:sp>
        <p:nvSpPr>
          <p:cNvPr id="107623" name="Oval 103"/>
          <p:cNvSpPr>
            <a:spLocks noChangeArrowheads="1"/>
          </p:cNvSpPr>
          <p:nvPr/>
        </p:nvSpPr>
        <p:spPr bwMode="auto">
          <a:xfrm>
            <a:off x="7108825" y="3846513"/>
            <a:ext cx="846138" cy="865187"/>
          </a:xfrm>
          <a:prstGeom prst="ellipse">
            <a:avLst/>
          </a:prstGeom>
          <a:solidFill>
            <a:schemeClr val="bg1"/>
          </a:solidFill>
          <a:ln w="9525">
            <a:solidFill>
              <a:schemeClr val="tx1"/>
            </a:solidFill>
            <a:round/>
            <a:headEnd/>
            <a:tailEnd/>
          </a:ln>
          <a:effectLst/>
        </p:spPr>
        <p:txBody>
          <a:bodyPr wrap="none" anchor="ctr"/>
          <a:lstStyle/>
          <a:p>
            <a:pPr algn="ctr"/>
            <a:r>
              <a:rPr lang="en-US" sz="1400"/>
              <a:t>Part</a:t>
            </a:r>
          </a:p>
        </p:txBody>
      </p:sp>
      <p:sp>
        <p:nvSpPr>
          <p:cNvPr id="107624" name="Oval 104"/>
          <p:cNvSpPr>
            <a:spLocks noChangeArrowheads="1"/>
          </p:cNvSpPr>
          <p:nvPr/>
        </p:nvSpPr>
        <p:spPr bwMode="auto">
          <a:xfrm>
            <a:off x="7116763" y="5341938"/>
            <a:ext cx="846137" cy="865187"/>
          </a:xfrm>
          <a:prstGeom prst="ellipse">
            <a:avLst/>
          </a:prstGeom>
          <a:solidFill>
            <a:schemeClr val="bg1"/>
          </a:solidFill>
          <a:ln w="9525">
            <a:solidFill>
              <a:schemeClr val="tx1"/>
            </a:solidFill>
            <a:round/>
            <a:headEnd/>
            <a:tailEnd/>
          </a:ln>
          <a:effectLst/>
        </p:spPr>
        <p:txBody>
          <a:bodyPr wrap="none" anchor="ctr"/>
          <a:lstStyle/>
          <a:p>
            <a:pPr algn="ctr"/>
            <a:r>
              <a:rPr lang="en-US" sz="1400"/>
              <a:t>PO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400">
                <a:solidFill>
                  <a:schemeClr val="tx2"/>
                </a:solidFill>
              </a:rPr>
              <a:t>The REST way of Implementing the Web Service</a:t>
            </a:r>
          </a:p>
        </p:txBody>
      </p:sp>
      <p:sp>
        <p:nvSpPr>
          <p:cNvPr id="103427" name="Rectangle 3"/>
          <p:cNvSpPr>
            <a:spLocks noChangeArrowheads="1"/>
          </p:cNvSpPr>
          <p:nvPr/>
        </p:nvSpPr>
        <p:spPr bwMode="auto">
          <a:xfrm>
            <a:off x="685800" y="1981200"/>
            <a:ext cx="7772400" cy="4114800"/>
          </a:xfrm>
          <a:prstGeom prst="rect">
            <a:avLst/>
          </a:prstGeom>
          <a:noFill/>
          <a:ln w="9525">
            <a:noFill/>
            <a:miter lim="800000"/>
            <a:headEnd/>
            <a:tailEnd/>
          </a:ln>
          <a:effectLst/>
        </p:spPr>
        <p:txBody>
          <a:bodyPr/>
          <a:lstStyle/>
          <a:p>
            <a:pPr marL="342900" indent="-342900">
              <a:spcBef>
                <a:spcPct val="20000"/>
              </a:spcBef>
              <a:buFontTx/>
              <a:buChar char="•"/>
            </a:pPr>
            <a:r>
              <a:rPr lang="en-US" sz="3200"/>
              <a:t>Service: Get a list of parts</a:t>
            </a:r>
          </a:p>
          <a:p>
            <a:pPr marL="742950" lvl="1" indent="-285750">
              <a:spcBef>
                <a:spcPct val="20000"/>
              </a:spcBef>
              <a:buFontTx/>
              <a:buChar char="–"/>
            </a:pPr>
            <a:r>
              <a:rPr lang="en-US" sz="2400"/>
              <a:t>The web service makes available a URL to a parts list resource.  Example, a client would use this URL to get the parts list:</a:t>
            </a:r>
          </a:p>
          <a:p>
            <a:pPr marL="1143000" lvl="2" indent="-228600">
              <a:spcBef>
                <a:spcPct val="20000"/>
              </a:spcBef>
              <a:buFontTx/>
              <a:buChar char="•"/>
            </a:pPr>
            <a:r>
              <a:rPr lang="en-US" sz="2000"/>
              <a:t>http://www.parts-depot.com/parts</a:t>
            </a:r>
          </a:p>
          <a:p>
            <a:pPr marL="1143000" lvl="2" indent="-228600">
              <a:spcBef>
                <a:spcPct val="20000"/>
              </a:spcBef>
              <a:buFontTx/>
              <a:buChar char="•"/>
            </a:pPr>
            <a:r>
              <a:rPr lang="en-US" sz="2000"/>
              <a:t>Note that </a:t>
            </a:r>
            <a:r>
              <a:rPr lang="en-US" sz="2000" b="1"/>
              <a:t>how</a:t>
            </a:r>
            <a:r>
              <a:rPr lang="en-US" sz="2000"/>
              <a:t> the web service generates the parts list is completely transparent to the client.  This is </a:t>
            </a:r>
            <a:r>
              <a:rPr lang="en-US" sz="2000" i="1"/>
              <a:t>loose coupling</a:t>
            </a:r>
            <a:r>
              <a:rPr lang="en-US" sz="2000"/>
              <a:t>.</a:t>
            </a:r>
          </a:p>
          <a:p>
            <a:pPr marL="742950" lvl="1" indent="-285750">
              <a:spcBef>
                <a:spcPct val="20000"/>
              </a:spcBef>
              <a:buFontTx/>
              <a:buChar char="–"/>
            </a:pPr>
            <a:r>
              <a:rPr lang="en-US" sz="2400"/>
              <a:t>The web service may wish to allow the client to specify whether he/she wants the parts list as an HTML document, or as an XML document.  This is how to specify that an XML document is desired:</a:t>
            </a:r>
          </a:p>
          <a:p>
            <a:pPr marL="1143000" lvl="2" indent="-228600">
              <a:spcBef>
                <a:spcPct val="20000"/>
              </a:spcBef>
              <a:buFontTx/>
              <a:buChar char="•"/>
            </a:pPr>
            <a:r>
              <a:rPr lang="en-US" sz="2000"/>
              <a:t>http://www.parts-depot.com/parts?flavor=xml</a:t>
            </a:r>
          </a:p>
          <a:p>
            <a:pPr marL="1143000" lvl="2" indent="-228600">
              <a:spcBef>
                <a:spcPct val="20000"/>
              </a:spcBef>
              <a:buFontTx/>
              <a:buChar char="•"/>
            </a:pPr>
            <a:endParaRPr lang="en-US" sz="2400"/>
          </a:p>
          <a:p>
            <a:pPr marL="342900" indent="-342900">
              <a:spcBef>
                <a:spcPct val="20000"/>
              </a:spcBef>
              <a:buFontTx/>
              <a:buChar char="•"/>
            </a:pPr>
            <a:endParaRPr 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ChangeArrowheads="1"/>
          </p:cNvSpPr>
          <p:nvPr>
            <p:ph type="title"/>
          </p:nvPr>
        </p:nvSpPr>
        <p:spPr/>
        <p:txBody>
          <a:bodyPr/>
          <a:lstStyle/>
          <a:p>
            <a:r>
              <a:rPr lang="en-US"/>
              <a:t>Data Returned - Parts List</a:t>
            </a:r>
          </a:p>
        </p:txBody>
      </p:sp>
      <p:sp>
        <p:nvSpPr>
          <p:cNvPr id="104451" name="Rectangle 1027"/>
          <p:cNvSpPr>
            <a:spLocks noChangeArrowheads="1"/>
          </p:cNvSpPr>
          <p:nvPr/>
        </p:nvSpPr>
        <p:spPr bwMode="auto">
          <a:xfrm>
            <a:off x="1085850" y="1831975"/>
            <a:ext cx="6900863" cy="3035300"/>
          </a:xfrm>
          <a:prstGeom prst="rect">
            <a:avLst/>
          </a:prstGeom>
          <a:noFill/>
          <a:ln w="9525">
            <a:solidFill>
              <a:schemeClr val="tx1"/>
            </a:solidFill>
            <a:miter lim="800000"/>
            <a:headEnd/>
            <a:tailEnd/>
          </a:ln>
          <a:effectLst/>
        </p:spPr>
        <p:txBody>
          <a:bodyPr wrap="none">
            <a:spAutoFit/>
          </a:bodyPr>
          <a:lstStyle/>
          <a:p>
            <a:r>
              <a:rPr lang="en-US" sz="1600"/>
              <a:t>&lt;?xml version="1.0"?&gt;</a:t>
            </a:r>
          </a:p>
          <a:p>
            <a:r>
              <a:rPr lang="en-US" sz="1600"/>
              <a:t>&lt;p:</a:t>
            </a:r>
            <a:r>
              <a:rPr lang="en-US" sz="1600" b="1"/>
              <a:t>Parts</a:t>
            </a:r>
            <a:r>
              <a:rPr lang="en-US" sz="1600"/>
              <a:t> xmlns:p="http://www.parts-depot.com" </a:t>
            </a:r>
          </a:p>
          <a:p>
            <a:r>
              <a:rPr lang="en-US" sz="1600"/>
              <a:t>                xmlns:xlink="http://www.w3.org/1999/xlink"    </a:t>
            </a:r>
          </a:p>
          <a:p>
            <a:r>
              <a:rPr lang="en-US" sz="1600"/>
              <a:t>                xmlns:xsi="http://www.w3.org/2001/XMLSchema-instance"</a:t>
            </a:r>
          </a:p>
          <a:p>
            <a:r>
              <a:rPr lang="en-US" sz="1600"/>
              <a:t>                xsi:schemaLocation=</a:t>
            </a:r>
          </a:p>
          <a:p>
            <a:r>
              <a:rPr lang="en-US" sz="1600"/>
              <a:t>                             "http://www.parts-depot.com</a:t>
            </a:r>
          </a:p>
          <a:p>
            <a:r>
              <a:rPr lang="en-US" sz="1600"/>
              <a:t>                              http://www.parts-depot.com/parts.xsd"&gt;</a:t>
            </a:r>
          </a:p>
          <a:p>
            <a:r>
              <a:rPr lang="en-US" sz="1600"/>
              <a:t>      &lt;Part id="00345" </a:t>
            </a:r>
            <a:r>
              <a:rPr lang="en-US" sz="1600" b="1"/>
              <a:t>xlink:href="http://www.parts-depot.com/parts/00345"</a:t>
            </a:r>
            <a:r>
              <a:rPr lang="en-US" sz="1600"/>
              <a:t>/&gt;</a:t>
            </a:r>
          </a:p>
          <a:p>
            <a:r>
              <a:rPr lang="en-US" sz="1600"/>
              <a:t>      &lt;Part id="00346" </a:t>
            </a:r>
            <a:r>
              <a:rPr lang="en-US" sz="1600" b="1"/>
              <a:t>xlink:href="http://www.parts-depot.com/parts/00346"</a:t>
            </a:r>
            <a:r>
              <a:rPr lang="en-US" sz="1600"/>
              <a:t>/&gt;</a:t>
            </a:r>
          </a:p>
          <a:p>
            <a:r>
              <a:rPr lang="en-US" sz="1600"/>
              <a:t>      &lt;Part id="00347" </a:t>
            </a:r>
            <a:r>
              <a:rPr lang="en-US" sz="1600" b="1"/>
              <a:t>xlink:href="http://www.parts-depot.com/parts/00347"</a:t>
            </a:r>
            <a:r>
              <a:rPr lang="en-US" sz="1600"/>
              <a:t>/&gt;</a:t>
            </a:r>
          </a:p>
          <a:p>
            <a:r>
              <a:rPr lang="en-US" sz="1600"/>
              <a:t>      &lt;Part id="00348" </a:t>
            </a:r>
            <a:r>
              <a:rPr lang="en-US" sz="1600" b="1"/>
              <a:t>xlink:href="http://www.parts-depot.com/parts/00348"</a:t>
            </a:r>
            <a:r>
              <a:rPr lang="en-US" sz="1600"/>
              <a:t>/&gt;</a:t>
            </a:r>
          </a:p>
          <a:p>
            <a:r>
              <a:rPr lang="en-US" sz="1600"/>
              <a:t>&lt;/p:</a:t>
            </a:r>
            <a:r>
              <a:rPr lang="en-US" sz="1600" b="1"/>
              <a:t>Parts</a:t>
            </a:r>
            <a:r>
              <a:rPr lang="en-US" sz="1600"/>
              <a:t>&gt;</a:t>
            </a:r>
            <a:endParaRPr lang="en-US" sz="2400"/>
          </a:p>
        </p:txBody>
      </p:sp>
      <p:sp>
        <p:nvSpPr>
          <p:cNvPr id="104452" name="Text Box 1028"/>
          <p:cNvSpPr txBox="1">
            <a:spLocks noChangeArrowheads="1"/>
          </p:cNvSpPr>
          <p:nvPr/>
        </p:nvSpPr>
        <p:spPr bwMode="auto">
          <a:xfrm>
            <a:off x="1166813" y="5029200"/>
            <a:ext cx="6692900" cy="1190625"/>
          </a:xfrm>
          <a:prstGeom prst="rect">
            <a:avLst/>
          </a:prstGeom>
          <a:noFill/>
          <a:ln w="9525">
            <a:noFill/>
            <a:miter lim="800000"/>
            <a:headEnd/>
            <a:tailEnd/>
          </a:ln>
          <a:effectLst/>
        </p:spPr>
        <p:txBody>
          <a:bodyPr wrap="none">
            <a:spAutoFit/>
          </a:bodyPr>
          <a:lstStyle/>
          <a:p>
            <a:r>
              <a:rPr lang="en-US"/>
              <a:t>Note that the parts list has links to get detailed info about each part. </a:t>
            </a:r>
          </a:p>
          <a:p>
            <a:r>
              <a:rPr lang="en-US"/>
              <a:t>This is a key feature of REST.  The client transfers from one state to </a:t>
            </a:r>
          </a:p>
          <a:p>
            <a:r>
              <a:rPr lang="en-US"/>
              <a:t>the next by examining and choosing from among the alternative URLs </a:t>
            </a:r>
          </a:p>
          <a:p>
            <a:r>
              <a:rPr lang="en-US"/>
              <a:t>in the response document.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400">
                <a:solidFill>
                  <a:schemeClr val="tx2"/>
                </a:solidFill>
              </a:rPr>
              <a:t>The REST way of Implementing the Web Service</a:t>
            </a:r>
          </a:p>
        </p:txBody>
      </p:sp>
      <p:sp>
        <p:nvSpPr>
          <p:cNvPr id="102403" name="Rectangle 3"/>
          <p:cNvSpPr>
            <a:spLocks noChangeArrowheads="1"/>
          </p:cNvSpPr>
          <p:nvPr/>
        </p:nvSpPr>
        <p:spPr bwMode="auto">
          <a:xfrm>
            <a:off x="685800" y="1981200"/>
            <a:ext cx="7772400" cy="4114800"/>
          </a:xfrm>
          <a:prstGeom prst="rect">
            <a:avLst/>
          </a:prstGeom>
          <a:noFill/>
          <a:ln w="9525">
            <a:noFill/>
            <a:miter lim="800000"/>
            <a:headEnd/>
            <a:tailEnd/>
          </a:ln>
          <a:effectLst/>
        </p:spPr>
        <p:txBody>
          <a:bodyPr/>
          <a:lstStyle/>
          <a:p>
            <a:pPr marL="342900" indent="-342900">
              <a:spcBef>
                <a:spcPct val="20000"/>
              </a:spcBef>
              <a:buFontTx/>
              <a:buChar char="•"/>
            </a:pPr>
            <a:r>
              <a:rPr lang="en-US" sz="3200"/>
              <a:t>Service: Get detailed information about a particular part</a:t>
            </a:r>
          </a:p>
          <a:p>
            <a:pPr marL="742950" lvl="1" indent="-285750">
              <a:spcBef>
                <a:spcPct val="20000"/>
              </a:spcBef>
              <a:buFontTx/>
              <a:buChar char="–"/>
            </a:pPr>
            <a:r>
              <a:rPr lang="en-US" sz="2400"/>
              <a:t>The web service makes available a URL to each part resource.  Example, here's how a client requests a specific part:</a:t>
            </a:r>
            <a:endParaRPr lang="en-US" sz="2800"/>
          </a:p>
          <a:p>
            <a:pPr marL="1143000" lvl="2" indent="-228600">
              <a:spcBef>
                <a:spcPct val="20000"/>
              </a:spcBef>
              <a:buFontTx/>
              <a:buChar char="•"/>
            </a:pPr>
            <a:r>
              <a:rPr lang="en-US" sz="2000"/>
              <a:t>http://www.parts-depot.com/parts/00345?flavor=xml</a:t>
            </a:r>
            <a:endParaRPr lang="en-US" sz="2400"/>
          </a:p>
          <a:p>
            <a:pPr marL="342900" indent="-342900">
              <a:spcBef>
                <a:spcPct val="20000"/>
              </a:spcBef>
              <a:buFontTx/>
              <a:buChar char="•"/>
            </a:pPr>
            <a:endParaRPr lang="en-US"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Data Returned - Part</a:t>
            </a:r>
          </a:p>
        </p:txBody>
      </p:sp>
      <p:sp>
        <p:nvSpPr>
          <p:cNvPr id="105475" name="Rectangle 3"/>
          <p:cNvSpPr>
            <a:spLocks noChangeArrowheads="1"/>
          </p:cNvSpPr>
          <p:nvPr/>
        </p:nvSpPr>
        <p:spPr bwMode="auto">
          <a:xfrm>
            <a:off x="1036638" y="2058988"/>
            <a:ext cx="6824662" cy="3079750"/>
          </a:xfrm>
          <a:prstGeom prst="rect">
            <a:avLst/>
          </a:prstGeom>
          <a:noFill/>
          <a:ln w="9525">
            <a:solidFill>
              <a:schemeClr val="tx1"/>
            </a:solidFill>
            <a:miter lim="800000"/>
            <a:headEnd/>
            <a:tailEnd/>
          </a:ln>
          <a:effectLst/>
        </p:spPr>
        <p:txBody>
          <a:bodyPr wrap="none">
            <a:spAutoFit/>
          </a:bodyPr>
          <a:lstStyle/>
          <a:p>
            <a:r>
              <a:rPr lang="en-US" sz="1400"/>
              <a:t>&lt;?xml version="1.0"?&gt;</a:t>
            </a:r>
          </a:p>
          <a:p>
            <a:r>
              <a:rPr lang="en-US" sz="1400"/>
              <a:t>&lt;p:</a:t>
            </a:r>
            <a:r>
              <a:rPr lang="en-US" sz="1400" b="1"/>
              <a:t>Part</a:t>
            </a:r>
            <a:r>
              <a:rPr lang="en-US" sz="1400"/>
              <a:t> xmlns:p="http://www.parts-depot.com"   </a:t>
            </a:r>
          </a:p>
          <a:p>
            <a:r>
              <a:rPr lang="en-US" sz="1400"/>
              <a:t>              xmlns:xlink="http://www.w3.org/1999/xlink"  </a:t>
            </a:r>
          </a:p>
          <a:p>
            <a:r>
              <a:rPr lang="en-US" sz="1400"/>
              <a:t>              xmlns:xsi="http://www.w3.org/2001/XMLSchema-instance"</a:t>
            </a:r>
          </a:p>
          <a:p>
            <a:r>
              <a:rPr lang="en-US" sz="1400"/>
              <a:t>              xsi:schemaLocation=</a:t>
            </a:r>
          </a:p>
          <a:p>
            <a:r>
              <a:rPr lang="en-US" sz="1400"/>
              <a:t>                          "http://www.parts-depot.com</a:t>
            </a:r>
          </a:p>
          <a:p>
            <a:r>
              <a:rPr lang="en-US" sz="1400"/>
              <a:t>                           http://www.parts-depot.com/part.xsd"&gt;</a:t>
            </a:r>
          </a:p>
          <a:p>
            <a:r>
              <a:rPr lang="en-US" sz="1400"/>
              <a:t>      &lt;Part-ID&gt;00345&lt;/Part-ID&gt;</a:t>
            </a:r>
          </a:p>
          <a:p>
            <a:r>
              <a:rPr lang="en-US" sz="1400"/>
              <a:t>      &lt;Name&gt;Widget-A&lt;/Name&gt;</a:t>
            </a:r>
          </a:p>
          <a:p>
            <a:r>
              <a:rPr lang="en-US" sz="1400"/>
              <a:t>      &lt;Description&gt;This part is used within the frap assembly&lt;/Description&gt;</a:t>
            </a:r>
          </a:p>
          <a:p>
            <a:r>
              <a:rPr lang="en-US" sz="1400"/>
              <a:t>      &lt;Specification </a:t>
            </a:r>
            <a:r>
              <a:rPr lang="en-US" sz="1400" b="1"/>
              <a:t>xlink:href="http://www.parts-depot.com/parts/00345/specification"</a:t>
            </a:r>
            <a:r>
              <a:rPr lang="en-US" sz="1400"/>
              <a:t>/&gt;</a:t>
            </a:r>
          </a:p>
          <a:p>
            <a:r>
              <a:rPr lang="en-US" sz="1400"/>
              <a:t>      &lt;UnitCost currency="USD"&gt;0.10&lt;/UnitCost&gt;</a:t>
            </a:r>
          </a:p>
          <a:p>
            <a:r>
              <a:rPr lang="en-US" sz="1400"/>
              <a:t>      &lt;Quantity&gt;10&lt;/Quantity&gt;</a:t>
            </a:r>
          </a:p>
          <a:p>
            <a:r>
              <a:rPr lang="en-US" sz="1400"/>
              <a:t>&lt;/p:</a:t>
            </a:r>
            <a:r>
              <a:rPr lang="en-US" sz="1400" b="1"/>
              <a:t>Part</a:t>
            </a:r>
            <a:r>
              <a:rPr lang="en-US" sz="1400"/>
              <a:t>&gt;</a:t>
            </a:r>
            <a:endParaRPr lang="en-US" sz="2400"/>
          </a:p>
        </p:txBody>
      </p:sp>
      <p:sp>
        <p:nvSpPr>
          <p:cNvPr id="105476" name="Text Box 4"/>
          <p:cNvSpPr txBox="1">
            <a:spLocks noChangeArrowheads="1"/>
          </p:cNvSpPr>
          <p:nvPr/>
        </p:nvSpPr>
        <p:spPr bwMode="auto">
          <a:xfrm>
            <a:off x="1014413" y="5267325"/>
            <a:ext cx="6953250" cy="915988"/>
          </a:xfrm>
          <a:prstGeom prst="rect">
            <a:avLst/>
          </a:prstGeom>
          <a:noFill/>
          <a:ln w="9525">
            <a:noFill/>
            <a:miter lim="800000"/>
            <a:headEnd/>
            <a:tailEnd/>
          </a:ln>
          <a:effectLst/>
        </p:spPr>
        <p:txBody>
          <a:bodyPr wrap="none">
            <a:spAutoFit/>
          </a:bodyPr>
          <a:lstStyle/>
          <a:p>
            <a:r>
              <a:rPr lang="en-US"/>
              <a:t>Again observe how this data is linked to still more data - the specification</a:t>
            </a:r>
          </a:p>
          <a:p>
            <a:r>
              <a:rPr lang="en-US"/>
              <a:t>for this part may be found by traversing the hyperlink. Each response </a:t>
            </a:r>
          </a:p>
          <a:p>
            <a:r>
              <a:rPr lang="en-US"/>
              <a:t>document allows the client to drill down to get more detailed information.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5800" y="-93663"/>
            <a:ext cx="7772400" cy="1143001"/>
          </a:xfrm>
        </p:spPr>
        <p:txBody>
          <a:bodyPr/>
          <a:lstStyle/>
          <a:p>
            <a:r>
              <a:rPr lang="en-US"/>
              <a:t>Questions and Answers</a:t>
            </a:r>
          </a:p>
        </p:txBody>
      </p:sp>
      <p:sp>
        <p:nvSpPr>
          <p:cNvPr id="138244" name="Text Box 4"/>
          <p:cNvSpPr txBox="1">
            <a:spLocks noChangeArrowheads="1"/>
          </p:cNvSpPr>
          <p:nvPr/>
        </p:nvSpPr>
        <p:spPr bwMode="auto">
          <a:xfrm>
            <a:off x="422275" y="915988"/>
            <a:ext cx="7543800" cy="1323975"/>
          </a:xfrm>
          <a:prstGeom prst="rect">
            <a:avLst/>
          </a:prstGeom>
          <a:noFill/>
          <a:ln w="9525">
            <a:solidFill>
              <a:schemeClr val="tx1"/>
            </a:solidFill>
            <a:miter lim="800000"/>
            <a:headEnd/>
            <a:tailEnd/>
          </a:ln>
          <a:effectLst/>
        </p:spPr>
        <p:txBody>
          <a:bodyPr wrap="none">
            <a:spAutoFit/>
          </a:bodyPr>
          <a:lstStyle/>
          <a:p>
            <a:r>
              <a:rPr lang="en-US" sz="1600"/>
              <a:t>What if Parts Depot has a million parts, will there be a million static pages?  For example:</a:t>
            </a:r>
          </a:p>
          <a:p>
            <a:r>
              <a:rPr lang="en-US" sz="1600"/>
              <a:t>                 http://www.parts-depot/parts/000000</a:t>
            </a:r>
          </a:p>
          <a:p>
            <a:r>
              <a:rPr lang="en-US" sz="1600"/>
              <a:t>                 http://www.parts-depot/parts/000001</a:t>
            </a:r>
          </a:p>
          <a:p>
            <a:r>
              <a:rPr lang="en-US" sz="1600"/>
              <a:t>                 ...</a:t>
            </a:r>
          </a:p>
          <a:p>
            <a:r>
              <a:rPr lang="en-US" sz="1600"/>
              <a:t>                 http://www.parts-depot/parts/999999</a:t>
            </a:r>
          </a:p>
        </p:txBody>
      </p:sp>
      <p:sp>
        <p:nvSpPr>
          <p:cNvPr id="138245" name="Rectangle 5"/>
          <p:cNvSpPr>
            <a:spLocks noChangeArrowheads="1"/>
          </p:cNvSpPr>
          <p:nvPr/>
        </p:nvSpPr>
        <p:spPr bwMode="auto">
          <a:xfrm>
            <a:off x="417513" y="2324100"/>
            <a:ext cx="8788400" cy="4502150"/>
          </a:xfrm>
          <a:prstGeom prst="rect">
            <a:avLst/>
          </a:prstGeom>
          <a:noFill/>
          <a:ln w="9525">
            <a:solidFill>
              <a:schemeClr val="tx1"/>
            </a:solidFill>
            <a:miter lim="800000"/>
            <a:headEnd/>
            <a:tailEnd/>
          </a:ln>
          <a:effectLst/>
        </p:spPr>
        <p:txBody>
          <a:bodyPr wrap="none">
            <a:spAutoFit/>
          </a:bodyPr>
          <a:lstStyle/>
          <a:p>
            <a:r>
              <a:rPr lang="en-US" sz="1600"/>
              <a:t>We need to distinguish between a logical and a physical URL.  The above URLs are </a:t>
            </a:r>
            <a:r>
              <a:rPr lang="en-US" sz="1600" b="1"/>
              <a:t>logical</a:t>
            </a:r>
            <a:r>
              <a:rPr lang="en-US" sz="1600"/>
              <a:t>.  They </a:t>
            </a:r>
          </a:p>
          <a:p>
            <a:r>
              <a:rPr lang="en-US" sz="1600"/>
              <a:t>express</a:t>
            </a:r>
            <a:r>
              <a:rPr lang="en-US" sz="1600" b="1"/>
              <a:t> what </a:t>
            </a:r>
            <a:r>
              <a:rPr lang="en-US" sz="1600"/>
              <a:t>resource is desired.  They do not identify a </a:t>
            </a:r>
            <a:r>
              <a:rPr lang="en-US" sz="1600" b="1"/>
              <a:t>physical</a:t>
            </a:r>
            <a:r>
              <a:rPr lang="en-US" sz="1600"/>
              <a:t> object.  The advantage of using </a:t>
            </a:r>
          </a:p>
          <a:p>
            <a:r>
              <a:rPr lang="en-US" sz="1600"/>
              <a:t>logical URLs is that changes to the underlying implementation of the resource will be transparent to </a:t>
            </a:r>
          </a:p>
          <a:p>
            <a:r>
              <a:rPr lang="en-US" sz="1600"/>
              <a:t>clients (that's loose coupling!). </a:t>
            </a:r>
          </a:p>
          <a:p>
            <a:endParaRPr lang="en-US" sz="1600"/>
          </a:p>
          <a:p>
            <a:r>
              <a:rPr lang="en-US" sz="1600"/>
              <a:t>Quite likely Parts Depot will store all parts data in a database.  Code at the Parts Depot web site will </a:t>
            </a:r>
          </a:p>
          <a:p>
            <a:r>
              <a:rPr lang="en-US" sz="1600"/>
              <a:t>receive each logical URL request, parse it to determine which part is being requested, query the database,</a:t>
            </a:r>
          </a:p>
          <a:p>
            <a:r>
              <a:rPr lang="en-US" sz="1600"/>
              <a:t>and generate the part response document which is returned to the client.</a:t>
            </a:r>
          </a:p>
          <a:p>
            <a:endParaRPr lang="en-US" sz="1600"/>
          </a:p>
          <a:p>
            <a:r>
              <a:rPr lang="en-US" sz="1600"/>
              <a:t>Contrast the above logical URLs with these physical URLs:</a:t>
            </a:r>
          </a:p>
          <a:p>
            <a:r>
              <a:rPr lang="en-US" sz="1600"/>
              <a:t>                 http://www.parts-depot/parts/000000.html</a:t>
            </a:r>
          </a:p>
          <a:p>
            <a:r>
              <a:rPr lang="en-US" sz="1600"/>
              <a:t>                 http://www.parts-depot/parts/000001.html</a:t>
            </a:r>
          </a:p>
          <a:p>
            <a:r>
              <a:rPr lang="en-US" sz="1600"/>
              <a:t>                 ...</a:t>
            </a:r>
          </a:p>
          <a:p>
            <a:r>
              <a:rPr lang="en-US" sz="1600"/>
              <a:t>                 http://www.parts-depot/parts/999999.html</a:t>
            </a:r>
          </a:p>
          <a:p>
            <a:r>
              <a:rPr lang="en-US" sz="1600"/>
              <a:t>These URLs are clearly pointing to physical (HTML) pages. If there are a million parts it will not be </a:t>
            </a:r>
          </a:p>
          <a:p>
            <a:r>
              <a:rPr lang="en-US" sz="1600"/>
              <a:t>very attractive to have a million static pages.  Furthermore, changes to how these parts data is </a:t>
            </a:r>
          </a:p>
          <a:p>
            <a:r>
              <a:rPr lang="en-US" sz="1600"/>
              <a:t>represented will result in impact all clients that were using the old representation.  So, no, there will </a:t>
            </a:r>
          </a:p>
          <a:p>
            <a:r>
              <a:rPr lang="en-US" sz="1600"/>
              <a:t>not be a million static pages.</a:t>
            </a:r>
          </a:p>
        </p:txBody>
      </p:sp>
      <p:sp>
        <p:nvSpPr>
          <p:cNvPr id="138246" name="Text Box 6"/>
          <p:cNvSpPr txBox="1">
            <a:spLocks noChangeArrowheads="1"/>
          </p:cNvSpPr>
          <p:nvPr/>
        </p:nvSpPr>
        <p:spPr bwMode="auto">
          <a:xfrm>
            <a:off x="65088" y="890588"/>
            <a:ext cx="412750" cy="366712"/>
          </a:xfrm>
          <a:prstGeom prst="rect">
            <a:avLst/>
          </a:prstGeom>
          <a:noFill/>
          <a:ln w="9525">
            <a:noFill/>
            <a:miter lim="800000"/>
            <a:headEnd/>
            <a:tailEnd/>
          </a:ln>
          <a:effectLst/>
        </p:spPr>
        <p:txBody>
          <a:bodyPr wrap="none">
            <a:spAutoFit/>
          </a:bodyPr>
          <a:lstStyle/>
          <a:p>
            <a:r>
              <a:rPr lang="en-US"/>
              <a:t>Q:</a:t>
            </a:r>
          </a:p>
        </p:txBody>
      </p:sp>
      <p:sp>
        <p:nvSpPr>
          <p:cNvPr id="138247" name="Text Box 7"/>
          <p:cNvSpPr txBox="1">
            <a:spLocks noChangeArrowheads="1"/>
          </p:cNvSpPr>
          <p:nvPr/>
        </p:nvSpPr>
        <p:spPr bwMode="auto">
          <a:xfrm>
            <a:off x="19050" y="2312988"/>
            <a:ext cx="412750" cy="366712"/>
          </a:xfrm>
          <a:prstGeom prst="rect">
            <a:avLst/>
          </a:prstGeom>
          <a:noFill/>
          <a:ln w="9525">
            <a:noFill/>
            <a:miter lim="800000"/>
            <a:headEnd/>
            <a:tailEnd/>
          </a:ln>
          <a:effectLst/>
        </p:spPr>
        <p:txBody>
          <a:bodyPr wrap="none">
            <a:spAutoFit/>
          </a:bodyPr>
          <a:lstStyle/>
          <a:p>
            <a:r>
              <a:rPr lang="en-US"/>
              <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26"/>
          <p:cNvSpPr>
            <a:spLocks noGrp="1" noChangeArrowheads="1"/>
          </p:cNvSpPr>
          <p:nvPr>
            <p:ph type="title"/>
          </p:nvPr>
        </p:nvSpPr>
        <p:spPr>
          <a:xfrm>
            <a:off x="627743" y="653144"/>
            <a:ext cx="7772400" cy="1143000"/>
          </a:xfrm>
        </p:spPr>
        <p:txBody>
          <a:bodyPr/>
          <a:lstStyle/>
          <a:p>
            <a:r>
              <a:rPr lang="en-US" dirty="0"/>
              <a:t>Questions and Answers</a:t>
            </a:r>
          </a:p>
        </p:txBody>
      </p:sp>
      <p:sp>
        <p:nvSpPr>
          <p:cNvPr id="139268" name="Rectangle 1028"/>
          <p:cNvSpPr>
            <a:spLocks noChangeArrowheads="1"/>
          </p:cNvSpPr>
          <p:nvPr/>
        </p:nvSpPr>
        <p:spPr bwMode="auto">
          <a:xfrm>
            <a:off x="588963" y="1806575"/>
            <a:ext cx="7858125" cy="1196975"/>
          </a:xfrm>
          <a:prstGeom prst="rect">
            <a:avLst/>
          </a:prstGeom>
          <a:noFill/>
          <a:ln w="9525">
            <a:solidFill>
              <a:schemeClr val="tx1"/>
            </a:solidFill>
            <a:miter lim="800000"/>
            <a:headEnd/>
            <a:tailEnd/>
          </a:ln>
          <a:effectLst/>
        </p:spPr>
        <p:txBody>
          <a:bodyPr wrap="none">
            <a:spAutoFit/>
          </a:bodyPr>
          <a:lstStyle/>
          <a:p>
            <a:r>
              <a:rPr lang="en-US" sz="2400" dirty="0"/>
              <a:t>What if I have a complex query?  For example: "show me all </a:t>
            </a:r>
          </a:p>
          <a:p>
            <a:r>
              <a:rPr lang="en-US" sz="2400" dirty="0"/>
              <a:t>parts whose unit cost is under $0.50 and for which the quantity</a:t>
            </a:r>
          </a:p>
          <a:p>
            <a:r>
              <a:rPr lang="en-US" sz="2400" dirty="0"/>
              <a:t>is less than 10".  How would you do that with a simple URL?</a:t>
            </a:r>
          </a:p>
        </p:txBody>
      </p:sp>
      <p:sp>
        <p:nvSpPr>
          <p:cNvPr id="139270" name="Text Box 1030"/>
          <p:cNvSpPr txBox="1">
            <a:spLocks noChangeArrowheads="1"/>
          </p:cNvSpPr>
          <p:nvPr/>
        </p:nvSpPr>
        <p:spPr bwMode="auto">
          <a:xfrm>
            <a:off x="612775" y="3170238"/>
            <a:ext cx="8261350" cy="3022600"/>
          </a:xfrm>
          <a:prstGeom prst="rect">
            <a:avLst/>
          </a:prstGeom>
          <a:noFill/>
          <a:ln w="9525">
            <a:solidFill>
              <a:schemeClr val="tx1"/>
            </a:solidFill>
            <a:miter lim="800000"/>
            <a:headEnd/>
            <a:tailEnd/>
          </a:ln>
          <a:effectLst/>
        </p:spPr>
        <p:txBody>
          <a:bodyPr wrap="none">
            <a:spAutoFit/>
          </a:bodyPr>
          <a:lstStyle/>
          <a:p>
            <a:r>
              <a:rPr lang="en-US" sz="2400"/>
              <a:t>For complex queries Parts Depot will provide a service to allow a </a:t>
            </a:r>
          </a:p>
          <a:p>
            <a:r>
              <a:rPr lang="en-US" sz="2400"/>
              <a:t>client to retrieve a form that would then be filled in by the client.  </a:t>
            </a:r>
          </a:p>
          <a:p>
            <a:r>
              <a:rPr lang="en-US" sz="2400"/>
              <a:t>When the client hits "Go" the form would gather up the clients </a:t>
            </a:r>
          </a:p>
          <a:p>
            <a:r>
              <a:rPr lang="en-US" sz="2400"/>
              <a:t>responses and generate a URL based  upon the responses.   Thus,</a:t>
            </a:r>
          </a:p>
          <a:p>
            <a:r>
              <a:rPr lang="en-US" sz="2400"/>
              <a:t>oftentimes the client doesn't generate the URL (think about using</a:t>
            </a:r>
          </a:p>
          <a:p>
            <a:r>
              <a:rPr lang="en-US" sz="2400"/>
              <a:t>amazon - you start by entering the URL to amazon; from then on</a:t>
            </a:r>
          </a:p>
          <a:p>
            <a:r>
              <a:rPr lang="en-US" sz="2400"/>
              <a:t>you simply fill in forms and the URLs are automatically created</a:t>
            </a:r>
          </a:p>
          <a:p>
            <a:r>
              <a:rPr lang="en-US" sz="2400"/>
              <a:t>for you).</a:t>
            </a:r>
          </a:p>
        </p:txBody>
      </p:sp>
      <p:sp>
        <p:nvSpPr>
          <p:cNvPr id="139271" name="Text Box 1031"/>
          <p:cNvSpPr txBox="1">
            <a:spLocks noChangeArrowheads="1"/>
          </p:cNvSpPr>
          <p:nvPr/>
        </p:nvSpPr>
        <p:spPr bwMode="auto">
          <a:xfrm>
            <a:off x="176213" y="1797050"/>
            <a:ext cx="488950" cy="457200"/>
          </a:xfrm>
          <a:prstGeom prst="rect">
            <a:avLst/>
          </a:prstGeom>
          <a:noFill/>
          <a:ln w="9525">
            <a:noFill/>
            <a:miter lim="800000"/>
            <a:headEnd/>
            <a:tailEnd/>
          </a:ln>
          <a:effectLst/>
        </p:spPr>
        <p:txBody>
          <a:bodyPr wrap="none">
            <a:spAutoFit/>
          </a:bodyPr>
          <a:lstStyle/>
          <a:p>
            <a:r>
              <a:rPr lang="en-US" sz="2400"/>
              <a:t>Q:</a:t>
            </a:r>
            <a:endParaRPr lang="en-US"/>
          </a:p>
        </p:txBody>
      </p:sp>
      <p:sp>
        <p:nvSpPr>
          <p:cNvPr id="139272" name="Text Box 1032"/>
          <p:cNvSpPr txBox="1">
            <a:spLocks noChangeArrowheads="1"/>
          </p:cNvSpPr>
          <p:nvPr/>
        </p:nvSpPr>
        <p:spPr bwMode="auto">
          <a:xfrm>
            <a:off x="203200" y="3143250"/>
            <a:ext cx="488950" cy="457200"/>
          </a:xfrm>
          <a:prstGeom prst="rect">
            <a:avLst/>
          </a:prstGeom>
          <a:noFill/>
          <a:ln w="9525">
            <a:noFill/>
            <a:miter lim="800000"/>
            <a:headEnd/>
            <a:tailEnd/>
          </a:ln>
          <a:effectLst/>
        </p:spPr>
        <p:txBody>
          <a:bodyPr wrap="none">
            <a:spAutoFit/>
          </a:bodyPr>
          <a:lstStyle/>
          <a:p>
            <a:r>
              <a:rPr lang="en-US" sz="2400"/>
              <a:t>A:</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400">
                <a:solidFill>
                  <a:schemeClr val="tx2"/>
                </a:solidFill>
              </a:rPr>
              <a:t>Questions and Answers</a:t>
            </a:r>
          </a:p>
        </p:txBody>
      </p:sp>
      <p:sp>
        <p:nvSpPr>
          <p:cNvPr id="140291" name="Rectangle 1027"/>
          <p:cNvSpPr>
            <a:spLocks noChangeArrowheads="1"/>
          </p:cNvSpPr>
          <p:nvPr/>
        </p:nvSpPr>
        <p:spPr bwMode="auto">
          <a:xfrm>
            <a:off x="617538" y="2292350"/>
            <a:ext cx="4491037" cy="466725"/>
          </a:xfrm>
          <a:prstGeom prst="rect">
            <a:avLst/>
          </a:prstGeom>
          <a:noFill/>
          <a:ln w="9525">
            <a:solidFill>
              <a:schemeClr val="tx1"/>
            </a:solidFill>
            <a:miter lim="800000"/>
            <a:headEnd/>
            <a:tailEnd/>
          </a:ln>
          <a:effectLst/>
        </p:spPr>
        <p:txBody>
          <a:bodyPr wrap="none">
            <a:spAutoFit/>
          </a:bodyPr>
          <a:lstStyle/>
          <a:p>
            <a:r>
              <a:rPr lang="en-US" sz="2400"/>
              <a:t>How are REST services described?</a:t>
            </a:r>
          </a:p>
        </p:txBody>
      </p:sp>
      <p:sp>
        <p:nvSpPr>
          <p:cNvPr id="140292" name="Text Box 1028"/>
          <p:cNvSpPr txBox="1">
            <a:spLocks noChangeArrowheads="1"/>
          </p:cNvSpPr>
          <p:nvPr/>
        </p:nvSpPr>
        <p:spPr bwMode="auto">
          <a:xfrm>
            <a:off x="612775" y="3170238"/>
            <a:ext cx="7839075" cy="1196975"/>
          </a:xfrm>
          <a:prstGeom prst="rect">
            <a:avLst/>
          </a:prstGeom>
          <a:noFill/>
          <a:ln w="9525">
            <a:solidFill>
              <a:schemeClr val="tx1"/>
            </a:solidFill>
            <a:miter lim="800000"/>
            <a:headEnd/>
            <a:tailEnd/>
          </a:ln>
          <a:effectLst/>
        </p:spPr>
        <p:txBody>
          <a:bodyPr wrap="none">
            <a:spAutoFit/>
          </a:bodyPr>
          <a:lstStyle/>
          <a:p>
            <a:r>
              <a:rPr lang="en-US" sz="2400"/>
              <a:t>In brief, REST services may be described using WSDL and/or</a:t>
            </a:r>
          </a:p>
          <a:p>
            <a:r>
              <a:rPr lang="en-US" sz="2400"/>
              <a:t>WRDL (Web Resource Description Language).  In the future I</a:t>
            </a:r>
          </a:p>
          <a:p>
            <a:r>
              <a:rPr lang="en-US" sz="2400"/>
              <a:t>will describe more details of how this is accomplished.</a:t>
            </a:r>
          </a:p>
        </p:txBody>
      </p:sp>
      <p:sp>
        <p:nvSpPr>
          <p:cNvPr id="140293" name="Text Box 1029"/>
          <p:cNvSpPr txBox="1">
            <a:spLocks noChangeArrowheads="1"/>
          </p:cNvSpPr>
          <p:nvPr/>
        </p:nvSpPr>
        <p:spPr bwMode="auto">
          <a:xfrm>
            <a:off x="204788" y="2282825"/>
            <a:ext cx="488950" cy="457200"/>
          </a:xfrm>
          <a:prstGeom prst="rect">
            <a:avLst/>
          </a:prstGeom>
          <a:noFill/>
          <a:ln w="9525">
            <a:noFill/>
            <a:miter lim="800000"/>
            <a:headEnd/>
            <a:tailEnd/>
          </a:ln>
          <a:effectLst/>
        </p:spPr>
        <p:txBody>
          <a:bodyPr wrap="none">
            <a:spAutoFit/>
          </a:bodyPr>
          <a:lstStyle/>
          <a:p>
            <a:r>
              <a:rPr lang="en-US" sz="2400"/>
              <a:t>Q:</a:t>
            </a:r>
            <a:endParaRPr lang="en-US"/>
          </a:p>
        </p:txBody>
      </p:sp>
      <p:sp>
        <p:nvSpPr>
          <p:cNvPr id="140294" name="Text Box 1030"/>
          <p:cNvSpPr txBox="1">
            <a:spLocks noChangeArrowheads="1"/>
          </p:cNvSpPr>
          <p:nvPr/>
        </p:nvSpPr>
        <p:spPr bwMode="auto">
          <a:xfrm>
            <a:off x="203200" y="3143250"/>
            <a:ext cx="488950" cy="457200"/>
          </a:xfrm>
          <a:prstGeom prst="rect">
            <a:avLst/>
          </a:prstGeom>
          <a:noFill/>
          <a:ln w="9525">
            <a:noFill/>
            <a:miter lim="800000"/>
            <a:headEnd/>
            <a:tailEnd/>
          </a:ln>
          <a:effectLst/>
        </p:spPr>
        <p:txBody>
          <a:bodyPr wrap="none">
            <a:spAutoFit/>
          </a:bodyPr>
          <a:lstStyle/>
          <a:p>
            <a:r>
              <a:rPr lang="en-US" sz="2400"/>
              <a:t>A:</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4" name="Rectangle 14"/>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400">
                <a:solidFill>
                  <a:schemeClr val="tx2"/>
                </a:solidFill>
              </a:rPr>
              <a:t>The REST way of Implementing the Web Service</a:t>
            </a:r>
          </a:p>
        </p:txBody>
      </p:sp>
      <p:sp>
        <p:nvSpPr>
          <p:cNvPr id="133135" name="Rectangle 15"/>
          <p:cNvSpPr>
            <a:spLocks noChangeArrowheads="1"/>
          </p:cNvSpPr>
          <p:nvPr/>
        </p:nvSpPr>
        <p:spPr bwMode="auto">
          <a:xfrm>
            <a:off x="685800" y="1981200"/>
            <a:ext cx="7772400" cy="2166938"/>
          </a:xfrm>
          <a:prstGeom prst="rect">
            <a:avLst/>
          </a:prstGeom>
          <a:noFill/>
          <a:ln w="9525">
            <a:noFill/>
            <a:miter lim="800000"/>
            <a:headEnd/>
            <a:tailEnd/>
          </a:ln>
          <a:effectLst/>
        </p:spPr>
        <p:txBody>
          <a:bodyPr/>
          <a:lstStyle/>
          <a:p>
            <a:pPr marL="342900" indent="-342900">
              <a:spcBef>
                <a:spcPct val="20000"/>
              </a:spcBef>
              <a:buFontTx/>
              <a:buChar char="•"/>
            </a:pPr>
            <a:r>
              <a:rPr lang="en-US" sz="3200"/>
              <a:t>Service: Submit a Purchase Order (PO)</a:t>
            </a:r>
          </a:p>
          <a:p>
            <a:pPr marL="742950" lvl="1" indent="-285750">
              <a:spcBef>
                <a:spcPct val="20000"/>
              </a:spcBef>
              <a:buFontTx/>
              <a:buChar char="–"/>
            </a:pPr>
            <a:r>
              <a:rPr lang="en-US" sz="2000"/>
              <a:t>The web service makes available a URL to submit a PO.  The client creates a PO instance document which conforms to the PO schema that Parts Depot has designed (and publicized in a WSDL document).  The client submits PO.xml as the payload of an HTTP POST.</a:t>
            </a:r>
            <a:endParaRPr lang="en-US" sz="2800"/>
          </a:p>
          <a:p>
            <a:pPr marL="342900" indent="-342900">
              <a:spcBef>
                <a:spcPct val="20000"/>
              </a:spcBef>
              <a:buFontTx/>
              <a:buChar char="•"/>
            </a:pPr>
            <a:endParaRPr lang="en-US" sz="3200"/>
          </a:p>
        </p:txBody>
      </p:sp>
      <p:grpSp>
        <p:nvGrpSpPr>
          <p:cNvPr id="133136" name="Group 16"/>
          <p:cNvGrpSpPr>
            <a:grpSpLocks/>
          </p:cNvGrpSpPr>
          <p:nvPr/>
        </p:nvGrpSpPr>
        <p:grpSpPr bwMode="auto">
          <a:xfrm>
            <a:off x="5476875" y="3970338"/>
            <a:ext cx="758825" cy="2390775"/>
            <a:chOff x="2778" y="1755"/>
            <a:chExt cx="478" cy="1156"/>
          </a:xfrm>
        </p:grpSpPr>
        <p:sp>
          <p:nvSpPr>
            <p:cNvPr id="133137" name="Rectangle 17"/>
            <p:cNvSpPr>
              <a:spLocks noChangeArrowheads="1"/>
            </p:cNvSpPr>
            <p:nvPr/>
          </p:nvSpPr>
          <p:spPr bwMode="auto">
            <a:xfrm>
              <a:off x="2778" y="1755"/>
              <a:ext cx="478" cy="1156"/>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33138" name="Text Box 18"/>
            <p:cNvSpPr txBox="1">
              <a:spLocks noChangeArrowheads="1"/>
            </p:cNvSpPr>
            <p:nvPr/>
          </p:nvSpPr>
          <p:spPr bwMode="auto">
            <a:xfrm rot="-5400000">
              <a:off x="2627" y="2235"/>
              <a:ext cx="764" cy="250"/>
            </a:xfrm>
            <a:prstGeom prst="rect">
              <a:avLst/>
            </a:prstGeom>
            <a:noFill/>
            <a:ln w="12700">
              <a:noFill/>
              <a:miter lim="800000"/>
              <a:headEnd/>
              <a:tailEnd/>
            </a:ln>
            <a:effectLst/>
          </p:spPr>
          <p:txBody>
            <a:bodyPr wrap="none">
              <a:spAutoFit/>
            </a:bodyPr>
            <a:lstStyle/>
            <a:p>
              <a:r>
                <a:rPr lang="en-US" sz="2000"/>
                <a:t>   Web Server</a:t>
              </a:r>
            </a:p>
          </p:txBody>
        </p:sp>
      </p:grpSp>
      <p:sp>
        <p:nvSpPr>
          <p:cNvPr id="133139" name="Rectangle 19"/>
          <p:cNvSpPr>
            <a:spLocks noChangeArrowheads="1"/>
          </p:cNvSpPr>
          <p:nvPr/>
        </p:nvSpPr>
        <p:spPr bwMode="auto">
          <a:xfrm>
            <a:off x="6907213" y="5527675"/>
            <a:ext cx="793750" cy="76358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33140" name="Text Box 20"/>
          <p:cNvSpPr txBox="1">
            <a:spLocks noChangeArrowheads="1"/>
          </p:cNvSpPr>
          <p:nvPr/>
        </p:nvSpPr>
        <p:spPr bwMode="auto">
          <a:xfrm>
            <a:off x="6873875" y="6286500"/>
            <a:ext cx="850900" cy="366713"/>
          </a:xfrm>
          <a:prstGeom prst="rect">
            <a:avLst/>
          </a:prstGeom>
          <a:noFill/>
          <a:ln w="9525">
            <a:noFill/>
            <a:miter lim="800000"/>
            <a:headEnd/>
            <a:tailEnd/>
          </a:ln>
          <a:effectLst/>
        </p:spPr>
        <p:txBody>
          <a:bodyPr wrap="none">
            <a:spAutoFit/>
          </a:bodyPr>
          <a:lstStyle/>
          <a:p>
            <a:r>
              <a:rPr lang="en-US"/>
              <a:t>PO.xsd</a:t>
            </a:r>
          </a:p>
        </p:txBody>
      </p:sp>
      <p:sp>
        <p:nvSpPr>
          <p:cNvPr id="133141" name="Rectangle 21"/>
          <p:cNvSpPr>
            <a:spLocks noChangeArrowheads="1"/>
          </p:cNvSpPr>
          <p:nvPr/>
        </p:nvSpPr>
        <p:spPr bwMode="auto">
          <a:xfrm>
            <a:off x="1373188" y="4713288"/>
            <a:ext cx="793750" cy="763587"/>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33142" name="Text Box 22"/>
          <p:cNvSpPr txBox="1">
            <a:spLocks noChangeArrowheads="1"/>
          </p:cNvSpPr>
          <p:nvPr/>
        </p:nvSpPr>
        <p:spPr bwMode="auto">
          <a:xfrm>
            <a:off x="1282700" y="5500688"/>
            <a:ext cx="889000" cy="366712"/>
          </a:xfrm>
          <a:prstGeom prst="rect">
            <a:avLst/>
          </a:prstGeom>
          <a:noFill/>
          <a:ln w="9525">
            <a:noFill/>
            <a:miter lim="800000"/>
            <a:headEnd/>
            <a:tailEnd/>
          </a:ln>
          <a:effectLst/>
        </p:spPr>
        <p:txBody>
          <a:bodyPr wrap="none">
            <a:spAutoFit/>
          </a:bodyPr>
          <a:lstStyle/>
          <a:p>
            <a:r>
              <a:rPr lang="en-US"/>
              <a:t>PO.xml</a:t>
            </a:r>
          </a:p>
        </p:txBody>
      </p:sp>
      <p:sp>
        <p:nvSpPr>
          <p:cNvPr id="133143" name="Text Box 23"/>
          <p:cNvSpPr txBox="1">
            <a:spLocks noChangeArrowheads="1"/>
          </p:cNvSpPr>
          <p:nvPr/>
        </p:nvSpPr>
        <p:spPr bwMode="auto">
          <a:xfrm>
            <a:off x="2573338" y="4857750"/>
            <a:ext cx="1371600" cy="366713"/>
          </a:xfrm>
          <a:prstGeom prst="rect">
            <a:avLst/>
          </a:prstGeom>
          <a:noFill/>
          <a:ln w="9525">
            <a:noFill/>
            <a:miter lim="800000"/>
            <a:headEnd/>
            <a:tailEnd/>
          </a:ln>
          <a:effectLst/>
        </p:spPr>
        <p:txBody>
          <a:bodyPr wrap="none">
            <a:spAutoFit/>
          </a:bodyPr>
          <a:lstStyle/>
          <a:p>
            <a:r>
              <a:rPr lang="en-US"/>
              <a:t>HTTP POST</a:t>
            </a:r>
          </a:p>
        </p:txBody>
      </p:sp>
      <p:sp>
        <p:nvSpPr>
          <p:cNvPr id="133144" name="Line 24"/>
          <p:cNvSpPr>
            <a:spLocks noChangeShapeType="1"/>
          </p:cNvSpPr>
          <p:nvPr/>
        </p:nvSpPr>
        <p:spPr bwMode="auto">
          <a:xfrm>
            <a:off x="2160588" y="5051425"/>
            <a:ext cx="4191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3145" name="Line 25"/>
          <p:cNvSpPr>
            <a:spLocks noChangeShapeType="1"/>
          </p:cNvSpPr>
          <p:nvPr/>
        </p:nvSpPr>
        <p:spPr bwMode="auto">
          <a:xfrm flipV="1">
            <a:off x="3921125" y="5065713"/>
            <a:ext cx="1543050" cy="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33146" name="Group 26"/>
          <p:cNvGrpSpPr>
            <a:grpSpLocks/>
          </p:cNvGrpSpPr>
          <p:nvPr/>
        </p:nvGrpSpPr>
        <p:grpSpPr bwMode="auto">
          <a:xfrm>
            <a:off x="3028950" y="5851525"/>
            <a:ext cx="995363" cy="1006475"/>
            <a:chOff x="1556" y="3366"/>
            <a:chExt cx="667" cy="634"/>
          </a:xfrm>
        </p:grpSpPr>
        <p:sp>
          <p:nvSpPr>
            <p:cNvPr id="133147" name="AutoShape 27"/>
            <p:cNvSpPr>
              <a:spLocks noChangeArrowheads="1"/>
            </p:cNvSpPr>
            <p:nvPr/>
          </p:nvSpPr>
          <p:spPr bwMode="auto">
            <a:xfrm>
              <a:off x="1556" y="3366"/>
              <a:ext cx="667" cy="634"/>
            </a:xfrm>
            <a:prstGeom prst="star16">
              <a:avLst>
                <a:gd name="adj" fmla="val 37500"/>
              </a:avLst>
            </a:prstGeom>
            <a:solidFill>
              <a:schemeClr val="bg1"/>
            </a:solidFill>
            <a:ln w="12700" cap="rnd">
              <a:solidFill>
                <a:schemeClr val="tx1"/>
              </a:solidFill>
              <a:prstDash val="sysDot"/>
              <a:miter lim="800000"/>
              <a:headEnd/>
              <a:tailEnd/>
            </a:ln>
            <a:effectLst/>
          </p:spPr>
          <p:txBody>
            <a:bodyPr wrap="none" anchor="ctr"/>
            <a:lstStyle/>
            <a:p>
              <a:endParaRPr lang="en-US"/>
            </a:p>
          </p:txBody>
        </p:sp>
        <p:sp>
          <p:nvSpPr>
            <p:cNvPr id="133148" name="Text Box 28"/>
            <p:cNvSpPr txBox="1">
              <a:spLocks noChangeArrowheads="1"/>
            </p:cNvSpPr>
            <p:nvPr/>
          </p:nvSpPr>
          <p:spPr bwMode="auto">
            <a:xfrm>
              <a:off x="1620" y="3582"/>
              <a:ext cx="563" cy="162"/>
            </a:xfrm>
            <a:prstGeom prst="rect">
              <a:avLst/>
            </a:prstGeom>
            <a:noFill/>
            <a:ln w="12700" cap="rnd">
              <a:solidFill>
                <a:schemeClr val="tx1"/>
              </a:solidFill>
              <a:prstDash val="sysDot"/>
              <a:miter lim="800000"/>
              <a:headEnd/>
              <a:tailEnd/>
            </a:ln>
            <a:effectLst/>
          </p:spPr>
          <p:txBody>
            <a:bodyPr wrap="none">
              <a:spAutoFit/>
            </a:bodyPr>
            <a:lstStyle/>
            <a:p>
              <a:r>
                <a:rPr lang="en-US" sz="1000"/>
                <a:t>conforms to.</a:t>
              </a:r>
            </a:p>
          </p:txBody>
        </p:sp>
      </p:grpSp>
      <p:sp>
        <p:nvSpPr>
          <p:cNvPr id="133150" name="Arc 30"/>
          <p:cNvSpPr>
            <a:spLocks/>
          </p:cNvSpPr>
          <p:nvPr/>
        </p:nvSpPr>
        <p:spPr bwMode="auto">
          <a:xfrm flipH="1" flipV="1">
            <a:off x="2103438" y="5513388"/>
            <a:ext cx="893762" cy="7064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a:p>
        </p:txBody>
      </p:sp>
      <p:sp>
        <p:nvSpPr>
          <p:cNvPr id="133152" name="Arc 32"/>
          <p:cNvSpPr>
            <a:spLocks/>
          </p:cNvSpPr>
          <p:nvPr/>
        </p:nvSpPr>
        <p:spPr bwMode="auto">
          <a:xfrm flipV="1">
            <a:off x="5753100" y="6307138"/>
            <a:ext cx="1154113" cy="3603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133153" name="Arc 33"/>
          <p:cNvSpPr>
            <a:spLocks/>
          </p:cNvSpPr>
          <p:nvPr/>
        </p:nvSpPr>
        <p:spPr bwMode="auto">
          <a:xfrm flipH="1" flipV="1">
            <a:off x="4067175" y="6553200"/>
            <a:ext cx="1689100" cy="114300"/>
          </a:xfrm>
          <a:custGeom>
            <a:avLst/>
            <a:gdLst>
              <a:gd name="G0" fmla="+- 778 0 0"/>
              <a:gd name="G1" fmla="+- 21600 0 0"/>
              <a:gd name="G2" fmla="+- 21600 0 0"/>
              <a:gd name="T0" fmla="*/ 0 w 22378"/>
              <a:gd name="T1" fmla="*/ 14 h 21600"/>
              <a:gd name="T2" fmla="*/ 22378 w 22378"/>
              <a:gd name="T3" fmla="*/ 21600 h 21600"/>
              <a:gd name="T4" fmla="*/ 778 w 22378"/>
              <a:gd name="T5" fmla="*/ 21600 h 21600"/>
            </a:gdLst>
            <a:ahLst/>
            <a:cxnLst>
              <a:cxn ang="0">
                <a:pos x="T0" y="T1"/>
              </a:cxn>
              <a:cxn ang="0">
                <a:pos x="T2" y="T3"/>
              </a:cxn>
              <a:cxn ang="0">
                <a:pos x="T4" y="T5"/>
              </a:cxn>
            </a:cxnLst>
            <a:rect l="0" t="0" r="r" b="b"/>
            <a:pathLst>
              <a:path w="22378" h="21600" fill="none" extrusionOk="0">
                <a:moveTo>
                  <a:pt x="0" y="14"/>
                </a:moveTo>
                <a:cubicBezTo>
                  <a:pt x="259" y="4"/>
                  <a:pt x="518" y="-1"/>
                  <a:pt x="778" y="0"/>
                </a:cubicBezTo>
                <a:cubicBezTo>
                  <a:pt x="12707" y="0"/>
                  <a:pt x="22378" y="9670"/>
                  <a:pt x="22378" y="21600"/>
                </a:cubicBezTo>
              </a:path>
              <a:path w="22378" h="21600" stroke="0" extrusionOk="0">
                <a:moveTo>
                  <a:pt x="0" y="14"/>
                </a:moveTo>
                <a:cubicBezTo>
                  <a:pt x="259" y="4"/>
                  <a:pt x="518" y="-1"/>
                  <a:pt x="778" y="0"/>
                </a:cubicBezTo>
                <a:cubicBezTo>
                  <a:pt x="12707" y="0"/>
                  <a:pt x="22378" y="9670"/>
                  <a:pt x="22378" y="21600"/>
                </a:cubicBezTo>
                <a:lnTo>
                  <a:pt x="778" y="21600"/>
                </a:lnTo>
                <a:close/>
              </a:path>
            </a:pathLst>
          </a:cu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Acknowledgements</a:t>
            </a:r>
          </a:p>
        </p:txBody>
      </p:sp>
      <p:sp>
        <p:nvSpPr>
          <p:cNvPr id="128003" name="Rectangle 3"/>
          <p:cNvSpPr>
            <a:spLocks noGrp="1" noChangeArrowheads="1"/>
          </p:cNvSpPr>
          <p:nvPr>
            <p:ph type="body" idx="1"/>
          </p:nvPr>
        </p:nvSpPr>
        <p:spPr/>
        <p:txBody>
          <a:bodyPr/>
          <a:lstStyle/>
          <a:p>
            <a:r>
              <a:rPr lang="en-US" sz="2800"/>
              <a:t>I would like to thank Paul Prescod for his very helpful comments on improving this tutorial, as well as his outstanding articles on REST.</a:t>
            </a:r>
          </a:p>
          <a:p>
            <a:r>
              <a:rPr lang="en-US" sz="2800"/>
              <a:t>Also, thanks to the following people for their comments and suggestions:</a:t>
            </a:r>
          </a:p>
          <a:p>
            <a:pPr lvl="1"/>
            <a:r>
              <a:rPr lang="en-US" sz="2000"/>
              <a:t>Sam Ruby </a:t>
            </a:r>
          </a:p>
          <a:p>
            <a:pPr lvl="1"/>
            <a:r>
              <a:rPr lang="en-US" sz="2000"/>
              <a:t>Mark Baker</a:t>
            </a:r>
          </a:p>
          <a:p>
            <a:pPr lvl="1"/>
            <a:r>
              <a:rPr lang="en-US" sz="2000"/>
              <a:t>Robert McKinnon</a:t>
            </a:r>
          </a:p>
          <a:p>
            <a:pPr lvl="1"/>
            <a:r>
              <a:rPr lang="en-US" sz="2000"/>
              <a:t>Mike Dierken</a:t>
            </a:r>
          </a:p>
          <a:p>
            <a:pPr lvl="1"/>
            <a:r>
              <a:rPr lang="en-US" sz="2000"/>
              <a:t>Amy Kazura</a:t>
            </a:r>
          </a:p>
          <a:p>
            <a:pPr lvl="1"/>
            <a:r>
              <a:rPr lang="en-US" sz="2000"/>
              <a:t>Kit Lueder</a:t>
            </a:r>
          </a:p>
          <a:p>
            <a:pPr lvl="1"/>
            <a:r>
              <a:rPr lang="en-US" sz="2000"/>
              <a:t>Mark Nottingham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Submit PO Service (cont.)</a:t>
            </a:r>
          </a:p>
        </p:txBody>
      </p:sp>
      <p:sp>
        <p:nvSpPr>
          <p:cNvPr id="134147" name="Rectangle 3"/>
          <p:cNvSpPr>
            <a:spLocks noGrp="1" noChangeArrowheads="1"/>
          </p:cNvSpPr>
          <p:nvPr>
            <p:ph type="body" idx="1"/>
          </p:nvPr>
        </p:nvSpPr>
        <p:spPr>
          <a:xfrm>
            <a:off x="685800" y="1981200"/>
            <a:ext cx="7772400" cy="1458913"/>
          </a:xfrm>
        </p:spPr>
        <p:txBody>
          <a:bodyPr/>
          <a:lstStyle/>
          <a:p>
            <a:r>
              <a:rPr lang="en-US" sz="2000"/>
              <a:t>The PO service responds to the HTTP POST with a URL to the submitted PO.  Thus, the client can retrieve the PO any time thereafter.</a:t>
            </a:r>
          </a:p>
          <a:p>
            <a:pPr lvl="1"/>
            <a:r>
              <a:rPr lang="en-US" sz="1800"/>
              <a:t>The PO has become a piece of information which is shared between the client and the server.  The shared information (PO) is given an address (URL) by the server and is exposed as a Web service.</a:t>
            </a:r>
          </a:p>
        </p:txBody>
      </p:sp>
      <p:grpSp>
        <p:nvGrpSpPr>
          <p:cNvPr id="134148" name="Group 4"/>
          <p:cNvGrpSpPr>
            <a:grpSpLocks/>
          </p:cNvGrpSpPr>
          <p:nvPr/>
        </p:nvGrpSpPr>
        <p:grpSpPr bwMode="auto">
          <a:xfrm>
            <a:off x="5419725" y="3789363"/>
            <a:ext cx="758825" cy="2390775"/>
            <a:chOff x="2778" y="1755"/>
            <a:chExt cx="478" cy="1156"/>
          </a:xfrm>
        </p:grpSpPr>
        <p:sp>
          <p:nvSpPr>
            <p:cNvPr id="134149" name="Rectangle 5"/>
            <p:cNvSpPr>
              <a:spLocks noChangeArrowheads="1"/>
            </p:cNvSpPr>
            <p:nvPr/>
          </p:nvSpPr>
          <p:spPr bwMode="auto">
            <a:xfrm>
              <a:off x="2778" y="1755"/>
              <a:ext cx="478" cy="1156"/>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34150" name="Text Box 6"/>
            <p:cNvSpPr txBox="1">
              <a:spLocks noChangeArrowheads="1"/>
            </p:cNvSpPr>
            <p:nvPr/>
          </p:nvSpPr>
          <p:spPr bwMode="auto">
            <a:xfrm rot="-5400000">
              <a:off x="2627" y="2235"/>
              <a:ext cx="764" cy="250"/>
            </a:xfrm>
            <a:prstGeom prst="rect">
              <a:avLst/>
            </a:prstGeom>
            <a:noFill/>
            <a:ln w="12700">
              <a:noFill/>
              <a:miter lim="800000"/>
              <a:headEnd/>
              <a:tailEnd/>
            </a:ln>
            <a:effectLst/>
          </p:spPr>
          <p:txBody>
            <a:bodyPr wrap="none">
              <a:spAutoFit/>
            </a:bodyPr>
            <a:lstStyle/>
            <a:p>
              <a:r>
                <a:rPr lang="en-US" sz="2000"/>
                <a:t>   Web Server</a:t>
              </a:r>
            </a:p>
          </p:txBody>
        </p:sp>
      </p:grpSp>
      <p:sp>
        <p:nvSpPr>
          <p:cNvPr id="134151" name="Rectangle 7"/>
          <p:cNvSpPr>
            <a:spLocks noChangeArrowheads="1"/>
          </p:cNvSpPr>
          <p:nvPr/>
        </p:nvSpPr>
        <p:spPr bwMode="auto">
          <a:xfrm>
            <a:off x="6805613" y="4451350"/>
            <a:ext cx="793750" cy="76358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34152" name="Text Box 8"/>
          <p:cNvSpPr txBox="1">
            <a:spLocks noChangeArrowheads="1"/>
          </p:cNvSpPr>
          <p:nvPr/>
        </p:nvSpPr>
        <p:spPr bwMode="auto">
          <a:xfrm>
            <a:off x="6759575" y="5224463"/>
            <a:ext cx="889000" cy="366712"/>
          </a:xfrm>
          <a:prstGeom prst="rect">
            <a:avLst/>
          </a:prstGeom>
          <a:noFill/>
          <a:ln w="9525">
            <a:noFill/>
            <a:miter lim="800000"/>
            <a:headEnd/>
            <a:tailEnd/>
          </a:ln>
          <a:effectLst/>
        </p:spPr>
        <p:txBody>
          <a:bodyPr wrap="none">
            <a:spAutoFit/>
          </a:bodyPr>
          <a:lstStyle/>
          <a:p>
            <a:r>
              <a:rPr lang="en-US"/>
              <a:t>PO.xml</a:t>
            </a:r>
          </a:p>
        </p:txBody>
      </p:sp>
      <p:sp>
        <p:nvSpPr>
          <p:cNvPr id="134155" name="Text Box 11"/>
          <p:cNvSpPr txBox="1">
            <a:spLocks noChangeArrowheads="1"/>
          </p:cNvSpPr>
          <p:nvPr/>
        </p:nvSpPr>
        <p:spPr bwMode="auto">
          <a:xfrm>
            <a:off x="2530475" y="4676775"/>
            <a:ext cx="1689100" cy="366713"/>
          </a:xfrm>
          <a:prstGeom prst="rect">
            <a:avLst/>
          </a:prstGeom>
          <a:noFill/>
          <a:ln w="9525">
            <a:noFill/>
            <a:miter lim="800000"/>
            <a:headEnd/>
            <a:tailEnd/>
          </a:ln>
          <a:effectLst/>
        </p:spPr>
        <p:txBody>
          <a:bodyPr wrap="none">
            <a:spAutoFit/>
          </a:bodyPr>
          <a:lstStyle/>
          <a:p>
            <a:r>
              <a:rPr lang="en-US"/>
              <a:t>HTTP Response</a:t>
            </a:r>
          </a:p>
        </p:txBody>
      </p:sp>
      <p:sp>
        <p:nvSpPr>
          <p:cNvPr id="134157" name="Line 13"/>
          <p:cNvSpPr>
            <a:spLocks noChangeShapeType="1"/>
          </p:cNvSpPr>
          <p:nvPr/>
        </p:nvSpPr>
        <p:spPr bwMode="auto">
          <a:xfrm flipV="1">
            <a:off x="4167188" y="4884738"/>
            <a:ext cx="1239837" cy="0"/>
          </a:xfrm>
          <a:prstGeom prst="line">
            <a:avLst/>
          </a:prstGeom>
          <a:noFill/>
          <a:ln w="9525">
            <a:solidFill>
              <a:schemeClr val="tx1"/>
            </a:solidFill>
            <a:round/>
            <a:headEnd type="triangle" w="med" len="med"/>
            <a:tailEnd/>
          </a:ln>
          <a:effectLst/>
        </p:spPr>
        <p:txBody>
          <a:bodyPr wrap="none" anchor="ctr"/>
          <a:lstStyle/>
          <a:p>
            <a:endParaRPr lang="en-US"/>
          </a:p>
        </p:txBody>
      </p:sp>
      <p:sp>
        <p:nvSpPr>
          <p:cNvPr id="134164" name="Line 20"/>
          <p:cNvSpPr>
            <a:spLocks noChangeShapeType="1"/>
          </p:cNvSpPr>
          <p:nvPr/>
        </p:nvSpPr>
        <p:spPr bwMode="auto">
          <a:xfrm flipH="1">
            <a:off x="1944688" y="4873625"/>
            <a:ext cx="6064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4165" name="Text Box 21"/>
          <p:cNvSpPr txBox="1">
            <a:spLocks noChangeArrowheads="1"/>
          </p:cNvSpPr>
          <p:nvPr/>
        </p:nvSpPr>
        <p:spPr bwMode="auto">
          <a:xfrm>
            <a:off x="1274763" y="4664075"/>
            <a:ext cx="650875" cy="376238"/>
          </a:xfrm>
          <a:prstGeom prst="rect">
            <a:avLst/>
          </a:prstGeom>
          <a:noFill/>
          <a:ln w="9525">
            <a:solidFill>
              <a:schemeClr val="tx1"/>
            </a:solidFill>
            <a:miter lim="800000"/>
            <a:headEnd/>
            <a:tailEnd/>
          </a:ln>
          <a:effectLst/>
        </p:spPr>
        <p:txBody>
          <a:bodyPr wrap="none">
            <a:spAutoFit/>
          </a:bodyPr>
          <a:lstStyle/>
          <a:p>
            <a:r>
              <a:rPr lang="en-US"/>
              <a:t>URL</a:t>
            </a:r>
          </a:p>
        </p:txBody>
      </p:sp>
      <p:sp>
        <p:nvSpPr>
          <p:cNvPr id="134167" name="Arc 23"/>
          <p:cNvSpPr>
            <a:spLocks/>
          </p:cNvSpPr>
          <p:nvPr/>
        </p:nvSpPr>
        <p:spPr bwMode="auto">
          <a:xfrm flipH="1" flipV="1">
            <a:off x="1598613" y="5046663"/>
            <a:ext cx="1471612" cy="16605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
            <a:round/>
            <a:headEnd/>
            <a:tailEnd/>
          </a:ln>
          <a:effectLst/>
        </p:spPr>
        <p:txBody>
          <a:bodyPr wrap="none" anchor="ctr"/>
          <a:lstStyle/>
          <a:p>
            <a:endParaRPr lang="en-US"/>
          </a:p>
        </p:txBody>
      </p:sp>
      <p:sp>
        <p:nvSpPr>
          <p:cNvPr id="134169" name="Arc 25"/>
          <p:cNvSpPr>
            <a:spLocks/>
          </p:cNvSpPr>
          <p:nvPr/>
        </p:nvSpPr>
        <p:spPr bwMode="auto">
          <a:xfrm flipV="1">
            <a:off x="4887913" y="5537200"/>
            <a:ext cx="2222500" cy="11699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
            <a:round/>
            <a:headEnd/>
            <a:tailEnd type="triangle" w="med" len="med"/>
          </a:ln>
          <a:effectLst/>
        </p:spPr>
        <p:txBody>
          <a:bodyPr wrap="none" anchor="ctr"/>
          <a:lstStyle/>
          <a:p>
            <a:endParaRPr lang="en-US"/>
          </a:p>
        </p:txBody>
      </p:sp>
      <p:sp>
        <p:nvSpPr>
          <p:cNvPr id="134170" name="Line 26"/>
          <p:cNvSpPr>
            <a:spLocks noChangeShapeType="1"/>
          </p:cNvSpPr>
          <p:nvPr/>
        </p:nvSpPr>
        <p:spPr bwMode="auto">
          <a:xfrm>
            <a:off x="3098800" y="6721475"/>
            <a:ext cx="1817688" cy="0"/>
          </a:xfrm>
          <a:prstGeom prst="line">
            <a:avLst/>
          </a:prstGeom>
          <a:noFill/>
          <a:ln w="9525">
            <a:solidFill>
              <a:schemeClr val="tx1"/>
            </a:solidFill>
            <a:prstDash val="dash"/>
            <a:round/>
            <a:headEnd/>
            <a:tailEnd/>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Characteristics of a REST-based Network</a:t>
            </a:r>
          </a:p>
        </p:txBody>
      </p:sp>
      <p:sp>
        <p:nvSpPr>
          <p:cNvPr id="135171" name="Rectangle 3"/>
          <p:cNvSpPr>
            <a:spLocks noGrp="1" noChangeArrowheads="1"/>
          </p:cNvSpPr>
          <p:nvPr>
            <p:ph type="body" idx="1"/>
          </p:nvPr>
        </p:nvSpPr>
        <p:spPr/>
        <p:txBody>
          <a:bodyPr/>
          <a:lstStyle/>
          <a:p>
            <a:r>
              <a:rPr lang="en-US" sz="2000"/>
              <a:t>Client-Server: a pull-based interaction style: consuming components pull representations.</a:t>
            </a:r>
          </a:p>
          <a:p>
            <a:r>
              <a:rPr lang="en-US" sz="2000"/>
              <a:t>Stateless: each request from client to server must contain all the information necessary to understand the request, and cannot take advantage of any stored context on the server.</a:t>
            </a:r>
          </a:p>
          <a:p>
            <a:r>
              <a:rPr lang="en-US" sz="2000"/>
              <a:t>Cache: to improve network efficiency responses must be capable of being labeled as cacheable or non-cacheable.</a:t>
            </a:r>
          </a:p>
          <a:p>
            <a:r>
              <a:rPr lang="en-US" sz="2000"/>
              <a:t>Uniform interface: all resources are accessed with a generic interface (e.g., HTTP GET, POST, PUT, DELETE). </a:t>
            </a:r>
          </a:p>
          <a:p>
            <a:r>
              <a:rPr lang="en-US" sz="2000"/>
              <a:t>Named resources - the system is comprised of </a:t>
            </a:r>
            <a:r>
              <a:rPr lang="en-US" sz="2000" i="1"/>
              <a:t>resources </a:t>
            </a:r>
            <a:r>
              <a:rPr lang="en-US" sz="2000"/>
              <a:t>which are </a:t>
            </a:r>
            <a:r>
              <a:rPr lang="en-US" sz="2000" i="1"/>
              <a:t>named</a:t>
            </a:r>
            <a:r>
              <a:rPr lang="en-US" sz="2000"/>
              <a:t> using a URI.</a:t>
            </a:r>
          </a:p>
          <a:p>
            <a:r>
              <a:rPr lang="en-US" sz="2000"/>
              <a:t>Interconnected resource representations - the representations of the resources are interconnected using URLs, thereby enabling a client to progress from one state to another.</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26"/>
          <p:cNvSpPr>
            <a:spLocks noGrp="1" noChangeArrowheads="1"/>
          </p:cNvSpPr>
          <p:nvPr>
            <p:ph type="title"/>
          </p:nvPr>
        </p:nvSpPr>
        <p:spPr/>
        <p:txBody>
          <a:bodyPr/>
          <a:lstStyle/>
          <a:p>
            <a:r>
              <a:rPr lang="en-US"/>
              <a:t>SOAP Version</a:t>
            </a:r>
          </a:p>
        </p:txBody>
      </p:sp>
      <p:sp>
        <p:nvSpPr>
          <p:cNvPr id="179203" name="Rectangle 1027"/>
          <p:cNvSpPr>
            <a:spLocks noGrp="1" noChangeArrowheads="1"/>
          </p:cNvSpPr>
          <p:nvPr>
            <p:ph type="body" idx="1"/>
          </p:nvPr>
        </p:nvSpPr>
        <p:spPr/>
        <p:txBody>
          <a:bodyPr/>
          <a:lstStyle/>
          <a:p>
            <a:r>
              <a:rPr lang="en-US"/>
              <a:t>We have taken a look at how Parts Depot may implement its services in a RESTful manner.</a:t>
            </a:r>
          </a:p>
          <a:p>
            <a:r>
              <a:rPr lang="en-US"/>
              <a:t>Now let's look at how the services may be implemented using SOAP.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685800" y="287338"/>
            <a:ext cx="7772400" cy="1143000"/>
          </a:xfrm>
          <a:prstGeom prst="rect">
            <a:avLst/>
          </a:prstGeom>
          <a:noFill/>
          <a:ln w="9525">
            <a:noFill/>
            <a:miter lim="800000"/>
            <a:headEnd/>
            <a:tailEnd/>
          </a:ln>
          <a:effectLst/>
        </p:spPr>
        <p:txBody>
          <a:bodyPr anchor="ctr"/>
          <a:lstStyle/>
          <a:p>
            <a:pPr algn="ctr"/>
            <a:r>
              <a:rPr lang="en-US" sz="4400">
                <a:solidFill>
                  <a:schemeClr val="tx2"/>
                </a:solidFill>
              </a:rPr>
              <a:t>Implementing the Web Services using SOAP</a:t>
            </a:r>
          </a:p>
        </p:txBody>
      </p:sp>
      <p:grpSp>
        <p:nvGrpSpPr>
          <p:cNvPr id="129027" name="Group 3"/>
          <p:cNvGrpSpPr>
            <a:grpSpLocks/>
          </p:cNvGrpSpPr>
          <p:nvPr/>
        </p:nvGrpSpPr>
        <p:grpSpPr bwMode="auto">
          <a:xfrm>
            <a:off x="130175" y="1909763"/>
            <a:ext cx="768350" cy="407987"/>
            <a:chOff x="360" y="1476"/>
            <a:chExt cx="484" cy="257"/>
          </a:xfrm>
        </p:grpSpPr>
        <p:sp>
          <p:nvSpPr>
            <p:cNvPr id="129028" name="Rectangle 4"/>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029" name="Text Box 5"/>
            <p:cNvSpPr txBox="1">
              <a:spLocks noChangeArrowheads="1"/>
            </p:cNvSpPr>
            <p:nvPr/>
          </p:nvSpPr>
          <p:spPr bwMode="auto">
            <a:xfrm>
              <a:off x="360" y="1478"/>
              <a:ext cx="484" cy="250"/>
            </a:xfrm>
            <a:prstGeom prst="rect">
              <a:avLst/>
            </a:prstGeom>
            <a:noFill/>
            <a:ln w="12700">
              <a:noFill/>
              <a:miter lim="800000"/>
              <a:headEnd/>
              <a:tailEnd/>
            </a:ln>
            <a:effectLst/>
          </p:spPr>
          <p:txBody>
            <a:bodyPr wrap="none">
              <a:spAutoFit/>
            </a:bodyPr>
            <a:lstStyle/>
            <a:p>
              <a:pPr algn="ctr"/>
              <a:r>
                <a:rPr lang="en-US" sz="1000"/>
                <a:t>Request</a:t>
              </a:r>
            </a:p>
            <a:p>
              <a:pPr algn="ctr"/>
              <a:r>
                <a:rPr lang="en-US" sz="1000"/>
                <a:t>(XML doc)</a:t>
              </a:r>
              <a:endParaRPr lang="en-US" sz="2000"/>
            </a:p>
          </p:txBody>
        </p:sp>
      </p:grpSp>
      <p:grpSp>
        <p:nvGrpSpPr>
          <p:cNvPr id="129030" name="Group 6"/>
          <p:cNvGrpSpPr>
            <a:grpSpLocks/>
          </p:cNvGrpSpPr>
          <p:nvPr/>
        </p:nvGrpSpPr>
        <p:grpSpPr bwMode="auto">
          <a:xfrm>
            <a:off x="1260475" y="1895475"/>
            <a:ext cx="654050" cy="476250"/>
            <a:chOff x="1622" y="2955"/>
            <a:chExt cx="412" cy="300"/>
          </a:xfrm>
        </p:grpSpPr>
        <p:sp>
          <p:nvSpPr>
            <p:cNvPr id="129031" name="Rectangle 7"/>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032" name="Line 8"/>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033" name="Line 9"/>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034" name="Line 10"/>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035" name="Line 11"/>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nvGrpSpPr>
          <p:cNvPr id="129036" name="Group 12"/>
          <p:cNvGrpSpPr>
            <a:grpSpLocks/>
          </p:cNvGrpSpPr>
          <p:nvPr/>
        </p:nvGrpSpPr>
        <p:grpSpPr bwMode="auto">
          <a:xfrm>
            <a:off x="5103813" y="1936750"/>
            <a:ext cx="1041400" cy="476250"/>
            <a:chOff x="3263" y="1951"/>
            <a:chExt cx="656" cy="300"/>
          </a:xfrm>
        </p:grpSpPr>
        <p:sp>
          <p:nvSpPr>
            <p:cNvPr id="129037" name="Line 13"/>
            <p:cNvSpPr>
              <a:spLocks noChangeShapeType="1"/>
            </p:cNvSpPr>
            <p:nvPr/>
          </p:nvSpPr>
          <p:spPr bwMode="auto">
            <a:xfrm>
              <a:off x="3263" y="2173"/>
              <a:ext cx="656" cy="0"/>
            </a:xfrm>
            <a:prstGeom prst="line">
              <a:avLst/>
            </a:prstGeom>
            <a:noFill/>
            <a:ln w="12700">
              <a:solidFill>
                <a:schemeClr val="tx1"/>
              </a:solidFill>
              <a:round/>
              <a:headEnd/>
              <a:tailEnd type="triangle" w="med" len="med"/>
            </a:ln>
            <a:effectLst/>
          </p:spPr>
          <p:txBody>
            <a:bodyPr wrap="none" anchor="ctr"/>
            <a:lstStyle/>
            <a:p>
              <a:endParaRPr lang="en-US"/>
            </a:p>
          </p:txBody>
        </p:sp>
        <p:grpSp>
          <p:nvGrpSpPr>
            <p:cNvPr id="129038" name="Group 14"/>
            <p:cNvGrpSpPr>
              <a:grpSpLocks/>
            </p:cNvGrpSpPr>
            <p:nvPr/>
          </p:nvGrpSpPr>
          <p:grpSpPr bwMode="auto">
            <a:xfrm>
              <a:off x="3341" y="1951"/>
              <a:ext cx="412" cy="300"/>
              <a:chOff x="1622" y="2955"/>
              <a:chExt cx="412" cy="300"/>
            </a:xfrm>
          </p:grpSpPr>
          <p:sp>
            <p:nvSpPr>
              <p:cNvPr id="129039" name="Rectangle 15"/>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040" name="Line 16"/>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041" name="Line 17"/>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042" name="Line 18"/>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043" name="Line 19"/>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grpSp>
        <p:nvGrpSpPr>
          <p:cNvPr id="129045" name="Group 21"/>
          <p:cNvGrpSpPr>
            <a:grpSpLocks/>
          </p:cNvGrpSpPr>
          <p:nvPr/>
        </p:nvGrpSpPr>
        <p:grpSpPr bwMode="auto">
          <a:xfrm>
            <a:off x="5099050" y="2525713"/>
            <a:ext cx="1041400" cy="476250"/>
            <a:chOff x="3260" y="2212"/>
            <a:chExt cx="656" cy="300"/>
          </a:xfrm>
        </p:grpSpPr>
        <p:sp>
          <p:nvSpPr>
            <p:cNvPr id="129046" name="Line 22"/>
            <p:cNvSpPr>
              <a:spLocks noChangeShapeType="1"/>
            </p:cNvSpPr>
            <p:nvPr/>
          </p:nvSpPr>
          <p:spPr bwMode="auto">
            <a:xfrm>
              <a:off x="3260" y="2302"/>
              <a:ext cx="656" cy="0"/>
            </a:xfrm>
            <a:prstGeom prst="line">
              <a:avLst/>
            </a:prstGeom>
            <a:noFill/>
            <a:ln w="12700">
              <a:solidFill>
                <a:schemeClr val="tx1"/>
              </a:solidFill>
              <a:round/>
              <a:headEnd type="triangle" w="med" len="med"/>
              <a:tailEnd/>
            </a:ln>
            <a:effectLst/>
          </p:spPr>
          <p:txBody>
            <a:bodyPr wrap="none" anchor="ctr"/>
            <a:lstStyle/>
            <a:p>
              <a:endParaRPr lang="en-US"/>
            </a:p>
          </p:txBody>
        </p:sp>
        <p:grpSp>
          <p:nvGrpSpPr>
            <p:cNvPr id="129047" name="Group 23"/>
            <p:cNvGrpSpPr>
              <a:grpSpLocks/>
            </p:cNvGrpSpPr>
            <p:nvPr/>
          </p:nvGrpSpPr>
          <p:grpSpPr bwMode="auto">
            <a:xfrm>
              <a:off x="3371" y="2212"/>
              <a:ext cx="412" cy="300"/>
              <a:chOff x="1622" y="2955"/>
              <a:chExt cx="412" cy="300"/>
            </a:xfrm>
          </p:grpSpPr>
          <p:sp>
            <p:nvSpPr>
              <p:cNvPr id="129048" name="Rectangle 24"/>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049" name="Line 25"/>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050" name="Line 26"/>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051" name="Line 27"/>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052" name="Line 28"/>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grpSp>
        <p:nvGrpSpPr>
          <p:cNvPr id="129053" name="Group 29"/>
          <p:cNvGrpSpPr>
            <a:grpSpLocks/>
          </p:cNvGrpSpPr>
          <p:nvPr/>
        </p:nvGrpSpPr>
        <p:grpSpPr bwMode="auto">
          <a:xfrm>
            <a:off x="1228725" y="2476500"/>
            <a:ext cx="654050" cy="476250"/>
            <a:chOff x="1622" y="2955"/>
            <a:chExt cx="412" cy="300"/>
          </a:xfrm>
        </p:grpSpPr>
        <p:sp>
          <p:nvSpPr>
            <p:cNvPr id="129054" name="Rectangle 30"/>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055" name="Line 31"/>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056" name="Line 32"/>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057" name="Line 33"/>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058" name="Line 34"/>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nvGrpSpPr>
          <p:cNvPr id="129059" name="Group 35"/>
          <p:cNvGrpSpPr>
            <a:grpSpLocks/>
          </p:cNvGrpSpPr>
          <p:nvPr/>
        </p:nvGrpSpPr>
        <p:grpSpPr bwMode="auto">
          <a:xfrm>
            <a:off x="52388" y="2533650"/>
            <a:ext cx="768350" cy="407988"/>
            <a:chOff x="360" y="1476"/>
            <a:chExt cx="484" cy="257"/>
          </a:xfrm>
        </p:grpSpPr>
        <p:sp>
          <p:nvSpPr>
            <p:cNvPr id="129060" name="Rectangle 36"/>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061" name="Text Box 37"/>
            <p:cNvSpPr txBox="1">
              <a:spLocks noChangeArrowheads="1"/>
            </p:cNvSpPr>
            <p:nvPr/>
          </p:nvSpPr>
          <p:spPr bwMode="auto">
            <a:xfrm>
              <a:off x="360" y="1478"/>
              <a:ext cx="484" cy="250"/>
            </a:xfrm>
            <a:prstGeom prst="rect">
              <a:avLst/>
            </a:prstGeom>
            <a:noFill/>
            <a:ln w="12700">
              <a:noFill/>
              <a:miter lim="800000"/>
              <a:headEnd/>
              <a:tailEnd/>
            </a:ln>
            <a:effectLst/>
          </p:spPr>
          <p:txBody>
            <a:bodyPr wrap="none">
              <a:spAutoFit/>
            </a:bodyPr>
            <a:lstStyle/>
            <a:p>
              <a:pPr algn="ctr"/>
              <a:r>
                <a:rPr lang="en-US" sz="1000"/>
                <a:t>Response</a:t>
              </a:r>
            </a:p>
            <a:p>
              <a:pPr algn="ctr"/>
              <a:r>
                <a:rPr lang="en-US" sz="1000"/>
                <a:t>(XML doc)</a:t>
              </a:r>
              <a:endParaRPr lang="en-US" sz="2000"/>
            </a:p>
          </p:txBody>
        </p:sp>
      </p:grpSp>
      <p:grpSp>
        <p:nvGrpSpPr>
          <p:cNvPr id="129062" name="Group 38"/>
          <p:cNvGrpSpPr>
            <a:grpSpLocks/>
          </p:cNvGrpSpPr>
          <p:nvPr/>
        </p:nvGrpSpPr>
        <p:grpSpPr bwMode="auto">
          <a:xfrm>
            <a:off x="4333875" y="1976438"/>
            <a:ext cx="758825" cy="3776662"/>
            <a:chOff x="2778" y="1755"/>
            <a:chExt cx="478" cy="1156"/>
          </a:xfrm>
        </p:grpSpPr>
        <p:sp>
          <p:nvSpPr>
            <p:cNvPr id="129063" name="Rectangle 39"/>
            <p:cNvSpPr>
              <a:spLocks noChangeArrowheads="1"/>
            </p:cNvSpPr>
            <p:nvPr/>
          </p:nvSpPr>
          <p:spPr bwMode="auto">
            <a:xfrm>
              <a:off x="2778" y="1755"/>
              <a:ext cx="478" cy="1156"/>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064" name="Text Box 40"/>
            <p:cNvSpPr txBox="1">
              <a:spLocks noChangeArrowheads="1"/>
            </p:cNvSpPr>
            <p:nvPr/>
          </p:nvSpPr>
          <p:spPr bwMode="auto">
            <a:xfrm rot="-5400000">
              <a:off x="2697" y="2323"/>
              <a:ext cx="581" cy="250"/>
            </a:xfrm>
            <a:prstGeom prst="rect">
              <a:avLst/>
            </a:prstGeom>
            <a:noFill/>
            <a:ln w="12700">
              <a:noFill/>
              <a:miter lim="800000"/>
              <a:headEnd/>
              <a:tailEnd/>
            </a:ln>
            <a:effectLst/>
          </p:spPr>
          <p:txBody>
            <a:bodyPr wrap="none">
              <a:spAutoFit/>
            </a:bodyPr>
            <a:lstStyle/>
            <a:p>
              <a:r>
                <a:rPr lang="en-US" sz="2000"/>
                <a:t>        Web Server</a:t>
              </a:r>
            </a:p>
          </p:txBody>
        </p:sp>
      </p:grpSp>
      <p:grpSp>
        <p:nvGrpSpPr>
          <p:cNvPr id="129065" name="Group 41"/>
          <p:cNvGrpSpPr>
            <a:grpSpLocks/>
          </p:cNvGrpSpPr>
          <p:nvPr/>
        </p:nvGrpSpPr>
        <p:grpSpPr bwMode="auto">
          <a:xfrm>
            <a:off x="6151563" y="2005013"/>
            <a:ext cx="1676400" cy="3738562"/>
            <a:chOff x="3634" y="2055"/>
            <a:chExt cx="1056" cy="489"/>
          </a:xfrm>
        </p:grpSpPr>
        <p:sp>
          <p:nvSpPr>
            <p:cNvPr id="129066" name="Rectangle 42"/>
            <p:cNvSpPr>
              <a:spLocks noChangeArrowheads="1"/>
            </p:cNvSpPr>
            <p:nvPr/>
          </p:nvSpPr>
          <p:spPr bwMode="auto">
            <a:xfrm>
              <a:off x="3634" y="2055"/>
              <a:ext cx="1056" cy="489"/>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067" name="Text Box 43"/>
            <p:cNvSpPr txBox="1">
              <a:spLocks noChangeArrowheads="1"/>
            </p:cNvSpPr>
            <p:nvPr/>
          </p:nvSpPr>
          <p:spPr bwMode="auto">
            <a:xfrm>
              <a:off x="4104" y="2136"/>
              <a:ext cx="116" cy="52"/>
            </a:xfrm>
            <a:prstGeom prst="rect">
              <a:avLst/>
            </a:prstGeom>
            <a:noFill/>
            <a:ln w="12700">
              <a:noFill/>
              <a:miter lim="800000"/>
              <a:headEnd/>
              <a:tailEnd/>
            </a:ln>
            <a:effectLst/>
          </p:spPr>
          <p:txBody>
            <a:bodyPr wrap="none">
              <a:spAutoFit/>
            </a:bodyPr>
            <a:lstStyle/>
            <a:p>
              <a:pPr algn="ctr"/>
              <a:endParaRPr lang="en-US" sz="2000"/>
            </a:p>
          </p:txBody>
        </p:sp>
      </p:grpSp>
      <p:sp>
        <p:nvSpPr>
          <p:cNvPr id="129079" name="Text Box 55"/>
          <p:cNvSpPr txBox="1">
            <a:spLocks noChangeArrowheads="1"/>
          </p:cNvSpPr>
          <p:nvPr/>
        </p:nvSpPr>
        <p:spPr bwMode="auto">
          <a:xfrm>
            <a:off x="925513" y="1484313"/>
            <a:ext cx="1325562" cy="304800"/>
          </a:xfrm>
          <a:prstGeom prst="rect">
            <a:avLst/>
          </a:prstGeom>
          <a:noFill/>
          <a:ln w="9525">
            <a:noFill/>
            <a:miter lim="800000"/>
            <a:headEnd/>
            <a:tailEnd/>
          </a:ln>
          <a:effectLst/>
        </p:spPr>
        <p:txBody>
          <a:bodyPr wrap="none">
            <a:spAutoFit/>
          </a:bodyPr>
          <a:lstStyle/>
          <a:p>
            <a:pPr algn="ctr"/>
            <a:r>
              <a:rPr lang="en-US" sz="1400"/>
              <a:t>SOAP envelope</a:t>
            </a:r>
            <a:endParaRPr lang="en-US"/>
          </a:p>
        </p:txBody>
      </p:sp>
      <p:sp>
        <p:nvSpPr>
          <p:cNvPr id="129080" name="Text Box 56"/>
          <p:cNvSpPr txBox="1">
            <a:spLocks noChangeArrowheads="1"/>
          </p:cNvSpPr>
          <p:nvPr/>
        </p:nvSpPr>
        <p:spPr bwMode="auto">
          <a:xfrm>
            <a:off x="1955800" y="1955800"/>
            <a:ext cx="974725" cy="274638"/>
          </a:xfrm>
          <a:prstGeom prst="rect">
            <a:avLst/>
          </a:prstGeom>
          <a:noFill/>
          <a:ln w="9525">
            <a:noFill/>
            <a:miter lim="800000"/>
            <a:headEnd/>
            <a:tailEnd/>
          </a:ln>
          <a:effectLst/>
        </p:spPr>
        <p:txBody>
          <a:bodyPr wrap="none">
            <a:spAutoFit/>
          </a:bodyPr>
          <a:lstStyle/>
          <a:p>
            <a:r>
              <a:rPr lang="en-US" sz="1200"/>
              <a:t>HTTP POST</a:t>
            </a:r>
          </a:p>
        </p:txBody>
      </p:sp>
      <p:sp>
        <p:nvSpPr>
          <p:cNvPr id="129081" name="Line 57"/>
          <p:cNvSpPr>
            <a:spLocks noChangeShapeType="1"/>
          </p:cNvSpPr>
          <p:nvPr/>
        </p:nvSpPr>
        <p:spPr bwMode="auto">
          <a:xfrm>
            <a:off x="817563" y="2117725"/>
            <a:ext cx="44767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9082" name="Line 58"/>
          <p:cNvSpPr>
            <a:spLocks noChangeShapeType="1"/>
          </p:cNvSpPr>
          <p:nvPr/>
        </p:nvSpPr>
        <p:spPr bwMode="auto">
          <a:xfrm>
            <a:off x="766763" y="2717800"/>
            <a:ext cx="447675" cy="0"/>
          </a:xfrm>
          <a:prstGeom prst="line">
            <a:avLst/>
          </a:prstGeom>
          <a:noFill/>
          <a:ln w="9525">
            <a:solidFill>
              <a:schemeClr val="tx1"/>
            </a:solidFill>
            <a:round/>
            <a:headEnd type="triangle" w="med" len="med"/>
            <a:tailEnd/>
          </a:ln>
          <a:effectLst/>
        </p:spPr>
        <p:txBody>
          <a:bodyPr wrap="none" anchor="ctr"/>
          <a:lstStyle/>
          <a:p>
            <a:endParaRPr lang="en-US"/>
          </a:p>
        </p:txBody>
      </p:sp>
      <p:sp>
        <p:nvSpPr>
          <p:cNvPr id="129083" name="Text Box 59"/>
          <p:cNvSpPr txBox="1">
            <a:spLocks noChangeArrowheads="1"/>
          </p:cNvSpPr>
          <p:nvPr/>
        </p:nvSpPr>
        <p:spPr bwMode="auto">
          <a:xfrm>
            <a:off x="3092450" y="2068513"/>
            <a:ext cx="682625" cy="314325"/>
          </a:xfrm>
          <a:prstGeom prst="rect">
            <a:avLst/>
          </a:prstGeom>
          <a:noFill/>
          <a:ln w="9525">
            <a:solidFill>
              <a:schemeClr val="tx1"/>
            </a:solidFill>
            <a:miter lim="800000"/>
            <a:headEnd/>
            <a:tailEnd/>
          </a:ln>
          <a:effectLst/>
        </p:spPr>
        <p:txBody>
          <a:bodyPr wrap="none">
            <a:spAutoFit/>
          </a:bodyPr>
          <a:lstStyle/>
          <a:p>
            <a:r>
              <a:rPr lang="en-US" sz="1400"/>
              <a:t>URL 1</a:t>
            </a:r>
          </a:p>
        </p:txBody>
      </p:sp>
      <p:sp>
        <p:nvSpPr>
          <p:cNvPr id="129084" name="Line 60"/>
          <p:cNvSpPr>
            <a:spLocks noChangeShapeType="1"/>
          </p:cNvSpPr>
          <p:nvPr/>
        </p:nvSpPr>
        <p:spPr bwMode="auto">
          <a:xfrm>
            <a:off x="3787775" y="2228850"/>
            <a:ext cx="5556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9085" name="Text Box 61"/>
          <p:cNvSpPr txBox="1">
            <a:spLocks noChangeArrowheads="1"/>
          </p:cNvSpPr>
          <p:nvPr/>
        </p:nvSpPr>
        <p:spPr bwMode="auto">
          <a:xfrm>
            <a:off x="3182938" y="2578100"/>
            <a:ext cx="1187450" cy="274638"/>
          </a:xfrm>
          <a:prstGeom prst="rect">
            <a:avLst/>
          </a:prstGeom>
          <a:noFill/>
          <a:ln w="9525">
            <a:noFill/>
            <a:miter lim="800000"/>
            <a:headEnd/>
            <a:tailEnd/>
          </a:ln>
          <a:effectLst/>
        </p:spPr>
        <p:txBody>
          <a:bodyPr wrap="none">
            <a:spAutoFit/>
          </a:bodyPr>
          <a:lstStyle/>
          <a:p>
            <a:r>
              <a:rPr lang="en-US" sz="1200"/>
              <a:t>HTTP Response</a:t>
            </a:r>
          </a:p>
        </p:txBody>
      </p:sp>
      <p:sp>
        <p:nvSpPr>
          <p:cNvPr id="129086" name="Line 62"/>
          <p:cNvSpPr>
            <a:spLocks noChangeShapeType="1"/>
          </p:cNvSpPr>
          <p:nvPr/>
        </p:nvSpPr>
        <p:spPr bwMode="auto">
          <a:xfrm>
            <a:off x="7839075" y="2438400"/>
            <a:ext cx="2127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9087" name="Rectangle 63"/>
          <p:cNvSpPr>
            <a:spLocks noChangeArrowheads="1"/>
          </p:cNvSpPr>
          <p:nvPr/>
        </p:nvSpPr>
        <p:spPr bwMode="auto">
          <a:xfrm>
            <a:off x="7991475" y="2266950"/>
            <a:ext cx="1150938" cy="304800"/>
          </a:xfrm>
          <a:prstGeom prst="rect">
            <a:avLst/>
          </a:prstGeom>
          <a:noFill/>
          <a:ln w="9525">
            <a:noFill/>
            <a:miter lim="800000"/>
            <a:headEnd/>
            <a:tailEnd/>
          </a:ln>
          <a:effectLst/>
        </p:spPr>
        <p:txBody>
          <a:bodyPr wrap="none">
            <a:spAutoFit/>
          </a:bodyPr>
          <a:lstStyle/>
          <a:p>
            <a:r>
              <a:rPr lang="en-US" sz="1400"/>
              <a:t>getPartsList()</a:t>
            </a:r>
          </a:p>
        </p:txBody>
      </p:sp>
      <p:grpSp>
        <p:nvGrpSpPr>
          <p:cNvPr id="129088" name="Group 64"/>
          <p:cNvGrpSpPr>
            <a:grpSpLocks/>
          </p:cNvGrpSpPr>
          <p:nvPr/>
        </p:nvGrpSpPr>
        <p:grpSpPr bwMode="auto">
          <a:xfrm>
            <a:off x="130175" y="3176588"/>
            <a:ext cx="768350" cy="407987"/>
            <a:chOff x="360" y="1476"/>
            <a:chExt cx="484" cy="257"/>
          </a:xfrm>
        </p:grpSpPr>
        <p:sp>
          <p:nvSpPr>
            <p:cNvPr id="129089" name="Rectangle 65"/>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090" name="Text Box 66"/>
            <p:cNvSpPr txBox="1">
              <a:spLocks noChangeArrowheads="1"/>
            </p:cNvSpPr>
            <p:nvPr/>
          </p:nvSpPr>
          <p:spPr bwMode="auto">
            <a:xfrm>
              <a:off x="360" y="1478"/>
              <a:ext cx="484" cy="250"/>
            </a:xfrm>
            <a:prstGeom prst="rect">
              <a:avLst/>
            </a:prstGeom>
            <a:noFill/>
            <a:ln w="12700">
              <a:noFill/>
              <a:miter lim="800000"/>
              <a:headEnd/>
              <a:tailEnd/>
            </a:ln>
            <a:effectLst/>
          </p:spPr>
          <p:txBody>
            <a:bodyPr wrap="none">
              <a:spAutoFit/>
            </a:bodyPr>
            <a:lstStyle/>
            <a:p>
              <a:pPr algn="ctr"/>
              <a:r>
                <a:rPr lang="en-US" sz="1000"/>
                <a:t>Request</a:t>
              </a:r>
            </a:p>
            <a:p>
              <a:pPr algn="ctr"/>
              <a:r>
                <a:rPr lang="en-US" sz="1000"/>
                <a:t>(XML doc)</a:t>
              </a:r>
              <a:endParaRPr lang="en-US" sz="2000"/>
            </a:p>
          </p:txBody>
        </p:sp>
      </p:grpSp>
      <p:grpSp>
        <p:nvGrpSpPr>
          <p:cNvPr id="129091" name="Group 67"/>
          <p:cNvGrpSpPr>
            <a:grpSpLocks/>
          </p:cNvGrpSpPr>
          <p:nvPr/>
        </p:nvGrpSpPr>
        <p:grpSpPr bwMode="auto">
          <a:xfrm>
            <a:off x="1260475" y="3162300"/>
            <a:ext cx="654050" cy="476250"/>
            <a:chOff x="1622" y="2955"/>
            <a:chExt cx="412" cy="300"/>
          </a:xfrm>
        </p:grpSpPr>
        <p:sp>
          <p:nvSpPr>
            <p:cNvPr id="129092" name="Rectangle 68"/>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093" name="Line 69"/>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094" name="Line 70"/>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095" name="Line 71"/>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096" name="Line 72"/>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nvGrpSpPr>
          <p:cNvPr id="129097" name="Group 73"/>
          <p:cNvGrpSpPr>
            <a:grpSpLocks/>
          </p:cNvGrpSpPr>
          <p:nvPr/>
        </p:nvGrpSpPr>
        <p:grpSpPr bwMode="auto">
          <a:xfrm>
            <a:off x="1228725" y="3743325"/>
            <a:ext cx="654050" cy="476250"/>
            <a:chOff x="1622" y="2955"/>
            <a:chExt cx="412" cy="300"/>
          </a:xfrm>
        </p:grpSpPr>
        <p:sp>
          <p:nvSpPr>
            <p:cNvPr id="129098" name="Rectangle 74"/>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099" name="Line 75"/>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100" name="Line 76"/>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101" name="Line 77"/>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102" name="Line 78"/>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nvGrpSpPr>
          <p:cNvPr id="129103" name="Group 79"/>
          <p:cNvGrpSpPr>
            <a:grpSpLocks/>
          </p:cNvGrpSpPr>
          <p:nvPr/>
        </p:nvGrpSpPr>
        <p:grpSpPr bwMode="auto">
          <a:xfrm>
            <a:off x="52388" y="3800475"/>
            <a:ext cx="768350" cy="407988"/>
            <a:chOff x="360" y="1476"/>
            <a:chExt cx="484" cy="257"/>
          </a:xfrm>
        </p:grpSpPr>
        <p:sp>
          <p:nvSpPr>
            <p:cNvPr id="129104" name="Rectangle 80"/>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105" name="Text Box 81"/>
            <p:cNvSpPr txBox="1">
              <a:spLocks noChangeArrowheads="1"/>
            </p:cNvSpPr>
            <p:nvPr/>
          </p:nvSpPr>
          <p:spPr bwMode="auto">
            <a:xfrm>
              <a:off x="360" y="1478"/>
              <a:ext cx="484" cy="250"/>
            </a:xfrm>
            <a:prstGeom prst="rect">
              <a:avLst/>
            </a:prstGeom>
            <a:noFill/>
            <a:ln w="12700">
              <a:noFill/>
              <a:miter lim="800000"/>
              <a:headEnd/>
              <a:tailEnd/>
            </a:ln>
            <a:effectLst/>
          </p:spPr>
          <p:txBody>
            <a:bodyPr wrap="none">
              <a:spAutoFit/>
            </a:bodyPr>
            <a:lstStyle/>
            <a:p>
              <a:pPr algn="ctr"/>
              <a:r>
                <a:rPr lang="en-US" sz="1000"/>
                <a:t>Response</a:t>
              </a:r>
            </a:p>
            <a:p>
              <a:pPr algn="ctr"/>
              <a:r>
                <a:rPr lang="en-US" sz="1000"/>
                <a:t>(XML doc)</a:t>
              </a:r>
              <a:endParaRPr lang="en-US" sz="2000"/>
            </a:p>
          </p:txBody>
        </p:sp>
      </p:grpSp>
      <p:sp>
        <p:nvSpPr>
          <p:cNvPr id="129106" name="Line 82"/>
          <p:cNvSpPr>
            <a:spLocks noChangeShapeType="1"/>
          </p:cNvSpPr>
          <p:nvPr/>
        </p:nvSpPr>
        <p:spPr bwMode="auto">
          <a:xfrm>
            <a:off x="1946275" y="3489325"/>
            <a:ext cx="1136650" cy="317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9107" name="Line 83"/>
          <p:cNvSpPr>
            <a:spLocks noChangeShapeType="1"/>
          </p:cNvSpPr>
          <p:nvPr/>
        </p:nvSpPr>
        <p:spPr bwMode="auto">
          <a:xfrm flipH="1" flipV="1">
            <a:off x="1905000" y="3986213"/>
            <a:ext cx="1338263" cy="1587"/>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9108" name="Text Box 84"/>
          <p:cNvSpPr txBox="1">
            <a:spLocks noChangeArrowheads="1"/>
          </p:cNvSpPr>
          <p:nvPr/>
        </p:nvSpPr>
        <p:spPr bwMode="auto">
          <a:xfrm>
            <a:off x="1955800" y="3222625"/>
            <a:ext cx="974725" cy="274638"/>
          </a:xfrm>
          <a:prstGeom prst="rect">
            <a:avLst/>
          </a:prstGeom>
          <a:noFill/>
          <a:ln w="9525">
            <a:noFill/>
            <a:miter lim="800000"/>
            <a:headEnd/>
            <a:tailEnd/>
          </a:ln>
          <a:effectLst/>
        </p:spPr>
        <p:txBody>
          <a:bodyPr wrap="none">
            <a:spAutoFit/>
          </a:bodyPr>
          <a:lstStyle/>
          <a:p>
            <a:r>
              <a:rPr lang="en-US" sz="1200"/>
              <a:t>HTTP POST</a:t>
            </a:r>
          </a:p>
        </p:txBody>
      </p:sp>
      <p:sp>
        <p:nvSpPr>
          <p:cNvPr id="129109" name="Line 85"/>
          <p:cNvSpPr>
            <a:spLocks noChangeShapeType="1"/>
          </p:cNvSpPr>
          <p:nvPr/>
        </p:nvSpPr>
        <p:spPr bwMode="auto">
          <a:xfrm>
            <a:off x="817563" y="3384550"/>
            <a:ext cx="44767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9110" name="Line 86"/>
          <p:cNvSpPr>
            <a:spLocks noChangeShapeType="1"/>
          </p:cNvSpPr>
          <p:nvPr/>
        </p:nvSpPr>
        <p:spPr bwMode="auto">
          <a:xfrm>
            <a:off x="766763" y="3984625"/>
            <a:ext cx="447675" cy="0"/>
          </a:xfrm>
          <a:prstGeom prst="line">
            <a:avLst/>
          </a:prstGeom>
          <a:noFill/>
          <a:ln w="9525">
            <a:solidFill>
              <a:schemeClr val="tx1"/>
            </a:solidFill>
            <a:round/>
            <a:headEnd type="triangle" w="med" len="med"/>
            <a:tailEnd/>
          </a:ln>
          <a:effectLst/>
        </p:spPr>
        <p:txBody>
          <a:bodyPr wrap="none" anchor="ctr"/>
          <a:lstStyle/>
          <a:p>
            <a:endParaRPr lang="en-US"/>
          </a:p>
        </p:txBody>
      </p:sp>
      <p:sp>
        <p:nvSpPr>
          <p:cNvPr id="129111" name="Text Box 87"/>
          <p:cNvSpPr txBox="1">
            <a:spLocks noChangeArrowheads="1"/>
          </p:cNvSpPr>
          <p:nvPr/>
        </p:nvSpPr>
        <p:spPr bwMode="auto">
          <a:xfrm>
            <a:off x="3092450" y="3335338"/>
            <a:ext cx="682625" cy="314325"/>
          </a:xfrm>
          <a:prstGeom prst="rect">
            <a:avLst/>
          </a:prstGeom>
          <a:noFill/>
          <a:ln w="9525">
            <a:solidFill>
              <a:schemeClr val="tx1"/>
            </a:solidFill>
            <a:miter lim="800000"/>
            <a:headEnd/>
            <a:tailEnd/>
          </a:ln>
          <a:effectLst/>
        </p:spPr>
        <p:txBody>
          <a:bodyPr wrap="none">
            <a:spAutoFit/>
          </a:bodyPr>
          <a:lstStyle/>
          <a:p>
            <a:r>
              <a:rPr lang="en-US" sz="1400"/>
              <a:t>URL 1</a:t>
            </a:r>
          </a:p>
        </p:txBody>
      </p:sp>
      <p:sp>
        <p:nvSpPr>
          <p:cNvPr id="129112" name="Line 88"/>
          <p:cNvSpPr>
            <a:spLocks noChangeShapeType="1"/>
          </p:cNvSpPr>
          <p:nvPr/>
        </p:nvSpPr>
        <p:spPr bwMode="auto">
          <a:xfrm>
            <a:off x="3800475" y="3495675"/>
            <a:ext cx="5429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9113" name="Text Box 89"/>
          <p:cNvSpPr txBox="1">
            <a:spLocks noChangeArrowheads="1"/>
          </p:cNvSpPr>
          <p:nvPr/>
        </p:nvSpPr>
        <p:spPr bwMode="auto">
          <a:xfrm>
            <a:off x="3182938" y="3844925"/>
            <a:ext cx="1187450" cy="274638"/>
          </a:xfrm>
          <a:prstGeom prst="rect">
            <a:avLst/>
          </a:prstGeom>
          <a:noFill/>
          <a:ln w="9525">
            <a:noFill/>
            <a:miter lim="800000"/>
            <a:headEnd/>
            <a:tailEnd/>
          </a:ln>
          <a:effectLst/>
        </p:spPr>
        <p:txBody>
          <a:bodyPr wrap="none">
            <a:spAutoFit/>
          </a:bodyPr>
          <a:lstStyle/>
          <a:p>
            <a:r>
              <a:rPr lang="en-US" sz="1200"/>
              <a:t>HTTP Response</a:t>
            </a:r>
          </a:p>
        </p:txBody>
      </p:sp>
      <p:sp>
        <p:nvSpPr>
          <p:cNvPr id="129114" name="Line 90"/>
          <p:cNvSpPr>
            <a:spLocks noChangeShapeType="1"/>
          </p:cNvSpPr>
          <p:nvPr/>
        </p:nvSpPr>
        <p:spPr bwMode="auto">
          <a:xfrm>
            <a:off x="7840663" y="3838575"/>
            <a:ext cx="2127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9115" name="Rectangle 91"/>
          <p:cNvSpPr>
            <a:spLocks noChangeArrowheads="1"/>
          </p:cNvSpPr>
          <p:nvPr/>
        </p:nvSpPr>
        <p:spPr bwMode="auto">
          <a:xfrm>
            <a:off x="7993063" y="3667125"/>
            <a:ext cx="942975" cy="304800"/>
          </a:xfrm>
          <a:prstGeom prst="rect">
            <a:avLst/>
          </a:prstGeom>
          <a:noFill/>
          <a:ln w="9525">
            <a:noFill/>
            <a:miter lim="800000"/>
            <a:headEnd/>
            <a:tailEnd/>
          </a:ln>
          <a:effectLst/>
        </p:spPr>
        <p:txBody>
          <a:bodyPr wrap="none">
            <a:spAutoFit/>
          </a:bodyPr>
          <a:lstStyle/>
          <a:p>
            <a:r>
              <a:rPr lang="en-US" sz="1400"/>
              <a:t>getPart(id)</a:t>
            </a:r>
          </a:p>
        </p:txBody>
      </p:sp>
      <p:grpSp>
        <p:nvGrpSpPr>
          <p:cNvPr id="129116" name="Group 92"/>
          <p:cNvGrpSpPr>
            <a:grpSpLocks/>
          </p:cNvGrpSpPr>
          <p:nvPr/>
        </p:nvGrpSpPr>
        <p:grpSpPr bwMode="auto">
          <a:xfrm>
            <a:off x="5122863" y="3203575"/>
            <a:ext cx="1041400" cy="476250"/>
            <a:chOff x="3263" y="1951"/>
            <a:chExt cx="656" cy="300"/>
          </a:xfrm>
        </p:grpSpPr>
        <p:sp>
          <p:nvSpPr>
            <p:cNvPr id="129117" name="Line 93"/>
            <p:cNvSpPr>
              <a:spLocks noChangeShapeType="1"/>
            </p:cNvSpPr>
            <p:nvPr/>
          </p:nvSpPr>
          <p:spPr bwMode="auto">
            <a:xfrm>
              <a:off x="3263" y="2173"/>
              <a:ext cx="656" cy="0"/>
            </a:xfrm>
            <a:prstGeom prst="line">
              <a:avLst/>
            </a:prstGeom>
            <a:noFill/>
            <a:ln w="12700">
              <a:solidFill>
                <a:schemeClr val="tx1"/>
              </a:solidFill>
              <a:round/>
              <a:headEnd/>
              <a:tailEnd type="triangle" w="med" len="med"/>
            </a:ln>
            <a:effectLst/>
          </p:spPr>
          <p:txBody>
            <a:bodyPr wrap="none" anchor="ctr"/>
            <a:lstStyle/>
            <a:p>
              <a:endParaRPr lang="en-US"/>
            </a:p>
          </p:txBody>
        </p:sp>
        <p:grpSp>
          <p:nvGrpSpPr>
            <p:cNvPr id="129118" name="Group 94"/>
            <p:cNvGrpSpPr>
              <a:grpSpLocks/>
            </p:cNvGrpSpPr>
            <p:nvPr/>
          </p:nvGrpSpPr>
          <p:grpSpPr bwMode="auto">
            <a:xfrm>
              <a:off x="3341" y="1951"/>
              <a:ext cx="412" cy="300"/>
              <a:chOff x="1622" y="2955"/>
              <a:chExt cx="412" cy="300"/>
            </a:xfrm>
          </p:grpSpPr>
          <p:sp>
            <p:nvSpPr>
              <p:cNvPr id="129119" name="Rectangle 95"/>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120" name="Line 96"/>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121" name="Line 97"/>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122" name="Line 98"/>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123" name="Line 99"/>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grpSp>
        <p:nvGrpSpPr>
          <p:cNvPr id="129124" name="Group 100"/>
          <p:cNvGrpSpPr>
            <a:grpSpLocks/>
          </p:cNvGrpSpPr>
          <p:nvPr/>
        </p:nvGrpSpPr>
        <p:grpSpPr bwMode="auto">
          <a:xfrm>
            <a:off x="5118100" y="3792538"/>
            <a:ext cx="1041400" cy="476250"/>
            <a:chOff x="3260" y="2212"/>
            <a:chExt cx="656" cy="300"/>
          </a:xfrm>
        </p:grpSpPr>
        <p:sp>
          <p:nvSpPr>
            <p:cNvPr id="129125" name="Line 101"/>
            <p:cNvSpPr>
              <a:spLocks noChangeShapeType="1"/>
            </p:cNvSpPr>
            <p:nvPr/>
          </p:nvSpPr>
          <p:spPr bwMode="auto">
            <a:xfrm>
              <a:off x="3260" y="2302"/>
              <a:ext cx="656" cy="0"/>
            </a:xfrm>
            <a:prstGeom prst="line">
              <a:avLst/>
            </a:prstGeom>
            <a:noFill/>
            <a:ln w="12700">
              <a:solidFill>
                <a:schemeClr val="tx1"/>
              </a:solidFill>
              <a:round/>
              <a:headEnd type="triangle" w="med" len="med"/>
              <a:tailEnd/>
            </a:ln>
            <a:effectLst/>
          </p:spPr>
          <p:txBody>
            <a:bodyPr wrap="none" anchor="ctr"/>
            <a:lstStyle/>
            <a:p>
              <a:endParaRPr lang="en-US"/>
            </a:p>
          </p:txBody>
        </p:sp>
        <p:grpSp>
          <p:nvGrpSpPr>
            <p:cNvPr id="129126" name="Group 102"/>
            <p:cNvGrpSpPr>
              <a:grpSpLocks/>
            </p:cNvGrpSpPr>
            <p:nvPr/>
          </p:nvGrpSpPr>
          <p:grpSpPr bwMode="auto">
            <a:xfrm>
              <a:off x="3371" y="2212"/>
              <a:ext cx="412" cy="300"/>
              <a:chOff x="1622" y="2955"/>
              <a:chExt cx="412" cy="300"/>
            </a:xfrm>
          </p:grpSpPr>
          <p:sp>
            <p:nvSpPr>
              <p:cNvPr id="129127" name="Rectangle 103"/>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128" name="Line 104"/>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129" name="Line 105"/>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130" name="Line 106"/>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131" name="Line 107"/>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sp>
        <p:nvSpPr>
          <p:cNvPr id="129133" name="Text Box 109"/>
          <p:cNvSpPr txBox="1">
            <a:spLocks noChangeArrowheads="1"/>
          </p:cNvSpPr>
          <p:nvPr/>
        </p:nvSpPr>
        <p:spPr bwMode="auto">
          <a:xfrm>
            <a:off x="6269038" y="3594100"/>
            <a:ext cx="1422400" cy="366713"/>
          </a:xfrm>
          <a:prstGeom prst="rect">
            <a:avLst/>
          </a:prstGeom>
          <a:noFill/>
          <a:ln w="9525">
            <a:noFill/>
            <a:miter lim="800000"/>
            <a:headEnd/>
            <a:tailEnd/>
          </a:ln>
          <a:effectLst/>
        </p:spPr>
        <p:txBody>
          <a:bodyPr wrap="none">
            <a:spAutoFit/>
          </a:bodyPr>
          <a:lstStyle/>
          <a:p>
            <a:r>
              <a:rPr lang="en-US"/>
              <a:t>SOAP Server</a:t>
            </a:r>
          </a:p>
        </p:txBody>
      </p:sp>
      <p:sp>
        <p:nvSpPr>
          <p:cNvPr id="129134" name="Text Box 110"/>
          <p:cNvSpPr txBox="1">
            <a:spLocks noChangeArrowheads="1"/>
          </p:cNvSpPr>
          <p:nvPr/>
        </p:nvSpPr>
        <p:spPr bwMode="auto">
          <a:xfrm>
            <a:off x="258763" y="5956300"/>
            <a:ext cx="8337550" cy="915988"/>
          </a:xfrm>
          <a:prstGeom prst="rect">
            <a:avLst/>
          </a:prstGeom>
          <a:noFill/>
          <a:ln w="9525">
            <a:noFill/>
            <a:miter lim="800000"/>
            <a:headEnd/>
            <a:tailEnd/>
          </a:ln>
          <a:effectLst/>
        </p:spPr>
        <p:txBody>
          <a:bodyPr wrap="none">
            <a:spAutoFit/>
          </a:bodyPr>
          <a:lstStyle/>
          <a:p>
            <a:r>
              <a:rPr lang="en-US"/>
              <a:t>Note the use of the same URL (URL 1) for all transactions. The SOAP Server parses the </a:t>
            </a:r>
          </a:p>
          <a:p>
            <a:r>
              <a:rPr lang="en-US"/>
              <a:t>SOAP message to determine which method to invoke.  All SOAP messages are sent </a:t>
            </a:r>
          </a:p>
          <a:p>
            <a:r>
              <a:rPr lang="en-US"/>
              <a:t>using an HTTP POST.</a:t>
            </a:r>
          </a:p>
        </p:txBody>
      </p:sp>
      <p:grpSp>
        <p:nvGrpSpPr>
          <p:cNvPr id="129135" name="Group 111"/>
          <p:cNvGrpSpPr>
            <a:grpSpLocks/>
          </p:cNvGrpSpPr>
          <p:nvPr/>
        </p:nvGrpSpPr>
        <p:grpSpPr bwMode="auto">
          <a:xfrm>
            <a:off x="125413" y="4457700"/>
            <a:ext cx="768350" cy="407988"/>
            <a:chOff x="360" y="1476"/>
            <a:chExt cx="484" cy="257"/>
          </a:xfrm>
        </p:grpSpPr>
        <p:sp>
          <p:nvSpPr>
            <p:cNvPr id="129136" name="Rectangle 112"/>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137" name="Text Box 113"/>
            <p:cNvSpPr txBox="1">
              <a:spLocks noChangeArrowheads="1"/>
            </p:cNvSpPr>
            <p:nvPr/>
          </p:nvSpPr>
          <p:spPr bwMode="auto">
            <a:xfrm>
              <a:off x="360" y="1478"/>
              <a:ext cx="484" cy="250"/>
            </a:xfrm>
            <a:prstGeom prst="rect">
              <a:avLst/>
            </a:prstGeom>
            <a:noFill/>
            <a:ln w="12700">
              <a:noFill/>
              <a:miter lim="800000"/>
              <a:headEnd/>
              <a:tailEnd/>
            </a:ln>
            <a:effectLst/>
          </p:spPr>
          <p:txBody>
            <a:bodyPr wrap="none">
              <a:spAutoFit/>
            </a:bodyPr>
            <a:lstStyle/>
            <a:p>
              <a:pPr algn="ctr"/>
              <a:r>
                <a:rPr lang="en-US" sz="1000"/>
                <a:t>PO</a:t>
              </a:r>
            </a:p>
            <a:p>
              <a:pPr algn="ctr"/>
              <a:r>
                <a:rPr lang="en-US" sz="1000"/>
                <a:t>(XML doc)</a:t>
              </a:r>
              <a:endParaRPr lang="en-US" sz="2000"/>
            </a:p>
          </p:txBody>
        </p:sp>
      </p:grpSp>
      <p:grpSp>
        <p:nvGrpSpPr>
          <p:cNvPr id="129138" name="Group 114"/>
          <p:cNvGrpSpPr>
            <a:grpSpLocks/>
          </p:cNvGrpSpPr>
          <p:nvPr/>
        </p:nvGrpSpPr>
        <p:grpSpPr bwMode="auto">
          <a:xfrm>
            <a:off x="1255713" y="4443413"/>
            <a:ext cx="654050" cy="476250"/>
            <a:chOff x="1622" y="2955"/>
            <a:chExt cx="412" cy="300"/>
          </a:xfrm>
        </p:grpSpPr>
        <p:sp>
          <p:nvSpPr>
            <p:cNvPr id="129139" name="Rectangle 115"/>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140" name="Line 116"/>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141" name="Line 117"/>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142" name="Line 118"/>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143" name="Line 119"/>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sp>
        <p:nvSpPr>
          <p:cNvPr id="129144" name="Line 120"/>
          <p:cNvSpPr>
            <a:spLocks noChangeShapeType="1"/>
          </p:cNvSpPr>
          <p:nvPr/>
        </p:nvSpPr>
        <p:spPr bwMode="auto">
          <a:xfrm>
            <a:off x="1917700" y="4770438"/>
            <a:ext cx="1160463" cy="317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9145" name="Text Box 121"/>
          <p:cNvSpPr txBox="1">
            <a:spLocks noChangeArrowheads="1"/>
          </p:cNvSpPr>
          <p:nvPr/>
        </p:nvSpPr>
        <p:spPr bwMode="auto">
          <a:xfrm>
            <a:off x="1951038" y="4503738"/>
            <a:ext cx="974725" cy="274637"/>
          </a:xfrm>
          <a:prstGeom prst="rect">
            <a:avLst/>
          </a:prstGeom>
          <a:noFill/>
          <a:ln w="9525">
            <a:noFill/>
            <a:miter lim="800000"/>
            <a:headEnd/>
            <a:tailEnd/>
          </a:ln>
          <a:effectLst/>
        </p:spPr>
        <p:txBody>
          <a:bodyPr wrap="none">
            <a:spAutoFit/>
          </a:bodyPr>
          <a:lstStyle/>
          <a:p>
            <a:r>
              <a:rPr lang="en-US" sz="1200"/>
              <a:t>HTTP POST</a:t>
            </a:r>
          </a:p>
        </p:txBody>
      </p:sp>
      <p:sp>
        <p:nvSpPr>
          <p:cNvPr id="129146" name="Line 122"/>
          <p:cNvSpPr>
            <a:spLocks noChangeShapeType="1"/>
          </p:cNvSpPr>
          <p:nvPr/>
        </p:nvSpPr>
        <p:spPr bwMode="auto">
          <a:xfrm>
            <a:off x="812800" y="4665663"/>
            <a:ext cx="44767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9147" name="Text Box 123"/>
          <p:cNvSpPr txBox="1">
            <a:spLocks noChangeArrowheads="1"/>
          </p:cNvSpPr>
          <p:nvPr/>
        </p:nvSpPr>
        <p:spPr bwMode="auto">
          <a:xfrm>
            <a:off x="3087688" y="4616450"/>
            <a:ext cx="682625" cy="314325"/>
          </a:xfrm>
          <a:prstGeom prst="rect">
            <a:avLst/>
          </a:prstGeom>
          <a:noFill/>
          <a:ln w="9525">
            <a:solidFill>
              <a:schemeClr val="tx1"/>
            </a:solidFill>
            <a:miter lim="800000"/>
            <a:headEnd/>
            <a:tailEnd/>
          </a:ln>
          <a:effectLst/>
        </p:spPr>
        <p:txBody>
          <a:bodyPr wrap="none">
            <a:spAutoFit/>
          </a:bodyPr>
          <a:lstStyle/>
          <a:p>
            <a:r>
              <a:rPr lang="en-US" sz="1400"/>
              <a:t>URL 1</a:t>
            </a:r>
          </a:p>
        </p:txBody>
      </p:sp>
      <p:sp>
        <p:nvSpPr>
          <p:cNvPr id="129148" name="Line 124"/>
          <p:cNvSpPr>
            <a:spLocks noChangeShapeType="1"/>
          </p:cNvSpPr>
          <p:nvPr/>
        </p:nvSpPr>
        <p:spPr bwMode="auto">
          <a:xfrm>
            <a:off x="3795713" y="4776788"/>
            <a:ext cx="542925" cy="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29149" name="Group 125"/>
          <p:cNvGrpSpPr>
            <a:grpSpLocks/>
          </p:cNvGrpSpPr>
          <p:nvPr/>
        </p:nvGrpSpPr>
        <p:grpSpPr bwMode="auto">
          <a:xfrm>
            <a:off x="5118100" y="4456113"/>
            <a:ext cx="1041400" cy="476250"/>
            <a:chOff x="3263" y="1951"/>
            <a:chExt cx="656" cy="300"/>
          </a:xfrm>
        </p:grpSpPr>
        <p:sp>
          <p:nvSpPr>
            <p:cNvPr id="129150" name="Line 126"/>
            <p:cNvSpPr>
              <a:spLocks noChangeShapeType="1"/>
            </p:cNvSpPr>
            <p:nvPr/>
          </p:nvSpPr>
          <p:spPr bwMode="auto">
            <a:xfrm>
              <a:off x="3263" y="2173"/>
              <a:ext cx="656" cy="0"/>
            </a:xfrm>
            <a:prstGeom prst="line">
              <a:avLst/>
            </a:prstGeom>
            <a:noFill/>
            <a:ln w="12700">
              <a:solidFill>
                <a:schemeClr val="tx1"/>
              </a:solidFill>
              <a:round/>
              <a:headEnd/>
              <a:tailEnd type="triangle" w="med" len="med"/>
            </a:ln>
            <a:effectLst/>
          </p:spPr>
          <p:txBody>
            <a:bodyPr wrap="none" anchor="ctr"/>
            <a:lstStyle/>
            <a:p>
              <a:endParaRPr lang="en-US"/>
            </a:p>
          </p:txBody>
        </p:sp>
        <p:grpSp>
          <p:nvGrpSpPr>
            <p:cNvPr id="129151" name="Group 127"/>
            <p:cNvGrpSpPr>
              <a:grpSpLocks/>
            </p:cNvGrpSpPr>
            <p:nvPr/>
          </p:nvGrpSpPr>
          <p:grpSpPr bwMode="auto">
            <a:xfrm>
              <a:off x="3341" y="1951"/>
              <a:ext cx="412" cy="300"/>
              <a:chOff x="1622" y="2955"/>
              <a:chExt cx="412" cy="300"/>
            </a:xfrm>
          </p:grpSpPr>
          <p:sp>
            <p:nvSpPr>
              <p:cNvPr id="129152" name="Rectangle 128"/>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153" name="Line 129"/>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154" name="Line 130"/>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155" name="Line 131"/>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156" name="Line 132"/>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sp>
        <p:nvSpPr>
          <p:cNvPr id="129157" name="Line 133"/>
          <p:cNvSpPr>
            <a:spLocks noChangeShapeType="1"/>
          </p:cNvSpPr>
          <p:nvPr/>
        </p:nvSpPr>
        <p:spPr bwMode="auto">
          <a:xfrm>
            <a:off x="7850188" y="5016500"/>
            <a:ext cx="2127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9158" name="Rectangle 134"/>
          <p:cNvSpPr>
            <a:spLocks noChangeArrowheads="1"/>
          </p:cNvSpPr>
          <p:nvPr/>
        </p:nvSpPr>
        <p:spPr bwMode="auto">
          <a:xfrm>
            <a:off x="8002588" y="4845050"/>
            <a:ext cx="1012825" cy="304800"/>
          </a:xfrm>
          <a:prstGeom prst="rect">
            <a:avLst/>
          </a:prstGeom>
          <a:noFill/>
          <a:ln w="9525">
            <a:noFill/>
            <a:miter lim="800000"/>
            <a:headEnd/>
            <a:tailEnd/>
          </a:ln>
          <a:effectLst/>
        </p:spPr>
        <p:txBody>
          <a:bodyPr wrap="none">
            <a:spAutoFit/>
          </a:bodyPr>
          <a:lstStyle/>
          <a:p>
            <a:r>
              <a:rPr lang="en-US" sz="1400"/>
              <a:t>submit(PO)</a:t>
            </a:r>
          </a:p>
        </p:txBody>
      </p:sp>
      <p:grpSp>
        <p:nvGrpSpPr>
          <p:cNvPr id="129159" name="Group 135"/>
          <p:cNvGrpSpPr>
            <a:grpSpLocks/>
          </p:cNvGrpSpPr>
          <p:nvPr/>
        </p:nvGrpSpPr>
        <p:grpSpPr bwMode="auto">
          <a:xfrm>
            <a:off x="1203325" y="5051425"/>
            <a:ext cx="654050" cy="476250"/>
            <a:chOff x="1622" y="2955"/>
            <a:chExt cx="412" cy="300"/>
          </a:xfrm>
        </p:grpSpPr>
        <p:sp>
          <p:nvSpPr>
            <p:cNvPr id="129160" name="Rectangle 136"/>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161" name="Line 137"/>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162" name="Line 138"/>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163" name="Line 139"/>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164" name="Line 140"/>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nvGrpSpPr>
          <p:cNvPr id="129165" name="Group 141"/>
          <p:cNvGrpSpPr>
            <a:grpSpLocks/>
          </p:cNvGrpSpPr>
          <p:nvPr/>
        </p:nvGrpSpPr>
        <p:grpSpPr bwMode="auto">
          <a:xfrm>
            <a:off x="26988" y="5108575"/>
            <a:ext cx="768350" cy="407988"/>
            <a:chOff x="360" y="1476"/>
            <a:chExt cx="484" cy="257"/>
          </a:xfrm>
        </p:grpSpPr>
        <p:sp>
          <p:nvSpPr>
            <p:cNvPr id="129166" name="Rectangle 142"/>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167" name="Text Box 143"/>
            <p:cNvSpPr txBox="1">
              <a:spLocks noChangeArrowheads="1"/>
            </p:cNvSpPr>
            <p:nvPr/>
          </p:nvSpPr>
          <p:spPr bwMode="auto">
            <a:xfrm>
              <a:off x="360" y="1478"/>
              <a:ext cx="484" cy="250"/>
            </a:xfrm>
            <a:prstGeom prst="rect">
              <a:avLst/>
            </a:prstGeom>
            <a:noFill/>
            <a:ln w="12700">
              <a:noFill/>
              <a:miter lim="800000"/>
              <a:headEnd/>
              <a:tailEnd/>
            </a:ln>
            <a:effectLst/>
          </p:spPr>
          <p:txBody>
            <a:bodyPr wrap="none">
              <a:spAutoFit/>
            </a:bodyPr>
            <a:lstStyle/>
            <a:p>
              <a:pPr algn="ctr"/>
              <a:r>
                <a:rPr lang="en-US" sz="1000"/>
                <a:t>Response</a:t>
              </a:r>
            </a:p>
            <a:p>
              <a:pPr algn="ctr"/>
              <a:r>
                <a:rPr lang="en-US" sz="1000"/>
                <a:t>(XML doc)</a:t>
              </a:r>
              <a:endParaRPr lang="en-US" sz="2000"/>
            </a:p>
          </p:txBody>
        </p:sp>
      </p:grpSp>
      <p:sp>
        <p:nvSpPr>
          <p:cNvPr id="129168" name="Line 144"/>
          <p:cNvSpPr>
            <a:spLocks noChangeShapeType="1"/>
          </p:cNvSpPr>
          <p:nvPr/>
        </p:nvSpPr>
        <p:spPr bwMode="auto">
          <a:xfrm flipH="1" flipV="1">
            <a:off x="1879600" y="5294313"/>
            <a:ext cx="1338263" cy="1587"/>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9169" name="Line 145"/>
          <p:cNvSpPr>
            <a:spLocks noChangeShapeType="1"/>
          </p:cNvSpPr>
          <p:nvPr/>
        </p:nvSpPr>
        <p:spPr bwMode="auto">
          <a:xfrm>
            <a:off x="741363" y="5292725"/>
            <a:ext cx="447675" cy="0"/>
          </a:xfrm>
          <a:prstGeom prst="line">
            <a:avLst/>
          </a:prstGeom>
          <a:noFill/>
          <a:ln w="9525">
            <a:solidFill>
              <a:schemeClr val="tx1"/>
            </a:solidFill>
            <a:round/>
            <a:headEnd type="triangle" w="med" len="med"/>
            <a:tailEnd/>
          </a:ln>
          <a:effectLst/>
        </p:spPr>
        <p:txBody>
          <a:bodyPr wrap="none" anchor="ctr"/>
          <a:lstStyle/>
          <a:p>
            <a:endParaRPr lang="en-US"/>
          </a:p>
        </p:txBody>
      </p:sp>
      <p:sp>
        <p:nvSpPr>
          <p:cNvPr id="129170" name="Text Box 146"/>
          <p:cNvSpPr txBox="1">
            <a:spLocks noChangeArrowheads="1"/>
          </p:cNvSpPr>
          <p:nvPr/>
        </p:nvSpPr>
        <p:spPr bwMode="auto">
          <a:xfrm>
            <a:off x="3157538" y="5153025"/>
            <a:ext cx="1187450" cy="274638"/>
          </a:xfrm>
          <a:prstGeom prst="rect">
            <a:avLst/>
          </a:prstGeom>
          <a:noFill/>
          <a:ln w="9525">
            <a:noFill/>
            <a:miter lim="800000"/>
            <a:headEnd/>
            <a:tailEnd/>
          </a:ln>
          <a:effectLst/>
        </p:spPr>
        <p:txBody>
          <a:bodyPr wrap="none">
            <a:spAutoFit/>
          </a:bodyPr>
          <a:lstStyle/>
          <a:p>
            <a:r>
              <a:rPr lang="en-US" sz="1200"/>
              <a:t>HTTP Response</a:t>
            </a:r>
          </a:p>
        </p:txBody>
      </p:sp>
      <p:grpSp>
        <p:nvGrpSpPr>
          <p:cNvPr id="129171" name="Group 147"/>
          <p:cNvGrpSpPr>
            <a:grpSpLocks/>
          </p:cNvGrpSpPr>
          <p:nvPr/>
        </p:nvGrpSpPr>
        <p:grpSpPr bwMode="auto">
          <a:xfrm>
            <a:off x="5092700" y="5100638"/>
            <a:ext cx="1041400" cy="476250"/>
            <a:chOff x="3260" y="2212"/>
            <a:chExt cx="656" cy="300"/>
          </a:xfrm>
        </p:grpSpPr>
        <p:sp>
          <p:nvSpPr>
            <p:cNvPr id="129172" name="Line 148"/>
            <p:cNvSpPr>
              <a:spLocks noChangeShapeType="1"/>
            </p:cNvSpPr>
            <p:nvPr/>
          </p:nvSpPr>
          <p:spPr bwMode="auto">
            <a:xfrm>
              <a:off x="3260" y="2302"/>
              <a:ext cx="656" cy="0"/>
            </a:xfrm>
            <a:prstGeom prst="line">
              <a:avLst/>
            </a:prstGeom>
            <a:noFill/>
            <a:ln w="12700">
              <a:solidFill>
                <a:schemeClr val="tx1"/>
              </a:solidFill>
              <a:round/>
              <a:headEnd type="triangle" w="med" len="med"/>
              <a:tailEnd/>
            </a:ln>
            <a:effectLst/>
          </p:spPr>
          <p:txBody>
            <a:bodyPr wrap="none" anchor="ctr"/>
            <a:lstStyle/>
            <a:p>
              <a:endParaRPr lang="en-US"/>
            </a:p>
          </p:txBody>
        </p:sp>
        <p:grpSp>
          <p:nvGrpSpPr>
            <p:cNvPr id="129173" name="Group 149"/>
            <p:cNvGrpSpPr>
              <a:grpSpLocks/>
            </p:cNvGrpSpPr>
            <p:nvPr/>
          </p:nvGrpSpPr>
          <p:grpSpPr bwMode="auto">
            <a:xfrm>
              <a:off x="3371" y="2212"/>
              <a:ext cx="412" cy="300"/>
              <a:chOff x="1622" y="2955"/>
              <a:chExt cx="412" cy="300"/>
            </a:xfrm>
          </p:grpSpPr>
          <p:sp>
            <p:nvSpPr>
              <p:cNvPr id="129174" name="Rectangle 150"/>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9175" name="Line 151"/>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29176" name="Line 152"/>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29177" name="Line 153"/>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29178" name="Line 154"/>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sp>
        <p:nvSpPr>
          <p:cNvPr id="129179" name="Line 155"/>
          <p:cNvSpPr>
            <a:spLocks noChangeShapeType="1"/>
          </p:cNvSpPr>
          <p:nvPr/>
        </p:nvSpPr>
        <p:spPr bwMode="auto">
          <a:xfrm flipH="1" flipV="1">
            <a:off x="1871663" y="2695575"/>
            <a:ext cx="1338262" cy="1588"/>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9180" name="Line 156"/>
          <p:cNvSpPr>
            <a:spLocks noChangeShapeType="1"/>
          </p:cNvSpPr>
          <p:nvPr/>
        </p:nvSpPr>
        <p:spPr bwMode="auto">
          <a:xfrm>
            <a:off x="1912938" y="2208213"/>
            <a:ext cx="1160462" cy="3175"/>
          </a:xfrm>
          <a:prstGeom prst="line">
            <a:avLst/>
          </a:prstGeom>
          <a:noFill/>
          <a:ln w="12700">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Note about the SOAP URI</a:t>
            </a:r>
          </a:p>
        </p:txBody>
      </p:sp>
      <p:grpSp>
        <p:nvGrpSpPr>
          <p:cNvPr id="167939" name="Group 3"/>
          <p:cNvGrpSpPr>
            <a:grpSpLocks/>
          </p:cNvGrpSpPr>
          <p:nvPr/>
        </p:nvGrpSpPr>
        <p:grpSpPr bwMode="auto">
          <a:xfrm>
            <a:off x="955675" y="2497138"/>
            <a:ext cx="654050" cy="476250"/>
            <a:chOff x="1622" y="2955"/>
            <a:chExt cx="412" cy="300"/>
          </a:xfrm>
        </p:grpSpPr>
        <p:sp>
          <p:nvSpPr>
            <p:cNvPr id="167940" name="Rectangle 4"/>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67941" name="Line 5"/>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67942" name="Line 6"/>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67943" name="Line 7"/>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67944" name="Line 8"/>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nvGrpSpPr>
          <p:cNvPr id="167945" name="Group 9"/>
          <p:cNvGrpSpPr>
            <a:grpSpLocks/>
          </p:cNvGrpSpPr>
          <p:nvPr/>
        </p:nvGrpSpPr>
        <p:grpSpPr bwMode="auto">
          <a:xfrm>
            <a:off x="920750" y="3384550"/>
            <a:ext cx="654050" cy="476250"/>
            <a:chOff x="1622" y="2955"/>
            <a:chExt cx="412" cy="300"/>
          </a:xfrm>
        </p:grpSpPr>
        <p:sp>
          <p:nvSpPr>
            <p:cNvPr id="167946" name="Rectangle 10"/>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67947" name="Line 11"/>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67948" name="Line 12"/>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67949" name="Line 13"/>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67950" name="Line 14"/>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grpSp>
        <p:nvGrpSpPr>
          <p:cNvPr id="167951" name="Group 15"/>
          <p:cNvGrpSpPr>
            <a:grpSpLocks/>
          </p:cNvGrpSpPr>
          <p:nvPr/>
        </p:nvGrpSpPr>
        <p:grpSpPr bwMode="auto">
          <a:xfrm>
            <a:off x="869950" y="4259263"/>
            <a:ext cx="654050" cy="476250"/>
            <a:chOff x="1622" y="2955"/>
            <a:chExt cx="412" cy="300"/>
          </a:xfrm>
        </p:grpSpPr>
        <p:sp>
          <p:nvSpPr>
            <p:cNvPr id="167952" name="Rectangle 16"/>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67953" name="Line 17"/>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67954" name="Line 18"/>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67955" name="Line 19"/>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67956" name="Line 20"/>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sp>
        <p:nvSpPr>
          <p:cNvPr id="167957" name="Text Box 21"/>
          <p:cNvSpPr txBox="1">
            <a:spLocks noChangeArrowheads="1"/>
          </p:cNvSpPr>
          <p:nvPr/>
        </p:nvSpPr>
        <p:spPr bwMode="auto">
          <a:xfrm>
            <a:off x="2884488" y="3448050"/>
            <a:ext cx="682625" cy="314325"/>
          </a:xfrm>
          <a:prstGeom prst="rect">
            <a:avLst/>
          </a:prstGeom>
          <a:noFill/>
          <a:ln w="9525">
            <a:solidFill>
              <a:schemeClr val="tx1"/>
            </a:solidFill>
            <a:miter lim="800000"/>
            <a:headEnd/>
            <a:tailEnd/>
          </a:ln>
          <a:effectLst/>
        </p:spPr>
        <p:txBody>
          <a:bodyPr wrap="none">
            <a:spAutoFit/>
          </a:bodyPr>
          <a:lstStyle/>
          <a:p>
            <a:r>
              <a:rPr lang="en-US" sz="1400"/>
              <a:t>URL 1</a:t>
            </a:r>
          </a:p>
        </p:txBody>
      </p:sp>
      <p:sp>
        <p:nvSpPr>
          <p:cNvPr id="167961" name="Text Box 25"/>
          <p:cNvSpPr txBox="1">
            <a:spLocks noChangeArrowheads="1"/>
          </p:cNvSpPr>
          <p:nvPr/>
        </p:nvSpPr>
        <p:spPr bwMode="auto">
          <a:xfrm>
            <a:off x="4954588" y="3168650"/>
            <a:ext cx="1209675" cy="831850"/>
          </a:xfrm>
          <a:prstGeom prst="rect">
            <a:avLst/>
          </a:prstGeom>
          <a:noFill/>
          <a:ln w="9525">
            <a:solidFill>
              <a:schemeClr val="tx1"/>
            </a:solidFill>
            <a:miter lim="800000"/>
            <a:headEnd/>
            <a:tailEnd/>
          </a:ln>
          <a:effectLst/>
        </p:spPr>
        <p:txBody>
          <a:bodyPr>
            <a:spAutoFit/>
          </a:bodyPr>
          <a:lstStyle/>
          <a:p>
            <a:pPr algn="ctr"/>
            <a:r>
              <a:rPr lang="en-US" sz="2400"/>
              <a:t>SOAP</a:t>
            </a:r>
          </a:p>
          <a:p>
            <a:pPr algn="ctr"/>
            <a:r>
              <a:rPr lang="en-US" sz="2400"/>
              <a:t>Server</a:t>
            </a:r>
            <a:endParaRPr lang="en-US"/>
          </a:p>
        </p:txBody>
      </p:sp>
      <p:sp>
        <p:nvSpPr>
          <p:cNvPr id="167962" name="Line 26"/>
          <p:cNvSpPr>
            <a:spLocks noChangeShapeType="1"/>
          </p:cNvSpPr>
          <p:nvPr/>
        </p:nvSpPr>
        <p:spPr bwMode="auto">
          <a:xfrm>
            <a:off x="1628775" y="2741613"/>
            <a:ext cx="1255713" cy="736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7963" name="Line 27"/>
          <p:cNvSpPr>
            <a:spLocks noChangeShapeType="1"/>
          </p:cNvSpPr>
          <p:nvPr/>
        </p:nvSpPr>
        <p:spPr bwMode="auto">
          <a:xfrm flipV="1">
            <a:off x="1585913" y="3608388"/>
            <a:ext cx="1284287"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7964" name="Line 28"/>
          <p:cNvSpPr>
            <a:spLocks noChangeShapeType="1"/>
          </p:cNvSpPr>
          <p:nvPr/>
        </p:nvSpPr>
        <p:spPr bwMode="auto">
          <a:xfrm flipV="1">
            <a:off x="1528763" y="3767138"/>
            <a:ext cx="1355725" cy="736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7965" name="Line 29"/>
          <p:cNvSpPr>
            <a:spLocks noChangeShapeType="1"/>
          </p:cNvSpPr>
          <p:nvPr/>
        </p:nvSpPr>
        <p:spPr bwMode="auto">
          <a:xfrm>
            <a:off x="3576638" y="3608388"/>
            <a:ext cx="135731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7966" name="Text Box 30"/>
          <p:cNvSpPr txBox="1">
            <a:spLocks noChangeArrowheads="1"/>
          </p:cNvSpPr>
          <p:nvPr/>
        </p:nvSpPr>
        <p:spPr bwMode="auto">
          <a:xfrm>
            <a:off x="1574800" y="3376613"/>
            <a:ext cx="974725" cy="274637"/>
          </a:xfrm>
          <a:prstGeom prst="rect">
            <a:avLst/>
          </a:prstGeom>
          <a:noFill/>
          <a:ln w="9525">
            <a:noFill/>
            <a:miter lim="800000"/>
            <a:headEnd/>
            <a:tailEnd/>
          </a:ln>
          <a:effectLst/>
        </p:spPr>
        <p:txBody>
          <a:bodyPr wrap="none">
            <a:spAutoFit/>
          </a:bodyPr>
          <a:lstStyle/>
          <a:p>
            <a:r>
              <a:rPr lang="en-US" sz="1200"/>
              <a:t>HTTP POST</a:t>
            </a:r>
          </a:p>
        </p:txBody>
      </p:sp>
      <p:sp>
        <p:nvSpPr>
          <p:cNvPr id="167967" name="Text Box 31"/>
          <p:cNvSpPr txBox="1">
            <a:spLocks noChangeArrowheads="1"/>
          </p:cNvSpPr>
          <p:nvPr/>
        </p:nvSpPr>
        <p:spPr bwMode="auto">
          <a:xfrm>
            <a:off x="1843088" y="2649538"/>
            <a:ext cx="974725" cy="274637"/>
          </a:xfrm>
          <a:prstGeom prst="rect">
            <a:avLst/>
          </a:prstGeom>
          <a:noFill/>
          <a:ln w="9525">
            <a:noFill/>
            <a:miter lim="800000"/>
            <a:headEnd/>
            <a:tailEnd/>
          </a:ln>
          <a:effectLst/>
        </p:spPr>
        <p:txBody>
          <a:bodyPr wrap="none">
            <a:spAutoFit/>
          </a:bodyPr>
          <a:lstStyle/>
          <a:p>
            <a:r>
              <a:rPr lang="en-US" sz="1200"/>
              <a:t>HTTP POST</a:t>
            </a:r>
          </a:p>
        </p:txBody>
      </p:sp>
      <p:sp>
        <p:nvSpPr>
          <p:cNvPr id="167968" name="Text Box 32"/>
          <p:cNvSpPr txBox="1">
            <a:spLocks noChangeArrowheads="1"/>
          </p:cNvSpPr>
          <p:nvPr/>
        </p:nvSpPr>
        <p:spPr bwMode="auto">
          <a:xfrm>
            <a:off x="1755775" y="4295775"/>
            <a:ext cx="974725" cy="274638"/>
          </a:xfrm>
          <a:prstGeom prst="rect">
            <a:avLst/>
          </a:prstGeom>
          <a:noFill/>
          <a:ln w="9525">
            <a:noFill/>
            <a:miter lim="800000"/>
            <a:headEnd/>
            <a:tailEnd/>
          </a:ln>
          <a:effectLst/>
        </p:spPr>
        <p:txBody>
          <a:bodyPr wrap="none">
            <a:spAutoFit/>
          </a:bodyPr>
          <a:lstStyle/>
          <a:p>
            <a:r>
              <a:rPr lang="en-US" sz="1200"/>
              <a:t>HTTP POST</a:t>
            </a:r>
          </a:p>
        </p:txBody>
      </p:sp>
      <p:sp>
        <p:nvSpPr>
          <p:cNvPr id="167969" name="Text Box 33"/>
          <p:cNvSpPr txBox="1">
            <a:spLocks noChangeArrowheads="1"/>
          </p:cNvSpPr>
          <p:nvPr/>
        </p:nvSpPr>
        <p:spPr bwMode="auto">
          <a:xfrm>
            <a:off x="892175" y="1839913"/>
            <a:ext cx="6924675" cy="376237"/>
          </a:xfrm>
          <a:prstGeom prst="rect">
            <a:avLst/>
          </a:prstGeom>
          <a:noFill/>
          <a:ln w="9525">
            <a:solidFill>
              <a:schemeClr val="bg1"/>
            </a:solidFill>
            <a:miter lim="800000"/>
            <a:headEnd/>
            <a:tailEnd/>
          </a:ln>
          <a:effectLst/>
        </p:spPr>
        <p:txBody>
          <a:bodyPr wrap="none">
            <a:spAutoFit/>
          </a:bodyPr>
          <a:lstStyle/>
          <a:p>
            <a:r>
              <a:rPr lang="en-US"/>
              <a:t>It is not a SOAP requirement all messages be funneled to the same URL: </a:t>
            </a:r>
          </a:p>
        </p:txBody>
      </p:sp>
      <p:sp>
        <p:nvSpPr>
          <p:cNvPr id="167974" name="Line 38"/>
          <p:cNvSpPr>
            <a:spLocks noChangeShapeType="1"/>
          </p:cNvSpPr>
          <p:nvPr/>
        </p:nvSpPr>
        <p:spPr bwMode="auto">
          <a:xfrm>
            <a:off x="6175375" y="3579813"/>
            <a:ext cx="865188"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7975" name="Line 39"/>
          <p:cNvSpPr>
            <a:spLocks noChangeShapeType="1"/>
          </p:cNvSpPr>
          <p:nvPr/>
        </p:nvSpPr>
        <p:spPr bwMode="auto">
          <a:xfrm flipV="1">
            <a:off x="6175375" y="2828925"/>
            <a:ext cx="865188" cy="7508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67976" name="Line 40"/>
          <p:cNvSpPr>
            <a:spLocks noChangeShapeType="1"/>
          </p:cNvSpPr>
          <p:nvPr/>
        </p:nvSpPr>
        <p:spPr bwMode="auto">
          <a:xfrm>
            <a:off x="6175375" y="3579813"/>
            <a:ext cx="952500" cy="663575"/>
          </a:xfrm>
          <a:prstGeom prst="line">
            <a:avLst/>
          </a:prstGeom>
          <a:noFill/>
          <a:ln w="9525">
            <a:solidFill>
              <a:schemeClr val="tx1"/>
            </a:solidFill>
            <a:round/>
            <a:headEnd/>
            <a:tailEnd type="triangle" w="med" len="med"/>
          </a:ln>
          <a:effectLst/>
        </p:spPr>
        <p:txBody>
          <a:bodyPr wrap="none" anchor="ctr"/>
          <a:lstStyle/>
          <a:p>
            <a:endParaRPr lang="en-US"/>
          </a:p>
        </p:txBody>
      </p:sp>
      <p:sp>
        <p:nvSpPr>
          <p:cNvPr id="167977" name="Text Box 41"/>
          <p:cNvSpPr txBox="1">
            <a:spLocks noChangeArrowheads="1"/>
          </p:cNvSpPr>
          <p:nvPr/>
        </p:nvSpPr>
        <p:spPr bwMode="auto">
          <a:xfrm>
            <a:off x="1031875" y="5216525"/>
            <a:ext cx="6892925" cy="1200150"/>
          </a:xfrm>
          <a:prstGeom prst="rect">
            <a:avLst/>
          </a:prstGeom>
          <a:noFill/>
          <a:ln w="9525">
            <a:solidFill>
              <a:schemeClr val="tx1"/>
            </a:solidFill>
            <a:miter lim="800000"/>
            <a:headEnd/>
            <a:tailEnd/>
          </a:ln>
          <a:effectLst/>
        </p:spPr>
        <p:txBody>
          <a:bodyPr wrap="none">
            <a:spAutoFit/>
          </a:bodyPr>
          <a:lstStyle/>
          <a:p>
            <a:r>
              <a:rPr lang="en-US"/>
              <a:t>However, it is common among SOAP vendors to follow this practice.  </a:t>
            </a:r>
          </a:p>
          <a:p>
            <a:r>
              <a:rPr lang="en-US"/>
              <a:t>For example, here is the URL for all requests when using Apache SOAP:</a:t>
            </a:r>
          </a:p>
          <a:p>
            <a:endParaRPr lang="en-US"/>
          </a:p>
          <a:p>
            <a:r>
              <a:rPr lang="en-US"/>
              <a:t>                     </a:t>
            </a:r>
            <a:r>
              <a:rPr lang="en-US" i="1"/>
              <a:t>[host]/</a:t>
            </a:r>
            <a:r>
              <a:rPr lang="en-US"/>
              <a:t>soap/servlet/messagerouter</a:t>
            </a:r>
          </a:p>
        </p:txBody>
      </p:sp>
      <p:sp>
        <p:nvSpPr>
          <p:cNvPr id="167978" name="Rectangle 42"/>
          <p:cNvSpPr>
            <a:spLocks noChangeArrowheads="1"/>
          </p:cNvSpPr>
          <p:nvPr/>
        </p:nvSpPr>
        <p:spPr bwMode="auto">
          <a:xfrm>
            <a:off x="7067550" y="2698750"/>
            <a:ext cx="1150938" cy="304800"/>
          </a:xfrm>
          <a:prstGeom prst="rect">
            <a:avLst/>
          </a:prstGeom>
          <a:noFill/>
          <a:ln w="9525">
            <a:noFill/>
            <a:miter lim="800000"/>
            <a:headEnd/>
            <a:tailEnd/>
          </a:ln>
          <a:effectLst/>
        </p:spPr>
        <p:txBody>
          <a:bodyPr wrap="none">
            <a:spAutoFit/>
          </a:bodyPr>
          <a:lstStyle/>
          <a:p>
            <a:r>
              <a:rPr lang="en-US" sz="1400"/>
              <a:t>getPartsList()</a:t>
            </a:r>
          </a:p>
        </p:txBody>
      </p:sp>
      <p:sp>
        <p:nvSpPr>
          <p:cNvPr id="167979" name="Rectangle 43"/>
          <p:cNvSpPr>
            <a:spLocks noChangeArrowheads="1"/>
          </p:cNvSpPr>
          <p:nvPr/>
        </p:nvSpPr>
        <p:spPr bwMode="auto">
          <a:xfrm>
            <a:off x="7069138" y="3406775"/>
            <a:ext cx="942975" cy="304800"/>
          </a:xfrm>
          <a:prstGeom prst="rect">
            <a:avLst/>
          </a:prstGeom>
          <a:noFill/>
          <a:ln w="9525">
            <a:noFill/>
            <a:miter lim="800000"/>
            <a:headEnd/>
            <a:tailEnd/>
          </a:ln>
          <a:effectLst/>
        </p:spPr>
        <p:txBody>
          <a:bodyPr wrap="none">
            <a:spAutoFit/>
          </a:bodyPr>
          <a:lstStyle/>
          <a:p>
            <a:r>
              <a:rPr lang="en-US" sz="1400"/>
              <a:t>getPart(id)</a:t>
            </a:r>
          </a:p>
        </p:txBody>
      </p:sp>
      <p:sp>
        <p:nvSpPr>
          <p:cNvPr id="167980" name="Rectangle 44"/>
          <p:cNvSpPr>
            <a:spLocks noChangeArrowheads="1"/>
          </p:cNvSpPr>
          <p:nvPr/>
        </p:nvSpPr>
        <p:spPr bwMode="auto">
          <a:xfrm>
            <a:off x="7137400" y="4079875"/>
            <a:ext cx="1012825" cy="304800"/>
          </a:xfrm>
          <a:prstGeom prst="rect">
            <a:avLst/>
          </a:prstGeom>
          <a:noFill/>
          <a:ln w="9525">
            <a:noFill/>
            <a:miter lim="800000"/>
            <a:headEnd/>
            <a:tailEnd/>
          </a:ln>
          <a:effectLst/>
        </p:spPr>
        <p:txBody>
          <a:bodyPr wrap="none">
            <a:spAutoFit/>
          </a:bodyPr>
          <a:lstStyle/>
          <a:p>
            <a:r>
              <a:rPr lang="en-US" sz="1400"/>
              <a:t>submit(PO)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400">
                <a:solidFill>
                  <a:schemeClr val="tx2"/>
                </a:solidFill>
              </a:rPr>
              <a:t>Implementing the Web Service using SOAP</a:t>
            </a:r>
          </a:p>
        </p:txBody>
      </p:sp>
      <p:sp>
        <p:nvSpPr>
          <p:cNvPr id="108547" name="Rectangle 3"/>
          <p:cNvSpPr>
            <a:spLocks noChangeArrowheads="1"/>
          </p:cNvSpPr>
          <p:nvPr/>
        </p:nvSpPr>
        <p:spPr bwMode="auto">
          <a:xfrm>
            <a:off x="685800" y="1981200"/>
            <a:ext cx="7772400" cy="1447800"/>
          </a:xfrm>
          <a:prstGeom prst="rect">
            <a:avLst/>
          </a:prstGeom>
          <a:noFill/>
          <a:ln w="9525">
            <a:noFill/>
            <a:miter lim="800000"/>
            <a:headEnd/>
            <a:tailEnd/>
          </a:ln>
          <a:effectLst/>
        </p:spPr>
        <p:txBody>
          <a:bodyPr/>
          <a:lstStyle/>
          <a:p>
            <a:pPr marL="342900" indent="-342900">
              <a:spcBef>
                <a:spcPct val="20000"/>
              </a:spcBef>
              <a:buFontTx/>
              <a:buChar char="•"/>
            </a:pPr>
            <a:r>
              <a:rPr lang="en-US" sz="3200"/>
              <a:t>Service: Get a list of parts</a:t>
            </a:r>
          </a:p>
          <a:p>
            <a:pPr marL="742950" lvl="1" indent="-285750">
              <a:spcBef>
                <a:spcPct val="20000"/>
              </a:spcBef>
              <a:buFontTx/>
              <a:buChar char="–"/>
            </a:pPr>
            <a:r>
              <a:rPr lang="en-US" sz="2400"/>
              <a:t>The client creates a SOAP document that specifies the procedure desired.</a:t>
            </a:r>
          </a:p>
          <a:p>
            <a:pPr marL="1143000" lvl="2" indent="-228600">
              <a:spcBef>
                <a:spcPct val="20000"/>
              </a:spcBef>
              <a:buFontTx/>
              <a:buChar char="•"/>
            </a:pPr>
            <a:endParaRPr lang="en-US" sz="2400"/>
          </a:p>
          <a:p>
            <a:pPr marL="342900" indent="-342900">
              <a:spcBef>
                <a:spcPct val="20000"/>
              </a:spcBef>
              <a:buFontTx/>
              <a:buChar char="•"/>
            </a:pPr>
            <a:endParaRPr lang="en-US" sz="3200"/>
          </a:p>
        </p:txBody>
      </p:sp>
      <p:sp>
        <p:nvSpPr>
          <p:cNvPr id="108548" name="Rectangle 4"/>
          <p:cNvSpPr>
            <a:spLocks noChangeArrowheads="1"/>
          </p:cNvSpPr>
          <p:nvPr/>
        </p:nvSpPr>
        <p:spPr bwMode="auto">
          <a:xfrm>
            <a:off x="1066800" y="3429000"/>
            <a:ext cx="6402388" cy="2057400"/>
          </a:xfrm>
          <a:prstGeom prst="rect">
            <a:avLst/>
          </a:prstGeom>
          <a:noFill/>
          <a:ln w="9525">
            <a:solidFill>
              <a:schemeClr val="tx1"/>
            </a:solidFill>
            <a:miter lim="800000"/>
            <a:headEnd/>
            <a:tailEnd/>
          </a:ln>
          <a:effectLst/>
        </p:spPr>
        <p:txBody>
          <a:bodyPr wrap="none">
            <a:spAutoFit/>
          </a:bodyPr>
          <a:lstStyle/>
          <a:p>
            <a:r>
              <a:rPr lang="en-US" sz="1600"/>
              <a:t>&lt;?xml version="1.0"?&gt;</a:t>
            </a:r>
          </a:p>
          <a:p>
            <a:r>
              <a:rPr lang="en-US" sz="1600"/>
              <a:t>&lt;soap:Envelope xmlns:soap="http://schemas.xmlsoap.org/soap/envelope/"&gt;</a:t>
            </a:r>
          </a:p>
          <a:p>
            <a:r>
              <a:rPr lang="en-US" sz="1600"/>
              <a:t>    &lt;soap:Body&gt;</a:t>
            </a:r>
          </a:p>
          <a:p>
            <a:endParaRPr lang="en-US" sz="1600"/>
          </a:p>
          <a:p>
            <a:r>
              <a:rPr lang="en-US" sz="1600"/>
              <a:t>          &lt;p:</a:t>
            </a:r>
            <a:r>
              <a:rPr lang="en-US" sz="1600" b="1"/>
              <a:t>getPartsList</a:t>
            </a:r>
            <a:r>
              <a:rPr lang="en-US" sz="1600"/>
              <a:t> xmlns:p="http://www.parts-depot.com"/&gt;</a:t>
            </a:r>
          </a:p>
          <a:p>
            <a:endParaRPr lang="en-US" sz="1600"/>
          </a:p>
          <a:p>
            <a:r>
              <a:rPr lang="en-US" sz="1600"/>
              <a:t>    &lt;/soap:Body&gt;</a:t>
            </a:r>
          </a:p>
          <a:p>
            <a:r>
              <a:rPr lang="en-US" sz="1600"/>
              <a:t>&lt;/soap:Envelope&gt;</a:t>
            </a:r>
            <a:endParaRPr lang="en-US" sz="2400"/>
          </a:p>
        </p:txBody>
      </p:sp>
      <p:sp>
        <p:nvSpPr>
          <p:cNvPr id="108549" name="Text Box 5"/>
          <p:cNvSpPr txBox="1">
            <a:spLocks noChangeArrowheads="1"/>
          </p:cNvSpPr>
          <p:nvPr/>
        </p:nvSpPr>
        <p:spPr bwMode="auto">
          <a:xfrm>
            <a:off x="1203325" y="5524500"/>
            <a:ext cx="6673850" cy="1190625"/>
          </a:xfrm>
          <a:prstGeom prst="rect">
            <a:avLst/>
          </a:prstGeom>
          <a:noFill/>
          <a:ln w="9525">
            <a:noFill/>
            <a:miter lim="800000"/>
            <a:headEnd/>
            <a:tailEnd/>
          </a:ln>
          <a:effectLst/>
        </p:spPr>
        <p:txBody>
          <a:bodyPr wrap="none">
            <a:spAutoFit/>
          </a:bodyPr>
          <a:lstStyle/>
          <a:p>
            <a:r>
              <a:rPr lang="en-US"/>
              <a:t>Then the client will HTTP POST this document to the SOAP server at:</a:t>
            </a:r>
          </a:p>
          <a:p>
            <a:r>
              <a:rPr lang="en-US"/>
              <a:t>    http://www.parts-depot.com/soap/servlet/messagerouter</a:t>
            </a:r>
          </a:p>
          <a:p>
            <a:r>
              <a:rPr lang="en-US"/>
              <a:t>The SOAP server takes a quick peek into this document to determine </a:t>
            </a:r>
          </a:p>
          <a:p>
            <a:r>
              <a:rPr lang="en-US"/>
              <a:t>what procedure to invoke.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Data Returned - Parts List</a:t>
            </a:r>
          </a:p>
        </p:txBody>
      </p:sp>
      <p:sp>
        <p:nvSpPr>
          <p:cNvPr id="109571" name="Rectangle 3"/>
          <p:cNvSpPr>
            <a:spLocks noChangeArrowheads="1"/>
          </p:cNvSpPr>
          <p:nvPr/>
        </p:nvSpPr>
        <p:spPr bwMode="auto">
          <a:xfrm>
            <a:off x="1066800" y="1574800"/>
            <a:ext cx="6402388" cy="3768725"/>
          </a:xfrm>
          <a:prstGeom prst="rect">
            <a:avLst/>
          </a:prstGeom>
          <a:noFill/>
          <a:ln w="9525">
            <a:solidFill>
              <a:schemeClr val="tx1"/>
            </a:solidFill>
            <a:miter lim="800000"/>
            <a:headEnd/>
            <a:tailEnd/>
          </a:ln>
          <a:effectLst/>
        </p:spPr>
        <p:txBody>
          <a:bodyPr wrap="none">
            <a:spAutoFit/>
          </a:bodyPr>
          <a:lstStyle/>
          <a:p>
            <a:r>
              <a:rPr lang="en-US" sz="1600"/>
              <a:t>&lt;?xml version="1.0"?&gt;</a:t>
            </a:r>
          </a:p>
          <a:p>
            <a:r>
              <a:rPr lang="en-US" sz="1600"/>
              <a:t>&lt;soap:Envelope xmlns:soap="http://schemas.xmlsoap.org/soap/envelope/"&gt;</a:t>
            </a:r>
          </a:p>
          <a:p>
            <a:r>
              <a:rPr lang="en-US" sz="1600"/>
              <a:t>    &lt;soap:Body&gt;</a:t>
            </a:r>
          </a:p>
          <a:p>
            <a:endParaRPr lang="en-US" sz="1600"/>
          </a:p>
          <a:p>
            <a:r>
              <a:rPr lang="en-US" sz="1600"/>
              <a:t>        &lt;p:</a:t>
            </a:r>
            <a:r>
              <a:rPr lang="en-US" sz="1600" b="1"/>
              <a:t>getPartsListResponse</a:t>
            </a:r>
            <a:r>
              <a:rPr lang="en-US" sz="1600"/>
              <a:t> xmlns:p="http://www.parts-depot.com"&gt;</a:t>
            </a:r>
          </a:p>
          <a:p>
            <a:r>
              <a:rPr lang="en-US" sz="1600"/>
              <a:t>            &lt;Parts&gt;</a:t>
            </a:r>
          </a:p>
          <a:p>
            <a:r>
              <a:rPr lang="en-US" sz="1600"/>
              <a:t>                  &lt;Part-ID&gt;00345&lt;Part-ID&gt;</a:t>
            </a:r>
          </a:p>
          <a:p>
            <a:r>
              <a:rPr lang="en-US" sz="1600"/>
              <a:t>                  &lt;Part-ID&gt;00346&lt;Part-ID&gt;</a:t>
            </a:r>
          </a:p>
          <a:p>
            <a:r>
              <a:rPr lang="en-US" sz="1600"/>
              <a:t>                  &lt;Part-ID&gt;00347&lt;Part-ID&gt;</a:t>
            </a:r>
          </a:p>
          <a:p>
            <a:r>
              <a:rPr lang="en-US" sz="1600"/>
              <a:t>                  &lt;Part-ID&gt;00348&lt;Part-ID&gt;</a:t>
            </a:r>
          </a:p>
          <a:p>
            <a:r>
              <a:rPr lang="en-US" sz="1600"/>
              <a:t>            &lt;/Parts&gt;</a:t>
            </a:r>
          </a:p>
          <a:p>
            <a:r>
              <a:rPr lang="en-US" sz="1600"/>
              <a:t>        &lt;p:</a:t>
            </a:r>
            <a:r>
              <a:rPr lang="en-US" sz="1600" b="1"/>
              <a:t>getPartsListResponse</a:t>
            </a:r>
            <a:r>
              <a:rPr lang="en-US" sz="1600"/>
              <a:t>&gt;</a:t>
            </a:r>
          </a:p>
          <a:p>
            <a:endParaRPr lang="en-US" sz="1600"/>
          </a:p>
          <a:p>
            <a:r>
              <a:rPr lang="en-US" sz="1600"/>
              <a:t>    &lt;/soap:Body&gt;</a:t>
            </a:r>
          </a:p>
          <a:p>
            <a:r>
              <a:rPr lang="en-US" sz="1600"/>
              <a:t>&lt;/soap:Envelope&gt;</a:t>
            </a:r>
          </a:p>
        </p:txBody>
      </p:sp>
      <p:sp>
        <p:nvSpPr>
          <p:cNvPr id="109572" name="Text Box 4"/>
          <p:cNvSpPr txBox="1">
            <a:spLocks noChangeArrowheads="1"/>
          </p:cNvSpPr>
          <p:nvPr/>
        </p:nvSpPr>
        <p:spPr bwMode="auto">
          <a:xfrm>
            <a:off x="1066800" y="5392738"/>
            <a:ext cx="8147050" cy="1465262"/>
          </a:xfrm>
          <a:prstGeom prst="rect">
            <a:avLst/>
          </a:prstGeom>
          <a:noFill/>
          <a:ln w="9525">
            <a:noFill/>
            <a:miter lim="800000"/>
            <a:headEnd/>
            <a:tailEnd/>
          </a:ln>
          <a:effectLst/>
        </p:spPr>
        <p:txBody>
          <a:bodyPr wrap="none">
            <a:spAutoFit/>
          </a:bodyPr>
          <a:lstStyle/>
          <a:p>
            <a:r>
              <a:rPr lang="en-US"/>
              <a:t>Note the absence of links.  Why is this? A URL that points to a SOAP</a:t>
            </a:r>
          </a:p>
          <a:p>
            <a:r>
              <a:rPr lang="en-US"/>
              <a:t>service is meaningless since the URL to a SOAP service is just to the</a:t>
            </a:r>
          </a:p>
          <a:p>
            <a:r>
              <a:rPr lang="en-US"/>
              <a:t>SOAP server.  Thus, the URL would need to be supplemented with</a:t>
            </a:r>
          </a:p>
          <a:p>
            <a:r>
              <a:rPr lang="en-US"/>
              <a:t>some indication of which method to invoke at that URL.</a:t>
            </a:r>
          </a:p>
          <a:p>
            <a:r>
              <a:rPr lang="en-US"/>
              <a:t>[Note: of course this response could contain a URL to a REST-ful service.]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400">
                <a:solidFill>
                  <a:schemeClr val="tx2"/>
                </a:solidFill>
              </a:rPr>
              <a:t>Implementing the Web Service using SOAP</a:t>
            </a:r>
          </a:p>
        </p:txBody>
      </p:sp>
      <p:sp>
        <p:nvSpPr>
          <p:cNvPr id="110595" name="Rectangle 3"/>
          <p:cNvSpPr>
            <a:spLocks noChangeArrowheads="1"/>
          </p:cNvSpPr>
          <p:nvPr/>
        </p:nvSpPr>
        <p:spPr bwMode="auto">
          <a:xfrm>
            <a:off x="685800" y="1981200"/>
            <a:ext cx="7772400" cy="1447800"/>
          </a:xfrm>
          <a:prstGeom prst="rect">
            <a:avLst/>
          </a:prstGeom>
          <a:noFill/>
          <a:ln w="9525">
            <a:noFill/>
            <a:miter lim="800000"/>
            <a:headEnd/>
            <a:tailEnd/>
          </a:ln>
          <a:effectLst/>
        </p:spPr>
        <p:txBody>
          <a:bodyPr/>
          <a:lstStyle/>
          <a:p>
            <a:pPr marL="342900" indent="-342900">
              <a:spcBef>
                <a:spcPct val="20000"/>
              </a:spcBef>
              <a:buFontTx/>
              <a:buChar char="•"/>
            </a:pPr>
            <a:r>
              <a:rPr lang="en-US" sz="2400"/>
              <a:t>Service: Get detailed information about a particular part</a:t>
            </a:r>
            <a:endParaRPr lang="en-US" sz="3200"/>
          </a:p>
          <a:p>
            <a:pPr marL="742950" lvl="1" indent="-285750">
              <a:spcBef>
                <a:spcPct val="20000"/>
              </a:spcBef>
              <a:buFontTx/>
              <a:buChar char="–"/>
            </a:pPr>
            <a:r>
              <a:rPr lang="en-US" sz="2000"/>
              <a:t>The client creates a SOAP document that specifies the procedure desired, along with the part-id parameter.</a:t>
            </a:r>
            <a:endParaRPr lang="en-US" sz="2400"/>
          </a:p>
        </p:txBody>
      </p:sp>
      <p:sp>
        <p:nvSpPr>
          <p:cNvPr id="110596" name="Rectangle 4"/>
          <p:cNvSpPr>
            <a:spLocks noChangeArrowheads="1"/>
          </p:cNvSpPr>
          <p:nvPr/>
        </p:nvSpPr>
        <p:spPr bwMode="auto">
          <a:xfrm>
            <a:off x="1295400" y="3378200"/>
            <a:ext cx="5618163" cy="2228850"/>
          </a:xfrm>
          <a:prstGeom prst="rect">
            <a:avLst/>
          </a:prstGeom>
          <a:noFill/>
          <a:ln w="9525">
            <a:solidFill>
              <a:schemeClr val="tx1"/>
            </a:solidFill>
            <a:miter lim="800000"/>
            <a:headEnd/>
            <a:tailEnd/>
          </a:ln>
          <a:effectLst/>
        </p:spPr>
        <p:txBody>
          <a:bodyPr wrap="none">
            <a:spAutoFit/>
          </a:bodyPr>
          <a:lstStyle/>
          <a:p>
            <a:r>
              <a:rPr lang="en-US" sz="1400"/>
              <a:t>&lt;?xml version="1.0"?&gt;</a:t>
            </a:r>
          </a:p>
          <a:p>
            <a:r>
              <a:rPr lang="en-US" sz="1400"/>
              <a:t>&lt;soap:Envelope xmlns:soap="http://schemas.xmlsoap.org/soap/envelope/"&gt;</a:t>
            </a:r>
          </a:p>
          <a:p>
            <a:r>
              <a:rPr lang="en-US" sz="1400"/>
              <a:t>    &lt;soap:Body&gt;</a:t>
            </a:r>
          </a:p>
          <a:p>
            <a:endParaRPr lang="en-US" sz="1400"/>
          </a:p>
          <a:p>
            <a:r>
              <a:rPr lang="en-US" sz="1400"/>
              <a:t>        &lt;p:</a:t>
            </a:r>
            <a:r>
              <a:rPr lang="en-US" sz="1400" b="1"/>
              <a:t>getPart</a:t>
            </a:r>
            <a:r>
              <a:rPr lang="en-US" sz="1400"/>
              <a:t> xmlns:p="http://www.parts-depot.com"&gt;</a:t>
            </a:r>
          </a:p>
          <a:p>
            <a:r>
              <a:rPr lang="en-US" sz="1400"/>
              <a:t>              &lt;part-id&gt;00345&lt;/part-id&gt;</a:t>
            </a:r>
          </a:p>
          <a:p>
            <a:r>
              <a:rPr lang="en-US" sz="1400"/>
              <a:t>        &lt;/p:</a:t>
            </a:r>
            <a:r>
              <a:rPr lang="en-US" sz="1400" b="1"/>
              <a:t>getPart</a:t>
            </a:r>
            <a:r>
              <a:rPr lang="en-US" sz="1400"/>
              <a:t>&gt;</a:t>
            </a:r>
          </a:p>
          <a:p>
            <a:endParaRPr lang="en-US" sz="1400"/>
          </a:p>
          <a:p>
            <a:r>
              <a:rPr lang="en-US" sz="1400"/>
              <a:t>    &lt;/soap:Body&gt;</a:t>
            </a:r>
          </a:p>
          <a:p>
            <a:r>
              <a:rPr lang="en-US" sz="1400"/>
              <a:t>&lt;/soap:Envelope&gt;</a:t>
            </a:r>
          </a:p>
        </p:txBody>
      </p:sp>
      <p:sp>
        <p:nvSpPr>
          <p:cNvPr id="110597" name="Rectangle 5"/>
          <p:cNvSpPr>
            <a:spLocks noChangeArrowheads="1"/>
          </p:cNvSpPr>
          <p:nvPr/>
        </p:nvSpPr>
        <p:spPr bwMode="auto">
          <a:xfrm>
            <a:off x="1066800" y="5667375"/>
            <a:ext cx="7785100" cy="1190625"/>
          </a:xfrm>
          <a:prstGeom prst="rect">
            <a:avLst/>
          </a:prstGeom>
          <a:noFill/>
          <a:ln w="9525">
            <a:noFill/>
            <a:miter lim="800000"/>
            <a:headEnd/>
            <a:tailEnd/>
          </a:ln>
          <a:effectLst/>
        </p:spPr>
        <p:txBody>
          <a:bodyPr wrap="none">
            <a:spAutoFit/>
          </a:bodyPr>
          <a:lstStyle/>
          <a:p>
            <a:r>
              <a:rPr lang="en-US"/>
              <a:t>Again, the client will HTTP POST this document to the SOAP server at:</a:t>
            </a:r>
          </a:p>
          <a:p>
            <a:r>
              <a:rPr lang="en-US"/>
              <a:t>    http://www.parts-depot.com/soap/servlet/messagerouter</a:t>
            </a:r>
          </a:p>
          <a:p>
            <a:r>
              <a:rPr lang="en-US"/>
              <a:t>Note that this is the same URL as was used when requesting the parts list.</a:t>
            </a:r>
          </a:p>
          <a:p>
            <a:r>
              <a:rPr lang="en-US"/>
              <a:t>The SOAP server peeks into this document to determine what procedure to invoke.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Data Returned - Part</a:t>
            </a:r>
          </a:p>
        </p:txBody>
      </p:sp>
      <p:sp>
        <p:nvSpPr>
          <p:cNvPr id="112643" name="Rectangle 3"/>
          <p:cNvSpPr>
            <a:spLocks noChangeArrowheads="1"/>
          </p:cNvSpPr>
          <p:nvPr/>
        </p:nvSpPr>
        <p:spPr bwMode="auto">
          <a:xfrm>
            <a:off x="1143000" y="1828800"/>
            <a:ext cx="6723063" cy="3524250"/>
          </a:xfrm>
          <a:prstGeom prst="rect">
            <a:avLst/>
          </a:prstGeom>
          <a:noFill/>
          <a:ln w="9525">
            <a:solidFill>
              <a:schemeClr val="tx1"/>
            </a:solidFill>
            <a:miter lim="800000"/>
            <a:headEnd/>
            <a:tailEnd/>
          </a:ln>
          <a:effectLst/>
        </p:spPr>
        <p:txBody>
          <a:bodyPr wrap="none">
            <a:spAutoFit/>
          </a:bodyPr>
          <a:lstStyle/>
          <a:p>
            <a:r>
              <a:rPr lang="en-US" sz="1600"/>
              <a:t>&lt;?xml version="1.0"?&gt;</a:t>
            </a:r>
          </a:p>
          <a:p>
            <a:r>
              <a:rPr lang="en-US" sz="1600"/>
              <a:t>&lt;soap:Envelope xmlns:soap="http://schemas.xmlsoap.org/soap/envelope/"&gt;</a:t>
            </a:r>
          </a:p>
          <a:p>
            <a:r>
              <a:rPr lang="en-US" sz="1600"/>
              <a:t>    &lt;soap:Body&gt;</a:t>
            </a:r>
          </a:p>
          <a:p>
            <a:endParaRPr lang="en-US" sz="1600"/>
          </a:p>
          <a:p>
            <a:r>
              <a:rPr lang="en-US" sz="1600"/>
              <a:t>        &lt;p:</a:t>
            </a:r>
            <a:r>
              <a:rPr lang="en-US" sz="1600" b="1"/>
              <a:t>getPartResponse</a:t>
            </a:r>
            <a:r>
              <a:rPr lang="en-US" sz="1600"/>
              <a:t> xmlns:p="http://www.parts-depot.com"&gt;</a:t>
            </a:r>
          </a:p>
          <a:p>
            <a:r>
              <a:rPr lang="en-US" sz="1600"/>
              <a:t>              &lt;Part-ID&gt;00345&lt;/Part-ID&gt;</a:t>
            </a:r>
          </a:p>
          <a:p>
            <a:r>
              <a:rPr lang="en-US" sz="1600"/>
              <a:t>              &lt;Name&gt;Widget-A&lt;/Name&gt;</a:t>
            </a:r>
          </a:p>
          <a:p>
            <a:r>
              <a:rPr lang="en-US" sz="1600"/>
              <a:t>              &lt;Description&gt;This part is used within the frap assembly&lt;/Description&gt;</a:t>
            </a:r>
          </a:p>
          <a:p>
            <a:r>
              <a:rPr lang="en-US" sz="1600"/>
              <a:t>              &lt;UnitCost currency="USD"&gt;0.10&lt;/UnitCost&gt;</a:t>
            </a:r>
          </a:p>
          <a:p>
            <a:r>
              <a:rPr lang="en-US" sz="1600"/>
              <a:t>              &lt;Quantity&gt;10&lt;/Quantity&gt;</a:t>
            </a:r>
          </a:p>
          <a:p>
            <a:r>
              <a:rPr lang="en-US" sz="1600"/>
              <a:t>        &lt;/p:</a:t>
            </a:r>
            <a:r>
              <a:rPr lang="en-US" sz="1600" b="1"/>
              <a:t>getPartResponse</a:t>
            </a:r>
            <a:r>
              <a:rPr lang="en-US" sz="1600"/>
              <a:t>&gt;</a:t>
            </a:r>
          </a:p>
          <a:p>
            <a:endParaRPr lang="en-US" sz="1600"/>
          </a:p>
          <a:p>
            <a:r>
              <a:rPr lang="en-US" sz="1600"/>
              <a:t>    &lt;/soap:Body&gt;</a:t>
            </a:r>
          </a:p>
          <a:p>
            <a:r>
              <a:rPr lang="en-US" sz="1600"/>
              <a:t>&lt;/soap:Envelope&gt;</a:t>
            </a:r>
            <a:endParaRPr lang="en-US" sz="2400"/>
          </a:p>
        </p:txBody>
      </p:sp>
      <p:sp>
        <p:nvSpPr>
          <p:cNvPr id="112644" name="Text Box 4"/>
          <p:cNvSpPr txBox="1">
            <a:spLocks noChangeArrowheads="1"/>
          </p:cNvSpPr>
          <p:nvPr/>
        </p:nvSpPr>
        <p:spPr bwMode="auto">
          <a:xfrm>
            <a:off x="1128713" y="5410200"/>
            <a:ext cx="7070725" cy="915988"/>
          </a:xfrm>
          <a:prstGeom prst="rect">
            <a:avLst/>
          </a:prstGeom>
          <a:noFill/>
          <a:ln w="9525">
            <a:noFill/>
            <a:miter lim="800000"/>
            <a:headEnd/>
            <a:tailEnd/>
          </a:ln>
          <a:effectLst/>
        </p:spPr>
        <p:txBody>
          <a:bodyPr wrap="none">
            <a:spAutoFit/>
          </a:bodyPr>
          <a:lstStyle/>
          <a:p>
            <a:r>
              <a:rPr lang="en-US"/>
              <a:t>Again, notice the absence of links.  Thus, there is nothing in the response </a:t>
            </a:r>
          </a:p>
          <a:p>
            <a:r>
              <a:rPr lang="en-US"/>
              <a:t>to enable a client to "go to the next level of detail".  The information about </a:t>
            </a:r>
          </a:p>
          <a:p>
            <a:r>
              <a:rPr lang="en-US"/>
              <a:t>how to go to the next level of detail must be found out-of-band.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685800" y="606425"/>
            <a:ext cx="7772400" cy="1143000"/>
          </a:xfrm>
          <a:prstGeom prst="rect">
            <a:avLst/>
          </a:prstGeom>
          <a:noFill/>
          <a:ln w="9525">
            <a:noFill/>
            <a:miter lim="800000"/>
            <a:headEnd/>
            <a:tailEnd/>
          </a:ln>
          <a:effectLst/>
        </p:spPr>
        <p:txBody>
          <a:bodyPr anchor="ctr"/>
          <a:lstStyle/>
          <a:p>
            <a:pPr algn="ctr"/>
            <a:r>
              <a:rPr lang="en-US" sz="4400">
                <a:solidFill>
                  <a:schemeClr val="tx2"/>
                </a:solidFill>
              </a:rPr>
              <a:t>Implementing the Web Service using SOAP</a:t>
            </a:r>
          </a:p>
        </p:txBody>
      </p:sp>
      <p:sp>
        <p:nvSpPr>
          <p:cNvPr id="136195" name="Rectangle 3"/>
          <p:cNvSpPr>
            <a:spLocks noChangeArrowheads="1"/>
          </p:cNvSpPr>
          <p:nvPr/>
        </p:nvSpPr>
        <p:spPr bwMode="auto">
          <a:xfrm>
            <a:off x="685800" y="1978025"/>
            <a:ext cx="7772400" cy="1447800"/>
          </a:xfrm>
          <a:prstGeom prst="rect">
            <a:avLst/>
          </a:prstGeom>
          <a:noFill/>
          <a:ln w="9525">
            <a:noFill/>
            <a:miter lim="800000"/>
            <a:headEnd/>
            <a:tailEnd/>
          </a:ln>
          <a:effectLst/>
        </p:spPr>
        <p:txBody>
          <a:bodyPr/>
          <a:lstStyle/>
          <a:p>
            <a:pPr marL="342900" indent="-342900">
              <a:spcBef>
                <a:spcPct val="20000"/>
              </a:spcBef>
              <a:buFontTx/>
              <a:buChar char="•"/>
            </a:pPr>
            <a:r>
              <a:rPr lang="en-US" sz="2400"/>
              <a:t>Service: Submit a Purchase Order (PO)</a:t>
            </a:r>
            <a:endParaRPr lang="en-US" sz="3200"/>
          </a:p>
          <a:p>
            <a:pPr marL="742950" lvl="1" indent="-285750">
              <a:spcBef>
                <a:spcPct val="20000"/>
              </a:spcBef>
              <a:buFontTx/>
              <a:buChar char="–"/>
            </a:pPr>
            <a:r>
              <a:rPr lang="en-US" sz="2000"/>
              <a:t>The client creates a SOAP document that contains a PO instance document (which conforms to the PO schema that Parts Depot has created)</a:t>
            </a:r>
            <a:endParaRPr lang="en-US" sz="2400"/>
          </a:p>
        </p:txBody>
      </p:sp>
      <p:sp>
        <p:nvSpPr>
          <p:cNvPr id="136196" name="Rectangle 4"/>
          <p:cNvSpPr>
            <a:spLocks noChangeArrowheads="1"/>
          </p:cNvSpPr>
          <p:nvPr/>
        </p:nvSpPr>
        <p:spPr bwMode="auto">
          <a:xfrm>
            <a:off x="1295400" y="3375025"/>
            <a:ext cx="5618163" cy="2228850"/>
          </a:xfrm>
          <a:prstGeom prst="rect">
            <a:avLst/>
          </a:prstGeom>
          <a:noFill/>
          <a:ln w="9525">
            <a:solidFill>
              <a:schemeClr val="tx1"/>
            </a:solidFill>
            <a:miter lim="800000"/>
            <a:headEnd/>
            <a:tailEnd/>
          </a:ln>
          <a:effectLst/>
        </p:spPr>
        <p:txBody>
          <a:bodyPr wrap="none">
            <a:spAutoFit/>
          </a:bodyPr>
          <a:lstStyle/>
          <a:p>
            <a:r>
              <a:rPr lang="en-US" sz="1400"/>
              <a:t>&lt;?xml version="1.0"?&gt;</a:t>
            </a:r>
          </a:p>
          <a:p>
            <a:r>
              <a:rPr lang="en-US" sz="1400"/>
              <a:t>&lt;soap:Envelope xmlns:soap="http://schemas.xmlsoap.org/soap/envelope/"&gt;</a:t>
            </a:r>
          </a:p>
          <a:p>
            <a:r>
              <a:rPr lang="en-US" sz="1400"/>
              <a:t>    &lt;soap:Body&gt;</a:t>
            </a:r>
          </a:p>
          <a:p>
            <a:endParaRPr lang="en-US" sz="1400"/>
          </a:p>
          <a:p>
            <a:r>
              <a:rPr lang="en-US" sz="1400"/>
              <a:t>        &lt;p:</a:t>
            </a:r>
            <a:r>
              <a:rPr lang="en-US" sz="1400" b="1"/>
              <a:t>PurchaseOrder</a:t>
            </a:r>
            <a:r>
              <a:rPr lang="en-US" sz="1400"/>
              <a:t> xmlns:p="http://www.parts-depot.com"&gt;</a:t>
            </a:r>
          </a:p>
          <a:p>
            <a:r>
              <a:rPr lang="en-US" sz="1400"/>
              <a:t>              ...</a:t>
            </a:r>
          </a:p>
          <a:p>
            <a:r>
              <a:rPr lang="en-US" sz="1400"/>
              <a:t>        &lt;/p:</a:t>
            </a:r>
            <a:r>
              <a:rPr lang="en-US" sz="1400" b="1"/>
              <a:t>PurchaseOrder</a:t>
            </a:r>
            <a:r>
              <a:rPr lang="en-US" sz="1400"/>
              <a:t>&gt;</a:t>
            </a:r>
          </a:p>
          <a:p>
            <a:endParaRPr lang="en-US" sz="1400"/>
          </a:p>
          <a:p>
            <a:r>
              <a:rPr lang="en-US" sz="1400"/>
              <a:t>    &lt;/soap:Body&gt;</a:t>
            </a:r>
          </a:p>
          <a:p>
            <a:r>
              <a:rPr lang="en-US" sz="1400"/>
              <a:t>&lt;/soap:Envelope&gt;</a:t>
            </a:r>
          </a:p>
        </p:txBody>
      </p:sp>
      <p:sp>
        <p:nvSpPr>
          <p:cNvPr id="136197" name="Rectangle 5"/>
          <p:cNvSpPr>
            <a:spLocks noChangeArrowheads="1"/>
          </p:cNvSpPr>
          <p:nvPr/>
        </p:nvSpPr>
        <p:spPr bwMode="auto">
          <a:xfrm>
            <a:off x="1066800" y="5664200"/>
            <a:ext cx="7785100" cy="1190625"/>
          </a:xfrm>
          <a:prstGeom prst="rect">
            <a:avLst/>
          </a:prstGeom>
          <a:noFill/>
          <a:ln w="9525">
            <a:noFill/>
            <a:miter lim="800000"/>
            <a:headEnd/>
            <a:tailEnd/>
          </a:ln>
          <a:effectLst/>
        </p:spPr>
        <p:txBody>
          <a:bodyPr wrap="none">
            <a:spAutoFit/>
          </a:bodyPr>
          <a:lstStyle/>
          <a:p>
            <a:r>
              <a:rPr lang="en-US"/>
              <a:t>Once again, the client will HTTP POST this document to the SOAP server at:</a:t>
            </a:r>
          </a:p>
          <a:p>
            <a:r>
              <a:rPr lang="en-US"/>
              <a:t>    http://www.parts-depot.com/soap/servlet/messagerouter</a:t>
            </a:r>
          </a:p>
          <a:p>
            <a:r>
              <a:rPr lang="en-US"/>
              <a:t>Note that this is the same URL as was used with the other two services.</a:t>
            </a:r>
          </a:p>
          <a:p>
            <a:r>
              <a:rPr lang="en-US"/>
              <a:t>The SOAP server peeks into this document to determine what procedure to invoke.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What is REST?</a:t>
            </a:r>
          </a:p>
        </p:txBody>
      </p:sp>
      <p:sp>
        <p:nvSpPr>
          <p:cNvPr id="97283" name="Rectangle 3"/>
          <p:cNvSpPr>
            <a:spLocks noGrp="1" noChangeArrowheads="1"/>
          </p:cNvSpPr>
          <p:nvPr>
            <p:ph type="body" idx="1"/>
          </p:nvPr>
        </p:nvSpPr>
        <p:spPr/>
        <p:txBody>
          <a:bodyPr/>
          <a:lstStyle/>
          <a:p>
            <a:r>
              <a:rPr lang="en-US"/>
              <a:t>REST is a term coined by Roy Fielding in his Ph.D dissertation [1] to describe an </a:t>
            </a:r>
            <a:r>
              <a:rPr lang="en-US" b="1"/>
              <a:t>architecture style</a:t>
            </a:r>
            <a:r>
              <a:rPr lang="en-US"/>
              <a:t> of networked systems.</a:t>
            </a:r>
          </a:p>
        </p:txBody>
      </p:sp>
      <p:sp>
        <p:nvSpPr>
          <p:cNvPr id="97284" name="Text Box 4"/>
          <p:cNvSpPr txBox="1">
            <a:spLocks noChangeArrowheads="1"/>
          </p:cNvSpPr>
          <p:nvPr/>
        </p:nvSpPr>
        <p:spPr bwMode="auto">
          <a:xfrm>
            <a:off x="593725" y="6210300"/>
            <a:ext cx="5734050" cy="366713"/>
          </a:xfrm>
          <a:prstGeom prst="rect">
            <a:avLst/>
          </a:prstGeom>
          <a:noFill/>
          <a:ln w="9525">
            <a:noFill/>
            <a:miter lim="800000"/>
            <a:headEnd/>
            <a:tailEnd/>
          </a:ln>
          <a:effectLst/>
        </p:spPr>
        <p:txBody>
          <a:bodyPr wrap="none">
            <a:spAutoFit/>
          </a:bodyPr>
          <a:lstStyle/>
          <a:p>
            <a:r>
              <a:rPr lang="en-US"/>
              <a:t>[1] http://www.ebuilt.com/fielding/pubs/dissertation/top.htm</a:t>
            </a: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Data Returned - PO Acknowledgment</a:t>
            </a:r>
          </a:p>
        </p:txBody>
      </p:sp>
      <p:sp>
        <p:nvSpPr>
          <p:cNvPr id="137221" name="Rectangle 5"/>
          <p:cNvSpPr>
            <a:spLocks noChangeArrowheads="1"/>
          </p:cNvSpPr>
          <p:nvPr/>
        </p:nvSpPr>
        <p:spPr bwMode="auto">
          <a:xfrm>
            <a:off x="1143000" y="2073275"/>
            <a:ext cx="6402388" cy="2546350"/>
          </a:xfrm>
          <a:prstGeom prst="rect">
            <a:avLst/>
          </a:prstGeom>
          <a:noFill/>
          <a:ln w="9525">
            <a:solidFill>
              <a:schemeClr val="tx1"/>
            </a:solidFill>
            <a:miter lim="800000"/>
            <a:headEnd/>
            <a:tailEnd/>
          </a:ln>
          <a:effectLst/>
        </p:spPr>
        <p:txBody>
          <a:bodyPr wrap="none">
            <a:spAutoFit/>
          </a:bodyPr>
          <a:lstStyle/>
          <a:p>
            <a:r>
              <a:rPr lang="en-US" sz="1600"/>
              <a:t>&lt;?xml version="1.0"?&gt;</a:t>
            </a:r>
          </a:p>
          <a:p>
            <a:r>
              <a:rPr lang="en-US" sz="1600"/>
              <a:t>&lt;soap:Envelope xmlns:soap="http://schemas.xmlsoap.org/soap/envelope/"&gt;</a:t>
            </a:r>
          </a:p>
          <a:p>
            <a:r>
              <a:rPr lang="en-US" sz="1600"/>
              <a:t>    &lt;soap:Body&gt;</a:t>
            </a:r>
          </a:p>
          <a:p>
            <a:endParaRPr lang="en-US" sz="1600"/>
          </a:p>
          <a:p>
            <a:r>
              <a:rPr lang="en-US" sz="1600"/>
              <a:t>        &lt;p:</a:t>
            </a:r>
            <a:r>
              <a:rPr lang="en-US" sz="1600" b="1"/>
              <a:t>PO-SubmittalResponse</a:t>
            </a:r>
            <a:r>
              <a:rPr lang="en-US" sz="1600"/>
              <a:t> xmlns:p="http://www.parts-depot.com"&gt;</a:t>
            </a:r>
          </a:p>
          <a:p>
            <a:r>
              <a:rPr lang="en-US" sz="1600"/>
              <a:t>              &lt;PO-ID&gt;x-010123fjdsk390f&lt;/PO-ID&gt;</a:t>
            </a:r>
          </a:p>
          <a:p>
            <a:r>
              <a:rPr lang="en-US" sz="1600"/>
              <a:t>        &lt;/p:</a:t>
            </a:r>
            <a:r>
              <a:rPr lang="en-US" sz="1600" b="1"/>
              <a:t>PO-SubmittalResponse</a:t>
            </a:r>
            <a:r>
              <a:rPr lang="en-US" sz="1600"/>
              <a:t>&gt;</a:t>
            </a:r>
          </a:p>
          <a:p>
            <a:endParaRPr lang="en-US" sz="1600"/>
          </a:p>
          <a:p>
            <a:r>
              <a:rPr lang="en-US" sz="1600"/>
              <a:t>    &lt;/soap:Body&gt;</a:t>
            </a:r>
          </a:p>
          <a:p>
            <a:r>
              <a:rPr lang="en-US" sz="1600"/>
              <a:t>&lt;/soap:Envelope&gt;</a:t>
            </a:r>
          </a:p>
        </p:txBody>
      </p:sp>
      <p:sp>
        <p:nvSpPr>
          <p:cNvPr id="137222" name="Text Box 6"/>
          <p:cNvSpPr txBox="1">
            <a:spLocks noChangeArrowheads="1"/>
          </p:cNvSpPr>
          <p:nvPr/>
        </p:nvSpPr>
        <p:spPr bwMode="auto">
          <a:xfrm>
            <a:off x="1939925" y="4743450"/>
            <a:ext cx="3340100" cy="366713"/>
          </a:xfrm>
          <a:prstGeom prst="rect">
            <a:avLst/>
          </a:prstGeom>
          <a:noFill/>
          <a:ln w="9525">
            <a:noFill/>
            <a:miter lim="800000"/>
            <a:headEnd/>
            <a:tailEnd/>
          </a:ln>
          <a:effectLst/>
        </p:spPr>
        <p:txBody>
          <a:bodyPr wrap="none">
            <a:spAutoFit/>
          </a:bodyPr>
          <a:lstStyle/>
          <a:p>
            <a:r>
              <a:rPr lang="en-US"/>
              <a:t>Again, notice the absence of links.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1026"/>
          <p:cNvSpPr>
            <a:spLocks noGrp="1" noChangeArrowheads="1"/>
          </p:cNvSpPr>
          <p:nvPr>
            <p:ph type="title"/>
          </p:nvPr>
        </p:nvSpPr>
        <p:spPr/>
        <p:txBody>
          <a:bodyPr/>
          <a:lstStyle/>
          <a:p>
            <a:r>
              <a:rPr lang="en-US"/>
              <a:t>Contrasting REST and SOAP</a:t>
            </a:r>
          </a:p>
        </p:txBody>
      </p:sp>
      <p:sp>
        <p:nvSpPr>
          <p:cNvPr id="168963" name="Rectangle 1027"/>
          <p:cNvSpPr>
            <a:spLocks noGrp="1" noChangeArrowheads="1"/>
          </p:cNvSpPr>
          <p:nvPr>
            <p:ph type="body" idx="1"/>
          </p:nvPr>
        </p:nvSpPr>
        <p:spPr/>
        <p:txBody>
          <a:bodyPr/>
          <a:lstStyle/>
          <a:p>
            <a:r>
              <a:rPr lang="en-US"/>
              <a:t>On the next slides I will contrast REST and SOAP in terms of:</a:t>
            </a:r>
          </a:p>
          <a:p>
            <a:pPr lvl="1"/>
            <a:r>
              <a:rPr lang="en-US"/>
              <a:t>Proxy Servers (Web intermediaries)</a:t>
            </a:r>
          </a:p>
          <a:p>
            <a:pPr lvl="1"/>
            <a:r>
              <a:rPr lang="en-US"/>
              <a:t>Transitioning state in a client application</a:t>
            </a:r>
          </a:p>
          <a:p>
            <a:pPr lvl="1"/>
            <a:r>
              <a:rPr lang="en-US"/>
              <a:t>Caching (i.e., performance)</a:t>
            </a:r>
          </a:p>
          <a:p>
            <a:pPr lvl="1"/>
            <a:r>
              <a:rPr lang="en-US"/>
              <a:t>Web evolution (semantic Web)</a:t>
            </a:r>
          </a:p>
          <a:p>
            <a:pPr lvl="1"/>
            <a:r>
              <a:rPr lang="en-US"/>
              <a:t>Generic interface (versus custom interface)</a:t>
            </a:r>
          </a:p>
          <a:p>
            <a:pPr lvl="1"/>
            <a:r>
              <a:rPr lang="en-US"/>
              <a:t>Interoperability</a:t>
            </a:r>
          </a:p>
          <a:p>
            <a:pPr lvl="1"/>
            <a:r>
              <a:rPr lang="en-US"/>
              <a:t>Processing the payload</a:t>
            </a:r>
          </a:p>
          <a:p>
            <a:pPr lvl="1"/>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85800" y="381000"/>
            <a:ext cx="7772400" cy="1143000"/>
          </a:xfrm>
        </p:spPr>
        <p:txBody>
          <a:bodyPr/>
          <a:lstStyle/>
          <a:p>
            <a:r>
              <a:rPr lang="en-US"/>
              <a:t>Letter Analogy</a:t>
            </a:r>
          </a:p>
        </p:txBody>
      </p:sp>
      <p:sp>
        <p:nvSpPr>
          <p:cNvPr id="184323" name="Rectangle 3"/>
          <p:cNvSpPr>
            <a:spLocks noGrp="1" noChangeArrowheads="1"/>
          </p:cNvSpPr>
          <p:nvPr>
            <p:ph type="body" idx="1"/>
          </p:nvPr>
        </p:nvSpPr>
        <p:spPr>
          <a:xfrm>
            <a:off x="685800" y="1752600"/>
            <a:ext cx="7772400" cy="4114800"/>
          </a:xfrm>
        </p:spPr>
        <p:txBody>
          <a:bodyPr/>
          <a:lstStyle/>
          <a:p>
            <a:r>
              <a:rPr lang="en-US" sz="1800"/>
              <a:t>My company has a receiving warehouse.  All letters and packages first go there, and from there they are distributed.</a:t>
            </a:r>
          </a:p>
          <a:p>
            <a:r>
              <a:rPr lang="en-US" sz="1800"/>
              <a:t>A SOAP Server is analogous to the receiving warehouse - the SOAP Server receives all incoming SOAP messages and then distributes each message to the appropriate application for processing.</a:t>
            </a:r>
          </a:p>
          <a:p>
            <a:r>
              <a:rPr lang="en-US" sz="1800"/>
              <a:t>However, there is one big difference:</a:t>
            </a:r>
            <a:endParaRPr lang="en-US"/>
          </a:p>
          <a:p>
            <a:pPr lvl="1"/>
            <a:r>
              <a:rPr lang="en-US" sz="1600"/>
              <a:t>No one in the receiving warehouse is allowed to look inside any letter or package.  All decisions about what to do with letters/packages must be made purely by looking at the addressing on the outside.  Any attempt to look inside of letters/packages is a violation of Federal Law (U.S.).</a:t>
            </a:r>
          </a:p>
          <a:p>
            <a:pPr lvl="1"/>
            <a:r>
              <a:rPr lang="en-US" sz="1600"/>
              <a:t>A SOAP Server, on the other hand,  is able to "peek inside" the SOAP envelope.  In fact, it must do so because the actual target resource is not specified on the outside, but rather, is hidden within the envelope.</a:t>
            </a:r>
          </a:p>
          <a:p>
            <a:r>
              <a:rPr lang="en-US" sz="1800"/>
              <a:t>With REST all decisions are made based upon the URL and HTTP method.</a:t>
            </a:r>
          </a:p>
          <a:p>
            <a:r>
              <a:rPr lang="en-US" sz="1800"/>
              <a:t>Thus, REST and SOAP have a fundamental difference in this regard.  We will see in the next slides that this causes SOAP to clash with the Web.</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Proxy Servers</a:t>
            </a:r>
          </a:p>
        </p:txBody>
      </p:sp>
      <p:sp>
        <p:nvSpPr>
          <p:cNvPr id="157699" name="Rectangle 3"/>
          <p:cNvSpPr>
            <a:spLocks noGrp="1" noChangeArrowheads="1"/>
          </p:cNvSpPr>
          <p:nvPr>
            <p:ph type="body" idx="1"/>
          </p:nvPr>
        </p:nvSpPr>
        <p:spPr/>
        <p:txBody>
          <a:bodyPr/>
          <a:lstStyle/>
          <a:p>
            <a:r>
              <a:rPr lang="en-US" sz="2400"/>
              <a:t>Consider this scenario:</a:t>
            </a:r>
          </a:p>
          <a:p>
            <a:pPr lvl="1"/>
            <a:r>
              <a:rPr lang="en-US" sz="2400"/>
              <a:t>A company has deployed 3 resources - Resource 1, Resource 2, and Resource 3</a:t>
            </a:r>
          </a:p>
          <a:p>
            <a:pPr lvl="1"/>
            <a:r>
              <a:rPr lang="en-US" sz="2400"/>
              <a:t>A client wishes to access Resource 1 (get a representation of Resource 1)</a:t>
            </a:r>
          </a:p>
          <a:p>
            <a:pPr lvl="1"/>
            <a:r>
              <a:rPr lang="en-US" sz="2400"/>
              <a:t>All client requests go through a proxy server</a:t>
            </a:r>
          </a:p>
          <a:p>
            <a:pPr lvl="1"/>
            <a:r>
              <a:rPr lang="en-US" sz="2400"/>
              <a:t>The proxy server enforces the policy that access to Resource 2 and Resource 3 is allowed.  However, Resource 1 is off limits (for example, suppose that Resource 1 is</a:t>
            </a:r>
            <a:r>
              <a:rPr lang="en-US"/>
              <a:t> </a:t>
            </a:r>
            <a:r>
              <a:rPr lang="en-US" sz="2400"/>
              <a:t>Hotmail, and the </a:t>
            </a:r>
            <a:r>
              <a:rPr lang="en-US" sz="2400" b="1"/>
              <a:t>client's </a:t>
            </a:r>
            <a:r>
              <a:rPr lang="en-US" sz="2400"/>
              <a:t>company policy prohibits accessing Hotmail using the company's lines).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5160963" y="3179763"/>
            <a:ext cx="1284287" cy="2324100"/>
          </a:xfrm>
          <a:prstGeom prst="rect">
            <a:avLst/>
          </a:prstGeom>
          <a:solidFill>
            <a:schemeClr val="bg1"/>
          </a:solidFill>
          <a:ln w="9525">
            <a:solidFill>
              <a:schemeClr val="tx1"/>
            </a:solidFill>
            <a:miter lim="800000"/>
            <a:headEnd/>
            <a:tailEnd/>
          </a:ln>
          <a:effectLst/>
        </p:spPr>
        <p:txBody>
          <a:bodyPr wrap="none" anchor="ctr"/>
          <a:lstStyle/>
          <a:p>
            <a:pPr algn="ctr"/>
            <a:r>
              <a:rPr lang="en-US"/>
              <a:t>Web</a:t>
            </a:r>
          </a:p>
          <a:p>
            <a:pPr algn="ctr"/>
            <a:r>
              <a:rPr lang="en-US"/>
              <a:t>Server</a:t>
            </a:r>
          </a:p>
        </p:txBody>
      </p:sp>
      <p:sp>
        <p:nvSpPr>
          <p:cNvPr id="153604" name="Oval 4"/>
          <p:cNvSpPr>
            <a:spLocks noChangeArrowheads="1"/>
          </p:cNvSpPr>
          <p:nvPr/>
        </p:nvSpPr>
        <p:spPr bwMode="auto">
          <a:xfrm>
            <a:off x="7085013" y="2127250"/>
            <a:ext cx="1327150" cy="1284288"/>
          </a:xfrm>
          <a:prstGeom prst="ellipse">
            <a:avLst/>
          </a:prstGeom>
          <a:solidFill>
            <a:schemeClr val="bg1"/>
          </a:solidFill>
          <a:ln w="9525">
            <a:solidFill>
              <a:schemeClr val="tx1"/>
            </a:solidFill>
            <a:round/>
            <a:headEnd/>
            <a:tailEnd/>
          </a:ln>
          <a:effectLst/>
        </p:spPr>
        <p:txBody>
          <a:bodyPr wrap="none" anchor="ctr"/>
          <a:lstStyle/>
          <a:p>
            <a:pPr algn="ctr"/>
            <a:r>
              <a:rPr lang="en-US"/>
              <a:t>Resource 1</a:t>
            </a:r>
          </a:p>
        </p:txBody>
      </p:sp>
      <p:sp>
        <p:nvSpPr>
          <p:cNvPr id="153606" name="Oval 6"/>
          <p:cNvSpPr>
            <a:spLocks noChangeArrowheads="1"/>
          </p:cNvSpPr>
          <p:nvPr/>
        </p:nvSpPr>
        <p:spPr bwMode="auto">
          <a:xfrm>
            <a:off x="7180263" y="3665538"/>
            <a:ext cx="1327150" cy="1284287"/>
          </a:xfrm>
          <a:prstGeom prst="ellipse">
            <a:avLst/>
          </a:prstGeom>
          <a:solidFill>
            <a:schemeClr val="bg1"/>
          </a:solidFill>
          <a:ln w="9525">
            <a:solidFill>
              <a:schemeClr val="tx1"/>
            </a:solidFill>
            <a:round/>
            <a:headEnd/>
            <a:tailEnd/>
          </a:ln>
          <a:effectLst/>
        </p:spPr>
        <p:txBody>
          <a:bodyPr wrap="none" anchor="ctr"/>
          <a:lstStyle/>
          <a:p>
            <a:pPr algn="ctr"/>
            <a:r>
              <a:rPr lang="en-US"/>
              <a:t>Resource 2</a:t>
            </a:r>
          </a:p>
        </p:txBody>
      </p:sp>
      <p:sp>
        <p:nvSpPr>
          <p:cNvPr id="153607" name="Oval 7"/>
          <p:cNvSpPr>
            <a:spLocks noChangeArrowheads="1"/>
          </p:cNvSpPr>
          <p:nvPr/>
        </p:nvSpPr>
        <p:spPr bwMode="auto">
          <a:xfrm>
            <a:off x="7208838" y="5122863"/>
            <a:ext cx="1327150" cy="1284287"/>
          </a:xfrm>
          <a:prstGeom prst="ellipse">
            <a:avLst/>
          </a:prstGeom>
          <a:solidFill>
            <a:schemeClr val="bg1"/>
          </a:solidFill>
          <a:ln w="9525">
            <a:solidFill>
              <a:schemeClr val="tx1"/>
            </a:solidFill>
            <a:round/>
            <a:headEnd/>
            <a:tailEnd/>
          </a:ln>
          <a:effectLst/>
        </p:spPr>
        <p:txBody>
          <a:bodyPr wrap="none" anchor="ctr"/>
          <a:lstStyle/>
          <a:p>
            <a:pPr algn="ctr"/>
            <a:r>
              <a:rPr lang="en-US"/>
              <a:t>Resource 3</a:t>
            </a:r>
          </a:p>
        </p:txBody>
      </p:sp>
      <p:sp>
        <p:nvSpPr>
          <p:cNvPr id="153608" name="Rectangle 8"/>
          <p:cNvSpPr>
            <a:spLocks noChangeArrowheads="1"/>
          </p:cNvSpPr>
          <p:nvPr/>
        </p:nvSpPr>
        <p:spPr bwMode="auto">
          <a:xfrm>
            <a:off x="3197225" y="3608388"/>
            <a:ext cx="1284288" cy="1141412"/>
          </a:xfrm>
          <a:prstGeom prst="rect">
            <a:avLst/>
          </a:prstGeom>
          <a:solidFill>
            <a:schemeClr val="bg1"/>
          </a:solidFill>
          <a:ln w="9525">
            <a:solidFill>
              <a:schemeClr val="tx1"/>
            </a:solidFill>
            <a:miter lim="800000"/>
            <a:headEnd/>
            <a:tailEnd/>
          </a:ln>
          <a:effectLst/>
        </p:spPr>
        <p:txBody>
          <a:bodyPr wrap="none" anchor="ctr"/>
          <a:lstStyle/>
          <a:p>
            <a:pPr algn="ctr"/>
            <a:r>
              <a:rPr lang="en-US"/>
              <a:t>Proxy</a:t>
            </a:r>
          </a:p>
          <a:p>
            <a:pPr algn="ctr"/>
            <a:r>
              <a:rPr lang="en-US"/>
              <a:t>Server</a:t>
            </a:r>
          </a:p>
        </p:txBody>
      </p:sp>
      <p:grpSp>
        <p:nvGrpSpPr>
          <p:cNvPr id="153615" name="Group 15"/>
          <p:cNvGrpSpPr>
            <a:grpSpLocks/>
          </p:cNvGrpSpPr>
          <p:nvPr/>
        </p:nvGrpSpPr>
        <p:grpSpPr bwMode="auto">
          <a:xfrm>
            <a:off x="225425" y="3751263"/>
            <a:ext cx="474663" cy="852487"/>
            <a:chOff x="314" y="532"/>
            <a:chExt cx="299" cy="537"/>
          </a:xfrm>
        </p:grpSpPr>
        <p:sp>
          <p:nvSpPr>
            <p:cNvPr id="153609" name="Oval 9"/>
            <p:cNvSpPr>
              <a:spLocks noChangeArrowheads="1"/>
            </p:cNvSpPr>
            <p:nvPr/>
          </p:nvSpPr>
          <p:spPr bwMode="auto">
            <a:xfrm>
              <a:off x="377" y="532"/>
              <a:ext cx="146" cy="146"/>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53610" name="Line 10"/>
            <p:cNvSpPr>
              <a:spLocks noChangeShapeType="1"/>
            </p:cNvSpPr>
            <p:nvPr/>
          </p:nvSpPr>
          <p:spPr bwMode="auto">
            <a:xfrm>
              <a:off x="450" y="678"/>
              <a:ext cx="0" cy="236"/>
            </a:xfrm>
            <a:prstGeom prst="line">
              <a:avLst/>
            </a:prstGeom>
            <a:noFill/>
            <a:ln w="9525">
              <a:solidFill>
                <a:schemeClr val="tx1"/>
              </a:solidFill>
              <a:round/>
              <a:headEnd/>
              <a:tailEnd/>
            </a:ln>
            <a:effectLst/>
          </p:spPr>
          <p:txBody>
            <a:bodyPr wrap="none" anchor="ctr"/>
            <a:lstStyle/>
            <a:p>
              <a:endParaRPr lang="en-US"/>
            </a:p>
          </p:txBody>
        </p:sp>
        <p:sp>
          <p:nvSpPr>
            <p:cNvPr id="153611" name="Line 11"/>
            <p:cNvSpPr>
              <a:spLocks noChangeShapeType="1"/>
            </p:cNvSpPr>
            <p:nvPr/>
          </p:nvSpPr>
          <p:spPr bwMode="auto">
            <a:xfrm flipH="1" flipV="1">
              <a:off x="314" y="741"/>
              <a:ext cx="145" cy="82"/>
            </a:xfrm>
            <a:prstGeom prst="line">
              <a:avLst/>
            </a:prstGeom>
            <a:noFill/>
            <a:ln w="9525">
              <a:solidFill>
                <a:schemeClr val="tx1"/>
              </a:solidFill>
              <a:round/>
              <a:headEnd/>
              <a:tailEnd/>
            </a:ln>
            <a:effectLst/>
          </p:spPr>
          <p:txBody>
            <a:bodyPr wrap="none" anchor="ctr"/>
            <a:lstStyle/>
            <a:p>
              <a:endParaRPr lang="en-US"/>
            </a:p>
          </p:txBody>
        </p:sp>
        <p:sp>
          <p:nvSpPr>
            <p:cNvPr id="153612" name="Line 12"/>
            <p:cNvSpPr>
              <a:spLocks noChangeShapeType="1"/>
            </p:cNvSpPr>
            <p:nvPr/>
          </p:nvSpPr>
          <p:spPr bwMode="auto">
            <a:xfrm flipV="1">
              <a:off x="459" y="751"/>
              <a:ext cx="154" cy="72"/>
            </a:xfrm>
            <a:prstGeom prst="line">
              <a:avLst/>
            </a:prstGeom>
            <a:noFill/>
            <a:ln w="9525">
              <a:solidFill>
                <a:schemeClr val="tx1"/>
              </a:solidFill>
              <a:round/>
              <a:headEnd/>
              <a:tailEnd/>
            </a:ln>
            <a:effectLst/>
          </p:spPr>
          <p:txBody>
            <a:bodyPr wrap="none" anchor="ctr"/>
            <a:lstStyle/>
            <a:p>
              <a:endParaRPr lang="en-US"/>
            </a:p>
          </p:txBody>
        </p:sp>
        <p:sp>
          <p:nvSpPr>
            <p:cNvPr id="153613" name="Line 13"/>
            <p:cNvSpPr>
              <a:spLocks noChangeShapeType="1"/>
            </p:cNvSpPr>
            <p:nvPr/>
          </p:nvSpPr>
          <p:spPr bwMode="auto">
            <a:xfrm flipH="1">
              <a:off x="377" y="896"/>
              <a:ext cx="73" cy="164"/>
            </a:xfrm>
            <a:prstGeom prst="line">
              <a:avLst/>
            </a:prstGeom>
            <a:noFill/>
            <a:ln w="9525">
              <a:solidFill>
                <a:schemeClr val="tx1"/>
              </a:solidFill>
              <a:round/>
              <a:headEnd/>
              <a:tailEnd/>
            </a:ln>
            <a:effectLst/>
          </p:spPr>
          <p:txBody>
            <a:bodyPr wrap="none" anchor="ctr"/>
            <a:lstStyle/>
            <a:p>
              <a:endParaRPr lang="en-US"/>
            </a:p>
          </p:txBody>
        </p:sp>
        <p:sp>
          <p:nvSpPr>
            <p:cNvPr id="153614" name="Line 14"/>
            <p:cNvSpPr>
              <a:spLocks noChangeShapeType="1"/>
            </p:cNvSpPr>
            <p:nvPr/>
          </p:nvSpPr>
          <p:spPr bwMode="auto">
            <a:xfrm>
              <a:off x="459" y="905"/>
              <a:ext cx="64" cy="164"/>
            </a:xfrm>
            <a:prstGeom prst="line">
              <a:avLst/>
            </a:prstGeom>
            <a:noFill/>
            <a:ln w="9525">
              <a:solidFill>
                <a:schemeClr val="tx1"/>
              </a:solidFill>
              <a:round/>
              <a:headEnd/>
              <a:tailEnd/>
            </a:ln>
            <a:effectLst/>
          </p:spPr>
          <p:txBody>
            <a:bodyPr wrap="none" anchor="ctr"/>
            <a:lstStyle/>
            <a:p>
              <a:endParaRPr lang="en-US"/>
            </a:p>
          </p:txBody>
        </p:sp>
      </p:grpSp>
      <p:sp>
        <p:nvSpPr>
          <p:cNvPr id="153616" name="Line 16"/>
          <p:cNvSpPr>
            <a:spLocks noChangeShapeType="1"/>
          </p:cNvSpPr>
          <p:nvPr/>
        </p:nvSpPr>
        <p:spPr bwMode="auto">
          <a:xfrm>
            <a:off x="836613" y="4205288"/>
            <a:ext cx="236696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3617" name="Text Box 17"/>
          <p:cNvSpPr txBox="1">
            <a:spLocks noChangeArrowheads="1"/>
          </p:cNvSpPr>
          <p:nvPr/>
        </p:nvSpPr>
        <p:spPr bwMode="auto">
          <a:xfrm>
            <a:off x="730250" y="3954463"/>
            <a:ext cx="2541588" cy="274637"/>
          </a:xfrm>
          <a:prstGeom prst="rect">
            <a:avLst/>
          </a:prstGeom>
          <a:noFill/>
          <a:ln w="9525">
            <a:noFill/>
            <a:miter lim="800000"/>
            <a:headEnd/>
            <a:tailEnd/>
          </a:ln>
          <a:effectLst/>
        </p:spPr>
        <p:txBody>
          <a:bodyPr wrap="none">
            <a:spAutoFit/>
          </a:bodyPr>
          <a:lstStyle/>
          <a:p>
            <a:r>
              <a:rPr lang="en-US" sz="1200"/>
              <a:t>http://www.somewhere.org/Resource1</a:t>
            </a:r>
            <a:endParaRPr lang="en-US"/>
          </a:p>
        </p:txBody>
      </p:sp>
      <p:sp>
        <p:nvSpPr>
          <p:cNvPr id="153625" name="Arc 25"/>
          <p:cNvSpPr>
            <a:spLocks/>
          </p:cNvSpPr>
          <p:nvPr/>
        </p:nvSpPr>
        <p:spPr bwMode="auto">
          <a:xfrm flipV="1">
            <a:off x="1990725" y="4451350"/>
            <a:ext cx="1212850"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a:p>
        </p:txBody>
      </p:sp>
      <p:sp>
        <p:nvSpPr>
          <p:cNvPr id="153626" name="Arc 26"/>
          <p:cNvSpPr>
            <a:spLocks/>
          </p:cNvSpPr>
          <p:nvPr/>
        </p:nvSpPr>
        <p:spPr bwMode="auto">
          <a:xfrm flipH="1" flipV="1">
            <a:off x="779463" y="4421188"/>
            <a:ext cx="1227137" cy="303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153627" name="Text Box 27"/>
          <p:cNvSpPr txBox="1">
            <a:spLocks noChangeArrowheads="1"/>
          </p:cNvSpPr>
          <p:nvPr/>
        </p:nvSpPr>
        <p:spPr bwMode="auto">
          <a:xfrm>
            <a:off x="933450" y="4732338"/>
            <a:ext cx="2184400" cy="641350"/>
          </a:xfrm>
          <a:prstGeom prst="rect">
            <a:avLst/>
          </a:prstGeom>
          <a:noFill/>
          <a:ln w="9525">
            <a:noFill/>
            <a:miter lim="800000"/>
            <a:headEnd/>
            <a:tailEnd/>
          </a:ln>
          <a:effectLst/>
        </p:spPr>
        <p:txBody>
          <a:bodyPr wrap="none">
            <a:spAutoFit/>
          </a:bodyPr>
          <a:lstStyle/>
          <a:p>
            <a:r>
              <a:rPr lang="en-US"/>
              <a:t>“You’re not allowed</a:t>
            </a:r>
          </a:p>
          <a:p>
            <a:r>
              <a:rPr lang="en-US"/>
              <a:t>to access Resource 1”</a:t>
            </a:r>
          </a:p>
        </p:txBody>
      </p:sp>
      <p:sp>
        <p:nvSpPr>
          <p:cNvPr id="153628" name="Rectangle 28"/>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400">
                <a:solidFill>
                  <a:schemeClr val="tx2"/>
                </a:solidFill>
              </a:rPr>
              <a:t>REST and Proxy Servers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REST and Proxy Servers (cont.)</a:t>
            </a:r>
          </a:p>
        </p:txBody>
      </p:sp>
      <p:sp>
        <p:nvSpPr>
          <p:cNvPr id="155651" name="Rectangle 3"/>
          <p:cNvSpPr>
            <a:spLocks noGrp="1" noChangeArrowheads="1"/>
          </p:cNvSpPr>
          <p:nvPr>
            <p:ph type="body" idx="1"/>
          </p:nvPr>
        </p:nvSpPr>
        <p:spPr>
          <a:xfrm>
            <a:off x="685800" y="1895475"/>
            <a:ext cx="7772400" cy="4114800"/>
          </a:xfrm>
        </p:spPr>
        <p:txBody>
          <a:bodyPr/>
          <a:lstStyle/>
          <a:p>
            <a:r>
              <a:rPr lang="en-US"/>
              <a:t>The URL identifies the resource that is desired (e.g., Resource 1)</a:t>
            </a:r>
          </a:p>
          <a:p>
            <a:r>
              <a:rPr lang="en-US"/>
              <a:t>The HTTP method identifies the desired operation (e.g, HTTP GET)</a:t>
            </a:r>
          </a:p>
          <a:p>
            <a:r>
              <a:rPr lang="en-US"/>
              <a:t>A proxy server can decide, based upon the identified resource, and the HTTP method whether or not to allow the operation.</a:t>
            </a:r>
          </a:p>
        </p:txBody>
      </p:sp>
      <p:sp>
        <p:nvSpPr>
          <p:cNvPr id="155652" name="Rectangle 4"/>
          <p:cNvSpPr>
            <a:spLocks noChangeArrowheads="1"/>
          </p:cNvSpPr>
          <p:nvPr/>
        </p:nvSpPr>
        <p:spPr bwMode="auto">
          <a:xfrm>
            <a:off x="3846513" y="5588000"/>
            <a:ext cx="836612" cy="606425"/>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5653" name="Line 5"/>
          <p:cNvSpPr>
            <a:spLocks noChangeShapeType="1"/>
          </p:cNvSpPr>
          <p:nvPr/>
        </p:nvSpPr>
        <p:spPr bwMode="auto">
          <a:xfrm>
            <a:off x="3268663" y="5876925"/>
            <a:ext cx="56356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5654" name="Text Box 6"/>
          <p:cNvSpPr txBox="1">
            <a:spLocks noChangeArrowheads="1"/>
          </p:cNvSpPr>
          <p:nvPr/>
        </p:nvSpPr>
        <p:spPr bwMode="auto">
          <a:xfrm>
            <a:off x="1608138" y="5667375"/>
            <a:ext cx="1727200" cy="366713"/>
          </a:xfrm>
          <a:prstGeom prst="rect">
            <a:avLst/>
          </a:prstGeom>
          <a:noFill/>
          <a:ln w="9525">
            <a:noFill/>
            <a:miter lim="800000"/>
            <a:headEnd/>
            <a:tailEnd/>
          </a:ln>
          <a:effectLst/>
        </p:spPr>
        <p:txBody>
          <a:bodyPr wrap="none">
            <a:spAutoFit/>
          </a:bodyPr>
          <a:lstStyle/>
          <a:p>
            <a:r>
              <a:rPr lang="en-US"/>
              <a:t>Desired resource</a:t>
            </a:r>
          </a:p>
        </p:txBody>
      </p:sp>
      <p:sp>
        <p:nvSpPr>
          <p:cNvPr id="155655" name="Line 7"/>
          <p:cNvSpPr>
            <a:spLocks noChangeShapeType="1"/>
          </p:cNvSpPr>
          <p:nvPr/>
        </p:nvSpPr>
        <p:spPr bwMode="auto">
          <a:xfrm flipH="1" flipV="1">
            <a:off x="4249738" y="6208713"/>
            <a:ext cx="12700" cy="415925"/>
          </a:xfrm>
          <a:prstGeom prst="line">
            <a:avLst/>
          </a:prstGeom>
          <a:noFill/>
          <a:ln w="9525">
            <a:solidFill>
              <a:schemeClr val="tx1"/>
            </a:solidFill>
            <a:round/>
            <a:headEnd/>
            <a:tailEnd type="triangle" w="med" len="med"/>
          </a:ln>
          <a:effectLst/>
        </p:spPr>
        <p:txBody>
          <a:bodyPr wrap="none" anchor="ctr"/>
          <a:lstStyle/>
          <a:p>
            <a:endParaRPr lang="en-US"/>
          </a:p>
        </p:txBody>
      </p:sp>
      <p:sp>
        <p:nvSpPr>
          <p:cNvPr id="155656" name="Text Box 8"/>
          <p:cNvSpPr txBox="1">
            <a:spLocks noChangeArrowheads="1"/>
          </p:cNvSpPr>
          <p:nvPr/>
        </p:nvSpPr>
        <p:spPr bwMode="auto">
          <a:xfrm>
            <a:off x="3789363" y="6562725"/>
            <a:ext cx="895350" cy="366713"/>
          </a:xfrm>
          <a:prstGeom prst="rect">
            <a:avLst/>
          </a:prstGeom>
          <a:noFill/>
          <a:ln w="9525">
            <a:noFill/>
            <a:miter lim="800000"/>
            <a:headEnd/>
            <a:tailEnd/>
          </a:ln>
          <a:effectLst/>
        </p:spPr>
        <p:txBody>
          <a:bodyPr wrap="none">
            <a:spAutoFit/>
          </a:bodyPr>
          <a:lstStyle/>
          <a:p>
            <a:r>
              <a:rPr lang="en-US"/>
              <a:t>Method</a:t>
            </a:r>
          </a:p>
        </p:txBody>
      </p:sp>
      <p:sp>
        <p:nvSpPr>
          <p:cNvPr id="155657" name="Line 9"/>
          <p:cNvSpPr>
            <a:spLocks noChangeShapeType="1"/>
          </p:cNvSpPr>
          <p:nvPr/>
        </p:nvSpPr>
        <p:spPr bwMode="auto">
          <a:xfrm>
            <a:off x="4689475" y="5873750"/>
            <a:ext cx="57785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5658" name="Text Box 10"/>
          <p:cNvSpPr txBox="1">
            <a:spLocks noChangeArrowheads="1"/>
          </p:cNvSpPr>
          <p:nvPr/>
        </p:nvSpPr>
        <p:spPr bwMode="auto">
          <a:xfrm>
            <a:off x="5246688" y="5694363"/>
            <a:ext cx="1403350" cy="366712"/>
          </a:xfrm>
          <a:prstGeom prst="rect">
            <a:avLst/>
          </a:prstGeom>
          <a:noFill/>
          <a:ln w="9525">
            <a:noFill/>
            <a:miter lim="800000"/>
            <a:headEnd/>
            <a:tailEnd/>
          </a:ln>
          <a:effectLst/>
        </p:spPr>
        <p:txBody>
          <a:bodyPr wrap="none">
            <a:spAutoFit/>
          </a:bodyPr>
          <a:lstStyle/>
          <a:p>
            <a:r>
              <a:rPr lang="en-US"/>
              <a:t>Accept/reject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5075238" y="3022600"/>
            <a:ext cx="950912" cy="2324100"/>
          </a:xfrm>
          <a:prstGeom prst="rect">
            <a:avLst/>
          </a:prstGeom>
          <a:solidFill>
            <a:schemeClr val="bg1"/>
          </a:solidFill>
          <a:ln w="9525">
            <a:solidFill>
              <a:schemeClr val="tx1"/>
            </a:solidFill>
            <a:miter lim="800000"/>
            <a:headEnd/>
            <a:tailEnd/>
          </a:ln>
          <a:effectLst/>
        </p:spPr>
        <p:txBody>
          <a:bodyPr wrap="none" anchor="ctr"/>
          <a:lstStyle/>
          <a:p>
            <a:pPr algn="ctr"/>
            <a:r>
              <a:rPr lang="en-US"/>
              <a:t>Web</a:t>
            </a:r>
          </a:p>
          <a:p>
            <a:pPr algn="ctr"/>
            <a:r>
              <a:rPr lang="en-US"/>
              <a:t>Server</a:t>
            </a:r>
          </a:p>
        </p:txBody>
      </p:sp>
      <p:sp>
        <p:nvSpPr>
          <p:cNvPr id="154627" name="Oval 3"/>
          <p:cNvSpPr>
            <a:spLocks noChangeArrowheads="1"/>
          </p:cNvSpPr>
          <p:nvPr/>
        </p:nvSpPr>
        <p:spPr bwMode="auto">
          <a:xfrm>
            <a:off x="7527925" y="1970088"/>
            <a:ext cx="1327150" cy="1284287"/>
          </a:xfrm>
          <a:prstGeom prst="ellipse">
            <a:avLst/>
          </a:prstGeom>
          <a:solidFill>
            <a:schemeClr val="bg1"/>
          </a:solidFill>
          <a:ln w="9525">
            <a:solidFill>
              <a:schemeClr val="tx1"/>
            </a:solidFill>
            <a:round/>
            <a:headEnd/>
            <a:tailEnd/>
          </a:ln>
          <a:effectLst/>
        </p:spPr>
        <p:txBody>
          <a:bodyPr wrap="none" anchor="ctr"/>
          <a:lstStyle/>
          <a:p>
            <a:pPr algn="ctr"/>
            <a:r>
              <a:rPr lang="en-US"/>
              <a:t>Resource 1</a:t>
            </a:r>
          </a:p>
        </p:txBody>
      </p:sp>
      <p:sp>
        <p:nvSpPr>
          <p:cNvPr id="154628" name="Oval 4"/>
          <p:cNvSpPr>
            <a:spLocks noChangeArrowheads="1"/>
          </p:cNvSpPr>
          <p:nvPr/>
        </p:nvSpPr>
        <p:spPr bwMode="auto">
          <a:xfrm>
            <a:off x="7623175" y="3508375"/>
            <a:ext cx="1327150" cy="1284288"/>
          </a:xfrm>
          <a:prstGeom prst="ellipse">
            <a:avLst/>
          </a:prstGeom>
          <a:solidFill>
            <a:schemeClr val="bg1"/>
          </a:solidFill>
          <a:ln w="9525">
            <a:solidFill>
              <a:schemeClr val="tx1"/>
            </a:solidFill>
            <a:round/>
            <a:headEnd/>
            <a:tailEnd/>
          </a:ln>
          <a:effectLst/>
        </p:spPr>
        <p:txBody>
          <a:bodyPr wrap="none" anchor="ctr"/>
          <a:lstStyle/>
          <a:p>
            <a:pPr algn="ctr"/>
            <a:r>
              <a:rPr lang="en-US"/>
              <a:t>Resource 2</a:t>
            </a:r>
          </a:p>
        </p:txBody>
      </p:sp>
      <p:sp>
        <p:nvSpPr>
          <p:cNvPr id="154629" name="Oval 5"/>
          <p:cNvSpPr>
            <a:spLocks noChangeArrowheads="1"/>
          </p:cNvSpPr>
          <p:nvPr/>
        </p:nvSpPr>
        <p:spPr bwMode="auto">
          <a:xfrm>
            <a:off x="7651750" y="4965700"/>
            <a:ext cx="1327150" cy="1284288"/>
          </a:xfrm>
          <a:prstGeom prst="ellipse">
            <a:avLst/>
          </a:prstGeom>
          <a:solidFill>
            <a:schemeClr val="bg1"/>
          </a:solidFill>
          <a:ln w="9525">
            <a:solidFill>
              <a:schemeClr val="tx1"/>
            </a:solidFill>
            <a:round/>
            <a:headEnd/>
            <a:tailEnd/>
          </a:ln>
          <a:effectLst/>
        </p:spPr>
        <p:txBody>
          <a:bodyPr wrap="none" anchor="ctr"/>
          <a:lstStyle/>
          <a:p>
            <a:pPr algn="ctr"/>
            <a:r>
              <a:rPr lang="en-US"/>
              <a:t>Resource 3</a:t>
            </a:r>
          </a:p>
        </p:txBody>
      </p:sp>
      <p:sp>
        <p:nvSpPr>
          <p:cNvPr id="154630" name="Rectangle 6"/>
          <p:cNvSpPr>
            <a:spLocks noChangeArrowheads="1"/>
          </p:cNvSpPr>
          <p:nvPr/>
        </p:nvSpPr>
        <p:spPr bwMode="auto">
          <a:xfrm>
            <a:off x="3111500" y="3451225"/>
            <a:ext cx="1284288" cy="1141413"/>
          </a:xfrm>
          <a:prstGeom prst="rect">
            <a:avLst/>
          </a:prstGeom>
          <a:solidFill>
            <a:schemeClr val="bg1"/>
          </a:solidFill>
          <a:ln w="9525">
            <a:solidFill>
              <a:schemeClr val="tx1"/>
            </a:solidFill>
            <a:miter lim="800000"/>
            <a:headEnd/>
            <a:tailEnd/>
          </a:ln>
          <a:effectLst/>
        </p:spPr>
        <p:txBody>
          <a:bodyPr wrap="none" anchor="ctr"/>
          <a:lstStyle/>
          <a:p>
            <a:pPr algn="ctr"/>
            <a:r>
              <a:rPr lang="en-US"/>
              <a:t>Proxy</a:t>
            </a:r>
          </a:p>
          <a:p>
            <a:pPr algn="ctr"/>
            <a:r>
              <a:rPr lang="en-US"/>
              <a:t>Server</a:t>
            </a:r>
          </a:p>
        </p:txBody>
      </p:sp>
      <p:grpSp>
        <p:nvGrpSpPr>
          <p:cNvPr id="154631" name="Group 7"/>
          <p:cNvGrpSpPr>
            <a:grpSpLocks/>
          </p:cNvGrpSpPr>
          <p:nvPr/>
        </p:nvGrpSpPr>
        <p:grpSpPr bwMode="auto">
          <a:xfrm>
            <a:off x="139700" y="3594100"/>
            <a:ext cx="474663" cy="852488"/>
            <a:chOff x="314" y="532"/>
            <a:chExt cx="299" cy="537"/>
          </a:xfrm>
        </p:grpSpPr>
        <p:sp>
          <p:nvSpPr>
            <p:cNvPr id="154632" name="Oval 8"/>
            <p:cNvSpPr>
              <a:spLocks noChangeArrowheads="1"/>
            </p:cNvSpPr>
            <p:nvPr/>
          </p:nvSpPr>
          <p:spPr bwMode="auto">
            <a:xfrm>
              <a:off x="377" y="532"/>
              <a:ext cx="146" cy="146"/>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54633" name="Line 9"/>
            <p:cNvSpPr>
              <a:spLocks noChangeShapeType="1"/>
            </p:cNvSpPr>
            <p:nvPr/>
          </p:nvSpPr>
          <p:spPr bwMode="auto">
            <a:xfrm>
              <a:off x="450" y="678"/>
              <a:ext cx="0" cy="236"/>
            </a:xfrm>
            <a:prstGeom prst="line">
              <a:avLst/>
            </a:prstGeom>
            <a:noFill/>
            <a:ln w="9525">
              <a:solidFill>
                <a:schemeClr val="tx1"/>
              </a:solidFill>
              <a:round/>
              <a:headEnd/>
              <a:tailEnd/>
            </a:ln>
            <a:effectLst/>
          </p:spPr>
          <p:txBody>
            <a:bodyPr wrap="none" anchor="ctr"/>
            <a:lstStyle/>
            <a:p>
              <a:endParaRPr lang="en-US"/>
            </a:p>
          </p:txBody>
        </p:sp>
        <p:sp>
          <p:nvSpPr>
            <p:cNvPr id="154634" name="Line 10"/>
            <p:cNvSpPr>
              <a:spLocks noChangeShapeType="1"/>
            </p:cNvSpPr>
            <p:nvPr/>
          </p:nvSpPr>
          <p:spPr bwMode="auto">
            <a:xfrm flipH="1" flipV="1">
              <a:off x="314" y="741"/>
              <a:ext cx="145" cy="82"/>
            </a:xfrm>
            <a:prstGeom prst="line">
              <a:avLst/>
            </a:prstGeom>
            <a:noFill/>
            <a:ln w="9525">
              <a:solidFill>
                <a:schemeClr val="tx1"/>
              </a:solidFill>
              <a:round/>
              <a:headEnd/>
              <a:tailEnd/>
            </a:ln>
            <a:effectLst/>
          </p:spPr>
          <p:txBody>
            <a:bodyPr wrap="none" anchor="ctr"/>
            <a:lstStyle/>
            <a:p>
              <a:endParaRPr lang="en-US"/>
            </a:p>
          </p:txBody>
        </p:sp>
        <p:sp>
          <p:nvSpPr>
            <p:cNvPr id="154635" name="Line 11"/>
            <p:cNvSpPr>
              <a:spLocks noChangeShapeType="1"/>
            </p:cNvSpPr>
            <p:nvPr/>
          </p:nvSpPr>
          <p:spPr bwMode="auto">
            <a:xfrm flipV="1">
              <a:off x="459" y="751"/>
              <a:ext cx="154" cy="72"/>
            </a:xfrm>
            <a:prstGeom prst="line">
              <a:avLst/>
            </a:prstGeom>
            <a:noFill/>
            <a:ln w="9525">
              <a:solidFill>
                <a:schemeClr val="tx1"/>
              </a:solidFill>
              <a:round/>
              <a:headEnd/>
              <a:tailEnd/>
            </a:ln>
            <a:effectLst/>
          </p:spPr>
          <p:txBody>
            <a:bodyPr wrap="none" anchor="ctr"/>
            <a:lstStyle/>
            <a:p>
              <a:endParaRPr lang="en-US"/>
            </a:p>
          </p:txBody>
        </p:sp>
        <p:sp>
          <p:nvSpPr>
            <p:cNvPr id="154636" name="Line 12"/>
            <p:cNvSpPr>
              <a:spLocks noChangeShapeType="1"/>
            </p:cNvSpPr>
            <p:nvPr/>
          </p:nvSpPr>
          <p:spPr bwMode="auto">
            <a:xfrm flipH="1">
              <a:off x="377" y="896"/>
              <a:ext cx="73" cy="164"/>
            </a:xfrm>
            <a:prstGeom prst="line">
              <a:avLst/>
            </a:prstGeom>
            <a:noFill/>
            <a:ln w="9525">
              <a:solidFill>
                <a:schemeClr val="tx1"/>
              </a:solidFill>
              <a:round/>
              <a:headEnd/>
              <a:tailEnd/>
            </a:ln>
            <a:effectLst/>
          </p:spPr>
          <p:txBody>
            <a:bodyPr wrap="none" anchor="ctr"/>
            <a:lstStyle/>
            <a:p>
              <a:endParaRPr lang="en-US"/>
            </a:p>
          </p:txBody>
        </p:sp>
        <p:sp>
          <p:nvSpPr>
            <p:cNvPr id="154637" name="Line 13"/>
            <p:cNvSpPr>
              <a:spLocks noChangeShapeType="1"/>
            </p:cNvSpPr>
            <p:nvPr/>
          </p:nvSpPr>
          <p:spPr bwMode="auto">
            <a:xfrm>
              <a:off x="459" y="905"/>
              <a:ext cx="64" cy="164"/>
            </a:xfrm>
            <a:prstGeom prst="line">
              <a:avLst/>
            </a:prstGeom>
            <a:noFill/>
            <a:ln w="9525">
              <a:solidFill>
                <a:schemeClr val="tx1"/>
              </a:solidFill>
              <a:round/>
              <a:headEnd/>
              <a:tailEnd/>
            </a:ln>
            <a:effectLst/>
          </p:spPr>
          <p:txBody>
            <a:bodyPr wrap="none" anchor="ctr"/>
            <a:lstStyle/>
            <a:p>
              <a:endParaRPr lang="en-US"/>
            </a:p>
          </p:txBody>
        </p:sp>
      </p:grpSp>
      <p:sp>
        <p:nvSpPr>
          <p:cNvPr id="154638" name="Line 14"/>
          <p:cNvSpPr>
            <a:spLocks noChangeShapeType="1"/>
          </p:cNvSpPr>
          <p:nvPr/>
        </p:nvSpPr>
        <p:spPr bwMode="auto">
          <a:xfrm>
            <a:off x="750888" y="4048125"/>
            <a:ext cx="236696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4639" name="Text Box 15"/>
          <p:cNvSpPr txBox="1">
            <a:spLocks noChangeArrowheads="1"/>
          </p:cNvSpPr>
          <p:nvPr/>
        </p:nvSpPr>
        <p:spPr bwMode="auto">
          <a:xfrm>
            <a:off x="573088" y="3146425"/>
            <a:ext cx="2600325" cy="274638"/>
          </a:xfrm>
          <a:prstGeom prst="rect">
            <a:avLst/>
          </a:prstGeom>
          <a:noFill/>
          <a:ln w="9525">
            <a:noFill/>
            <a:miter lim="800000"/>
            <a:headEnd/>
            <a:tailEnd/>
          </a:ln>
          <a:effectLst/>
        </p:spPr>
        <p:txBody>
          <a:bodyPr wrap="none">
            <a:spAutoFit/>
          </a:bodyPr>
          <a:lstStyle/>
          <a:p>
            <a:r>
              <a:rPr lang="en-US" sz="1200"/>
              <a:t>http://www.somewhere.org/soap-server</a:t>
            </a:r>
            <a:endParaRPr lang="en-US"/>
          </a:p>
        </p:txBody>
      </p:sp>
      <p:sp>
        <p:nvSpPr>
          <p:cNvPr id="154640" name="Line 16"/>
          <p:cNvSpPr>
            <a:spLocks noChangeShapeType="1"/>
          </p:cNvSpPr>
          <p:nvPr/>
        </p:nvSpPr>
        <p:spPr bwMode="auto">
          <a:xfrm>
            <a:off x="4387850" y="4005263"/>
            <a:ext cx="67786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4647" name="Rectangle 23"/>
          <p:cNvSpPr>
            <a:spLocks noChangeArrowheads="1"/>
          </p:cNvSpPr>
          <p:nvPr/>
        </p:nvSpPr>
        <p:spPr bwMode="auto">
          <a:xfrm>
            <a:off x="6397625" y="3001963"/>
            <a:ext cx="908050" cy="2324100"/>
          </a:xfrm>
          <a:prstGeom prst="rect">
            <a:avLst/>
          </a:prstGeom>
          <a:solidFill>
            <a:schemeClr val="bg1"/>
          </a:solidFill>
          <a:ln w="9525">
            <a:solidFill>
              <a:schemeClr val="tx1"/>
            </a:solidFill>
            <a:miter lim="800000"/>
            <a:headEnd/>
            <a:tailEnd/>
          </a:ln>
          <a:effectLst/>
        </p:spPr>
        <p:txBody>
          <a:bodyPr wrap="none" anchor="ctr"/>
          <a:lstStyle/>
          <a:p>
            <a:pPr algn="ctr"/>
            <a:r>
              <a:rPr lang="en-US"/>
              <a:t>SOAP</a:t>
            </a:r>
          </a:p>
          <a:p>
            <a:pPr algn="ctr"/>
            <a:r>
              <a:rPr lang="en-US"/>
              <a:t>Server</a:t>
            </a:r>
          </a:p>
        </p:txBody>
      </p:sp>
      <p:sp>
        <p:nvSpPr>
          <p:cNvPr id="154648" name="Line 24"/>
          <p:cNvSpPr>
            <a:spLocks noChangeShapeType="1"/>
          </p:cNvSpPr>
          <p:nvPr/>
        </p:nvSpPr>
        <p:spPr bwMode="auto">
          <a:xfrm>
            <a:off x="6032500" y="4005263"/>
            <a:ext cx="34607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4649" name="Line 25"/>
          <p:cNvSpPr>
            <a:spLocks noChangeShapeType="1"/>
          </p:cNvSpPr>
          <p:nvPr/>
        </p:nvSpPr>
        <p:spPr bwMode="auto">
          <a:xfrm flipV="1">
            <a:off x="7316788" y="3067050"/>
            <a:ext cx="404812" cy="938213"/>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54652" name="Group 28"/>
          <p:cNvGrpSpPr>
            <a:grpSpLocks/>
          </p:cNvGrpSpPr>
          <p:nvPr/>
        </p:nvGrpSpPr>
        <p:grpSpPr bwMode="auto">
          <a:xfrm>
            <a:off x="1362075" y="3475038"/>
            <a:ext cx="654050" cy="476250"/>
            <a:chOff x="1622" y="2955"/>
            <a:chExt cx="412" cy="300"/>
          </a:xfrm>
        </p:grpSpPr>
        <p:sp>
          <p:nvSpPr>
            <p:cNvPr id="154653" name="Rectangle 29"/>
            <p:cNvSpPr>
              <a:spLocks noChangeArrowheads="1"/>
            </p:cNvSpPr>
            <p:nvPr/>
          </p:nvSpPr>
          <p:spPr bwMode="auto">
            <a:xfrm>
              <a:off x="1622" y="2955"/>
              <a:ext cx="412" cy="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54654" name="Line 30"/>
            <p:cNvSpPr>
              <a:spLocks noChangeShapeType="1"/>
            </p:cNvSpPr>
            <p:nvPr/>
          </p:nvSpPr>
          <p:spPr bwMode="auto">
            <a:xfrm>
              <a:off x="1622" y="2955"/>
              <a:ext cx="189" cy="156"/>
            </a:xfrm>
            <a:prstGeom prst="line">
              <a:avLst/>
            </a:prstGeom>
            <a:noFill/>
            <a:ln w="12700">
              <a:solidFill>
                <a:schemeClr val="tx1"/>
              </a:solidFill>
              <a:round/>
              <a:headEnd/>
              <a:tailEnd/>
            </a:ln>
            <a:effectLst/>
          </p:spPr>
          <p:txBody>
            <a:bodyPr wrap="none" anchor="ctr"/>
            <a:lstStyle/>
            <a:p>
              <a:endParaRPr lang="en-US"/>
            </a:p>
          </p:txBody>
        </p:sp>
        <p:sp>
          <p:nvSpPr>
            <p:cNvPr id="154655" name="Line 31"/>
            <p:cNvSpPr>
              <a:spLocks noChangeShapeType="1"/>
            </p:cNvSpPr>
            <p:nvPr/>
          </p:nvSpPr>
          <p:spPr bwMode="auto">
            <a:xfrm flipV="1">
              <a:off x="1811" y="2966"/>
              <a:ext cx="223" cy="145"/>
            </a:xfrm>
            <a:prstGeom prst="line">
              <a:avLst/>
            </a:prstGeom>
            <a:noFill/>
            <a:ln w="12700">
              <a:solidFill>
                <a:schemeClr val="tx1"/>
              </a:solidFill>
              <a:round/>
              <a:headEnd/>
              <a:tailEnd/>
            </a:ln>
            <a:effectLst/>
          </p:spPr>
          <p:txBody>
            <a:bodyPr wrap="none" anchor="ctr"/>
            <a:lstStyle/>
            <a:p>
              <a:endParaRPr lang="en-US"/>
            </a:p>
          </p:txBody>
        </p:sp>
        <p:sp>
          <p:nvSpPr>
            <p:cNvPr id="154656" name="Line 32"/>
            <p:cNvSpPr>
              <a:spLocks noChangeShapeType="1"/>
            </p:cNvSpPr>
            <p:nvPr/>
          </p:nvSpPr>
          <p:spPr bwMode="auto">
            <a:xfrm flipV="1">
              <a:off x="1622" y="3066"/>
              <a:ext cx="123" cy="189"/>
            </a:xfrm>
            <a:prstGeom prst="line">
              <a:avLst/>
            </a:prstGeom>
            <a:noFill/>
            <a:ln w="12700">
              <a:solidFill>
                <a:schemeClr val="tx1"/>
              </a:solidFill>
              <a:round/>
              <a:headEnd/>
              <a:tailEnd/>
            </a:ln>
            <a:effectLst/>
          </p:spPr>
          <p:txBody>
            <a:bodyPr wrap="none" anchor="ctr"/>
            <a:lstStyle/>
            <a:p>
              <a:endParaRPr lang="en-US"/>
            </a:p>
          </p:txBody>
        </p:sp>
        <p:sp>
          <p:nvSpPr>
            <p:cNvPr id="154657" name="Line 33"/>
            <p:cNvSpPr>
              <a:spLocks noChangeShapeType="1"/>
            </p:cNvSpPr>
            <p:nvPr/>
          </p:nvSpPr>
          <p:spPr bwMode="auto">
            <a:xfrm flipH="1" flipV="1">
              <a:off x="1889" y="3066"/>
              <a:ext cx="145" cy="189"/>
            </a:xfrm>
            <a:prstGeom prst="line">
              <a:avLst/>
            </a:prstGeom>
            <a:noFill/>
            <a:ln w="12700">
              <a:solidFill>
                <a:schemeClr val="tx1"/>
              </a:solidFill>
              <a:round/>
              <a:headEnd/>
              <a:tailEnd/>
            </a:ln>
            <a:effectLst/>
          </p:spPr>
          <p:txBody>
            <a:bodyPr wrap="none" anchor="ctr"/>
            <a:lstStyle/>
            <a:p>
              <a:endParaRPr lang="en-US"/>
            </a:p>
          </p:txBody>
        </p:sp>
      </p:grpSp>
      <p:sp>
        <p:nvSpPr>
          <p:cNvPr id="154658" name="Text Box 34"/>
          <p:cNvSpPr txBox="1">
            <a:spLocks noChangeArrowheads="1"/>
          </p:cNvSpPr>
          <p:nvPr/>
        </p:nvSpPr>
        <p:spPr bwMode="auto">
          <a:xfrm>
            <a:off x="2909888" y="4719638"/>
            <a:ext cx="2343150" cy="2014537"/>
          </a:xfrm>
          <a:prstGeom prst="rect">
            <a:avLst/>
          </a:prstGeom>
          <a:noFill/>
          <a:ln w="9525">
            <a:noFill/>
            <a:miter lim="800000"/>
            <a:headEnd/>
            <a:tailEnd/>
          </a:ln>
          <a:effectLst/>
        </p:spPr>
        <p:txBody>
          <a:bodyPr wrap="none">
            <a:spAutoFit/>
          </a:bodyPr>
          <a:lstStyle/>
          <a:p>
            <a:r>
              <a:rPr lang="en-US"/>
              <a:t>“I can’t determine</a:t>
            </a:r>
          </a:p>
          <a:p>
            <a:r>
              <a:rPr lang="en-US"/>
              <a:t>if the message is</a:t>
            </a:r>
          </a:p>
          <a:p>
            <a:r>
              <a:rPr lang="en-US"/>
              <a:t>allowed since I don’t</a:t>
            </a:r>
          </a:p>
          <a:p>
            <a:r>
              <a:rPr lang="en-US"/>
              <a:t>know what Resource it </a:t>
            </a:r>
          </a:p>
          <a:p>
            <a:r>
              <a:rPr lang="en-US"/>
              <a:t>is targeting [that </a:t>
            </a:r>
          </a:p>
          <a:p>
            <a:r>
              <a:rPr lang="en-US"/>
              <a:t>information is hidden</a:t>
            </a:r>
          </a:p>
          <a:p>
            <a:r>
              <a:rPr lang="en-US"/>
              <a:t>in the Envelope]”</a:t>
            </a:r>
          </a:p>
        </p:txBody>
      </p:sp>
      <p:sp>
        <p:nvSpPr>
          <p:cNvPr id="154659" name="Rectangle 35"/>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400">
                <a:solidFill>
                  <a:schemeClr val="tx2"/>
                </a:solidFill>
              </a:rPr>
              <a:t>SOAP and Proxy Servers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SOAP and Proxy Servers (cont.)</a:t>
            </a:r>
          </a:p>
        </p:txBody>
      </p:sp>
      <p:sp>
        <p:nvSpPr>
          <p:cNvPr id="156675" name="Rectangle 3"/>
          <p:cNvSpPr>
            <a:spLocks noGrp="1" noChangeArrowheads="1"/>
          </p:cNvSpPr>
          <p:nvPr>
            <p:ph type="body" idx="1"/>
          </p:nvPr>
        </p:nvSpPr>
        <p:spPr>
          <a:xfrm>
            <a:off x="685800" y="1781175"/>
            <a:ext cx="7772400" cy="2671763"/>
          </a:xfrm>
        </p:spPr>
        <p:txBody>
          <a:bodyPr/>
          <a:lstStyle/>
          <a:p>
            <a:r>
              <a:rPr lang="en-US" sz="2400"/>
              <a:t>The URL is not to the target resource, but rather to a SOAP server.  This makes it harder, and less likely, for a proxy server to determine which resource is actually being targeted.</a:t>
            </a:r>
          </a:p>
          <a:p>
            <a:r>
              <a:rPr lang="en-US" sz="2400"/>
              <a:t>The proxy server would need to look inside the SOAP message to determine which resource is being requested.</a:t>
            </a:r>
          </a:p>
          <a:p>
            <a:pPr lvl="1"/>
            <a:r>
              <a:rPr lang="en-US" sz="2000"/>
              <a:t>Further, the proxy server would need to understand the semantics of the message:</a:t>
            </a:r>
          </a:p>
        </p:txBody>
      </p:sp>
      <p:sp>
        <p:nvSpPr>
          <p:cNvPr id="156676" name="Rectangle 4"/>
          <p:cNvSpPr>
            <a:spLocks noChangeArrowheads="1"/>
          </p:cNvSpPr>
          <p:nvPr/>
        </p:nvSpPr>
        <p:spPr bwMode="auto">
          <a:xfrm>
            <a:off x="785813" y="4784725"/>
            <a:ext cx="4849812" cy="1562100"/>
          </a:xfrm>
          <a:prstGeom prst="rect">
            <a:avLst/>
          </a:prstGeom>
          <a:noFill/>
          <a:ln w="9525">
            <a:solidFill>
              <a:schemeClr val="tx1"/>
            </a:solidFill>
            <a:miter lim="800000"/>
            <a:headEnd/>
            <a:tailEnd/>
          </a:ln>
          <a:effectLst/>
        </p:spPr>
        <p:txBody>
          <a:bodyPr wrap="none">
            <a:spAutoFit/>
          </a:bodyPr>
          <a:lstStyle/>
          <a:p>
            <a:r>
              <a:rPr lang="en-US" sz="1200"/>
              <a:t>&lt;?xml version="1.0"?&gt;</a:t>
            </a:r>
          </a:p>
          <a:p>
            <a:r>
              <a:rPr lang="en-US" sz="1200"/>
              <a:t>&lt;soap:Envelope xmlns:soap="http://schemas.xmlsoap.org/soap/envelope/"&gt;</a:t>
            </a:r>
          </a:p>
          <a:p>
            <a:r>
              <a:rPr lang="en-US" sz="1200"/>
              <a:t>    &lt;soap:Body&gt;</a:t>
            </a:r>
          </a:p>
          <a:p>
            <a:r>
              <a:rPr lang="en-US" sz="1200"/>
              <a:t>        &lt;getResource xmlns="…"&gt;</a:t>
            </a:r>
          </a:p>
          <a:p>
            <a:r>
              <a:rPr lang="en-US" sz="1200"/>
              <a:t>              &lt;id&gt;R1&lt;/id&gt;</a:t>
            </a:r>
          </a:p>
          <a:p>
            <a:r>
              <a:rPr lang="en-US" sz="1200"/>
              <a:t>        &lt;/getResource&gt;</a:t>
            </a:r>
          </a:p>
          <a:p>
            <a:r>
              <a:rPr lang="en-US" sz="1200"/>
              <a:t>    &lt;/soap:Body&gt;</a:t>
            </a:r>
          </a:p>
          <a:p>
            <a:r>
              <a:rPr lang="en-US" sz="1200"/>
              <a:t>&lt;/soap:Envelope&gt;</a:t>
            </a:r>
            <a:endParaRPr lang="en-US" sz="2400"/>
          </a:p>
        </p:txBody>
      </p:sp>
      <p:sp>
        <p:nvSpPr>
          <p:cNvPr id="156677" name="Line 5"/>
          <p:cNvSpPr>
            <a:spLocks noChangeShapeType="1"/>
          </p:cNvSpPr>
          <p:nvPr/>
        </p:nvSpPr>
        <p:spPr bwMode="auto">
          <a:xfrm flipH="1">
            <a:off x="2306638" y="5529263"/>
            <a:ext cx="3522662" cy="100012"/>
          </a:xfrm>
          <a:prstGeom prst="line">
            <a:avLst/>
          </a:prstGeom>
          <a:noFill/>
          <a:ln w="9525">
            <a:solidFill>
              <a:schemeClr val="tx1"/>
            </a:solidFill>
            <a:round/>
            <a:headEnd/>
            <a:tailEnd type="triangle" w="med" len="med"/>
          </a:ln>
          <a:effectLst/>
        </p:spPr>
        <p:txBody>
          <a:bodyPr wrap="none" anchor="ctr"/>
          <a:lstStyle/>
          <a:p>
            <a:endParaRPr lang="en-US"/>
          </a:p>
        </p:txBody>
      </p:sp>
      <p:sp>
        <p:nvSpPr>
          <p:cNvPr id="156678" name="Text Box 6"/>
          <p:cNvSpPr txBox="1">
            <a:spLocks noChangeArrowheads="1"/>
          </p:cNvSpPr>
          <p:nvPr/>
        </p:nvSpPr>
        <p:spPr bwMode="auto">
          <a:xfrm>
            <a:off x="5865813" y="5349875"/>
            <a:ext cx="3308350" cy="1465263"/>
          </a:xfrm>
          <a:prstGeom prst="rect">
            <a:avLst/>
          </a:prstGeom>
          <a:noFill/>
          <a:ln w="9525">
            <a:noFill/>
            <a:miter lim="800000"/>
            <a:headEnd/>
            <a:tailEnd/>
          </a:ln>
          <a:effectLst/>
        </p:spPr>
        <p:txBody>
          <a:bodyPr wrap="none">
            <a:spAutoFit/>
          </a:bodyPr>
          <a:lstStyle/>
          <a:p>
            <a:r>
              <a:rPr lang="en-US"/>
              <a:t>Does this mean that the client</a:t>
            </a:r>
          </a:p>
          <a:p>
            <a:r>
              <a:rPr lang="en-US"/>
              <a:t>is trying to access Resource 1?</a:t>
            </a:r>
          </a:p>
          <a:p>
            <a:r>
              <a:rPr lang="en-US"/>
              <a:t>The proxy server must understand</a:t>
            </a:r>
          </a:p>
          <a:p>
            <a:r>
              <a:rPr lang="en-US"/>
              <a:t>the semantics of every SOAP</a:t>
            </a:r>
          </a:p>
          <a:p>
            <a:r>
              <a:rPr lang="en-US"/>
              <a:t>application!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SOAP and Proxy Servers (cont.)</a:t>
            </a:r>
          </a:p>
        </p:txBody>
      </p:sp>
      <p:sp>
        <p:nvSpPr>
          <p:cNvPr id="159749" name="Rectangle 5"/>
          <p:cNvSpPr>
            <a:spLocks noChangeArrowheads="1"/>
          </p:cNvSpPr>
          <p:nvPr/>
        </p:nvSpPr>
        <p:spPr bwMode="auto">
          <a:xfrm>
            <a:off x="3240088" y="2122488"/>
            <a:ext cx="1284287" cy="1141412"/>
          </a:xfrm>
          <a:prstGeom prst="rect">
            <a:avLst/>
          </a:prstGeom>
          <a:solidFill>
            <a:schemeClr val="bg1"/>
          </a:solidFill>
          <a:ln w="9525">
            <a:solidFill>
              <a:schemeClr val="tx1"/>
            </a:solidFill>
            <a:miter lim="800000"/>
            <a:headEnd/>
            <a:tailEnd/>
          </a:ln>
          <a:effectLst/>
        </p:spPr>
        <p:txBody>
          <a:bodyPr wrap="none" anchor="ctr"/>
          <a:lstStyle/>
          <a:p>
            <a:pPr algn="ctr"/>
            <a:r>
              <a:rPr lang="en-US"/>
              <a:t>Proxy</a:t>
            </a:r>
          </a:p>
          <a:p>
            <a:pPr algn="ctr"/>
            <a:r>
              <a:rPr lang="en-US"/>
              <a:t>Server</a:t>
            </a:r>
          </a:p>
        </p:txBody>
      </p:sp>
      <p:sp>
        <p:nvSpPr>
          <p:cNvPr id="159750" name="Rectangle 6"/>
          <p:cNvSpPr>
            <a:spLocks noChangeArrowheads="1"/>
          </p:cNvSpPr>
          <p:nvPr/>
        </p:nvSpPr>
        <p:spPr bwMode="auto">
          <a:xfrm>
            <a:off x="3305175" y="3703638"/>
            <a:ext cx="1284288" cy="1141412"/>
          </a:xfrm>
          <a:prstGeom prst="rect">
            <a:avLst/>
          </a:prstGeom>
          <a:solidFill>
            <a:schemeClr val="bg1"/>
          </a:solidFill>
          <a:ln w="9525">
            <a:solidFill>
              <a:schemeClr val="tx1"/>
            </a:solidFill>
            <a:miter lim="800000"/>
            <a:headEnd/>
            <a:tailEnd/>
          </a:ln>
          <a:effectLst/>
        </p:spPr>
        <p:txBody>
          <a:bodyPr wrap="none" anchor="ctr"/>
          <a:lstStyle/>
          <a:p>
            <a:pPr algn="ctr"/>
            <a:r>
              <a:rPr lang="en-US"/>
              <a:t>SOAP</a:t>
            </a:r>
          </a:p>
          <a:p>
            <a:pPr algn="ctr"/>
            <a:r>
              <a:rPr lang="en-US"/>
              <a:t>message</a:t>
            </a:r>
          </a:p>
        </p:txBody>
      </p:sp>
      <p:sp>
        <p:nvSpPr>
          <p:cNvPr id="159751" name="Arc 7"/>
          <p:cNvSpPr>
            <a:spLocks/>
          </p:cNvSpPr>
          <p:nvPr/>
        </p:nvSpPr>
        <p:spPr bwMode="auto">
          <a:xfrm>
            <a:off x="4530725" y="2670175"/>
            <a:ext cx="881063" cy="8080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a:p>
        </p:txBody>
      </p:sp>
      <p:sp>
        <p:nvSpPr>
          <p:cNvPr id="159752" name="Arc 8"/>
          <p:cNvSpPr>
            <a:spLocks/>
          </p:cNvSpPr>
          <p:nvPr/>
        </p:nvSpPr>
        <p:spPr bwMode="auto">
          <a:xfrm flipV="1">
            <a:off x="4603750" y="3478213"/>
            <a:ext cx="808038" cy="8366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a:p>
        </p:txBody>
      </p:sp>
      <p:sp>
        <p:nvSpPr>
          <p:cNvPr id="159753" name="Text Box 9"/>
          <p:cNvSpPr txBox="1">
            <a:spLocks noChangeArrowheads="1"/>
          </p:cNvSpPr>
          <p:nvPr/>
        </p:nvSpPr>
        <p:spPr bwMode="auto">
          <a:xfrm>
            <a:off x="5419725" y="3197225"/>
            <a:ext cx="3675063" cy="915988"/>
          </a:xfrm>
          <a:prstGeom prst="rect">
            <a:avLst/>
          </a:prstGeom>
          <a:noFill/>
          <a:ln w="9525">
            <a:noFill/>
            <a:miter lim="800000"/>
            <a:headEnd/>
            <a:tailEnd/>
          </a:ln>
          <a:effectLst/>
        </p:spPr>
        <p:txBody>
          <a:bodyPr wrap="none">
            <a:spAutoFit/>
          </a:bodyPr>
          <a:lstStyle/>
          <a:p>
            <a:r>
              <a:rPr lang="en-US"/>
              <a:t>"What resource is this SOAP message</a:t>
            </a:r>
          </a:p>
          <a:p>
            <a:r>
              <a:rPr lang="en-US"/>
              <a:t>trying to access? What is it trying to</a:t>
            </a:r>
          </a:p>
          <a:p>
            <a:r>
              <a:rPr lang="en-US"/>
              <a:t>do with the resource?"</a:t>
            </a:r>
          </a:p>
        </p:txBody>
      </p:sp>
      <p:sp>
        <p:nvSpPr>
          <p:cNvPr id="159754" name="Text Box 10"/>
          <p:cNvSpPr txBox="1">
            <a:spLocks noChangeArrowheads="1"/>
          </p:cNvSpPr>
          <p:nvPr/>
        </p:nvSpPr>
        <p:spPr bwMode="auto">
          <a:xfrm>
            <a:off x="592138" y="4972050"/>
            <a:ext cx="8181975" cy="1749425"/>
          </a:xfrm>
          <a:prstGeom prst="rect">
            <a:avLst/>
          </a:prstGeom>
          <a:noFill/>
          <a:ln w="9525">
            <a:solidFill>
              <a:schemeClr val="tx1"/>
            </a:solidFill>
            <a:miter lim="800000"/>
            <a:headEnd/>
            <a:tailEnd/>
          </a:ln>
          <a:effectLst/>
        </p:spPr>
        <p:txBody>
          <a:bodyPr wrap="none">
            <a:spAutoFit/>
          </a:bodyPr>
          <a:lstStyle/>
          <a:p>
            <a:r>
              <a:rPr lang="en-US"/>
              <a:t>There are 2 ways to implement the proxy server:</a:t>
            </a:r>
          </a:p>
          <a:p>
            <a:r>
              <a:rPr lang="en-US"/>
              <a:t>1. Program the proxy server to understand the semantics of each SOAP application that</a:t>
            </a:r>
          </a:p>
          <a:p>
            <a:r>
              <a:rPr lang="en-US"/>
              <a:t>    a client will access.  This approach is not scalable - for each new SOAP application</a:t>
            </a:r>
          </a:p>
          <a:p>
            <a:r>
              <a:rPr lang="en-US"/>
              <a:t>    the proxy server will need to be updated.</a:t>
            </a:r>
          </a:p>
          <a:p>
            <a:r>
              <a:rPr lang="en-US"/>
              <a:t>2. If all SOAP messages are written in RDF/DAML then it may be possible for the</a:t>
            </a:r>
          </a:p>
          <a:p>
            <a:r>
              <a:rPr lang="en-US"/>
              <a:t>    proxy server to dynamically discover the resource/method being requested.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Web Intermediaries</a:t>
            </a:r>
          </a:p>
        </p:txBody>
      </p:sp>
      <p:sp>
        <p:nvSpPr>
          <p:cNvPr id="158723" name="Rectangle 3"/>
          <p:cNvSpPr>
            <a:spLocks noGrp="1" noChangeArrowheads="1"/>
          </p:cNvSpPr>
          <p:nvPr>
            <p:ph type="body" idx="1"/>
          </p:nvPr>
        </p:nvSpPr>
        <p:spPr/>
        <p:txBody>
          <a:bodyPr/>
          <a:lstStyle/>
          <a:p>
            <a:r>
              <a:rPr lang="en-US" sz="2400"/>
              <a:t>A proxy server is one example of a Web intermediary.  Other examples are gateways, caches, etc.  A typical Web request may be routed through multiple intermediaries.</a:t>
            </a:r>
          </a:p>
          <a:p>
            <a:r>
              <a:rPr lang="en-US" sz="2400"/>
              <a:t>A Web intermediary will have a much greater chance of making reasonable decisions when a client's request shows, in the clear, the targeted resource, and the method requested is understood.</a:t>
            </a:r>
          </a:p>
          <a:p>
            <a:r>
              <a:rPr lang="en-US" sz="2400"/>
              <a:t>As we have seen with SOAP both the targeted resource, as well as the requested method is nested within the SOAP envelope, thus making it much more difficult for intermediaries to do their job.</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26"/>
          <p:cNvSpPr>
            <a:spLocks noGrp="1" noChangeArrowheads="1"/>
          </p:cNvSpPr>
          <p:nvPr>
            <p:ph type="title"/>
          </p:nvPr>
        </p:nvSpPr>
        <p:spPr/>
        <p:txBody>
          <a:bodyPr/>
          <a:lstStyle/>
          <a:p>
            <a:r>
              <a:rPr lang="en-US"/>
              <a:t>Why is it called </a:t>
            </a:r>
            <a:br>
              <a:rPr lang="en-US"/>
            </a:br>
            <a:r>
              <a:rPr lang="en-US"/>
              <a:t>"Representation State Transfer"?</a:t>
            </a:r>
          </a:p>
        </p:txBody>
      </p:sp>
      <p:sp>
        <p:nvSpPr>
          <p:cNvPr id="149507" name="Oval 1027"/>
          <p:cNvSpPr>
            <a:spLocks noChangeArrowheads="1"/>
          </p:cNvSpPr>
          <p:nvPr/>
        </p:nvSpPr>
        <p:spPr bwMode="auto">
          <a:xfrm>
            <a:off x="6316663" y="2001838"/>
            <a:ext cx="1558925" cy="1471612"/>
          </a:xfrm>
          <a:prstGeom prst="ellipse">
            <a:avLst/>
          </a:prstGeom>
          <a:solidFill>
            <a:schemeClr val="bg1"/>
          </a:solidFill>
          <a:ln w="9525">
            <a:solidFill>
              <a:schemeClr val="tx1"/>
            </a:solidFill>
            <a:round/>
            <a:headEnd/>
            <a:tailEnd/>
          </a:ln>
          <a:effectLst/>
        </p:spPr>
        <p:txBody>
          <a:bodyPr wrap="none" anchor="ctr"/>
          <a:lstStyle/>
          <a:p>
            <a:pPr algn="ctr"/>
            <a:r>
              <a:rPr lang="en-US"/>
              <a:t>Resource</a:t>
            </a:r>
          </a:p>
        </p:txBody>
      </p:sp>
      <p:sp>
        <p:nvSpPr>
          <p:cNvPr id="149509" name="Rectangle 1029"/>
          <p:cNvSpPr>
            <a:spLocks noChangeArrowheads="1"/>
          </p:cNvSpPr>
          <p:nvPr/>
        </p:nvSpPr>
        <p:spPr bwMode="auto">
          <a:xfrm>
            <a:off x="1157288" y="2244725"/>
            <a:ext cx="1284287" cy="1025525"/>
          </a:xfrm>
          <a:prstGeom prst="rect">
            <a:avLst/>
          </a:prstGeom>
          <a:solidFill>
            <a:schemeClr val="bg1"/>
          </a:solidFill>
          <a:ln w="9525">
            <a:solidFill>
              <a:schemeClr val="tx1"/>
            </a:solidFill>
            <a:miter lim="800000"/>
            <a:headEnd/>
            <a:tailEnd/>
          </a:ln>
          <a:effectLst/>
        </p:spPr>
        <p:txBody>
          <a:bodyPr wrap="none" anchor="ctr"/>
          <a:lstStyle/>
          <a:p>
            <a:pPr algn="ctr"/>
            <a:r>
              <a:rPr lang="en-US"/>
              <a:t>Client</a:t>
            </a:r>
          </a:p>
        </p:txBody>
      </p:sp>
      <p:sp>
        <p:nvSpPr>
          <p:cNvPr id="149511" name="Line 1031"/>
          <p:cNvSpPr>
            <a:spLocks noChangeShapeType="1"/>
          </p:cNvSpPr>
          <p:nvPr/>
        </p:nvSpPr>
        <p:spPr bwMode="auto">
          <a:xfrm flipV="1">
            <a:off x="2441575" y="2692400"/>
            <a:ext cx="379571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9512" name="Text Box 1032"/>
          <p:cNvSpPr txBox="1">
            <a:spLocks noChangeArrowheads="1"/>
          </p:cNvSpPr>
          <p:nvPr/>
        </p:nvSpPr>
        <p:spPr bwMode="auto">
          <a:xfrm>
            <a:off x="2566988" y="2339975"/>
            <a:ext cx="3486150" cy="366713"/>
          </a:xfrm>
          <a:prstGeom prst="rect">
            <a:avLst/>
          </a:prstGeom>
          <a:noFill/>
          <a:ln w="9525">
            <a:noFill/>
            <a:miter lim="800000"/>
            <a:headEnd/>
            <a:tailEnd/>
          </a:ln>
          <a:effectLst/>
        </p:spPr>
        <p:txBody>
          <a:bodyPr wrap="none">
            <a:spAutoFit/>
          </a:bodyPr>
          <a:lstStyle/>
          <a:p>
            <a:r>
              <a:rPr lang="en-US"/>
              <a:t>http://www.boeing.com/aircraft/747</a:t>
            </a:r>
          </a:p>
        </p:txBody>
      </p:sp>
      <p:sp>
        <p:nvSpPr>
          <p:cNvPr id="149513" name="Line 1033"/>
          <p:cNvSpPr>
            <a:spLocks noChangeShapeType="1"/>
          </p:cNvSpPr>
          <p:nvPr/>
        </p:nvSpPr>
        <p:spPr bwMode="auto">
          <a:xfrm flipH="1">
            <a:off x="2471738" y="2851150"/>
            <a:ext cx="38227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9514" name="Line 1034"/>
          <p:cNvSpPr>
            <a:spLocks noChangeShapeType="1"/>
          </p:cNvSpPr>
          <p:nvPr/>
        </p:nvSpPr>
        <p:spPr bwMode="auto">
          <a:xfrm>
            <a:off x="3452813" y="2882900"/>
            <a:ext cx="0" cy="1038225"/>
          </a:xfrm>
          <a:prstGeom prst="line">
            <a:avLst/>
          </a:prstGeom>
          <a:noFill/>
          <a:ln w="9525">
            <a:solidFill>
              <a:schemeClr val="tx1"/>
            </a:solidFill>
            <a:round/>
            <a:headEnd/>
            <a:tailEnd/>
          </a:ln>
          <a:effectLst/>
        </p:spPr>
        <p:txBody>
          <a:bodyPr wrap="none" anchor="ctr"/>
          <a:lstStyle/>
          <a:p>
            <a:endParaRPr lang="en-US"/>
          </a:p>
        </p:txBody>
      </p:sp>
      <p:sp>
        <p:nvSpPr>
          <p:cNvPr id="149515" name="Line 1035"/>
          <p:cNvSpPr>
            <a:spLocks noChangeShapeType="1"/>
          </p:cNvSpPr>
          <p:nvPr/>
        </p:nvSpPr>
        <p:spPr bwMode="auto">
          <a:xfrm>
            <a:off x="5219700" y="3035300"/>
            <a:ext cx="0" cy="1038225"/>
          </a:xfrm>
          <a:prstGeom prst="line">
            <a:avLst/>
          </a:prstGeom>
          <a:noFill/>
          <a:ln w="9525">
            <a:solidFill>
              <a:schemeClr val="tx1"/>
            </a:solidFill>
            <a:round/>
            <a:headEnd/>
            <a:tailEnd/>
          </a:ln>
          <a:effectLst/>
        </p:spPr>
        <p:txBody>
          <a:bodyPr wrap="none" anchor="ctr"/>
          <a:lstStyle/>
          <a:p>
            <a:endParaRPr lang="en-US"/>
          </a:p>
        </p:txBody>
      </p:sp>
      <p:sp>
        <p:nvSpPr>
          <p:cNvPr id="149516" name="Text Box 1036"/>
          <p:cNvSpPr txBox="1">
            <a:spLocks noChangeArrowheads="1"/>
          </p:cNvSpPr>
          <p:nvPr/>
        </p:nvSpPr>
        <p:spPr bwMode="auto">
          <a:xfrm>
            <a:off x="3446463" y="4071938"/>
            <a:ext cx="1663700" cy="366712"/>
          </a:xfrm>
          <a:prstGeom prst="rect">
            <a:avLst/>
          </a:prstGeom>
          <a:noFill/>
          <a:ln w="9525">
            <a:noFill/>
            <a:miter lim="800000"/>
            <a:headEnd/>
            <a:tailEnd/>
          </a:ln>
          <a:effectLst/>
        </p:spPr>
        <p:txBody>
          <a:bodyPr wrap="none">
            <a:spAutoFit/>
          </a:bodyPr>
          <a:lstStyle/>
          <a:p>
            <a:r>
              <a:rPr lang="en-US"/>
              <a:t>Boeing747.html</a:t>
            </a:r>
          </a:p>
        </p:txBody>
      </p:sp>
      <p:sp>
        <p:nvSpPr>
          <p:cNvPr id="149518" name="Freeform 1038"/>
          <p:cNvSpPr>
            <a:spLocks/>
          </p:cNvSpPr>
          <p:nvPr/>
        </p:nvSpPr>
        <p:spPr bwMode="auto">
          <a:xfrm>
            <a:off x="3346450" y="2847975"/>
            <a:ext cx="1851025" cy="252413"/>
          </a:xfrm>
          <a:custGeom>
            <a:avLst/>
            <a:gdLst/>
            <a:ahLst/>
            <a:cxnLst>
              <a:cxn ang="0">
                <a:pos x="76" y="22"/>
              </a:cxn>
              <a:cxn ang="0">
                <a:pos x="148" y="49"/>
              </a:cxn>
              <a:cxn ang="0">
                <a:pos x="312" y="76"/>
              </a:cxn>
              <a:cxn ang="0">
                <a:pos x="376" y="67"/>
              </a:cxn>
              <a:cxn ang="0">
                <a:pos x="385" y="94"/>
              </a:cxn>
              <a:cxn ang="0">
                <a:pos x="467" y="113"/>
              </a:cxn>
              <a:cxn ang="0">
                <a:pos x="603" y="149"/>
              </a:cxn>
              <a:cxn ang="0">
                <a:pos x="821" y="122"/>
              </a:cxn>
              <a:cxn ang="0">
                <a:pos x="1103" y="149"/>
              </a:cxn>
              <a:cxn ang="0">
                <a:pos x="1166" y="131"/>
              </a:cxn>
            </a:cxnLst>
            <a:rect l="0" t="0" r="r" b="b"/>
            <a:pathLst>
              <a:path w="1166" h="159">
                <a:moveTo>
                  <a:pt x="76" y="22"/>
                </a:moveTo>
                <a:cubicBezTo>
                  <a:pt x="218" y="58"/>
                  <a:pt x="0" y="0"/>
                  <a:pt x="148" y="49"/>
                </a:cubicBezTo>
                <a:cubicBezTo>
                  <a:pt x="199" y="66"/>
                  <a:pt x="261" y="70"/>
                  <a:pt x="312" y="76"/>
                </a:cubicBezTo>
                <a:cubicBezTo>
                  <a:pt x="333" y="73"/>
                  <a:pt x="355" y="62"/>
                  <a:pt x="376" y="67"/>
                </a:cubicBezTo>
                <a:cubicBezTo>
                  <a:pt x="385" y="69"/>
                  <a:pt x="377" y="90"/>
                  <a:pt x="385" y="94"/>
                </a:cubicBezTo>
                <a:cubicBezTo>
                  <a:pt x="410" y="107"/>
                  <a:pt x="440" y="105"/>
                  <a:pt x="467" y="113"/>
                </a:cubicBezTo>
                <a:cubicBezTo>
                  <a:pt x="513" y="126"/>
                  <a:pt x="557" y="137"/>
                  <a:pt x="603" y="149"/>
                </a:cubicBezTo>
                <a:cubicBezTo>
                  <a:pt x="630" y="68"/>
                  <a:pt x="762" y="119"/>
                  <a:pt x="821" y="122"/>
                </a:cubicBezTo>
                <a:cubicBezTo>
                  <a:pt x="916" y="153"/>
                  <a:pt x="1004" y="159"/>
                  <a:pt x="1103" y="149"/>
                </a:cubicBezTo>
                <a:cubicBezTo>
                  <a:pt x="1160" y="130"/>
                  <a:pt x="1138" y="131"/>
                  <a:pt x="1166" y="131"/>
                </a:cubicBezTo>
              </a:path>
            </a:pathLst>
          </a:custGeom>
          <a:noFill/>
          <a:ln w="9525">
            <a:solidFill>
              <a:schemeClr val="tx1"/>
            </a:solidFill>
            <a:round/>
            <a:headEnd/>
            <a:tailEnd/>
          </a:ln>
          <a:effectLst/>
        </p:spPr>
        <p:txBody>
          <a:bodyPr wrap="none" anchor="ctr"/>
          <a:lstStyle/>
          <a:p>
            <a:endParaRPr lang="en-US"/>
          </a:p>
        </p:txBody>
      </p:sp>
      <p:sp>
        <p:nvSpPr>
          <p:cNvPr id="149519" name="Freeform 1039"/>
          <p:cNvSpPr>
            <a:spLocks/>
          </p:cNvSpPr>
          <p:nvPr/>
        </p:nvSpPr>
        <p:spPr bwMode="auto">
          <a:xfrm>
            <a:off x="3340100" y="3879850"/>
            <a:ext cx="1851025" cy="252413"/>
          </a:xfrm>
          <a:custGeom>
            <a:avLst/>
            <a:gdLst/>
            <a:ahLst/>
            <a:cxnLst>
              <a:cxn ang="0">
                <a:pos x="76" y="22"/>
              </a:cxn>
              <a:cxn ang="0">
                <a:pos x="148" y="49"/>
              </a:cxn>
              <a:cxn ang="0">
                <a:pos x="312" y="76"/>
              </a:cxn>
              <a:cxn ang="0">
                <a:pos x="376" y="67"/>
              </a:cxn>
              <a:cxn ang="0">
                <a:pos x="385" y="94"/>
              </a:cxn>
              <a:cxn ang="0">
                <a:pos x="467" y="113"/>
              </a:cxn>
              <a:cxn ang="0">
                <a:pos x="603" y="149"/>
              </a:cxn>
              <a:cxn ang="0">
                <a:pos x="821" y="122"/>
              </a:cxn>
              <a:cxn ang="0">
                <a:pos x="1103" y="149"/>
              </a:cxn>
              <a:cxn ang="0">
                <a:pos x="1166" y="131"/>
              </a:cxn>
            </a:cxnLst>
            <a:rect l="0" t="0" r="r" b="b"/>
            <a:pathLst>
              <a:path w="1166" h="159">
                <a:moveTo>
                  <a:pt x="76" y="22"/>
                </a:moveTo>
                <a:cubicBezTo>
                  <a:pt x="218" y="58"/>
                  <a:pt x="0" y="0"/>
                  <a:pt x="148" y="49"/>
                </a:cubicBezTo>
                <a:cubicBezTo>
                  <a:pt x="199" y="66"/>
                  <a:pt x="261" y="70"/>
                  <a:pt x="312" y="76"/>
                </a:cubicBezTo>
                <a:cubicBezTo>
                  <a:pt x="333" y="73"/>
                  <a:pt x="355" y="62"/>
                  <a:pt x="376" y="67"/>
                </a:cubicBezTo>
                <a:cubicBezTo>
                  <a:pt x="385" y="69"/>
                  <a:pt x="377" y="90"/>
                  <a:pt x="385" y="94"/>
                </a:cubicBezTo>
                <a:cubicBezTo>
                  <a:pt x="410" y="107"/>
                  <a:pt x="440" y="105"/>
                  <a:pt x="467" y="113"/>
                </a:cubicBezTo>
                <a:cubicBezTo>
                  <a:pt x="513" y="126"/>
                  <a:pt x="557" y="137"/>
                  <a:pt x="603" y="149"/>
                </a:cubicBezTo>
                <a:cubicBezTo>
                  <a:pt x="630" y="68"/>
                  <a:pt x="762" y="119"/>
                  <a:pt x="821" y="122"/>
                </a:cubicBezTo>
                <a:cubicBezTo>
                  <a:pt x="916" y="153"/>
                  <a:pt x="1004" y="159"/>
                  <a:pt x="1103" y="149"/>
                </a:cubicBezTo>
                <a:cubicBezTo>
                  <a:pt x="1160" y="130"/>
                  <a:pt x="1138" y="131"/>
                  <a:pt x="1166" y="131"/>
                </a:cubicBezTo>
              </a:path>
            </a:pathLst>
          </a:custGeom>
          <a:noFill/>
          <a:ln w="9525">
            <a:solidFill>
              <a:schemeClr val="tx1"/>
            </a:solidFill>
            <a:round/>
            <a:headEnd/>
            <a:tailEnd/>
          </a:ln>
          <a:effectLst/>
        </p:spPr>
        <p:txBody>
          <a:bodyPr wrap="none" anchor="ctr"/>
          <a:lstStyle/>
          <a:p>
            <a:endParaRPr lang="en-US"/>
          </a:p>
        </p:txBody>
      </p:sp>
      <p:sp>
        <p:nvSpPr>
          <p:cNvPr id="149521" name="Text Box 1041"/>
          <p:cNvSpPr txBox="1">
            <a:spLocks noChangeArrowheads="1"/>
          </p:cNvSpPr>
          <p:nvPr/>
        </p:nvSpPr>
        <p:spPr bwMode="auto">
          <a:xfrm>
            <a:off x="720725" y="4592638"/>
            <a:ext cx="7718425" cy="2024062"/>
          </a:xfrm>
          <a:prstGeom prst="rect">
            <a:avLst/>
          </a:prstGeom>
          <a:noFill/>
          <a:ln w="9525">
            <a:solidFill>
              <a:schemeClr val="tx1"/>
            </a:solidFill>
            <a:miter lim="800000"/>
            <a:headEnd/>
            <a:tailEnd/>
          </a:ln>
          <a:effectLst/>
        </p:spPr>
        <p:txBody>
          <a:bodyPr wrap="none">
            <a:spAutoFit/>
          </a:bodyPr>
          <a:lstStyle/>
          <a:p>
            <a:r>
              <a:rPr lang="en-US"/>
              <a:t>The Client references a Web</a:t>
            </a:r>
            <a:r>
              <a:rPr lang="en-US" b="1"/>
              <a:t> </a:t>
            </a:r>
            <a:r>
              <a:rPr lang="en-US"/>
              <a:t>resource using a URL.  A </a:t>
            </a:r>
            <a:r>
              <a:rPr lang="en-US" b="1"/>
              <a:t>representation</a:t>
            </a:r>
            <a:r>
              <a:rPr lang="en-US"/>
              <a:t> </a:t>
            </a:r>
          </a:p>
          <a:p>
            <a:r>
              <a:rPr lang="en-US"/>
              <a:t>of the resource is returned (in this case as an HTML document).</a:t>
            </a:r>
          </a:p>
          <a:p>
            <a:r>
              <a:rPr lang="en-US"/>
              <a:t>The representation (e.g., Boeing747.html) places the client application in </a:t>
            </a:r>
          </a:p>
          <a:p>
            <a:r>
              <a:rPr lang="en-US"/>
              <a:t>a </a:t>
            </a:r>
            <a:r>
              <a:rPr lang="en-US" b="1"/>
              <a:t>state</a:t>
            </a:r>
            <a:r>
              <a:rPr lang="en-US"/>
              <a:t>.  The result of the client traversing a hyperlink in Boeing747.html</a:t>
            </a:r>
          </a:p>
          <a:p>
            <a:r>
              <a:rPr lang="en-US"/>
              <a:t>is another resource is accessed.  The new representation places the client</a:t>
            </a:r>
          </a:p>
          <a:p>
            <a:r>
              <a:rPr lang="en-US"/>
              <a:t>application into yet another state.  Thus, the client application changes (</a:t>
            </a:r>
            <a:r>
              <a:rPr lang="en-US" b="1"/>
              <a:t>transfer</a:t>
            </a:r>
            <a:r>
              <a:rPr lang="en-US"/>
              <a:t>s)</a:t>
            </a:r>
          </a:p>
          <a:p>
            <a:r>
              <a:rPr lang="en-US"/>
              <a:t> state with each resource representation --&gt; Representation State Transfer!</a:t>
            </a:r>
          </a:p>
        </p:txBody>
      </p:sp>
      <p:sp>
        <p:nvSpPr>
          <p:cNvPr id="149522" name="Text Box 1042"/>
          <p:cNvSpPr txBox="1">
            <a:spLocks noChangeArrowheads="1"/>
          </p:cNvSpPr>
          <p:nvPr/>
        </p:nvSpPr>
        <p:spPr bwMode="auto">
          <a:xfrm>
            <a:off x="3475038" y="3175000"/>
            <a:ext cx="1773237" cy="730250"/>
          </a:xfrm>
          <a:prstGeom prst="rect">
            <a:avLst/>
          </a:prstGeom>
          <a:noFill/>
          <a:ln w="9525">
            <a:noFill/>
            <a:miter lim="800000"/>
            <a:headEnd/>
            <a:tailEnd/>
          </a:ln>
          <a:effectLst/>
        </p:spPr>
        <p:txBody>
          <a:bodyPr wrap="none">
            <a:spAutoFit/>
          </a:bodyPr>
          <a:lstStyle/>
          <a:p>
            <a:r>
              <a:rPr lang="en-US" sz="1400" u="sng">
                <a:solidFill>
                  <a:schemeClr val="accent2"/>
                </a:solidFill>
              </a:rPr>
              <a:t>Fuel requirements</a:t>
            </a:r>
          </a:p>
          <a:p>
            <a:r>
              <a:rPr lang="en-US" sz="1400" u="sng">
                <a:solidFill>
                  <a:schemeClr val="accent2"/>
                </a:solidFill>
              </a:rPr>
              <a:t>Maintenance schedule</a:t>
            </a:r>
            <a:endParaRPr lang="en-US" sz="1400"/>
          </a:p>
          <a:p>
            <a:r>
              <a:rPr lang="en-US" sz="140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84" name="Rectangle 16"/>
          <p:cNvSpPr>
            <a:spLocks noChangeArrowheads="1"/>
          </p:cNvSpPr>
          <p:nvPr/>
        </p:nvSpPr>
        <p:spPr bwMode="auto">
          <a:xfrm>
            <a:off x="1371600" y="4748213"/>
            <a:ext cx="6767513" cy="13128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60770" name="Rectangle 2"/>
          <p:cNvSpPr>
            <a:spLocks noGrp="1" noChangeArrowheads="1"/>
          </p:cNvSpPr>
          <p:nvPr>
            <p:ph type="title"/>
          </p:nvPr>
        </p:nvSpPr>
        <p:spPr/>
        <p:txBody>
          <a:bodyPr/>
          <a:lstStyle/>
          <a:p>
            <a:r>
              <a:rPr lang="en-US"/>
              <a:t>State Transitions</a:t>
            </a:r>
          </a:p>
        </p:txBody>
      </p:sp>
      <p:sp>
        <p:nvSpPr>
          <p:cNvPr id="160771" name="Rectangle 3"/>
          <p:cNvSpPr>
            <a:spLocks noGrp="1" noChangeArrowheads="1"/>
          </p:cNvSpPr>
          <p:nvPr>
            <p:ph type="body" idx="1"/>
          </p:nvPr>
        </p:nvSpPr>
        <p:spPr>
          <a:xfrm>
            <a:off x="685800" y="1981200"/>
            <a:ext cx="7772400" cy="2093913"/>
          </a:xfrm>
        </p:spPr>
        <p:txBody>
          <a:bodyPr/>
          <a:lstStyle/>
          <a:p>
            <a:r>
              <a:rPr lang="en-US"/>
              <a:t>Let us consider a client application as a state machine - each resource representation that it receives causes it to transition to the next state.</a:t>
            </a:r>
          </a:p>
        </p:txBody>
      </p:sp>
      <p:sp>
        <p:nvSpPr>
          <p:cNvPr id="160772" name="Oval 4"/>
          <p:cNvSpPr>
            <a:spLocks noChangeArrowheads="1"/>
          </p:cNvSpPr>
          <p:nvPr/>
        </p:nvSpPr>
        <p:spPr bwMode="auto">
          <a:xfrm>
            <a:off x="1558925" y="5224463"/>
            <a:ext cx="519113" cy="549275"/>
          </a:xfrm>
          <a:prstGeom prst="ellipse">
            <a:avLst/>
          </a:prstGeom>
          <a:solidFill>
            <a:schemeClr val="bg1"/>
          </a:solidFill>
          <a:ln w="9525">
            <a:solidFill>
              <a:schemeClr val="tx1"/>
            </a:solidFill>
            <a:round/>
            <a:headEnd/>
            <a:tailEnd/>
          </a:ln>
          <a:effectLst/>
        </p:spPr>
        <p:txBody>
          <a:bodyPr wrap="none" anchor="ctr"/>
          <a:lstStyle/>
          <a:p>
            <a:pPr algn="ctr"/>
            <a:r>
              <a:rPr lang="en-US"/>
              <a:t>S0</a:t>
            </a:r>
          </a:p>
        </p:txBody>
      </p:sp>
      <p:sp>
        <p:nvSpPr>
          <p:cNvPr id="160774" name="Oval 6"/>
          <p:cNvSpPr>
            <a:spLocks noChangeArrowheads="1"/>
          </p:cNvSpPr>
          <p:nvPr/>
        </p:nvSpPr>
        <p:spPr bwMode="auto">
          <a:xfrm>
            <a:off x="3660775" y="5203825"/>
            <a:ext cx="519113" cy="549275"/>
          </a:xfrm>
          <a:prstGeom prst="ellipse">
            <a:avLst/>
          </a:prstGeom>
          <a:solidFill>
            <a:schemeClr val="bg1"/>
          </a:solidFill>
          <a:ln w="9525">
            <a:solidFill>
              <a:schemeClr val="tx1"/>
            </a:solidFill>
            <a:round/>
            <a:headEnd/>
            <a:tailEnd/>
          </a:ln>
          <a:effectLst/>
        </p:spPr>
        <p:txBody>
          <a:bodyPr wrap="none" anchor="ctr"/>
          <a:lstStyle/>
          <a:p>
            <a:pPr algn="ctr"/>
            <a:r>
              <a:rPr lang="en-US"/>
              <a:t>S1</a:t>
            </a:r>
          </a:p>
        </p:txBody>
      </p:sp>
      <p:sp>
        <p:nvSpPr>
          <p:cNvPr id="160776" name="Line 8"/>
          <p:cNvSpPr>
            <a:spLocks noChangeShapeType="1"/>
          </p:cNvSpPr>
          <p:nvPr/>
        </p:nvSpPr>
        <p:spPr bwMode="auto">
          <a:xfrm>
            <a:off x="2078038" y="5499100"/>
            <a:ext cx="157321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0777" name="Text Box 9"/>
          <p:cNvSpPr txBox="1">
            <a:spLocks noChangeArrowheads="1"/>
          </p:cNvSpPr>
          <p:nvPr/>
        </p:nvSpPr>
        <p:spPr bwMode="auto">
          <a:xfrm>
            <a:off x="2116138" y="5275263"/>
            <a:ext cx="1398587" cy="457200"/>
          </a:xfrm>
          <a:prstGeom prst="rect">
            <a:avLst/>
          </a:prstGeom>
          <a:noFill/>
          <a:ln w="9525">
            <a:noFill/>
            <a:miter lim="800000"/>
            <a:headEnd/>
            <a:tailEnd/>
          </a:ln>
          <a:effectLst/>
        </p:spPr>
        <p:txBody>
          <a:bodyPr wrap="none">
            <a:spAutoFit/>
          </a:bodyPr>
          <a:lstStyle/>
          <a:p>
            <a:pPr algn="ctr"/>
            <a:r>
              <a:rPr lang="en-US" sz="1200"/>
              <a:t>Receive Resource 1</a:t>
            </a:r>
          </a:p>
          <a:p>
            <a:pPr algn="ctr"/>
            <a:r>
              <a:rPr lang="en-US" sz="1200"/>
              <a:t>Representation</a:t>
            </a:r>
          </a:p>
        </p:txBody>
      </p:sp>
      <p:sp>
        <p:nvSpPr>
          <p:cNvPr id="160778" name="Oval 10"/>
          <p:cNvSpPr>
            <a:spLocks noChangeArrowheads="1"/>
          </p:cNvSpPr>
          <p:nvPr/>
        </p:nvSpPr>
        <p:spPr bwMode="auto">
          <a:xfrm>
            <a:off x="5770563" y="5199063"/>
            <a:ext cx="519112" cy="549275"/>
          </a:xfrm>
          <a:prstGeom prst="ellipse">
            <a:avLst/>
          </a:prstGeom>
          <a:solidFill>
            <a:schemeClr val="bg1"/>
          </a:solidFill>
          <a:ln w="9525">
            <a:solidFill>
              <a:schemeClr val="tx1"/>
            </a:solidFill>
            <a:round/>
            <a:headEnd/>
            <a:tailEnd/>
          </a:ln>
          <a:effectLst/>
        </p:spPr>
        <p:txBody>
          <a:bodyPr wrap="none" anchor="ctr"/>
          <a:lstStyle/>
          <a:p>
            <a:pPr algn="ctr"/>
            <a:r>
              <a:rPr lang="en-US"/>
              <a:t>S2</a:t>
            </a:r>
          </a:p>
        </p:txBody>
      </p:sp>
      <p:sp>
        <p:nvSpPr>
          <p:cNvPr id="160779" name="Line 11"/>
          <p:cNvSpPr>
            <a:spLocks noChangeShapeType="1"/>
          </p:cNvSpPr>
          <p:nvPr/>
        </p:nvSpPr>
        <p:spPr bwMode="auto">
          <a:xfrm>
            <a:off x="4187825" y="5494338"/>
            <a:ext cx="157321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0780" name="Text Box 12"/>
          <p:cNvSpPr txBox="1">
            <a:spLocks noChangeArrowheads="1"/>
          </p:cNvSpPr>
          <p:nvPr/>
        </p:nvSpPr>
        <p:spPr bwMode="auto">
          <a:xfrm>
            <a:off x="4225925" y="5270500"/>
            <a:ext cx="1398588" cy="457200"/>
          </a:xfrm>
          <a:prstGeom prst="rect">
            <a:avLst/>
          </a:prstGeom>
          <a:noFill/>
          <a:ln w="9525">
            <a:noFill/>
            <a:miter lim="800000"/>
            <a:headEnd/>
            <a:tailEnd/>
          </a:ln>
          <a:effectLst/>
        </p:spPr>
        <p:txBody>
          <a:bodyPr wrap="none">
            <a:spAutoFit/>
          </a:bodyPr>
          <a:lstStyle/>
          <a:p>
            <a:pPr algn="ctr"/>
            <a:r>
              <a:rPr lang="en-US" sz="1200"/>
              <a:t>Receive Resource 2</a:t>
            </a:r>
          </a:p>
          <a:p>
            <a:pPr algn="ctr"/>
            <a:r>
              <a:rPr lang="en-US" sz="1200"/>
              <a:t>Representation</a:t>
            </a:r>
          </a:p>
        </p:txBody>
      </p:sp>
      <p:sp>
        <p:nvSpPr>
          <p:cNvPr id="160781" name="Line 13"/>
          <p:cNvSpPr>
            <a:spLocks noChangeShapeType="1"/>
          </p:cNvSpPr>
          <p:nvPr/>
        </p:nvSpPr>
        <p:spPr bwMode="auto">
          <a:xfrm>
            <a:off x="6311900" y="5503863"/>
            <a:ext cx="157321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0782" name="Text Box 14"/>
          <p:cNvSpPr txBox="1">
            <a:spLocks noChangeArrowheads="1"/>
          </p:cNvSpPr>
          <p:nvPr/>
        </p:nvSpPr>
        <p:spPr bwMode="auto">
          <a:xfrm>
            <a:off x="7859713" y="5246688"/>
            <a:ext cx="355600" cy="366712"/>
          </a:xfrm>
          <a:prstGeom prst="rect">
            <a:avLst/>
          </a:prstGeom>
          <a:noFill/>
          <a:ln w="9525">
            <a:noFill/>
            <a:miter lim="800000"/>
            <a:headEnd/>
            <a:tailEnd/>
          </a:ln>
          <a:effectLst/>
        </p:spPr>
        <p:txBody>
          <a:bodyPr wrap="none">
            <a:spAutoFit/>
          </a:bodyPr>
          <a:lstStyle/>
          <a:p>
            <a:r>
              <a:rPr lang="en-US"/>
              <a:t>...</a:t>
            </a:r>
          </a:p>
        </p:txBody>
      </p:sp>
      <p:sp>
        <p:nvSpPr>
          <p:cNvPr id="160783" name="Text Box 15"/>
          <p:cNvSpPr txBox="1">
            <a:spLocks noChangeArrowheads="1"/>
          </p:cNvSpPr>
          <p:nvPr/>
        </p:nvSpPr>
        <p:spPr bwMode="auto">
          <a:xfrm>
            <a:off x="2343150" y="4424363"/>
            <a:ext cx="4730750" cy="366712"/>
          </a:xfrm>
          <a:prstGeom prst="rect">
            <a:avLst/>
          </a:prstGeom>
          <a:noFill/>
          <a:ln w="9525">
            <a:noFill/>
            <a:miter lim="800000"/>
            <a:headEnd/>
            <a:tailEnd/>
          </a:ln>
          <a:effectLst/>
        </p:spPr>
        <p:txBody>
          <a:bodyPr wrap="none">
            <a:spAutoFit/>
          </a:bodyPr>
          <a:lstStyle/>
          <a:p>
            <a:r>
              <a:rPr lang="en-US"/>
              <a:t>State Transition Diagram for a Client Application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State Transitions in a REST-based Network</a:t>
            </a:r>
          </a:p>
        </p:txBody>
      </p:sp>
      <p:sp>
        <p:nvSpPr>
          <p:cNvPr id="161795" name="Oval 3"/>
          <p:cNvSpPr>
            <a:spLocks noChangeArrowheads="1"/>
          </p:cNvSpPr>
          <p:nvPr/>
        </p:nvSpPr>
        <p:spPr bwMode="auto">
          <a:xfrm>
            <a:off x="1530350" y="4164013"/>
            <a:ext cx="519113" cy="549275"/>
          </a:xfrm>
          <a:prstGeom prst="ellipse">
            <a:avLst/>
          </a:prstGeom>
          <a:solidFill>
            <a:schemeClr val="bg1"/>
          </a:solidFill>
          <a:ln w="9525">
            <a:solidFill>
              <a:schemeClr val="tx1"/>
            </a:solidFill>
            <a:round/>
            <a:headEnd/>
            <a:tailEnd/>
          </a:ln>
          <a:effectLst/>
        </p:spPr>
        <p:txBody>
          <a:bodyPr wrap="none" anchor="ctr"/>
          <a:lstStyle/>
          <a:p>
            <a:pPr algn="ctr"/>
            <a:r>
              <a:rPr lang="en-US"/>
              <a:t>S0</a:t>
            </a:r>
          </a:p>
        </p:txBody>
      </p:sp>
      <p:sp>
        <p:nvSpPr>
          <p:cNvPr id="161796" name="Oval 4"/>
          <p:cNvSpPr>
            <a:spLocks noChangeArrowheads="1"/>
          </p:cNvSpPr>
          <p:nvPr/>
        </p:nvSpPr>
        <p:spPr bwMode="auto">
          <a:xfrm>
            <a:off x="3632200" y="4143375"/>
            <a:ext cx="519113" cy="549275"/>
          </a:xfrm>
          <a:prstGeom prst="ellipse">
            <a:avLst/>
          </a:prstGeom>
          <a:solidFill>
            <a:schemeClr val="bg1"/>
          </a:solidFill>
          <a:ln w="9525">
            <a:solidFill>
              <a:schemeClr val="tx1"/>
            </a:solidFill>
            <a:round/>
            <a:headEnd/>
            <a:tailEnd/>
          </a:ln>
          <a:effectLst/>
        </p:spPr>
        <p:txBody>
          <a:bodyPr wrap="none" anchor="ctr"/>
          <a:lstStyle/>
          <a:p>
            <a:pPr algn="ctr"/>
            <a:r>
              <a:rPr lang="en-US"/>
              <a:t>S1</a:t>
            </a:r>
          </a:p>
        </p:txBody>
      </p:sp>
      <p:sp>
        <p:nvSpPr>
          <p:cNvPr id="161797" name="Line 5"/>
          <p:cNvSpPr>
            <a:spLocks noChangeShapeType="1"/>
          </p:cNvSpPr>
          <p:nvPr/>
        </p:nvSpPr>
        <p:spPr bwMode="auto">
          <a:xfrm>
            <a:off x="2049463" y="4438650"/>
            <a:ext cx="157321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1798" name="Text Box 6"/>
          <p:cNvSpPr txBox="1">
            <a:spLocks noChangeArrowheads="1"/>
          </p:cNvSpPr>
          <p:nvPr/>
        </p:nvSpPr>
        <p:spPr bwMode="auto">
          <a:xfrm>
            <a:off x="2073275" y="3278188"/>
            <a:ext cx="1398588" cy="457200"/>
          </a:xfrm>
          <a:prstGeom prst="rect">
            <a:avLst/>
          </a:prstGeom>
          <a:noFill/>
          <a:ln w="9525">
            <a:noFill/>
            <a:miter lim="800000"/>
            <a:headEnd/>
            <a:tailEnd/>
          </a:ln>
          <a:effectLst/>
        </p:spPr>
        <p:txBody>
          <a:bodyPr wrap="none">
            <a:spAutoFit/>
          </a:bodyPr>
          <a:lstStyle/>
          <a:p>
            <a:pPr algn="ctr"/>
            <a:r>
              <a:rPr lang="en-US" sz="1200"/>
              <a:t>Receive Resource 1</a:t>
            </a:r>
          </a:p>
          <a:p>
            <a:pPr algn="ctr"/>
            <a:r>
              <a:rPr lang="en-US" sz="1200"/>
              <a:t>Representation</a:t>
            </a:r>
          </a:p>
        </p:txBody>
      </p:sp>
      <p:sp>
        <p:nvSpPr>
          <p:cNvPr id="161799" name="Line 7"/>
          <p:cNvSpPr>
            <a:spLocks noChangeShapeType="1"/>
          </p:cNvSpPr>
          <p:nvPr/>
        </p:nvSpPr>
        <p:spPr bwMode="auto">
          <a:xfrm>
            <a:off x="2366963" y="3730625"/>
            <a:ext cx="0" cy="563563"/>
          </a:xfrm>
          <a:prstGeom prst="line">
            <a:avLst/>
          </a:prstGeom>
          <a:noFill/>
          <a:ln w="9525">
            <a:solidFill>
              <a:schemeClr val="tx1"/>
            </a:solidFill>
            <a:round/>
            <a:headEnd/>
            <a:tailEnd/>
          </a:ln>
          <a:effectLst/>
        </p:spPr>
        <p:txBody>
          <a:bodyPr wrap="none" anchor="ctr"/>
          <a:lstStyle/>
          <a:p>
            <a:endParaRPr lang="en-US"/>
          </a:p>
        </p:txBody>
      </p:sp>
      <p:sp>
        <p:nvSpPr>
          <p:cNvPr id="161800" name="Line 8"/>
          <p:cNvSpPr>
            <a:spLocks noChangeShapeType="1"/>
          </p:cNvSpPr>
          <p:nvPr/>
        </p:nvSpPr>
        <p:spPr bwMode="auto">
          <a:xfrm>
            <a:off x="3219450" y="3883025"/>
            <a:ext cx="0" cy="563563"/>
          </a:xfrm>
          <a:prstGeom prst="line">
            <a:avLst/>
          </a:prstGeom>
          <a:noFill/>
          <a:ln w="9525">
            <a:solidFill>
              <a:schemeClr val="tx1"/>
            </a:solidFill>
            <a:round/>
            <a:headEnd/>
            <a:tailEnd/>
          </a:ln>
          <a:effectLst/>
        </p:spPr>
        <p:txBody>
          <a:bodyPr wrap="none" anchor="ctr"/>
          <a:lstStyle/>
          <a:p>
            <a:endParaRPr lang="en-US"/>
          </a:p>
        </p:txBody>
      </p:sp>
      <p:sp>
        <p:nvSpPr>
          <p:cNvPr id="161801" name="Freeform 9"/>
          <p:cNvSpPr>
            <a:spLocks/>
          </p:cNvSpPr>
          <p:nvPr/>
        </p:nvSpPr>
        <p:spPr bwMode="auto">
          <a:xfrm>
            <a:off x="2381250" y="3730625"/>
            <a:ext cx="850900" cy="195263"/>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1802" name="Freeform 10"/>
          <p:cNvSpPr>
            <a:spLocks/>
          </p:cNvSpPr>
          <p:nvPr/>
        </p:nvSpPr>
        <p:spPr bwMode="auto">
          <a:xfrm>
            <a:off x="2362200" y="4297363"/>
            <a:ext cx="850900" cy="195262"/>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1807" name="Oval 15"/>
          <p:cNvSpPr>
            <a:spLocks noChangeArrowheads="1"/>
          </p:cNvSpPr>
          <p:nvPr/>
        </p:nvSpPr>
        <p:spPr bwMode="auto">
          <a:xfrm>
            <a:off x="5329238" y="2795588"/>
            <a:ext cx="519112" cy="549275"/>
          </a:xfrm>
          <a:prstGeom prst="ellipse">
            <a:avLst/>
          </a:prstGeom>
          <a:solidFill>
            <a:schemeClr val="bg1"/>
          </a:solidFill>
          <a:ln w="9525">
            <a:solidFill>
              <a:schemeClr val="tx1"/>
            </a:solidFill>
            <a:round/>
            <a:headEnd/>
            <a:tailEnd/>
          </a:ln>
          <a:effectLst/>
        </p:spPr>
        <p:txBody>
          <a:bodyPr wrap="none" anchor="ctr"/>
          <a:lstStyle/>
          <a:p>
            <a:pPr algn="ctr"/>
            <a:r>
              <a:rPr lang="en-US"/>
              <a:t>S2a</a:t>
            </a:r>
          </a:p>
        </p:txBody>
      </p:sp>
      <p:sp>
        <p:nvSpPr>
          <p:cNvPr id="161808" name="Oval 16"/>
          <p:cNvSpPr>
            <a:spLocks noChangeArrowheads="1"/>
          </p:cNvSpPr>
          <p:nvPr/>
        </p:nvSpPr>
        <p:spPr bwMode="auto">
          <a:xfrm>
            <a:off x="5324475" y="4176713"/>
            <a:ext cx="519113" cy="549275"/>
          </a:xfrm>
          <a:prstGeom prst="ellipse">
            <a:avLst/>
          </a:prstGeom>
          <a:solidFill>
            <a:schemeClr val="bg1"/>
          </a:solidFill>
          <a:ln w="9525">
            <a:solidFill>
              <a:schemeClr val="tx1"/>
            </a:solidFill>
            <a:round/>
            <a:headEnd/>
            <a:tailEnd/>
          </a:ln>
          <a:effectLst/>
        </p:spPr>
        <p:txBody>
          <a:bodyPr wrap="none" anchor="ctr"/>
          <a:lstStyle/>
          <a:p>
            <a:pPr algn="ctr"/>
            <a:r>
              <a:rPr lang="en-US"/>
              <a:t>S2b</a:t>
            </a:r>
          </a:p>
        </p:txBody>
      </p:sp>
      <p:sp>
        <p:nvSpPr>
          <p:cNvPr id="161809" name="Oval 17"/>
          <p:cNvSpPr>
            <a:spLocks noChangeArrowheads="1"/>
          </p:cNvSpPr>
          <p:nvPr/>
        </p:nvSpPr>
        <p:spPr bwMode="auto">
          <a:xfrm>
            <a:off x="5319713" y="5643563"/>
            <a:ext cx="519112" cy="549275"/>
          </a:xfrm>
          <a:prstGeom prst="ellipse">
            <a:avLst/>
          </a:prstGeom>
          <a:solidFill>
            <a:schemeClr val="bg1"/>
          </a:solidFill>
          <a:ln w="9525">
            <a:solidFill>
              <a:schemeClr val="tx1"/>
            </a:solidFill>
            <a:round/>
            <a:headEnd/>
            <a:tailEnd/>
          </a:ln>
          <a:effectLst/>
        </p:spPr>
        <p:txBody>
          <a:bodyPr wrap="none" anchor="ctr"/>
          <a:lstStyle/>
          <a:p>
            <a:pPr algn="ctr"/>
            <a:r>
              <a:rPr lang="en-US"/>
              <a:t>S2c</a:t>
            </a:r>
          </a:p>
        </p:txBody>
      </p:sp>
      <p:sp>
        <p:nvSpPr>
          <p:cNvPr id="161810" name="Text Box 18"/>
          <p:cNvSpPr txBox="1">
            <a:spLocks noChangeArrowheads="1"/>
          </p:cNvSpPr>
          <p:nvPr/>
        </p:nvSpPr>
        <p:spPr bwMode="auto">
          <a:xfrm>
            <a:off x="2432050" y="3748088"/>
            <a:ext cx="336550" cy="639762"/>
          </a:xfrm>
          <a:prstGeom prst="rect">
            <a:avLst/>
          </a:prstGeom>
          <a:noFill/>
          <a:ln w="9525">
            <a:noFill/>
            <a:miter lim="800000"/>
            <a:headEnd/>
            <a:tailEnd/>
          </a:ln>
          <a:effectLst/>
        </p:spPr>
        <p:txBody>
          <a:bodyPr wrap="none">
            <a:spAutoFit/>
          </a:bodyPr>
          <a:lstStyle/>
          <a:p>
            <a:r>
              <a:rPr lang="en-US" sz="1200" u="sng">
                <a:solidFill>
                  <a:schemeClr val="accent2"/>
                </a:solidFill>
              </a:rPr>
              <a:t>2a</a:t>
            </a:r>
          </a:p>
          <a:p>
            <a:r>
              <a:rPr lang="en-US" sz="1200" u="sng">
                <a:solidFill>
                  <a:schemeClr val="accent2"/>
                </a:solidFill>
              </a:rPr>
              <a:t>2b</a:t>
            </a:r>
          </a:p>
          <a:p>
            <a:r>
              <a:rPr lang="en-US" sz="1200" u="sng">
                <a:solidFill>
                  <a:schemeClr val="accent2"/>
                </a:solidFill>
              </a:rPr>
              <a:t>2c</a:t>
            </a:r>
          </a:p>
        </p:txBody>
      </p:sp>
      <p:sp>
        <p:nvSpPr>
          <p:cNvPr id="161811" name="Line 19"/>
          <p:cNvSpPr>
            <a:spLocks noChangeShapeType="1"/>
          </p:cNvSpPr>
          <p:nvPr/>
        </p:nvSpPr>
        <p:spPr bwMode="auto">
          <a:xfrm flipV="1">
            <a:off x="4113213" y="3233738"/>
            <a:ext cx="1239837" cy="981075"/>
          </a:xfrm>
          <a:prstGeom prst="line">
            <a:avLst/>
          </a:prstGeom>
          <a:noFill/>
          <a:ln w="9525">
            <a:solidFill>
              <a:schemeClr val="tx1"/>
            </a:solidFill>
            <a:round/>
            <a:headEnd/>
            <a:tailEnd type="triangle" w="med" len="med"/>
          </a:ln>
          <a:effectLst/>
        </p:spPr>
        <p:txBody>
          <a:bodyPr wrap="none" anchor="ctr"/>
          <a:lstStyle/>
          <a:p>
            <a:endParaRPr lang="en-US"/>
          </a:p>
        </p:txBody>
      </p:sp>
      <p:sp>
        <p:nvSpPr>
          <p:cNvPr id="161813" name="Text Box 21"/>
          <p:cNvSpPr txBox="1">
            <a:spLocks noChangeArrowheads="1"/>
          </p:cNvSpPr>
          <p:nvPr/>
        </p:nvSpPr>
        <p:spPr bwMode="auto">
          <a:xfrm>
            <a:off x="3606800" y="2473325"/>
            <a:ext cx="1466850" cy="457200"/>
          </a:xfrm>
          <a:prstGeom prst="rect">
            <a:avLst/>
          </a:prstGeom>
          <a:noFill/>
          <a:ln w="9525">
            <a:noFill/>
            <a:miter lim="800000"/>
            <a:headEnd/>
            <a:tailEnd/>
          </a:ln>
          <a:effectLst/>
        </p:spPr>
        <p:txBody>
          <a:bodyPr wrap="none">
            <a:spAutoFit/>
          </a:bodyPr>
          <a:lstStyle/>
          <a:p>
            <a:pPr algn="ctr"/>
            <a:r>
              <a:rPr lang="en-US" sz="1200"/>
              <a:t>Receive Resource 2a</a:t>
            </a:r>
          </a:p>
          <a:p>
            <a:pPr algn="ctr"/>
            <a:r>
              <a:rPr lang="en-US" sz="1200"/>
              <a:t>Representation</a:t>
            </a:r>
          </a:p>
        </p:txBody>
      </p:sp>
      <p:sp>
        <p:nvSpPr>
          <p:cNvPr id="161814" name="Line 22"/>
          <p:cNvSpPr>
            <a:spLocks noChangeShapeType="1"/>
          </p:cNvSpPr>
          <p:nvPr/>
        </p:nvSpPr>
        <p:spPr bwMode="auto">
          <a:xfrm>
            <a:off x="3933825" y="2925763"/>
            <a:ext cx="0" cy="563562"/>
          </a:xfrm>
          <a:prstGeom prst="line">
            <a:avLst/>
          </a:prstGeom>
          <a:noFill/>
          <a:ln w="9525">
            <a:solidFill>
              <a:schemeClr val="tx1"/>
            </a:solidFill>
            <a:round/>
            <a:headEnd/>
            <a:tailEnd/>
          </a:ln>
          <a:effectLst/>
        </p:spPr>
        <p:txBody>
          <a:bodyPr wrap="none" anchor="ctr"/>
          <a:lstStyle/>
          <a:p>
            <a:endParaRPr lang="en-US"/>
          </a:p>
        </p:txBody>
      </p:sp>
      <p:sp>
        <p:nvSpPr>
          <p:cNvPr id="161815" name="Line 23"/>
          <p:cNvSpPr>
            <a:spLocks noChangeShapeType="1"/>
          </p:cNvSpPr>
          <p:nvPr/>
        </p:nvSpPr>
        <p:spPr bwMode="auto">
          <a:xfrm>
            <a:off x="4786313" y="3078163"/>
            <a:ext cx="0" cy="563562"/>
          </a:xfrm>
          <a:prstGeom prst="line">
            <a:avLst/>
          </a:prstGeom>
          <a:noFill/>
          <a:ln w="9525">
            <a:solidFill>
              <a:schemeClr val="tx1"/>
            </a:solidFill>
            <a:round/>
            <a:headEnd/>
            <a:tailEnd/>
          </a:ln>
          <a:effectLst/>
        </p:spPr>
        <p:txBody>
          <a:bodyPr wrap="none" anchor="ctr"/>
          <a:lstStyle/>
          <a:p>
            <a:endParaRPr lang="en-US"/>
          </a:p>
        </p:txBody>
      </p:sp>
      <p:sp>
        <p:nvSpPr>
          <p:cNvPr id="161816" name="Freeform 24"/>
          <p:cNvSpPr>
            <a:spLocks/>
          </p:cNvSpPr>
          <p:nvPr/>
        </p:nvSpPr>
        <p:spPr bwMode="auto">
          <a:xfrm>
            <a:off x="3948113" y="2925763"/>
            <a:ext cx="850900" cy="195262"/>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1817" name="Freeform 25"/>
          <p:cNvSpPr>
            <a:spLocks/>
          </p:cNvSpPr>
          <p:nvPr/>
        </p:nvSpPr>
        <p:spPr bwMode="auto">
          <a:xfrm>
            <a:off x="3929063" y="3492500"/>
            <a:ext cx="850900" cy="195263"/>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1818" name="Text Box 26"/>
          <p:cNvSpPr txBox="1">
            <a:spLocks noChangeArrowheads="1"/>
          </p:cNvSpPr>
          <p:nvPr/>
        </p:nvSpPr>
        <p:spPr bwMode="auto">
          <a:xfrm>
            <a:off x="3998913" y="3014663"/>
            <a:ext cx="336550" cy="457200"/>
          </a:xfrm>
          <a:prstGeom prst="rect">
            <a:avLst/>
          </a:prstGeom>
          <a:noFill/>
          <a:ln w="9525">
            <a:noFill/>
            <a:miter lim="800000"/>
            <a:headEnd/>
            <a:tailEnd/>
          </a:ln>
          <a:effectLst/>
        </p:spPr>
        <p:txBody>
          <a:bodyPr wrap="none">
            <a:spAutoFit/>
          </a:bodyPr>
          <a:lstStyle/>
          <a:p>
            <a:r>
              <a:rPr lang="en-US" sz="1200" u="sng">
                <a:solidFill>
                  <a:schemeClr val="accent2"/>
                </a:solidFill>
              </a:rPr>
              <a:t>3a</a:t>
            </a:r>
          </a:p>
          <a:p>
            <a:r>
              <a:rPr lang="en-US" sz="1200" u="sng">
                <a:solidFill>
                  <a:schemeClr val="accent2"/>
                </a:solidFill>
              </a:rPr>
              <a:t>3b</a:t>
            </a:r>
          </a:p>
        </p:txBody>
      </p:sp>
      <p:sp>
        <p:nvSpPr>
          <p:cNvPr id="161819" name="Oval 27"/>
          <p:cNvSpPr>
            <a:spLocks noChangeArrowheads="1"/>
          </p:cNvSpPr>
          <p:nvPr/>
        </p:nvSpPr>
        <p:spPr bwMode="auto">
          <a:xfrm>
            <a:off x="7239000" y="2105025"/>
            <a:ext cx="519113" cy="549275"/>
          </a:xfrm>
          <a:prstGeom prst="ellipse">
            <a:avLst/>
          </a:prstGeom>
          <a:solidFill>
            <a:schemeClr val="bg1"/>
          </a:solidFill>
          <a:ln w="9525">
            <a:solidFill>
              <a:schemeClr val="tx1"/>
            </a:solidFill>
            <a:round/>
            <a:headEnd/>
            <a:tailEnd/>
          </a:ln>
          <a:effectLst/>
        </p:spPr>
        <p:txBody>
          <a:bodyPr wrap="none" anchor="ctr"/>
          <a:lstStyle/>
          <a:p>
            <a:pPr algn="ctr"/>
            <a:r>
              <a:rPr lang="en-US"/>
              <a:t>S3a</a:t>
            </a:r>
          </a:p>
        </p:txBody>
      </p:sp>
      <p:sp>
        <p:nvSpPr>
          <p:cNvPr id="161820" name="Oval 28"/>
          <p:cNvSpPr>
            <a:spLocks noChangeArrowheads="1"/>
          </p:cNvSpPr>
          <p:nvPr/>
        </p:nvSpPr>
        <p:spPr bwMode="auto">
          <a:xfrm>
            <a:off x="7234238" y="3486150"/>
            <a:ext cx="519112" cy="549275"/>
          </a:xfrm>
          <a:prstGeom prst="ellipse">
            <a:avLst/>
          </a:prstGeom>
          <a:solidFill>
            <a:schemeClr val="bg1"/>
          </a:solidFill>
          <a:ln w="9525">
            <a:solidFill>
              <a:schemeClr val="tx1"/>
            </a:solidFill>
            <a:round/>
            <a:headEnd/>
            <a:tailEnd/>
          </a:ln>
          <a:effectLst/>
        </p:spPr>
        <p:txBody>
          <a:bodyPr wrap="none" anchor="ctr"/>
          <a:lstStyle/>
          <a:p>
            <a:pPr algn="ctr"/>
            <a:r>
              <a:rPr lang="en-US"/>
              <a:t>S3b</a:t>
            </a:r>
          </a:p>
        </p:txBody>
      </p:sp>
      <p:sp>
        <p:nvSpPr>
          <p:cNvPr id="161821" name="Line 29"/>
          <p:cNvSpPr>
            <a:spLocks noChangeShapeType="1"/>
          </p:cNvSpPr>
          <p:nvPr/>
        </p:nvSpPr>
        <p:spPr bwMode="auto">
          <a:xfrm>
            <a:off x="5829300" y="3117850"/>
            <a:ext cx="1400175"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1827" name="Text Box 35"/>
          <p:cNvSpPr txBox="1">
            <a:spLocks noChangeArrowheads="1"/>
          </p:cNvSpPr>
          <p:nvPr/>
        </p:nvSpPr>
        <p:spPr bwMode="auto">
          <a:xfrm>
            <a:off x="5768975" y="2225675"/>
            <a:ext cx="1474788" cy="457200"/>
          </a:xfrm>
          <a:prstGeom prst="rect">
            <a:avLst/>
          </a:prstGeom>
          <a:noFill/>
          <a:ln w="9525">
            <a:noFill/>
            <a:miter lim="800000"/>
            <a:headEnd/>
            <a:tailEnd/>
          </a:ln>
          <a:effectLst/>
        </p:spPr>
        <p:txBody>
          <a:bodyPr wrap="none">
            <a:spAutoFit/>
          </a:bodyPr>
          <a:lstStyle/>
          <a:p>
            <a:pPr algn="ctr"/>
            <a:r>
              <a:rPr lang="en-US" sz="1200"/>
              <a:t>Receive Resource 3b</a:t>
            </a:r>
          </a:p>
          <a:p>
            <a:pPr algn="ctr"/>
            <a:r>
              <a:rPr lang="en-US" sz="1200"/>
              <a:t>Representation</a:t>
            </a:r>
          </a:p>
        </p:txBody>
      </p:sp>
      <p:sp>
        <p:nvSpPr>
          <p:cNvPr id="161828" name="Line 36"/>
          <p:cNvSpPr>
            <a:spLocks noChangeShapeType="1"/>
          </p:cNvSpPr>
          <p:nvPr/>
        </p:nvSpPr>
        <p:spPr bwMode="auto">
          <a:xfrm>
            <a:off x="6100763" y="2678113"/>
            <a:ext cx="0" cy="563562"/>
          </a:xfrm>
          <a:prstGeom prst="line">
            <a:avLst/>
          </a:prstGeom>
          <a:noFill/>
          <a:ln w="9525">
            <a:solidFill>
              <a:schemeClr val="tx1"/>
            </a:solidFill>
            <a:round/>
            <a:headEnd/>
            <a:tailEnd/>
          </a:ln>
          <a:effectLst/>
        </p:spPr>
        <p:txBody>
          <a:bodyPr wrap="none" anchor="ctr"/>
          <a:lstStyle/>
          <a:p>
            <a:endParaRPr lang="en-US"/>
          </a:p>
        </p:txBody>
      </p:sp>
      <p:sp>
        <p:nvSpPr>
          <p:cNvPr id="161829" name="Line 37"/>
          <p:cNvSpPr>
            <a:spLocks noChangeShapeType="1"/>
          </p:cNvSpPr>
          <p:nvPr/>
        </p:nvSpPr>
        <p:spPr bwMode="auto">
          <a:xfrm>
            <a:off x="6953250" y="2830513"/>
            <a:ext cx="0" cy="563562"/>
          </a:xfrm>
          <a:prstGeom prst="line">
            <a:avLst/>
          </a:prstGeom>
          <a:noFill/>
          <a:ln w="9525">
            <a:solidFill>
              <a:schemeClr val="tx1"/>
            </a:solidFill>
            <a:round/>
            <a:headEnd/>
            <a:tailEnd/>
          </a:ln>
          <a:effectLst/>
        </p:spPr>
        <p:txBody>
          <a:bodyPr wrap="none" anchor="ctr"/>
          <a:lstStyle/>
          <a:p>
            <a:endParaRPr lang="en-US"/>
          </a:p>
        </p:txBody>
      </p:sp>
      <p:sp>
        <p:nvSpPr>
          <p:cNvPr id="161830" name="Freeform 38"/>
          <p:cNvSpPr>
            <a:spLocks/>
          </p:cNvSpPr>
          <p:nvPr/>
        </p:nvSpPr>
        <p:spPr bwMode="auto">
          <a:xfrm>
            <a:off x="6115050" y="2678113"/>
            <a:ext cx="850900" cy="195262"/>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1831" name="Freeform 39"/>
          <p:cNvSpPr>
            <a:spLocks/>
          </p:cNvSpPr>
          <p:nvPr/>
        </p:nvSpPr>
        <p:spPr bwMode="auto">
          <a:xfrm>
            <a:off x="6096000" y="3244850"/>
            <a:ext cx="850900" cy="195263"/>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1832" name="Text Box 40"/>
          <p:cNvSpPr txBox="1">
            <a:spLocks noChangeArrowheads="1"/>
          </p:cNvSpPr>
          <p:nvPr/>
        </p:nvSpPr>
        <p:spPr bwMode="auto">
          <a:xfrm>
            <a:off x="6165850" y="2681288"/>
            <a:ext cx="336550" cy="639762"/>
          </a:xfrm>
          <a:prstGeom prst="rect">
            <a:avLst/>
          </a:prstGeom>
          <a:noFill/>
          <a:ln w="9525">
            <a:noFill/>
            <a:miter lim="800000"/>
            <a:headEnd/>
            <a:tailEnd/>
          </a:ln>
          <a:effectLst/>
        </p:spPr>
        <p:txBody>
          <a:bodyPr wrap="none">
            <a:spAutoFit/>
          </a:bodyPr>
          <a:lstStyle/>
          <a:p>
            <a:r>
              <a:rPr lang="en-US" sz="1200" u="sng">
                <a:solidFill>
                  <a:schemeClr val="accent2"/>
                </a:solidFill>
              </a:rPr>
              <a:t>4a</a:t>
            </a:r>
          </a:p>
          <a:p>
            <a:r>
              <a:rPr lang="en-US" sz="1200" u="sng">
                <a:solidFill>
                  <a:schemeClr val="accent2"/>
                </a:solidFill>
              </a:rPr>
              <a:t>4b</a:t>
            </a:r>
          </a:p>
          <a:p>
            <a:r>
              <a:rPr lang="en-US" sz="1200" u="sng">
                <a:solidFill>
                  <a:schemeClr val="accent2"/>
                </a:solidFill>
              </a:rPr>
              <a:t>4c</a:t>
            </a:r>
          </a:p>
        </p:txBody>
      </p:sp>
      <p:sp>
        <p:nvSpPr>
          <p:cNvPr id="161833" name="Text Box 41"/>
          <p:cNvSpPr txBox="1">
            <a:spLocks noChangeArrowheads="1"/>
          </p:cNvSpPr>
          <p:nvPr/>
        </p:nvSpPr>
        <p:spPr bwMode="auto">
          <a:xfrm>
            <a:off x="658813" y="5303838"/>
            <a:ext cx="3889375" cy="1474787"/>
          </a:xfrm>
          <a:prstGeom prst="rect">
            <a:avLst/>
          </a:prstGeom>
          <a:noFill/>
          <a:ln w="9525">
            <a:solidFill>
              <a:schemeClr val="tx1"/>
            </a:solidFill>
            <a:miter lim="800000"/>
            <a:headEnd/>
            <a:tailEnd/>
          </a:ln>
          <a:effectLst/>
        </p:spPr>
        <p:txBody>
          <a:bodyPr wrap="none">
            <a:spAutoFit/>
          </a:bodyPr>
          <a:lstStyle/>
          <a:p>
            <a:r>
              <a:rPr lang="en-US"/>
              <a:t>Each resource representation contains</a:t>
            </a:r>
          </a:p>
          <a:p>
            <a:r>
              <a:rPr lang="en-US"/>
              <a:t>hyperlinks.  Following a hyperlink takes</a:t>
            </a:r>
          </a:p>
          <a:p>
            <a:r>
              <a:rPr lang="en-US"/>
              <a:t>the client to the next state.  Thus, within</a:t>
            </a:r>
          </a:p>
          <a:p>
            <a:r>
              <a:rPr lang="en-US"/>
              <a:t>the resource representations themselves </a:t>
            </a:r>
          </a:p>
          <a:p>
            <a:r>
              <a:rPr lang="en-US"/>
              <a:t>are pointers to the next states.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State Transitions in a REST-based Network</a:t>
            </a:r>
          </a:p>
        </p:txBody>
      </p:sp>
      <p:sp>
        <p:nvSpPr>
          <p:cNvPr id="162819" name="Text Box 3"/>
          <p:cNvSpPr txBox="1">
            <a:spLocks noChangeArrowheads="1"/>
          </p:cNvSpPr>
          <p:nvPr/>
        </p:nvSpPr>
        <p:spPr bwMode="auto">
          <a:xfrm>
            <a:off x="820738" y="2157413"/>
            <a:ext cx="7759700" cy="366712"/>
          </a:xfrm>
          <a:prstGeom prst="rect">
            <a:avLst/>
          </a:prstGeom>
          <a:noFill/>
          <a:ln w="9525">
            <a:noFill/>
            <a:miter lim="800000"/>
            <a:headEnd/>
            <a:tailEnd/>
          </a:ln>
          <a:effectLst/>
        </p:spPr>
        <p:txBody>
          <a:bodyPr wrap="none">
            <a:spAutoFit/>
          </a:bodyPr>
          <a:lstStyle/>
          <a:p>
            <a:r>
              <a:rPr lang="en-US"/>
              <a:t>Recall the Parts Depot example.  The parts list resource returns this representation:</a:t>
            </a:r>
          </a:p>
        </p:txBody>
      </p:sp>
      <p:sp>
        <p:nvSpPr>
          <p:cNvPr id="162820" name="Rectangle 4"/>
          <p:cNvSpPr>
            <a:spLocks noChangeArrowheads="1"/>
          </p:cNvSpPr>
          <p:nvPr/>
        </p:nvSpPr>
        <p:spPr bwMode="auto">
          <a:xfrm>
            <a:off x="1260475" y="2582863"/>
            <a:ext cx="6900863" cy="3035300"/>
          </a:xfrm>
          <a:prstGeom prst="rect">
            <a:avLst/>
          </a:prstGeom>
          <a:noFill/>
          <a:ln w="9525">
            <a:solidFill>
              <a:schemeClr val="tx1"/>
            </a:solidFill>
            <a:miter lim="800000"/>
            <a:headEnd/>
            <a:tailEnd/>
          </a:ln>
          <a:effectLst/>
        </p:spPr>
        <p:txBody>
          <a:bodyPr wrap="none">
            <a:spAutoFit/>
          </a:bodyPr>
          <a:lstStyle/>
          <a:p>
            <a:r>
              <a:rPr lang="en-US" sz="1600"/>
              <a:t>&lt;?xml version="1.0"?&gt;</a:t>
            </a:r>
          </a:p>
          <a:p>
            <a:r>
              <a:rPr lang="en-US" sz="1600"/>
              <a:t>&lt;p:</a:t>
            </a:r>
            <a:r>
              <a:rPr lang="en-US" sz="1600" b="1"/>
              <a:t>Parts</a:t>
            </a:r>
            <a:r>
              <a:rPr lang="en-US" sz="1600"/>
              <a:t> xmlns:p="http://www.parts-depot.com" </a:t>
            </a:r>
          </a:p>
          <a:p>
            <a:r>
              <a:rPr lang="en-US" sz="1600"/>
              <a:t>                xmlns:xlink="http://www.w3.org/1999/xlink"    </a:t>
            </a:r>
          </a:p>
          <a:p>
            <a:r>
              <a:rPr lang="en-US" sz="1600"/>
              <a:t>                xmlns:xsi="http://www.w3.org/2001/XMLSchema-instance"</a:t>
            </a:r>
          </a:p>
          <a:p>
            <a:r>
              <a:rPr lang="en-US" sz="1600"/>
              <a:t>                xsi:schemaLocation=</a:t>
            </a:r>
          </a:p>
          <a:p>
            <a:r>
              <a:rPr lang="en-US" sz="1600"/>
              <a:t>                             "http://www.parts-depot.com</a:t>
            </a:r>
          </a:p>
          <a:p>
            <a:r>
              <a:rPr lang="en-US" sz="1600"/>
              <a:t>                              http://www.parts-depot.com/parts.xsd"&gt;</a:t>
            </a:r>
          </a:p>
          <a:p>
            <a:r>
              <a:rPr lang="en-US" sz="1600"/>
              <a:t>      &lt;Part id="00345" </a:t>
            </a:r>
            <a:r>
              <a:rPr lang="en-US" sz="1600" b="1"/>
              <a:t>xlink:href="http://www.parts-depot.com/parts/00345"</a:t>
            </a:r>
            <a:r>
              <a:rPr lang="en-US" sz="1600"/>
              <a:t>/&gt;</a:t>
            </a:r>
          </a:p>
          <a:p>
            <a:r>
              <a:rPr lang="en-US" sz="1600"/>
              <a:t>      &lt;Part id="00346" </a:t>
            </a:r>
            <a:r>
              <a:rPr lang="en-US" sz="1600" b="1"/>
              <a:t>xlink:href="http://www.parts-depot.com/parts/00346"</a:t>
            </a:r>
            <a:r>
              <a:rPr lang="en-US" sz="1600"/>
              <a:t>/&gt;</a:t>
            </a:r>
          </a:p>
          <a:p>
            <a:r>
              <a:rPr lang="en-US" sz="1600"/>
              <a:t>      &lt;Part id="00347" </a:t>
            </a:r>
            <a:r>
              <a:rPr lang="en-US" sz="1600" b="1"/>
              <a:t>xlink:href="http://www.parts-depot.com/parts/00347"</a:t>
            </a:r>
            <a:r>
              <a:rPr lang="en-US" sz="1600"/>
              <a:t>/&gt;</a:t>
            </a:r>
          </a:p>
          <a:p>
            <a:r>
              <a:rPr lang="en-US" sz="1600"/>
              <a:t>      &lt;Part id="00348" </a:t>
            </a:r>
            <a:r>
              <a:rPr lang="en-US" sz="1600" b="1"/>
              <a:t>xlink:href="http://www.parts-depot.com/parts/00348"</a:t>
            </a:r>
            <a:r>
              <a:rPr lang="en-US" sz="1600"/>
              <a:t>/&gt;</a:t>
            </a:r>
          </a:p>
          <a:p>
            <a:r>
              <a:rPr lang="en-US" sz="1600"/>
              <a:t>&lt;/p:</a:t>
            </a:r>
            <a:r>
              <a:rPr lang="en-US" sz="1600" b="1"/>
              <a:t>Parts</a:t>
            </a:r>
            <a:r>
              <a:rPr lang="en-US" sz="1600"/>
              <a:t>&gt;</a:t>
            </a:r>
            <a:endParaRPr lang="en-US" sz="2400"/>
          </a:p>
        </p:txBody>
      </p:sp>
      <p:sp>
        <p:nvSpPr>
          <p:cNvPr id="162821" name="Text Box 5"/>
          <p:cNvSpPr txBox="1">
            <a:spLocks noChangeArrowheads="1"/>
          </p:cNvSpPr>
          <p:nvPr/>
        </p:nvSpPr>
        <p:spPr bwMode="auto">
          <a:xfrm>
            <a:off x="860425" y="5694363"/>
            <a:ext cx="7613650" cy="1190625"/>
          </a:xfrm>
          <a:prstGeom prst="rect">
            <a:avLst/>
          </a:prstGeom>
          <a:noFill/>
          <a:ln w="9525">
            <a:noFill/>
            <a:miter lim="800000"/>
            <a:headEnd/>
            <a:tailEnd/>
          </a:ln>
          <a:effectLst/>
        </p:spPr>
        <p:txBody>
          <a:bodyPr wrap="none">
            <a:spAutoFit/>
          </a:bodyPr>
          <a:lstStyle/>
          <a:p>
            <a:r>
              <a:rPr lang="en-US"/>
              <a:t>This document contains hyperlinks to resources that provide detailed</a:t>
            </a:r>
          </a:p>
          <a:p>
            <a:r>
              <a:rPr lang="en-US"/>
              <a:t>information about each part.  When a client application follows one of the</a:t>
            </a:r>
          </a:p>
          <a:p>
            <a:r>
              <a:rPr lang="en-US"/>
              <a:t>hyperlinks it receives a representation of the resource identified by the hyperlink.</a:t>
            </a:r>
          </a:p>
          <a:p>
            <a:r>
              <a:rPr lang="en-US"/>
              <a:t>This transfers the client application to the next state.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State Transitions in a REST-based Network</a:t>
            </a:r>
          </a:p>
        </p:txBody>
      </p:sp>
      <p:sp>
        <p:nvSpPr>
          <p:cNvPr id="163843" name="Text Box 3"/>
          <p:cNvSpPr txBox="1">
            <a:spLocks noChangeArrowheads="1"/>
          </p:cNvSpPr>
          <p:nvPr/>
        </p:nvSpPr>
        <p:spPr bwMode="auto">
          <a:xfrm>
            <a:off x="619125" y="2274888"/>
            <a:ext cx="7858125" cy="4221162"/>
          </a:xfrm>
          <a:prstGeom prst="rect">
            <a:avLst/>
          </a:prstGeom>
          <a:noFill/>
          <a:ln w="9525">
            <a:solidFill>
              <a:schemeClr val="tx1"/>
            </a:solidFill>
            <a:miter lim="800000"/>
            <a:headEnd/>
            <a:tailEnd/>
          </a:ln>
          <a:effectLst/>
        </p:spPr>
        <p:txBody>
          <a:bodyPr wrap="none">
            <a:spAutoFit/>
          </a:bodyPr>
          <a:lstStyle/>
          <a:p>
            <a:r>
              <a:rPr lang="en-US"/>
              <a:t>Question: If I am sitting at a browser then I can understand how the decision is</a:t>
            </a:r>
          </a:p>
          <a:p>
            <a:r>
              <a:rPr lang="en-US"/>
              <a:t>	made on which hyperlink to select (my brain decides).  But if this is</a:t>
            </a:r>
          </a:p>
          <a:p>
            <a:r>
              <a:rPr lang="en-US"/>
              <a:t>	all being done programmatically, without human intervention, then how</a:t>
            </a:r>
          </a:p>
          <a:p>
            <a:r>
              <a:rPr lang="en-US"/>
              <a:t>	will the decision be made on which hyperlink to select?</a:t>
            </a:r>
          </a:p>
          <a:p>
            <a:endParaRPr lang="en-US"/>
          </a:p>
          <a:p>
            <a:r>
              <a:rPr lang="en-US"/>
              <a:t>Answer:	The XML hyperlinking technology is XLink.  With this technology in </a:t>
            </a:r>
          </a:p>
          <a:p>
            <a:r>
              <a:rPr lang="en-US"/>
              <a:t>	addition to providing a URL to the target resource, you can also provide</a:t>
            </a:r>
          </a:p>
          <a:p>
            <a:r>
              <a:rPr lang="en-US"/>
              <a:t>	data about the resource you are linking to (using xlink:role).  If the</a:t>
            </a:r>
          </a:p>
          <a:p>
            <a:r>
              <a:rPr lang="en-US"/>
              <a:t>	client application is able to understand the semantics of xlink:role then it</a:t>
            </a:r>
          </a:p>
          <a:p>
            <a:r>
              <a:rPr lang="en-US"/>
              <a:t>	will be able to make a decision on which resource to choose next.</a:t>
            </a:r>
          </a:p>
          <a:p>
            <a:r>
              <a:rPr lang="en-US"/>
              <a:t>	This is ultra cool - the application is dynamically making decisions </a:t>
            </a:r>
          </a:p>
          <a:p>
            <a:r>
              <a:rPr lang="en-US"/>
              <a:t>	about what resources to access (it is becoming a self-propelled automata).</a:t>
            </a:r>
          </a:p>
          <a:p>
            <a:r>
              <a:rPr lang="en-US"/>
              <a:t>	If the client application is not able to evaluate the xlink:role attribute</a:t>
            </a:r>
          </a:p>
          <a:p>
            <a:r>
              <a:rPr lang="en-US"/>
              <a:t>	then the decision will need to be made out-of-band (that is, the decision</a:t>
            </a:r>
          </a:p>
          <a:p>
            <a:r>
              <a:rPr lang="en-US"/>
              <a:t>	must have been made when the application was written).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State Transitions in a SOAP-based Network</a:t>
            </a:r>
          </a:p>
        </p:txBody>
      </p:sp>
      <p:sp>
        <p:nvSpPr>
          <p:cNvPr id="164868" name="Oval 4"/>
          <p:cNvSpPr>
            <a:spLocks noChangeArrowheads="1"/>
          </p:cNvSpPr>
          <p:nvPr/>
        </p:nvSpPr>
        <p:spPr bwMode="auto">
          <a:xfrm>
            <a:off x="1530350" y="4164013"/>
            <a:ext cx="519113" cy="549275"/>
          </a:xfrm>
          <a:prstGeom prst="ellipse">
            <a:avLst/>
          </a:prstGeom>
          <a:solidFill>
            <a:schemeClr val="bg1"/>
          </a:solidFill>
          <a:ln w="9525">
            <a:solidFill>
              <a:schemeClr val="tx1"/>
            </a:solidFill>
            <a:round/>
            <a:headEnd/>
            <a:tailEnd/>
          </a:ln>
          <a:effectLst/>
        </p:spPr>
        <p:txBody>
          <a:bodyPr wrap="none" anchor="ctr"/>
          <a:lstStyle/>
          <a:p>
            <a:pPr algn="ctr"/>
            <a:r>
              <a:rPr lang="en-US"/>
              <a:t>S0</a:t>
            </a:r>
          </a:p>
        </p:txBody>
      </p:sp>
      <p:sp>
        <p:nvSpPr>
          <p:cNvPr id="164869" name="Oval 5"/>
          <p:cNvSpPr>
            <a:spLocks noChangeArrowheads="1"/>
          </p:cNvSpPr>
          <p:nvPr/>
        </p:nvSpPr>
        <p:spPr bwMode="auto">
          <a:xfrm>
            <a:off x="3632200" y="4143375"/>
            <a:ext cx="519113" cy="549275"/>
          </a:xfrm>
          <a:prstGeom prst="ellipse">
            <a:avLst/>
          </a:prstGeom>
          <a:solidFill>
            <a:schemeClr val="bg1"/>
          </a:solidFill>
          <a:ln w="9525">
            <a:solidFill>
              <a:schemeClr val="tx1"/>
            </a:solidFill>
            <a:round/>
            <a:headEnd/>
            <a:tailEnd/>
          </a:ln>
          <a:effectLst/>
        </p:spPr>
        <p:txBody>
          <a:bodyPr wrap="none" anchor="ctr"/>
          <a:lstStyle/>
          <a:p>
            <a:pPr algn="ctr"/>
            <a:r>
              <a:rPr lang="en-US"/>
              <a:t>S1</a:t>
            </a:r>
          </a:p>
        </p:txBody>
      </p:sp>
      <p:sp>
        <p:nvSpPr>
          <p:cNvPr id="164870" name="Line 6"/>
          <p:cNvSpPr>
            <a:spLocks noChangeShapeType="1"/>
          </p:cNvSpPr>
          <p:nvPr/>
        </p:nvSpPr>
        <p:spPr bwMode="auto">
          <a:xfrm>
            <a:off x="2049463" y="4438650"/>
            <a:ext cx="157321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4871" name="Text Box 7"/>
          <p:cNvSpPr txBox="1">
            <a:spLocks noChangeArrowheads="1"/>
          </p:cNvSpPr>
          <p:nvPr/>
        </p:nvSpPr>
        <p:spPr bwMode="auto">
          <a:xfrm>
            <a:off x="2095500" y="3278188"/>
            <a:ext cx="1355725" cy="457200"/>
          </a:xfrm>
          <a:prstGeom prst="rect">
            <a:avLst/>
          </a:prstGeom>
          <a:noFill/>
          <a:ln w="9525">
            <a:noFill/>
            <a:miter lim="800000"/>
            <a:headEnd/>
            <a:tailEnd/>
          </a:ln>
          <a:effectLst/>
        </p:spPr>
        <p:txBody>
          <a:bodyPr wrap="none">
            <a:spAutoFit/>
          </a:bodyPr>
          <a:lstStyle/>
          <a:p>
            <a:pPr algn="ctr"/>
            <a:r>
              <a:rPr lang="en-US" sz="1200"/>
              <a:t>Receive SOAP</a:t>
            </a:r>
          </a:p>
          <a:p>
            <a:pPr algn="ctr"/>
            <a:r>
              <a:rPr lang="en-US" sz="1200"/>
              <a:t>from Application 1</a:t>
            </a:r>
          </a:p>
        </p:txBody>
      </p:sp>
      <p:sp>
        <p:nvSpPr>
          <p:cNvPr id="164872" name="Line 8"/>
          <p:cNvSpPr>
            <a:spLocks noChangeShapeType="1"/>
          </p:cNvSpPr>
          <p:nvPr/>
        </p:nvSpPr>
        <p:spPr bwMode="auto">
          <a:xfrm>
            <a:off x="2366963" y="3730625"/>
            <a:ext cx="0" cy="563563"/>
          </a:xfrm>
          <a:prstGeom prst="line">
            <a:avLst/>
          </a:prstGeom>
          <a:noFill/>
          <a:ln w="9525">
            <a:solidFill>
              <a:schemeClr val="tx1"/>
            </a:solidFill>
            <a:round/>
            <a:headEnd/>
            <a:tailEnd/>
          </a:ln>
          <a:effectLst/>
        </p:spPr>
        <p:txBody>
          <a:bodyPr wrap="none" anchor="ctr"/>
          <a:lstStyle/>
          <a:p>
            <a:endParaRPr lang="en-US"/>
          </a:p>
        </p:txBody>
      </p:sp>
      <p:sp>
        <p:nvSpPr>
          <p:cNvPr id="164873" name="Line 9"/>
          <p:cNvSpPr>
            <a:spLocks noChangeShapeType="1"/>
          </p:cNvSpPr>
          <p:nvPr/>
        </p:nvSpPr>
        <p:spPr bwMode="auto">
          <a:xfrm>
            <a:off x="3219450" y="3883025"/>
            <a:ext cx="0" cy="563563"/>
          </a:xfrm>
          <a:prstGeom prst="line">
            <a:avLst/>
          </a:prstGeom>
          <a:noFill/>
          <a:ln w="9525">
            <a:solidFill>
              <a:schemeClr val="tx1"/>
            </a:solidFill>
            <a:round/>
            <a:headEnd/>
            <a:tailEnd/>
          </a:ln>
          <a:effectLst/>
        </p:spPr>
        <p:txBody>
          <a:bodyPr wrap="none" anchor="ctr"/>
          <a:lstStyle/>
          <a:p>
            <a:endParaRPr lang="en-US"/>
          </a:p>
        </p:txBody>
      </p:sp>
      <p:sp>
        <p:nvSpPr>
          <p:cNvPr id="164874" name="Freeform 10"/>
          <p:cNvSpPr>
            <a:spLocks/>
          </p:cNvSpPr>
          <p:nvPr/>
        </p:nvSpPr>
        <p:spPr bwMode="auto">
          <a:xfrm>
            <a:off x="2381250" y="3730625"/>
            <a:ext cx="850900" cy="195263"/>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4875" name="Freeform 11"/>
          <p:cNvSpPr>
            <a:spLocks/>
          </p:cNvSpPr>
          <p:nvPr/>
        </p:nvSpPr>
        <p:spPr bwMode="auto">
          <a:xfrm>
            <a:off x="2362200" y="4297363"/>
            <a:ext cx="850900" cy="195262"/>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4876" name="Oval 12"/>
          <p:cNvSpPr>
            <a:spLocks noChangeArrowheads="1"/>
          </p:cNvSpPr>
          <p:nvPr/>
        </p:nvSpPr>
        <p:spPr bwMode="auto">
          <a:xfrm>
            <a:off x="5329238" y="2795588"/>
            <a:ext cx="519112" cy="549275"/>
          </a:xfrm>
          <a:prstGeom prst="ellipse">
            <a:avLst/>
          </a:prstGeom>
          <a:solidFill>
            <a:schemeClr val="bg1"/>
          </a:solidFill>
          <a:ln w="9525">
            <a:solidFill>
              <a:schemeClr val="tx1"/>
            </a:solidFill>
            <a:round/>
            <a:headEnd/>
            <a:tailEnd/>
          </a:ln>
          <a:effectLst/>
        </p:spPr>
        <p:txBody>
          <a:bodyPr wrap="none" anchor="ctr"/>
          <a:lstStyle/>
          <a:p>
            <a:pPr algn="ctr"/>
            <a:r>
              <a:rPr lang="en-US"/>
              <a:t>S2a</a:t>
            </a:r>
          </a:p>
        </p:txBody>
      </p:sp>
      <p:sp>
        <p:nvSpPr>
          <p:cNvPr id="164877" name="Oval 13"/>
          <p:cNvSpPr>
            <a:spLocks noChangeArrowheads="1"/>
          </p:cNvSpPr>
          <p:nvPr/>
        </p:nvSpPr>
        <p:spPr bwMode="auto">
          <a:xfrm>
            <a:off x="5324475" y="4176713"/>
            <a:ext cx="519113" cy="549275"/>
          </a:xfrm>
          <a:prstGeom prst="ellipse">
            <a:avLst/>
          </a:prstGeom>
          <a:solidFill>
            <a:schemeClr val="bg1"/>
          </a:solidFill>
          <a:ln w="9525">
            <a:solidFill>
              <a:schemeClr val="tx1"/>
            </a:solidFill>
            <a:round/>
            <a:headEnd/>
            <a:tailEnd/>
          </a:ln>
          <a:effectLst/>
        </p:spPr>
        <p:txBody>
          <a:bodyPr wrap="none" anchor="ctr"/>
          <a:lstStyle/>
          <a:p>
            <a:pPr algn="ctr"/>
            <a:r>
              <a:rPr lang="en-US"/>
              <a:t>S2b</a:t>
            </a:r>
          </a:p>
        </p:txBody>
      </p:sp>
      <p:sp>
        <p:nvSpPr>
          <p:cNvPr id="164878" name="Oval 14"/>
          <p:cNvSpPr>
            <a:spLocks noChangeArrowheads="1"/>
          </p:cNvSpPr>
          <p:nvPr/>
        </p:nvSpPr>
        <p:spPr bwMode="auto">
          <a:xfrm>
            <a:off x="5319713" y="5643563"/>
            <a:ext cx="519112" cy="549275"/>
          </a:xfrm>
          <a:prstGeom prst="ellipse">
            <a:avLst/>
          </a:prstGeom>
          <a:solidFill>
            <a:schemeClr val="bg1"/>
          </a:solidFill>
          <a:ln w="9525">
            <a:solidFill>
              <a:schemeClr val="tx1"/>
            </a:solidFill>
            <a:round/>
            <a:headEnd/>
            <a:tailEnd/>
          </a:ln>
          <a:effectLst/>
        </p:spPr>
        <p:txBody>
          <a:bodyPr wrap="none" anchor="ctr"/>
          <a:lstStyle/>
          <a:p>
            <a:pPr algn="ctr"/>
            <a:r>
              <a:rPr lang="en-US"/>
              <a:t>S2c</a:t>
            </a:r>
          </a:p>
        </p:txBody>
      </p:sp>
      <p:sp>
        <p:nvSpPr>
          <p:cNvPr id="164880" name="Line 16"/>
          <p:cNvSpPr>
            <a:spLocks noChangeShapeType="1"/>
          </p:cNvSpPr>
          <p:nvPr/>
        </p:nvSpPr>
        <p:spPr bwMode="auto">
          <a:xfrm flipV="1">
            <a:off x="4113213" y="3233738"/>
            <a:ext cx="1239837" cy="981075"/>
          </a:xfrm>
          <a:prstGeom prst="line">
            <a:avLst/>
          </a:prstGeom>
          <a:noFill/>
          <a:ln w="9525">
            <a:solidFill>
              <a:schemeClr val="tx1"/>
            </a:solidFill>
            <a:round/>
            <a:headEnd/>
            <a:tailEnd type="triangle" w="med" len="med"/>
          </a:ln>
          <a:effectLst/>
        </p:spPr>
        <p:txBody>
          <a:bodyPr wrap="none" anchor="ctr"/>
          <a:lstStyle/>
          <a:p>
            <a:endParaRPr lang="en-US"/>
          </a:p>
        </p:txBody>
      </p:sp>
      <p:sp>
        <p:nvSpPr>
          <p:cNvPr id="164881" name="Text Box 17"/>
          <p:cNvSpPr txBox="1">
            <a:spLocks noChangeArrowheads="1"/>
          </p:cNvSpPr>
          <p:nvPr/>
        </p:nvSpPr>
        <p:spPr bwMode="auto">
          <a:xfrm>
            <a:off x="3632200" y="2473325"/>
            <a:ext cx="1423988" cy="457200"/>
          </a:xfrm>
          <a:prstGeom prst="rect">
            <a:avLst/>
          </a:prstGeom>
          <a:noFill/>
          <a:ln w="9525">
            <a:noFill/>
            <a:miter lim="800000"/>
            <a:headEnd/>
            <a:tailEnd/>
          </a:ln>
          <a:effectLst/>
        </p:spPr>
        <p:txBody>
          <a:bodyPr wrap="none">
            <a:spAutoFit/>
          </a:bodyPr>
          <a:lstStyle/>
          <a:p>
            <a:pPr algn="ctr"/>
            <a:r>
              <a:rPr lang="en-US" sz="1200"/>
              <a:t>Receive SOAP</a:t>
            </a:r>
          </a:p>
          <a:p>
            <a:pPr algn="ctr"/>
            <a:r>
              <a:rPr lang="en-US" sz="1200"/>
              <a:t>from Application 2a</a:t>
            </a:r>
          </a:p>
        </p:txBody>
      </p:sp>
      <p:sp>
        <p:nvSpPr>
          <p:cNvPr id="164882" name="Line 18"/>
          <p:cNvSpPr>
            <a:spLocks noChangeShapeType="1"/>
          </p:cNvSpPr>
          <p:nvPr/>
        </p:nvSpPr>
        <p:spPr bwMode="auto">
          <a:xfrm>
            <a:off x="3933825" y="2925763"/>
            <a:ext cx="0" cy="563562"/>
          </a:xfrm>
          <a:prstGeom prst="line">
            <a:avLst/>
          </a:prstGeom>
          <a:noFill/>
          <a:ln w="9525">
            <a:solidFill>
              <a:schemeClr val="tx1"/>
            </a:solidFill>
            <a:round/>
            <a:headEnd/>
            <a:tailEnd/>
          </a:ln>
          <a:effectLst/>
        </p:spPr>
        <p:txBody>
          <a:bodyPr wrap="none" anchor="ctr"/>
          <a:lstStyle/>
          <a:p>
            <a:endParaRPr lang="en-US"/>
          </a:p>
        </p:txBody>
      </p:sp>
      <p:sp>
        <p:nvSpPr>
          <p:cNvPr id="164883" name="Line 19"/>
          <p:cNvSpPr>
            <a:spLocks noChangeShapeType="1"/>
          </p:cNvSpPr>
          <p:nvPr/>
        </p:nvSpPr>
        <p:spPr bwMode="auto">
          <a:xfrm>
            <a:off x="4786313" y="3078163"/>
            <a:ext cx="0" cy="563562"/>
          </a:xfrm>
          <a:prstGeom prst="line">
            <a:avLst/>
          </a:prstGeom>
          <a:noFill/>
          <a:ln w="9525">
            <a:solidFill>
              <a:schemeClr val="tx1"/>
            </a:solidFill>
            <a:round/>
            <a:headEnd/>
            <a:tailEnd/>
          </a:ln>
          <a:effectLst/>
        </p:spPr>
        <p:txBody>
          <a:bodyPr wrap="none" anchor="ctr"/>
          <a:lstStyle/>
          <a:p>
            <a:endParaRPr lang="en-US"/>
          </a:p>
        </p:txBody>
      </p:sp>
      <p:sp>
        <p:nvSpPr>
          <p:cNvPr id="164884" name="Freeform 20"/>
          <p:cNvSpPr>
            <a:spLocks/>
          </p:cNvSpPr>
          <p:nvPr/>
        </p:nvSpPr>
        <p:spPr bwMode="auto">
          <a:xfrm>
            <a:off x="3948113" y="2925763"/>
            <a:ext cx="850900" cy="195262"/>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4885" name="Freeform 21"/>
          <p:cNvSpPr>
            <a:spLocks/>
          </p:cNvSpPr>
          <p:nvPr/>
        </p:nvSpPr>
        <p:spPr bwMode="auto">
          <a:xfrm>
            <a:off x="3929063" y="3492500"/>
            <a:ext cx="850900" cy="195263"/>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4887" name="Oval 23"/>
          <p:cNvSpPr>
            <a:spLocks noChangeArrowheads="1"/>
          </p:cNvSpPr>
          <p:nvPr/>
        </p:nvSpPr>
        <p:spPr bwMode="auto">
          <a:xfrm>
            <a:off x="7239000" y="2105025"/>
            <a:ext cx="519113" cy="549275"/>
          </a:xfrm>
          <a:prstGeom prst="ellipse">
            <a:avLst/>
          </a:prstGeom>
          <a:solidFill>
            <a:schemeClr val="bg1"/>
          </a:solidFill>
          <a:ln w="9525">
            <a:solidFill>
              <a:schemeClr val="tx1"/>
            </a:solidFill>
            <a:round/>
            <a:headEnd/>
            <a:tailEnd/>
          </a:ln>
          <a:effectLst/>
        </p:spPr>
        <p:txBody>
          <a:bodyPr wrap="none" anchor="ctr"/>
          <a:lstStyle/>
          <a:p>
            <a:pPr algn="ctr"/>
            <a:r>
              <a:rPr lang="en-US"/>
              <a:t>S3a</a:t>
            </a:r>
          </a:p>
        </p:txBody>
      </p:sp>
      <p:sp>
        <p:nvSpPr>
          <p:cNvPr id="164888" name="Oval 24"/>
          <p:cNvSpPr>
            <a:spLocks noChangeArrowheads="1"/>
          </p:cNvSpPr>
          <p:nvPr/>
        </p:nvSpPr>
        <p:spPr bwMode="auto">
          <a:xfrm>
            <a:off x="7234238" y="3486150"/>
            <a:ext cx="519112" cy="549275"/>
          </a:xfrm>
          <a:prstGeom prst="ellipse">
            <a:avLst/>
          </a:prstGeom>
          <a:solidFill>
            <a:schemeClr val="bg1"/>
          </a:solidFill>
          <a:ln w="9525">
            <a:solidFill>
              <a:schemeClr val="tx1"/>
            </a:solidFill>
            <a:round/>
            <a:headEnd/>
            <a:tailEnd/>
          </a:ln>
          <a:effectLst/>
        </p:spPr>
        <p:txBody>
          <a:bodyPr wrap="none" anchor="ctr"/>
          <a:lstStyle/>
          <a:p>
            <a:pPr algn="ctr"/>
            <a:r>
              <a:rPr lang="en-US"/>
              <a:t>S3b</a:t>
            </a:r>
          </a:p>
        </p:txBody>
      </p:sp>
      <p:sp>
        <p:nvSpPr>
          <p:cNvPr id="164889" name="Line 25"/>
          <p:cNvSpPr>
            <a:spLocks noChangeShapeType="1"/>
          </p:cNvSpPr>
          <p:nvPr/>
        </p:nvSpPr>
        <p:spPr bwMode="auto">
          <a:xfrm>
            <a:off x="5829300" y="3117850"/>
            <a:ext cx="1400175"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4890" name="Text Box 26"/>
          <p:cNvSpPr txBox="1">
            <a:spLocks noChangeArrowheads="1"/>
          </p:cNvSpPr>
          <p:nvPr/>
        </p:nvSpPr>
        <p:spPr bwMode="auto">
          <a:xfrm>
            <a:off x="5792788" y="2225675"/>
            <a:ext cx="1431925" cy="457200"/>
          </a:xfrm>
          <a:prstGeom prst="rect">
            <a:avLst/>
          </a:prstGeom>
          <a:noFill/>
          <a:ln w="9525">
            <a:noFill/>
            <a:miter lim="800000"/>
            <a:headEnd/>
            <a:tailEnd/>
          </a:ln>
          <a:effectLst/>
        </p:spPr>
        <p:txBody>
          <a:bodyPr wrap="none">
            <a:spAutoFit/>
          </a:bodyPr>
          <a:lstStyle/>
          <a:p>
            <a:pPr algn="ctr"/>
            <a:r>
              <a:rPr lang="en-US" sz="1200"/>
              <a:t>Receive SOAP</a:t>
            </a:r>
          </a:p>
          <a:p>
            <a:pPr algn="ctr"/>
            <a:r>
              <a:rPr lang="en-US" sz="1200"/>
              <a:t>from Application 3b</a:t>
            </a:r>
          </a:p>
        </p:txBody>
      </p:sp>
      <p:sp>
        <p:nvSpPr>
          <p:cNvPr id="164891" name="Line 27"/>
          <p:cNvSpPr>
            <a:spLocks noChangeShapeType="1"/>
          </p:cNvSpPr>
          <p:nvPr/>
        </p:nvSpPr>
        <p:spPr bwMode="auto">
          <a:xfrm>
            <a:off x="6100763" y="2678113"/>
            <a:ext cx="0" cy="563562"/>
          </a:xfrm>
          <a:prstGeom prst="line">
            <a:avLst/>
          </a:prstGeom>
          <a:noFill/>
          <a:ln w="9525">
            <a:solidFill>
              <a:schemeClr val="tx1"/>
            </a:solidFill>
            <a:round/>
            <a:headEnd/>
            <a:tailEnd/>
          </a:ln>
          <a:effectLst/>
        </p:spPr>
        <p:txBody>
          <a:bodyPr wrap="none" anchor="ctr"/>
          <a:lstStyle/>
          <a:p>
            <a:endParaRPr lang="en-US"/>
          </a:p>
        </p:txBody>
      </p:sp>
      <p:sp>
        <p:nvSpPr>
          <p:cNvPr id="164892" name="Line 28"/>
          <p:cNvSpPr>
            <a:spLocks noChangeShapeType="1"/>
          </p:cNvSpPr>
          <p:nvPr/>
        </p:nvSpPr>
        <p:spPr bwMode="auto">
          <a:xfrm>
            <a:off x="6953250" y="2830513"/>
            <a:ext cx="0" cy="563562"/>
          </a:xfrm>
          <a:prstGeom prst="line">
            <a:avLst/>
          </a:prstGeom>
          <a:noFill/>
          <a:ln w="9525">
            <a:solidFill>
              <a:schemeClr val="tx1"/>
            </a:solidFill>
            <a:round/>
            <a:headEnd/>
            <a:tailEnd/>
          </a:ln>
          <a:effectLst/>
        </p:spPr>
        <p:txBody>
          <a:bodyPr wrap="none" anchor="ctr"/>
          <a:lstStyle/>
          <a:p>
            <a:endParaRPr lang="en-US"/>
          </a:p>
        </p:txBody>
      </p:sp>
      <p:sp>
        <p:nvSpPr>
          <p:cNvPr id="164893" name="Freeform 29"/>
          <p:cNvSpPr>
            <a:spLocks/>
          </p:cNvSpPr>
          <p:nvPr/>
        </p:nvSpPr>
        <p:spPr bwMode="auto">
          <a:xfrm>
            <a:off x="6115050" y="2678113"/>
            <a:ext cx="850900" cy="195262"/>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4894" name="Freeform 30"/>
          <p:cNvSpPr>
            <a:spLocks/>
          </p:cNvSpPr>
          <p:nvPr/>
        </p:nvSpPr>
        <p:spPr bwMode="auto">
          <a:xfrm>
            <a:off x="6096000" y="3244850"/>
            <a:ext cx="850900" cy="195263"/>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64896" name="Text Box 32"/>
          <p:cNvSpPr txBox="1">
            <a:spLocks noChangeArrowheads="1"/>
          </p:cNvSpPr>
          <p:nvPr/>
        </p:nvSpPr>
        <p:spPr bwMode="auto">
          <a:xfrm>
            <a:off x="658813" y="5303838"/>
            <a:ext cx="4498975" cy="1200150"/>
          </a:xfrm>
          <a:prstGeom prst="rect">
            <a:avLst/>
          </a:prstGeom>
          <a:noFill/>
          <a:ln w="9525">
            <a:solidFill>
              <a:schemeClr val="tx1"/>
            </a:solidFill>
            <a:miter lim="800000"/>
            <a:headEnd/>
            <a:tailEnd/>
          </a:ln>
          <a:effectLst/>
        </p:spPr>
        <p:txBody>
          <a:bodyPr wrap="none">
            <a:spAutoFit/>
          </a:bodyPr>
          <a:lstStyle/>
          <a:p>
            <a:r>
              <a:rPr lang="en-US"/>
              <a:t>In a pure SOAP system each SOAP message</a:t>
            </a:r>
          </a:p>
          <a:p>
            <a:r>
              <a:rPr lang="en-US"/>
              <a:t>will be just data, no hyperlinks.  Consequently,</a:t>
            </a:r>
          </a:p>
          <a:p>
            <a:r>
              <a:rPr lang="en-US"/>
              <a:t>the decision on which resource to access next</a:t>
            </a:r>
          </a:p>
          <a:p>
            <a:r>
              <a:rPr lang="en-US"/>
              <a:t>must be made out-of-band.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State Transitions in a SOAP-based Network</a:t>
            </a:r>
          </a:p>
        </p:txBody>
      </p:sp>
      <p:sp>
        <p:nvSpPr>
          <p:cNvPr id="165891" name="Text Box 3"/>
          <p:cNvSpPr txBox="1">
            <a:spLocks noChangeArrowheads="1"/>
          </p:cNvSpPr>
          <p:nvPr/>
        </p:nvSpPr>
        <p:spPr bwMode="auto">
          <a:xfrm>
            <a:off x="820738" y="2157413"/>
            <a:ext cx="8007350" cy="366712"/>
          </a:xfrm>
          <a:prstGeom prst="rect">
            <a:avLst/>
          </a:prstGeom>
          <a:noFill/>
          <a:ln w="9525">
            <a:noFill/>
            <a:miter lim="800000"/>
            <a:headEnd/>
            <a:tailEnd/>
          </a:ln>
          <a:effectLst/>
        </p:spPr>
        <p:txBody>
          <a:bodyPr wrap="none">
            <a:spAutoFit/>
          </a:bodyPr>
          <a:lstStyle/>
          <a:p>
            <a:r>
              <a:rPr lang="en-US"/>
              <a:t>Recall the Parts Depot example.  The parts list resource returns this SOAP document:</a:t>
            </a:r>
          </a:p>
        </p:txBody>
      </p:sp>
      <p:sp>
        <p:nvSpPr>
          <p:cNvPr id="165892" name="Rectangle 4"/>
          <p:cNvSpPr>
            <a:spLocks noChangeArrowheads="1"/>
          </p:cNvSpPr>
          <p:nvPr/>
        </p:nvSpPr>
        <p:spPr bwMode="auto">
          <a:xfrm>
            <a:off x="1309688" y="2566988"/>
            <a:ext cx="5618162" cy="3292475"/>
          </a:xfrm>
          <a:prstGeom prst="rect">
            <a:avLst/>
          </a:prstGeom>
          <a:noFill/>
          <a:ln w="9525">
            <a:solidFill>
              <a:schemeClr val="tx1"/>
            </a:solidFill>
            <a:miter lim="800000"/>
            <a:headEnd/>
            <a:tailEnd/>
          </a:ln>
          <a:effectLst/>
        </p:spPr>
        <p:txBody>
          <a:bodyPr wrap="none">
            <a:spAutoFit/>
          </a:bodyPr>
          <a:lstStyle/>
          <a:p>
            <a:r>
              <a:rPr lang="en-US" sz="1400"/>
              <a:t>&lt;?xml version="1.0"?&gt;</a:t>
            </a:r>
          </a:p>
          <a:p>
            <a:r>
              <a:rPr lang="en-US" sz="1400"/>
              <a:t>&lt;soap:Envelope xmlns:soap="http://schemas.xmlsoap.org/soap/envelope/"&gt;</a:t>
            </a:r>
          </a:p>
          <a:p>
            <a:r>
              <a:rPr lang="en-US" sz="1400"/>
              <a:t>    &lt;soap:Body&gt;</a:t>
            </a:r>
          </a:p>
          <a:p>
            <a:endParaRPr lang="en-US" sz="1400"/>
          </a:p>
          <a:p>
            <a:r>
              <a:rPr lang="en-US" sz="1400"/>
              <a:t>        &lt;p:</a:t>
            </a:r>
            <a:r>
              <a:rPr lang="en-US" sz="1400" b="1"/>
              <a:t>getPartsListResponse</a:t>
            </a:r>
            <a:r>
              <a:rPr lang="en-US" sz="1400"/>
              <a:t> xmlns:p="http://www.parts-depot.com"&gt;</a:t>
            </a:r>
          </a:p>
          <a:p>
            <a:r>
              <a:rPr lang="en-US" sz="1400"/>
              <a:t>            &lt;Parts&gt;</a:t>
            </a:r>
          </a:p>
          <a:p>
            <a:r>
              <a:rPr lang="en-US" sz="1400"/>
              <a:t>                  &lt;Part-ID&gt;00345&lt;Part-ID&gt;</a:t>
            </a:r>
          </a:p>
          <a:p>
            <a:r>
              <a:rPr lang="en-US" sz="1400"/>
              <a:t>                  &lt;Part-ID&gt;00346&lt;Part-ID&gt;</a:t>
            </a:r>
          </a:p>
          <a:p>
            <a:r>
              <a:rPr lang="en-US" sz="1400"/>
              <a:t>                  &lt;Part-ID&gt;00347&lt;Part-ID&gt;</a:t>
            </a:r>
          </a:p>
          <a:p>
            <a:r>
              <a:rPr lang="en-US" sz="1400"/>
              <a:t>                  &lt;Part-ID&gt;00348&lt;Part-ID&gt;</a:t>
            </a:r>
          </a:p>
          <a:p>
            <a:r>
              <a:rPr lang="en-US" sz="1400"/>
              <a:t>            &lt;/Parts&gt;</a:t>
            </a:r>
          </a:p>
          <a:p>
            <a:r>
              <a:rPr lang="en-US" sz="1400"/>
              <a:t>        &lt;p:</a:t>
            </a:r>
            <a:r>
              <a:rPr lang="en-US" sz="1400" b="1"/>
              <a:t>getPartsListResponse</a:t>
            </a:r>
            <a:r>
              <a:rPr lang="en-US" sz="1400"/>
              <a:t>&gt;</a:t>
            </a:r>
          </a:p>
          <a:p>
            <a:endParaRPr lang="en-US" sz="1400"/>
          </a:p>
          <a:p>
            <a:r>
              <a:rPr lang="en-US" sz="1400"/>
              <a:t>    &lt;/soap:Body&gt;</a:t>
            </a:r>
          </a:p>
          <a:p>
            <a:r>
              <a:rPr lang="en-US" sz="1400"/>
              <a:t>&lt;/soap:Envelope&gt;</a:t>
            </a:r>
          </a:p>
        </p:txBody>
      </p:sp>
      <p:sp>
        <p:nvSpPr>
          <p:cNvPr id="165893" name="Text Box 5"/>
          <p:cNvSpPr txBox="1">
            <a:spLocks noChangeArrowheads="1"/>
          </p:cNvSpPr>
          <p:nvPr/>
        </p:nvSpPr>
        <p:spPr bwMode="auto">
          <a:xfrm>
            <a:off x="962025" y="5924550"/>
            <a:ext cx="6588125" cy="915988"/>
          </a:xfrm>
          <a:prstGeom prst="rect">
            <a:avLst/>
          </a:prstGeom>
          <a:noFill/>
          <a:ln w="9525">
            <a:noFill/>
            <a:miter lim="800000"/>
            <a:headEnd/>
            <a:tailEnd/>
          </a:ln>
          <a:effectLst/>
        </p:spPr>
        <p:txBody>
          <a:bodyPr wrap="none">
            <a:spAutoFit/>
          </a:bodyPr>
          <a:lstStyle/>
          <a:p>
            <a:r>
              <a:rPr lang="en-US"/>
              <a:t>The SOAP document contains no hyperlinks.  In the Web world this </a:t>
            </a:r>
          </a:p>
          <a:p>
            <a:r>
              <a:rPr lang="en-US"/>
              <a:t>document is an island, cut off from the rest of the Web.  Information</a:t>
            </a:r>
          </a:p>
          <a:p>
            <a:r>
              <a:rPr lang="en-US"/>
              <a:t>about "what to do next" must be obtained elsewhere, i.e., out-of-band.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Why don't SOAP Documents Contain Hyperlinks?</a:t>
            </a:r>
          </a:p>
        </p:txBody>
      </p:sp>
      <p:sp>
        <p:nvSpPr>
          <p:cNvPr id="166915" name="Rectangle 3"/>
          <p:cNvSpPr>
            <a:spLocks noGrp="1" noChangeArrowheads="1"/>
          </p:cNvSpPr>
          <p:nvPr>
            <p:ph type="body" idx="1"/>
          </p:nvPr>
        </p:nvSpPr>
        <p:spPr/>
        <p:txBody>
          <a:bodyPr/>
          <a:lstStyle/>
          <a:p>
            <a:r>
              <a:rPr lang="en-US" sz="2800"/>
              <a:t>In a pure SOAP system, that is where all accesses are to SOAP-based Web services, then each SOAP document will be an island.</a:t>
            </a:r>
          </a:p>
          <a:p>
            <a:r>
              <a:rPr lang="en-US" sz="2800"/>
              <a:t>The reason for this is simple: with SOAP a URL is meaningless by itself.  The URL just points to a SOAP server.  To be useful the URL must be accompanied by the SOAP message.</a:t>
            </a:r>
          </a:p>
          <a:p>
            <a:r>
              <a:rPr lang="en-US" sz="2800"/>
              <a:t>Note: the SOAP Working Group is currently working on a way to do SOAP HTTP GET.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Caching (i.e., performance)</a:t>
            </a:r>
          </a:p>
        </p:txBody>
      </p:sp>
      <p:sp>
        <p:nvSpPr>
          <p:cNvPr id="169987" name="Rectangle 3"/>
          <p:cNvSpPr>
            <a:spLocks noGrp="1" noChangeArrowheads="1"/>
          </p:cNvSpPr>
          <p:nvPr>
            <p:ph type="body" idx="1"/>
          </p:nvPr>
        </p:nvSpPr>
        <p:spPr/>
        <p:txBody>
          <a:bodyPr/>
          <a:lstStyle/>
          <a:p>
            <a:r>
              <a:rPr lang="en-US"/>
              <a:t>In a network-based application it is ofterntimes the communications which are the bottleneck.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REST and Caching</a:t>
            </a:r>
          </a:p>
        </p:txBody>
      </p:sp>
      <p:sp>
        <p:nvSpPr>
          <p:cNvPr id="171011" name="Rectangle 3"/>
          <p:cNvSpPr>
            <a:spLocks noChangeArrowheads="1"/>
          </p:cNvSpPr>
          <p:nvPr/>
        </p:nvSpPr>
        <p:spPr bwMode="auto">
          <a:xfrm>
            <a:off x="5318125" y="2193925"/>
            <a:ext cx="1284288" cy="2324100"/>
          </a:xfrm>
          <a:prstGeom prst="rect">
            <a:avLst/>
          </a:prstGeom>
          <a:solidFill>
            <a:schemeClr val="bg1"/>
          </a:solidFill>
          <a:ln w="9525">
            <a:solidFill>
              <a:schemeClr val="tx1"/>
            </a:solidFill>
            <a:miter lim="800000"/>
            <a:headEnd/>
            <a:tailEnd/>
          </a:ln>
          <a:effectLst/>
        </p:spPr>
        <p:txBody>
          <a:bodyPr wrap="none" anchor="ctr"/>
          <a:lstStyle/>
          <a:p>
            <a:pPr algn="ctr"/>
            <a:r>
              <a:rPr lang="en-US"/>
              <a:t>Web</a:t>
            </a:r>
          </a:p>
          <a:p>
            <a:pPr algn="ctr"/>
            <a:r>
              <a:rPr lang="en-US"/>
              <a:t>Server</a:t>
            </a:r>
          </a:p>
        </p:txBody>
      </p:sp>
      <p:sp>
        <p:nvSpPr>
          <p:cNvPr id="171012" name="Oval 4"/>
          <p:cNvSpPr>
            <a:spLocks noChangeArrowheads="1"/>
          </p:cNvSpPr>
          <p:nvPr/>
        </p:nvSpPr>
        <p:spPr bwMode="auto">
          <a:xfrm>
            <a:off x="7242175" y="2498725"/>
            <a:ext cx="1327150" cy="1284288"/>
          </a:xfrm>
          <a:prstGeom prst="ellipse">
            <a:avLst/>
          </a:prstGeom>
          <a:solidFill>
            <a:schemeClr val="bg1"/>
          </a:solidFill>
          <a:ln w="9525">
            <a:solidFill>
              <a:schemeClr val="tx1"/>
            </a:solidFill>
            <a:round/>
            <a:headEnd/>
            <a:tailEnd/>
          </a:ln>
          <a:effectLst/>
        </p:spPr>
        <p:txBody>
          <a:bodyPr wrap="none" anchor="ctr"/>
          <a:lstStyle/>
          <a:p>
            <a:pPr algn="ctr"/>
            <a:r>
              <a:rPr lang="en-US"/>
              <a:t>Resource 1</a:t>
            </a:r>
          </a:p>
        </p:txBody>
      </p:sp>
      <p:sp>
        <p:nvSpPr>
          <p:cNvPr id="171015" name="Rectangle 7"/>
          <p:cNvSpPr>
            <a:spLocks noChangeArrowheads="1"/>
          </p:cNvSpPr>
          <p:nvPr/>
        </p:nvSpPr>
        <p:spPr bwMode="auto">
          <a:xfrm>
            <a:off x="3354388" y="2622550"/>
            <a:ext cx="1284287" cy="1141413"/>
          </a:xfrm>
          <a:prstGeom prst="rect">
            <a:avLst/>
          </a:prstGeom>
          <a:solidFill>
            <a:schemeClr val="bg1"/>
          </a:solidFill>
          <a:ln w="9525">
            <a:solidFill>
              <a:schemeClr val="tx1"/>
            </a:solidFill>
            <a:miter lim="800000"/>
            <a:headEnd/>
            <a:tailEnd/>
          </a:ln>
          <a:effectLst/>
        </p:spPr>
        <p:txBody>
          <a:bodyPr wrap="none" anchor="ctr"/>
          <a:lstStyle/>
          <a:p>
            <a:pPr algn="ctr"/>
            <a:r>
              <a:rPr lang="en-US"/>
              <a:t>Cache</a:t>
            </a:r>
          </a:p>
          <a:p>
            <a:pPr algn="ctr"/>
            <a:r>
              <a:rPr lang="en-US"/>
              <a:t>Server</a:t>
            </a:r>
          </a:p>
        </p:txBody>
      </p:sp>
      <p:grpSp>
        <p:nvGrpSpPr>
          <p:cNvPr id="171016" name="Group 8"/>
          <p:cNvGrpSpPr>
            <a:grpSpLocks/>
          </p:cNvGrpSpPr>
          <p:nvPr/>
        </p:nvGrpSpPr>
        <p:grpSpPr bwMode="auto">
          <a:xfrm>
            <a:off x="382588" y="2765425"/>
            <a:ext cx="474662" cy="852488"/>
            <a:chOff x="314" y="532"/>
            <a:chExt cx="299" cy="537"/>
          </a:xfrm>
        </p:grpSpPr>
        <p:sp>
          <p:nvSpPr>
            <p:cNvPr id="171017" name="Oval 9"/>
            <p:cNvSpPr>
              <a:spLocks noChangeArrowheads="1"/>
            </p:cNvSpPr>
            <p:nvPr/>
          </p:nvSpPr>
          <p:spPr bwMode="auto">
            <a:xfrm>
              <a:off x="377" y="532"/>
              <a:ext cx="146" cy="146"/>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1018" name="Line 10"/>
            <p:cNvSpPr>
              <a:spLocks noChangeShapeType="1"/>
            </p:cNvSpPr>
            <p:nvPr/>
          </p:nvSpPr>
          <p:spPr bwMode="auto">
            <a:xfrm>
              <a:off x="450" y="678"/>
              <a:ext cx="0" cy="236"/>
            </a:xfrm>
            <a:prstGeom prst="line">
              <a:avLst/>
            </a:prstGeom>
            <a:noFill/>
            <a:ln w="9525">
              <a:solidFill>
                <a:schemeClr val="tx1"/>
              </a:solidFill>
              <a:round/>
              <a:headEnd/>
              <a:tailEnd/>
            </a:ln>
            <a:effectLst/>
          </p:spPr>
          <p:txBody>
            <a:bodyPr wrap="none" anchor="ctr"/>
            <a:lstStyle/>
            <a:p>
              <a:endParaRPr lang="en-US"/>
            </a:p>
          </p:txBody>
        </p:sp>
        <p:sp>
          <p:nvSpPr>
            <p:cNvPr id="171019" name="Line 11"/>
            <p:cNvSpPr>
              <a:spLocks noChangeShapeType="1"/>
            </p:cNvSpPr>
            <p:nvPr/>
          </p:nvSpPr>
          <p:spPr bwMode="auto">
            <a:xfrm flipH="1" flipV="1">
              <a:off x="314" y="741"/>
              <a:ext cx="145" cy="82"/>
            </a:xfrm>
            <a:prstGeom prst="line">
              <a:avLst/>
            </a:prstGeom>
            <a:noFill/>
            <a:ln w="9525">
              <a:solidFill>
                <a:schemeClr val="tx1"/>
              </a:solidFill>
              <a:round/>
              <a:headEnd/>
              <a:tailEnd/>
            </a:ln>
            <a:effectLst/>
          </p:spPr>
          <p:txBody>
            <a:bodyPr wrap="none" anchor="ctr"/>
            <a:lstStyle/>
            <a:p>
              <a:endParaRPr lang="en-US"/>
            </a:p>
          </p:txBody>
        </p:sp>
        <p:sp>
          <p:nvSpPr>
            <p:cNvPr id="171020" name="Line 12"/>
            <p:cNvSpPr>
              <a:spLocks noChangeShapeType="1"/>
            </p:cNvSpPr>
            <p:nvPr/>
          </p:nvSpPr>
          <p:spPr bwMode="auto">
            <a:xfrm flipV="1">
              <a:off x="459" y="751"/>
              <a:ext cx="154" cy="72"/>
            </a:xfrm>
            <a:prstGeom prst="line">
              <a:avLst/>
            </a:prstGeom>
            <a:noFill/>
            <a:ln w="9525">
              <a:solidFill>
                <a:schemeClr val="tx1"/>
              </a:solidFill>
              <a:round/>
              <a:headEnd/>
              <a:tailEnd/>
            </a:ln>
            <a:effectLst/>
          </p:spPr>
          <p:txBody>
            <a:bodyPr wrap="none" anchor="ctr"/>
            <a:lstStyle/>
            <a:p>
              <a:endParaRPr lang="en-US"/>
            </a:p>
          </p:txBody>
        </p:sp>
        <p:sp>
          <p:nvSpPr>
            <p:cNvPr id="171021" name="Line 13"/>
            <p:cNvSpPr>
              <a:spLocks noChangeShapeType="1"/>
            </p:cNvSpPr>
            <p:nvPr/>
          </p:nvSpPr>
          <p:spPr bwMode="auto">
            <a:xfrm flipH="1">
              <a:off x="377" y="896"/>
              <a:ext cx="73" cy="164"/>
            </a:xfrm>
            <a:prstGeom prst="line">
              <a:avLst/>
            </a:prstGeom>
            <a:noFill/>
            <a:ln w="9525">
              <a:solidFill>
                <a:schemeClr val="tx1"/>
              </a:solidFill>
              <a:round/>
              <a:headEnd/>
              <a:tailEnd/>
            </a:ln>
            <a:effectLst/>
          </p:spPr>
          <p:txBody>
            <a:bodyPr wrap="none" anchor="ctr"/>
            <a:lstStyle/>
            <a:p>
              <a:endParaRPr lang="en-US"/>
            </a:p>
          </p:txBody>
        </p:sp>
        <p:sp>
          <p:nvSpPr>
            <p:cNvPr id="171022" name="Line 14"/>
            <p:cNvSpPr>
              <a:spLocks noChangeShapeType="1"/>
            </p:cNvSpPr>
            <p:nvPr/>
          </p:nvSpPr>
          <p:spPr bwMode="auto">
            <a:xfrm>
              <a:off x="459" y="905"/>
              <a:ext cx="64" cy="164"/>
            </a:xfrm>
            <a:prstGeom prst="line">
              <a:avLst/>
            </a:prstGeom>
            <a:noFill/>
            <a:ln w="9525">
              <a:solidFill>
                <a:schemeClr val="tx1"/>
              </a:solidFill>
              <a:round/>
              <a:headEnd/>
              <a:tailEnd/>
            </a:ln>
            <a:effectLst/>
          </p:spPr>
          <p:txBody>
            <a:bodyPr wrap="none" anchor="ctr"/>
            <a:lstStyle/>
            <a:p>
              <a:endParaRPr lang="en-US"/>
            </a:p>
          </p:txBody>
        </p:sp>
      </p:grpSp>
      <p:sp>
        <p:nvSpPr>
          <p:cNvPr id="171023" name="Line 15"/>
          <p:cNvSpPr>
            <a:spLocks noChangeShapeType="1"/>
          </p:cNvSpPr>
          <p:nvPr/>
        </p:nvSpPr>
        <p:spPr bwMode="auto">
          <a:xfrm>
            <a:off x="993775" y="3219450"/>
            <a:ext cx="236696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1024" name="Text Box 16"/>
          <p:cNvSpPr txBox="1">
            <a:spLocks noChangeArrowheads="1"/>
          </p:cNvSpPr>
          <p:nvPr/>
        </p:nvSpPr>
        <p:spPr bwMode="auto">
          <a:xfrm>
            <a:off x="887413" y="2968625"/>
            <a:ext cx="2541587" cy="274638"/>
          </a:xfrm>
          <a:prstGeom prst="rect">
            <a:avLst/>
          </a:prstGeom>
          <a:noFill/>
          <a:ln w="9525">
            <a:noFill/>
            <a:miter lim="800000"/>
            <a:headEnd/>
            <a:tailEnd/>
          </a:ln>
          <a:effectLst/>
        </p:spPr>
        <p:txBody>
          <a:bodyPr wrap="none">
            <a:spAutoFit/>
          </a:bodyPr>
          <a:lstStyle/>
          <a:p>
            <a:r>
              <a:rPr lang="en-US" sz="1200"/>
              <a:t>http://www.somewhere.org/Resource1</a:t>
            </a:r>
            <a:endParaRPr lang="en-US"/>
          </a:p>
        </p:txBody>
      </p:sp>
      <p:sp>
        <p:nvSpPr>
          <p:cNvPr id="171025" name="Arc 17"/>
          <p:cNvSpPr>
            <a:spLocks/>
          </p:cNvSpPr>
          <p:nvPr/>
        </p:nvSpPr>
        <p:spPr bwMode="auto">
          <a:xfrm flipV="1">
            <a:off x="2147888" y="3465513"/>
            <a:ext cx="1212850" cy="2730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a:p>
        </p:txBody>
      </p:sp>
      <p:sp>
        <p:nvSpPr>
          <p:cNvPr id="171026" name="Arc 18"/>
          <p:cNvSpPr>
            <a:spLocks/>
          </p:cNvSpPr>
          <p:nvPr/>
        </p:nvSpPr>
        <p:spPr bwMode="auto">
          <a:xfrm flipH="1" flipV="1">
            <a:off x="936625" y="3435350"/>
            <a:ext cx="1227138" cy="3032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171027" name="Text Box 19"/>
          <p:cNvSpPr txBox="1">
            <a:spLocks noChangeArrowheads="1"/>
          </p:cNvSpPr>
          <p:nvPr/>
        </p:nvSpPr>
        <p:spPr bwMode="auto">
          <a:xfrm>
            <a:off x="1090613" y="3746500"/>
            <a:ext cx="2095500" cy="641350"/>
          </a:xfrm>
          <a:prstGeom prst="rect">
            <a:avLst/>
          </a:prstGeom>
          <a:noFill/>
          <a:ln w="9525">
            <a:noFill/>
            <a:miter lim="800000"/>
            <a:headEnd/>
            <a:tailEnd/>
          </a:ln>
          <a:effectLst/>
        </p:spPr>
        <p:txBody>
          <a:bodyPr wrap="none">
            <a:spAutoFit/>
          </a:bodyPr>
          <a:lstStyle/>
          <a:p>
            <a:r>
              <a:rPr lang="en-US"/>
              <a:t>“I have a copy in my</a:t>
            </a:r>
          </a:p>
          <a:p>
            <a:r>
              <a:rPr lang="en-US"/>
              <a:t>cache.  Here it is.”</a:t>
            </a:r>
          </a:p>
        </p:txBody>
      </p:sp>
      <p:sp>
        <p:nvSpPr>
          <p:cNvPr id="171028" name="Line 20"/>
          <p:cNvSpPr>
            <a:spLocks noChangeShapeType="1"/>
          </p:cNvSpPr>
          <p:nvPr/>
        </p:nvSpPr>
        <p:spPr bwMode="auto">
          <a:xfrm>
            <a:off x="1543050" y="4348163"/>
            <a:ext cx="0" cy="563562"/>
          </a:xfrm>
          <a:prstGeom prst="line">
            <a:avLst/>
          </a:prstGeom>
          <a:noFill/>
          <a:ln w="9525">
            <a:solidFill>
              <a:schemeClr val="tx1"/>
            </a:solidFill>
            <a:round/>
            <a:headEnd/>
            <a:tailEnd/>
          </a:ln>
          <a:effectLst/>
        </p:spPr>
        <p:txBody>
          <a:bodyPr wrap="none" anchor="ctr"/>
          <a:lstStyle/>
          <a:p>
            <a:endParaRPr lang="en-US"/>
          </a:p>
        </p:txBody>
      </p:sp>
      <p:sp>
        <p:nvSpPr>
          <p:cNvPr id="171029" name="Line 21"/>
          <p:cNvSpPr>
            <a:spLocks noChangeShapeType="1"/>
          </p:cNvSpPr>
          <p:nvPr/>
        </p:nvSpPr>
        <p:spPr bwMode="auto">
          <a:xfrm>
            <a:off x="2395538" y="4500563"/>
            <a:ext cx="0" cy="563562"/>
          </a:xfrm>
          <a:prstGeom prst="line">
            <a:avLst/>
          </a:prstGeom>
          <a:noFill/>
          <a:ln w="9525">
            <a:solidFill>
              <a:schemeClr val="tx1"/>
            </a:solidFill>
            <a:round/>
            <a:headEnd/>
            <a:tailEnd/>
          </a:ln>
          <a:effectLst/>
        </p:spPr>
        <p:txBody>
          <a:bodyPr wrap="none" anchor="ctr"/>
          <a:lstStyle/>
          <a:p>
            <a:endParaRPr lang="en-US"/>
          </a:p>
        </p:txBody>
      </p:sp>
      <p:sp>
        <p:nvSpPr>
          <p:cNvPr id="171030" name="Freeform 22"/>
          <p:cNvSpPr>
            <a:spLocks/>
          </p:cNvSpPr>
          <p:nvPr/>
        </p:nvSpPr>
        <p:spPr bwMode="auto">
          <a:xfrm>
            <a:off x="1557338" y="4348163"/>
            <a:ext cx="850900" cy="195262"/>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71031" name="Freeform 23"/>
          <p:cNvSpPr>
            <a:spLocks/>
          </p:cNvSpPr>
          <p:nvPr/>
        </p:nvSpPr>
        <p:spPr bwMode="auto">
          <a:xfrm>
            <a:off x="1538288" y="4914900"/>
            <a:ext cx="850900" cy="195263"/>
          </a:xfrm>
          <a:custGeom>
            <a:avLst/>
            <a:gdLst/>
            <a:ahLst/>
            <a:cxnLst>
              <a:cxn ang="0">
                <a:pos x="0" y="0"/>
              </a:cxn>
              <a:cxn ang="0">
                <a:pos x="318" y="64"/>
              </a:cxn>
              <a:cxn ang="0">
                <a:pos x="427" y="91"/>
              </a:cxn>
              <a:cxn ang="0">
                <a:pos x="527" y="110"/>
              </a:cxn>
              <a:cxn ang="0">
                <a:pos x="500" y="119"/>
              </a:cxn>
              <a:cxn ang="0">
                <a:pos x="509" y="101"/>
              </a:cxn>
            </a:cxnLst>
            <a:rect l="0" t="0" r="r" b="b"/>
            <a:pathLst>
              <a:path w="536" h="123">
                <a:moveTo>
                  <a:pt x="0" y="0"/>
                </a:moveTo>
                <a:cubicBezTo>
                  <a:pt x="110" y="20"/>
                  <a:pt x="205" y="54"/>
                  <a:pt x="318" y="64"/>
                </a:cubicBezTo>
                <a:cubicBezTo>
                  <a:pt x="390" y="88"/>
                  <a:pt x="354" y="79"/>
                  <a:pt x="427" y="91"/>
                </a:cubicBezTo>
                <a:cubicBezTo>
                  <a:pt x="459" y="103"/>
                  <a:pt x="495" y="98"/>
                  <a:pt x="527" y="110"/>
                </a:cubicBezTo>
                <a:cubicBezTo>
                  <a:pt x="536" y="113"/>
                  <a:pt x="508" y="123"/>
                  <a:pt x="500" y="119"/>
                </a:cubicBezTo>
                <a:cubicBezTo>
                  <a:pt x="494" y="116"/>
                  <a:pt x="506" y="107"/>
                  <a:pt x="509" y="101"/>
                </a:cubicBezTo>
              </a:path>
            </a:pathLst>
          </a:custGeom>
          <a:noFill/>
          <a:ln w="9525">
            <a:solidFill>
              <a:schemeClr val="tx1"/>
            </a:solidFill>
            <a:round/>
            <a:headEnd/>
            <a:tailEnd/>
          </a:ln>
          <a:effectLst/>
        </p:spPr>
        <p:txBody>
          <a:bodyPr wrap="none" anchor="ctr"/>
          <a:lstStyle/>
          <a:p>
            <a:endParaRPr lang="en-US"/>
          </a:p>
        </p:txBody>
      </p:sp>
      <p:sp>
        <p:nvSpPr>
          <p:cNvPr id="171032" name="Text Box 24"/>
          <p:cNvSpPr txBox="1">
            <a:spLocks noChangeArrowheads="1"/>
          </p:cNvSpPr>
          <p:nvPr/>
        </p:nvSpPr>
        <p:spPr bwMode="auto">
          <a:xfrm>
            <a:off x="1608138" y="4365625"/>
            <a:ext cx="336550" cy="639763"/>
          </a:xfrm>
          <a:prstGeom prst="rect">
            <a:avLst/>
          </a:prstGeom>
          <a:noFill/>
          <a:ln w="9525">
            <a:noFill/>
            <a:miter lim="800000"/>
            <a:headEnd/>
            <a:tailEnd/>
          </a:ln>
          <a:effectLst/>
        </p:spPr>
        <p:txBody>
          <a:bodyPr wrap="none">
            <a:spAutoFit/>
          </a:bodyPr>
          <a:lstStyle/>
          <a:p>
            <a:r>
              <a:rPr lang="en-US" sz="1200" u="sng">
                <a:solidFill>
                  <a:schemeClr val="accent2"/>
                </a:solidFill>
              </a:rPr>
              <a:t>2a</a:t>
            </a:r>
          </a:p>
          <a:p>
            <a:r>
              <a:rPr lang="en-US" sz="1200" u="sng">
                <a:solidFill>
                  <a:schemeClr val="accent2"/>
                </a:solidFill>
              </a:rPr>
              <a:t>2b</a:t>
            </a:r>
          </a:p>
          <a:p>
            <a:r>
              <a:rPr lang="en-US" sz="1200" u="sng">
                <a:solidFill>
                  <a:schemeClr val="accent2"/>
                </a:solidFill>
              </a:rPr>
              <a:t>2c</a:t>
            </a:r>
          </a:p>
        </p:txBody>
      </p:sp>
      <p:sp>
        <p:nvSpPr>
          <p:cNvPr id="171033" name="Text Box 25"/>
          <p:cNvSpPr txBox="1">
            <a:spLocks noChangeArrowheads="1"/>
          </p:cNvSpPr>
          <p:nvPr/>
        </p:nvSpPr>
        <p:spPr bwMode="auto">
          <a:xfrm>
            <a:off x="3095625" y="4722813"/>
            <a:ext cx="3667125" cy="925512"/>
          </a:xfrm>
          <a:prstGeom prst="rect">
            <a:avLst/>
          </a:prstGeom>
          <a:noFill/>
          <a:ln w="9525">
            <a:solidFill>
              <a:schemeClr val="tx1"/>
            </a:solidFill>
            <a:miter lim="800000"/>
            <a:headEnd/>
            <a:tailEnd/>
          </a:ln>
          <a:effectLst/>
        </p:spPr>
        <p:txBody>
          <a:bodyPr wrap="none">
            <a:spAutoFit/>
          </a:bodyPr>
          <a:lstStyle/>
          <a:p>
            <a:r>
              <a:rPr lang="en-US"/>
              <a:t>The cache shortens the distance that </a:t>
            </a:r>
          </a:p>
          <a:p>
            <a:r>
              <a:rPr lang="en-US"/>
              <a:t>the client must go to get the data, thus</a:t>
            </a:r>
          </a:p>
          <a:p>
            <a:r>
              <a:rPr lang="en-US"/>
              <a:t>speeding up the request.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REST and Caching (cont.)</a:t>
            </a:r>
          </a:p>
        </p:txBody>
      </p:sp>
      <p:sp>
        <p:nvSpPr>
          <p:cNvPr id="173059" name="Rectangle 3"/>
          <p:cNvSpPr>
            <a:spLocks noGrp="1" noChangeArrowheads="1"/>
          </p:cNvSpPr>
          <p:nvPr>
            <p:ph type="body" idx="1"/>
          </p:nvPr>
        </p:nvSpPr>
        <p:spPr>
          <a:xfrm>
            <a:off x="685800" y="1981200"/>
            <a:ext cx="7772400" cy="2989263"/>
          </a:xfrm>
        </p:spPr>
        <p:txBody>
          <a:bodyPr/>
          <a:lstStyle/>
          <a:p>
            <a:r>
              <a:rPr lang="en-US" sz="2400"/>
              <a:t>The results of a resource request contains an indication in the HTTP header of whether these results are cacheable (and when the data will become stale).</a:t>
            </a:r>
          </a:p>
          <a:p>
            <a:r>
              <a:rPr lang="en-US" sz="2400"/>
              <a:t>If the HTTP header says that it is cacheable, then cache servers can make a local copy.</a:t>
            </a:r>
          </a:p>
          <a:p>
            <a:r>
              <a:rPr lang="en-US" sz="2400"/>
              <a:t>Later, if a client requests the same resource then the client can return a cached copy.</a:t>
            </a:r>
            <a:endParaRPr lang="en-US"/>
          </a:p>
        </p:txBody>
      </p:sp>
      <p:sp>
        <p:nvSpPr>
          <p:cNvPr id="173060" name="Rectangle 4"/>
          <p:cNvSpPr>
            <a:spLocks noChangeArrowheads="1"/>
          </p:cNvSpPr>
          <p:nvPr/>
        </p:nvSpPr>
        <p:spPr bwMode="auto">
          <a:xfrm>
            <a:off x="3744913" y="4994275"/>
            <a:ext cx="836612" cy="606425"/>
          </a:xfrm>
          <a:prstGeom prst="rect">
            <a:avLst/>
          </a:prstGeom>
          <a:solidFill>
            <a:schemeClr val="bg1"/>
          </a:solidFill>
          <a:ln w="9525">
            <a:solidFill>
              <a:schemeClr val="tx1"/>
            </a:solidFill>
            <a:miter lim="800000"/>
            <a:headEnd/>
            <a:tailEnd/>
          </a:ln>
          <a:effectLst/>
        </p:spPr>
        <p:txBody>
          <a:bodyPr wrap="none" anchor="ctr"/>
          <a:lstStyle/>
          <a:p>
            <a:pPr algn="ctr"/>
            <a:r>
              <a:rPr lang="en-US"/>
              <a:t>Cache</a:t>
            </a:r>
          </a:p>
          <a:p>
            <a:pPr algn="ctr"/>
            <a:r>
              <a:rPr lang="en-US"/>
              <a:t>Server</a:t>
            </a:r>
          </a:p>
        </p:txBody>
      </p:sp>
      <p:sp>
        <p:nvSpPr>
          <p:cNvPr id="173061" name="Line 5"/>
          <p:cNvSpPr>
            <a:spLocks noChangeShapeType="1"/>
          </p:cNvSpPr>
          <p:nvPr/>
        </p:nvSpPr>
        <p:spPr bwMode="auto">
          <a:xfrm>
            <a:off x="3167063" y="5283200"/>
            <a:ext cx="56356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3062" name="Text Box 6"/>
          <p:cNvSpPr txBox="1">
            <a:spLocks noChangeArrowheads="1"/>
          </p:cNvSpPr>
          <p:nvPr/>
        </p:nvSpPr>
        <p:spPr bwMode="auto">
          <a:xfrm>
            <a:off x="1506538" y="5073650"/>
            <a:ext cx="1727200" cy="366713"/>
          </a:xfrm>
          <a:prstGeom prst="rect">
            <a:avLst/>
          </a:prstGeom>
          <a:noFill/>
          <a:ln w="9525">
            <a:noFill/>
            <a:miter lim="800000"/>
            <a:headEnd/>
            <a:tailEnd/>
          </a:ln>
          <a:effectLst/>
        </p:spPr>
        <p:txBody>
          <a:bodyPr wrap="none">
            <a:spAutoFit/>
          </a:bodyPr>
          <a:lstStyle/>
          <a:p>
            <a:r>
              <a:rPr lang="en-US"/>
              <a:t>Desired resource</a:t>
            </a:r>
          </a:p>
        </p:txBody>
      </p:sp>
      <p:sp>
        <p:nvSpPr>
          <p:cNvPr id="173063" name="Line 7"/>
          <p:cNvSpPr>
            <a:spLocks noChangeShapeType="1"/>
          </p:cNvSpPr>
          <p:nvPr/>
        </p:nvSpPr>
        <p:spPr bwMode="auto">
          <a:xfrm flipH="1" flipV="1">
            <a:off x="4076700" y="5614988"/>
            <a:ext cx="12700" cy="415925"/>
          </a:xfrm>
          <a:prstGeom prst="line">
            <a:avLst/>
          </a:prstGeom>
          <a:noFill/>
          <a:ln w="9525">
            <a:solidFill>
              <a:schemeClr val="tx1"/>
            </a:solidFill>
            <a:round/>
            <a:headEnd/>
            <a:tailEnd type="triangle" w="med" len="med"/>
          </a:ln>
          <a:effectLst/>
        </p:spPr>
        <p:txBody>
          <a:bodyPr wrap="none" anchor="ctr"/>
          <a:lstStyle/>
          <a:p>
            <a:endParaRPr lang="en-US"/>
          </a:p>
        </p:txBody>
      </p:sp>
      <p:sp>
        <p:nvSpPr>
          <p:cNvPr id="173064" name="Text Box 8"/>
          <p:cNvSpPr txBox="1">
            <a:spLocks noChangeArrowheads="1"/>
          </p:cNvSpPr>
          <p:nvPr/>
        </p:nvSpPr>
        <p:spPr bwMode="auto">
          <a:xfrm>
            <a:off x="3302000" y="5969000"/>
            <a:ext cx="1582738" cy="366713"/>
          </a:xfrm>
          <a:prstGeom prst="rect">
            <a:avLst/>
          </a:prstGeom>
          <a:noFill/>
          <a:ln w="9525">
            <a:noFill/>
            <a:miter lim="800000"/>
            <a:headEnd/>
            <a:tailEnd/>
          </a:ln>
          <a:effectLst/>
        </p:spPr>
        <p:txBody>
          <a:bodyPr wrap="none">
            <a:spAutoFit/>
          </a:bodyPr>
          <a:lstStyle/>
          <a:p>
            <a:r>
              <a:rPr lang="en-US"/>
              <a:t>Method = GET</a:t>
            </a:r>
          </a:p>
        </p:txBody>
      </p:sp>
      <p:sp>
        <p:nvSpPr>
          <p:cNvPr id="173065" name="Line 9"/>
          <p:cNvSpPr>
            <a:spLocks noChangeShapeType="1"/>
          </p:cNvSpPr>
          <p:nvPr/>
        </p:nvSpPr>
        <p:spPr bwMode="auto">
          <a:xfrm>
            <a:off x="4587875" y="5280025"/>
            <a:ext cx="1385888"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3068" name="Text Box 12"/>
          <p:cNvSpPr txBox="1">
            <a:spLocks noChangeArrowheads="1"/>
          </p:cNvSpPr>
          <p:nvPr/>
        </p:nvSpPr>
        <p:spPr bwMode="auto">
          <a:xfrm>
            <a:off x="6069013" y="5073650"/>
            <a:ext cx="1676400" cy="366713"/>
          </a:xfrm>
          <a:prstGeom prst="rect">
            <a:avLst/>
          </a:prstGeom>
          <a:noFill/>
          <a:ln w="9525">
            <a:noFill/>
            <a:miter lim="800000"/>
            <a:headEnd/>
            <a:tailEnd/>
          </a:ln>
          <a:effectLst/>
        </p:spPr>
        <p:txBody>
          <a:bodyPr wrap="none">
            <a:spAutoFit/>
          </a:bodyPr>
          <a:lstStyle/>
          <a:p>
            <a:r>
              <a:rPr lang="en-US"/>
              <a:t>Forward request</a:t>
            </a:r>
          </a:p>
        </p:txBody>
      </p:sp>
      <p:sp>
        <p:nvSpPr>
          <p:cNvPr id="173069" name="Arc 13"/>
          <p:cNvSpPr>
            <a:spLocks/>
          </p:cNvSpPr>
          <p:nvPr/>
        </p:nvSpPr>
        <p:spPr bwMode="auto">
          <a:xfrm>
            <a:off x="4589463" y="5283200"/>
            <a:ext cx="417512" cy="793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a:p>
        </p:txBody>
      </p:sp>
      <p:sp>
        <p:nvSpPr>
          <p:cNvPr id="173070" name="Arc 14"/>
          <p:cNvSpPr>
            <a:spLocks/>
          </p:cNvSpPr>
          <p:nvPr/>
        </p:nvSpPr>
        <p:spPr bwMode="auto">
          <a:xfrm flipV="1">
            <a:off x="4040188" y="6032500"/>
            <a:ext cx="966787" cy="5778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a:p>
        </p:txBody>
      </p:sp>
      <p:sp>
        <p:nvSpPr>
          <p:cNvPr id="173071" name="Line 15"/>
          <p:cNvSpPr>
            <a:spLocks noChangeShapeType="1"/>
          </p:cNvSpPr>
          <p:nvPr/>
        </p:nvSpPr>
        <p:spPr bwMode="auto">
          <a:xfrm flipH="1">
            <a:off x="3030538" y="6610350"/>
            <a:ext cx="1023937"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3072" name="Text Box 16"/>
          <p:cNvSpPr txBox="1">
            <a:spLocks noChangeArrowheads="1"/>
          </p:cNvSpPr>
          <p:nvPr/>
        </p:nvSpPr>
        <p:spPr bwMode="auto">
          <a:xfrm>
            <a:off x="1062038" y="6400800"/>
            <a:ext cx="2000250" cy="366713"/>
          </a:xfrm>
          <a:prstGeom prst="rect">
            <a:avLst/>
          </a:prstGeom>
          <a:noFill/>
          <a:ln w="9525">
            <a:noFill/>
            <a:miter lim="800000"/>
            <a:headEnd/>
            <a:tailEnd/>
          </a:ln>
          <a:effectLst/>
        </p:spPr>
        <p:txBody>
          <a:bodyPr wrap="none">
            <a:spAutoFit/>
          </a:bodyPr>
          <a:lstStyle/>
          <a:p>
            <a:r>
              <a:rPr lang="en-US"/>
              <a:t>Return cached copy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26"/>
          <p:cNvSpPr>
            <a:spLocks noGrp="1" noChangeArrowheads="1"/>
          </p:cNvSpPr>
          <p:nvPr>
            <p:ph type="title"/>
          </p:nvPr>
        </p:nvSpPr>
        <p:spPr/>
        <p:txBody>
          <a:bodyPr/>
          <a:lstStyle/>
          <a:p>
            <a:r>
              <a:rPr lang="en-US"/>
              <a:t>Representation State Transfer</a:t>
            </a:r>
          </a:p>
        </p:txBody>
      </p:sp>
      <p:sp>
        <p:nvSpPr>
          <p:cNvPr id="150531" name="Text Box 1027"/>
          <p:cNvSpPr txBox="1">
            <a:spLocks noChangeArrowheads="1"/>
          </p:cNvSpPr>
          <p:nvPr/>
        </p:nvSpPr>
        <p:spPr bwMode="auto">
          <a:xfrm>
            <a:off x="460375" y="2274888"/>
            <a:ext cx="8258175" cy="2024062"/>
          </a:xfrm>
          <a:prstGeom prst="rect">
            <a:avLst/>
          </a:prstGeom>
          <a:noFill/>
          <a:ln w="9525">
            <a:solidFill>
              <a:schemeClr val="tx1"/>
            </a:solidFill>
            <a:miter lim="800000"/>
            <a:headEnd/>
            <a:tailEnd/>
          </a:ln>
          <a:effectLst/>
        </p:spPr>
        <p:txBody>
          <a:bodyPr wrap="none">
            <a:spAutoFit/>
          </a:bodyPr>
          <a:lstStyle/>
          <a:p>
            <a:r>
              <a:rPr lang="en-US"/>
              <a:t>"Representation State Transfer is intended to evoke an image of how a well-designed</a:t>
            </a:r>
          </a:p>
          <a:p>
            <a:r>
              <a:rPr lang="en-US"/>
              <a:t>Web application behaves: a network of web pages (a virtual state-machine), where</a:t>
            </a:r>
          </a:p>
          <a:p>
            <a:r>
              <a:rPr lang="en-US"/>
              <a:t>the user progresses through an application by selecting links (state transitions), resulting</a:t>
            </a:r>
          </a:p>
          <a:p>
            <a:r>
              <a:rPr lang="en-US"/>
              <a:t>in the next page (representing the next state of the application) being transferred to the</a:t>
            </a:r>
          </a:p>
          <a:p>
            <a:r>
              <a:rPr lang="en-US"/>
              <a:t>user and rendered for their use."</a:t>
            </a:r>
          </a:p>
          <a:p>
            <a:endParaRPr lang="en-US"/>
          </a:p>
          <a:p>
            <a:r>
              <a:rPr lang="en-US"/>
              <a:t>                                                                            - Roy Fielding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5800" y="80963"/>
            <a:ext cx="7772400" cy="1143000"/>
          </a:xfrm>
        </p:spPr>
        <p:txBody>
          <a:bodyPr/>
          <a:lstStyle/>
          <a:p>
            <a:r>
              <a:rPr lang="en-US"/>
              <a:t>SOAP and Caching</a:t>
            </a:r>
          </a:p>
        </p:txBody>
      </p:sp>
      <p:sp>
        <p:nvSpPr>
          <p:cNvPr id="174083" name="Rectangle 3"/>
          <p:cNvSpPr>
            <a:spLocks noGrp="1" noChangeArrowheads="1"/>
          </p:cNvSpPr>
          <p:nvPr>
            <p:ph type="body" idx="1"/>
          </p:nvPr>
        </p:nvSpPr>
        <p:spPr>
          <a:xfrm>
            <a:off x="685800" y="1295400"/>
            <a:ext cx="7772400" cy="3768725"/>
          </a:xfrm>
        </p:spPr>
        <p:txBody>
          <a:bodyPr/>
          <a:lstStyle/>
          <a:p>
            <a:r>
              <a:rPr lang="en-US" sz="2000"/>
              <a:t>When you submit a SOAP message it is always with an HTTP POST, even though the intent of the message may be to "get" data.</a:t>
            </a:r>
          </a:p>
          <a:p>
            <a:pPr lvl="1"/>
            <a:r>
              <a:rPr lang="en-US" sz="1800"/>
              <a:t>So a cache server would not know from the HTTP method whether the client is doing a request.</a:t>
            </a:r>
            <a:endParaRPr lang="en-US"/>
          </a:p>
          <a:p>
            <a:r>
              <a:rPr lang="en-US" sz="2000"/>
              <a:t>A SOAP URI is always to the SOAP server, not to the actual target 	</a:t>
            </a:r>
          </a:p>
          <a:p>
            <a:pPr lvl="1"/>
            <a:r>
              <a:rPr lang="en-US" sz="1800"/>
              <a:t>Consequently, a cache server would not know from the URI what resource is being requested.</a:t>
            </a:r>
            <a:endParaRPr lang="en-US" sz="2000"/>
          </a:p>
          <a:p>
            <a:r>
              <a:rPr lang="en-US" sz="2000"/>
              <a:t>Thus, with a SOAP message the cache server cannot determine (1) if data is being requested, nor (2) what resource is being requested.</a:t>
            </a:r>
          </a:p>
          <a:p>
            <a:pPr lvl="1"/>
            <a:r>
              <a:rPr lang="en-US" sz="1800"/>
              <a:t>Conclusion: No caching possible with SOAP!</a:t>
            </a:r>
            <a:endParaRPr lang="en-US"/>
          </a:p>
        </p:txBody>
      </p:sp>
      <p:sp>
        <p:nvSpPr>
          <p:cNvPr id="174084" name="Rectangle 4"/>
          <p:cNvSpPr>
            <a:spLocks noChangeArrowheads="1"/>
          </p:cNvSpPr>
          <p:nvPr/>
        </p:nvSpPr>
        <p:spPr bwMode="auto">
          <a:xfrm>
            <a:off x="3744913" y="5280025"/>
            <a:ext cx="836612" cy="606425"/>
          </a:xfrm>
          <a:prstGeom prst="rect">
            <a:avLst/>
          </a:prstGeom>
          <a:solidFill>
            <a:schemeClr val="bg1"/>
          </a:solidFill>
          <a:ln w="9525">
            <a:solidFill>
              <a:schemeClr val="tx1"/>
            </a:solidFill>
            <a:miter lim="800000"/>
            <a:headEnd/>
            <a:tailEnd/>
          </a:ln>
          <a:effectLst/>
        </p:spPr>
        <p:txBody>
          <a:bodyPr wrap="none" anchor="ctr"/>
          <a:lstStyle/>
          <a:p>
            <a:pPr algn="ctr"/>
            <a:r>
              <a:rPr lang="en-US"/>
              <a:t>Cache</a:t>
            </a:r>
          </a:p>
          <a:p>
            <a:pPr algn="ctr"/>
            <a:r>
              <a:rPr lang="en-US"/>
              <a:t>Server</a:t>
            </a:r>
          </a:p>
        </p:txBody>
      </p:sp>
      <p:sp>
        <p:nvSpPr>
          <p:cNvPr id="174085" name="Line 5"/>
          <p:cNvSpPr>
            <a:spLocks noChangeShapeType="1"/>
          </p:cNvSpPr>
          <p:nvPr/>
        </p:nvSpPr>
        <p:spPr bwMode="auto">
          <a:xfrm>
            <a:off x="3167063" y="5568950"/>
            <a:ext cx="56356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4086" name="Text Box 6"/>
          <p:cNvSpPr txBox="1">
            <a:spLocks noChangeArrowheads="1"/>
          </p:cNvSpPr>
          <p:nvPr/>
        </p:nvSpPr>
        <p:spPr bwMode="auto">
          <a:xfrm>
            <a:off x="1120775" y="5359400"/>
            <a:ext cx="2108200" cy="366713"/>
          </a:xfrm>
          <a:prstGeom prst="rect">
            <a:avLst/>
          </a:prstGeom>
          <a:noFill/>
          <a:ln w="9525">
            <a:noFill/>
            <a:miter lim="800000"/>
            <a:headEnd/>
            <a:tailEnd/>
          </a:ln>
          <a:effectLst/>
        </p:spPr>
        <p:txBody>
          <a:bodyPr wrap="none">
            <a:spAutoFit/>
          </a:bodyPr>
          <a:lstStyle/>
          <a:p>
            <a:r>
              <a:rPr lang="en-US"/>
              <a:t>URI to SOAP Server</a:t>
            </a:r>
          </a:p>
        </p:txBody>
      </p:sp>
      <p:sp>
        <p:nvSpPr>
          <p:cNvPr id="174087" name="Line 7"/>
          <p:cNvSpPr>
            <a:spLocks noChangeShapeType="1"/>
          </p:cNvSpPr>
          <p:nvPr/>
        </p:nvSpPr>
        <p:spPr bwMode="auto">
          <a:xfrm flipH="1" flipV="1">
            <a:off x="4076700" y="5900738"/>
            <a:ext cx="12700" cy="415925"/>
          </a:xfrm>
          <a:prstGeom prst="line">
            <a:avLst/>
          </a:prstGeom>
          <a:noFill/>
          <a:ln w="9525">
            <a:solidFill>
              <a:schemeClr val="tx1"/>
            </a:solidFill>
            <a:round/>
            <a:headEnd/>
            <a:tailEnd type="triangle" w="med" len="med"/>
          </a:ln>
          <a:effectLst/>
        </p:spPr>
        <p:txBody>
          <a:bodyPr wrap="none" anchor="ctr"/>
          <a:lstStyle/>
          <a:p>
            <a:endParaRPr lang="en-US"/>
          </a:p>
        </p:txBody>
      </p:sp>
      <p:sp>
        <p:nvSpPr>
          <p:cNvPr id="174088" name="Text Box 8"/>
          <p:cNvSpPr txBox="1">
            <a:spLocks noChangeArrowheads="1"/>
          </p:cNvSpPr>
          <p:nvPr/>
        </p:nvSpPr>
        <p:spPr bwMode="auto">
          <a:xfrm>
            <a:off x="3230563" y="6254750"/>
            <a:ext cx="1697037" cy="366713"/>
          </a:xfrm>
          <a:prstGeom prst="rect">
            <a:avLst/>
          </a:prstGeom>
          <a:noFill/>
          <a:ln w="9525">
            <a:noFill/>
            <a:miter lim="800000"/>
            <a:headEnd/>
            <a:tailEnd/>
          </a:ln>
          <a:effectLst/>
        </p:spPr>
        <p:txBody>
          <a:bodyPr wrap="none">
            <a:spAutoFit/>
          </a:bodyPr>
          <a:lstStyle/>
          <a:p>
            <a:r>
              <a:rPr lang="en-US"/>
              <a:t>Method = POST</a:t>
            </a:r>
          </a:p>
        </p:txBody>
      </p:sp>
      <p:sp>
        <p:nvSpPr>
          <p:cNvPr id="174089" name="Line 9"/>
          <p:cNvSpPr>
            <a:spLocks noChangeShapeType="1"/>
          </p:cNvSpPr>
          <p:nvPr/>
        </p:nvSpPr>
        <p:spPr bwMode="auto">
          <a:xfrm>
            <a:off x="4587875" y="5565775"/>
            <a:ext cx="1385888"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4090" name="Text Box 10"/>
          <p:cNvSpPr txBox="1">
            <a:spLocks noChangeArrowheads="1"/>
          </p:cNvSpPr>
          <p:nvPr/>
        </p:nvSpPr>
        <p:spPr bwMode="auto">
          <a:xfrm>
            <a:off x="6026150" y="5359400"/>
            <a:ext cx="3217863" cy="1465263"/>
          </a:xfrm>
          <a:prstGeom prst="rect">
            <a:avLst/>
          </a:prstGeom>
          <a:noFill/>
          <a:ln w="9525">
            <a:noFill/>
            <a:miter lim="800000"/>
            <a:headEnd/>
            <a:tailEnd/>
          </a:ln>
          <a:effectLst/>
        </p:spPr>
        <p:txBody>
          <a:bodyPr wrap="none">
            <a:spAutoFit/>
          </a:bodyPr>
          <a:lstStyle/>
          <a:p>
            <a:r>
              <a:rPr lang="en-US"/>
              <a:t>"I don’t know what is the target</a:t>
            </a:r>
          </a:p>
          <a:p>
            <a:r>
              <a:rPr lang="en-US"/>
              <a:t>resource.  Furthermore, I don't</a:t>
            </a:r>
          </a:p>
          <a:p>
            <a:r>
              <a:rPr lang="en-US"/>
              <a:t>even know if the resource is</a:t>
            </a:r>
          </a:p>
          <a:p>
            <a:r>
              <a:rPr lang="en-US"/>
              <a:t>being requested.  So, I must</a:t>
            </a:r>
          </a:p>
          <a:p>
            <a:r>
              <a:rPr lang="en-US"/>
              <a:t>forward the request. No caching"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Evolving the Web </a:t>
            </a:r>
            <a:br>
              <a:rPr lang="en-US"/>
            </a:br>
            <a:r>
              <a:rPr lang="en-US"/>
              <a:t>(Semantic Web)</a:t>
            </a:r>
          </a:p>
        </p:txBody>
      </p:sp>
      <p:sp>
        <p:nvSpPr>
          <p:cNvPr id="172035" name="Rectangle 3"/>
          <p:cNvSpPr>
            <a:spLocks noGrp="1" noChangeArrowheads="1"/>
          </p:cNvSpPr>
          <p:nvPr>
            <p:ph type="body" idx="1"/>
          </p:nvPr>
        </p:nvSpPr>
        <p:spPr>
          <a:xfrm>
            <a:off x="685800" y="1938338"/>
            <a:ext cx="7772400" cy="4114800"/>
          </a:xfrm>
        </p:spPr>
        <p:txBody>
          <a:bodyPr/>
          <a:lstStyle/>
          <a:p>
            <a:r>
              <a:rPr lang="en-US" sz="2000"/>
              <a:t>The vision of Tim Berners-Lee is to turn the Web into a semantic Web[1].</a:t>
            </a:r>
          </a:p>
          <a:p>
            <a:r>
              <a:rPr lang="en-US" sz="2000"/>
              <a:t>One of the key components of his vision is that every resource on the Web have its own URI.</a:t>
            </a:r>
            <a:endParaRPr lang="en-US" sz="2800"/>
          </a:p>
          <a:p>
            <a:pPr lvl="1"/>
            <a:r>
              <a:rPr lang="en-US" sz="1800"/>
              <a:t>Axiom 0: Universality 1</a:t>
            </a:r>
          </a:p>
          <a:p>
            <a:pPr lvl="2"/>
            <a:r>
              <a:rPr lang="en-US" sz="1600"/>
              <a:t>Any resource anywhere can be given a URI</a:t>
            </a:r>
            <a:endParaRPr lang="en-US"/>
          </a:p>
          <a:p>
            <a:pPr lvl="1"/>
            <a:r>
              <a:rPr lang="en-US" sz="1800"/>
              <a:t>Axiom 0a: Universality 2</a:t>
            </a:r>
            <a:endParaRPr lang="en-US"/>
          </a:p>
          <a:p>
            <a:pPr lvl="2"/>
            <a:r>
              <a:rPr lang="en-US" sz="1600"/>
              <a:t>Any resource of significance should be given a URI.</a:t>
            </a:r>
          </a:p>
          <a:p>
            <a:r>
              <a:rPr lang="en-US" sz="2000"/>
              <a:t>The REST style is consistent with this vision - every resource has a logical URI.</a:t>
            </a:r>
          </a:p>
          <a:p>
            <a:r>
              <a:rPr lang="en-US" sz="2000"/>
              <a:t>SOAP URI's are funneled through a single URI to the SOAP server.  This is not consistent with the semantic Web vision.</a:t>
            </a:r>
            <a:r>
              <a:rPr lang="en-US" sz="2400"/>
              <a:t> </a:t>
            </a:r>
          </a:p>
        </p:txBody>
      </p:sp>
      <p:sp>
        <p:nvSpPr>
          <p:cNvPr id="172036" name="Rectangle 4"/>
          <p:cNvSpPr>
            <a:spLocks noChangeArrowheads="1"/>
          </p:cNvSpPr>
          <p:nvPr/>
        </p:nvSpPr>
        <p:spPr bwMode="auto">
          <a:xfrm>
            <a:off x="960438" y="6267450"/>
            <a:ext cx="4781550" cy="366713"/>
          </a:xfrm>
          <a:prstGeom prst="rect">
            <a:avLst/>
          </a:prstGeom>
          <a:noFill/>
          <a:ln w="9525">
            <a:noFill/>
            <a:miter lim="800000"/>
            <a:headEnd/>
            <a:tailEnd/>
          </a:ln>
          <a:effectLst/>
        </p:spPr>
        <p:txBody>
          <a:bodyPr wrap="none">
            <a:spAutoFit/>
          </a:bodyPr>
          <a:lstStyle/>
          <a:p>
            <a:r>
              <a:rPr lang="en-US"/>
              <a:t>[1] http://www.w3.org/DesignIssues/Axioms.html</a:t>
            </a:r>
            <a:endParaRPr 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Generic Interface</a:t>
            </a:r>
          </a:p>
        </p:txBody>
      </p:sp>
      <p:sp>
        <p:nvSpPr>
          <p:cNvPr id="175107" name="Rectangle 3"/>
          <p:cNvSpPr>
            <a:spLocks noGrp="1" noChangeArrowheads="1"/>
          </p:cNvSpPr>
          <p:nvPr>
            <p:ph type="body" idx="1"/>
          </p:nvPr>
        </p:nvSpPr>
        <p:spPr/>
        <p:txBody>
          <a:bodyPr/>
          <a:lstStyle/>
          <a:p>
            <a:r>
              <a:rPr lang="en-US" sz="2400"/>
              <a:t>A key feature of REST (and the Web) is that every resource have a generic interface.  Namely, access to every resource is accomplished using HTTP GET, POST, PUT, and DELETE.</a:t>
            </a:r>
          </a:p>
          <a:p>
            <a:r>
              <a:rPr lang="en-US" sz="2400"/>
              <a:t>We have seen how the combination of a URI and a generic method set {URI, method} enables Web components to perform useful work:</a:t>
            </a:r>
            <a:endParaRPr lang="en-US"/>
          </a:p>
          <a:p>
            <a:pPr lvl="1"/>
            <a:r>
              <a:rPr lang="en-US" sz="1800"/>
              <a:t>Proxy Server(URI, method) -&gt; accept/reject</a:t>
            </a:r>
          </a:p>
          <a:p>
            <a:pPr lvl="1"/>
            <a:r>
              <a:rPr lang="en-US" sz="1800"/>
              <a:t>cache(URI, method) -&gt; forward request/return cached representation</a:t>
            </a:r>
            <a:r>
              <a:rPr lang="en-US" sz="200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t>Generic Interface (cont.)</a:t>
            </a:r>
          </a:p>
        </p:txBody>
      </p:sp>
      <p:sp>
        <p:nvSpPr>
          <p:cNvPr id="176131" name="Rectangle 3"/>
          <p:cNvSpPr>
            <a:spLocks noGrp="1" noChangeArrowheads="1"/>
          </p:cNvSpPr>
          <p:nvPr>
            <p:ph type="body" idx="1"/>
          </p:nvPr>
        </p:nvSpPr>
        <p:spPr/>
        <p:txBody>
          <a:bodyPr/>
          <a:lstStyle/>
          <a:p>
            <a:r>
              <a:rPr lang="en-US"/>
              <a:t>With SOAP there is no defined set of methods.  Each SOAP application is free to define its own set of methods.</a:t>
            </a:r>
          </a:p>
          <a:p>
            <a:pPr lvl="1"/>
            <a:r>
              <a:rPr lang="en-US"/>
              <a:t>Consequently, tools must be customized on a per-application basis.  This is not scalable. In the Web, where independent evolution and scalability are of supreme importance, this is not a very attractive idea.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Interoperability</a:t>
            </a:r>
          </a:p>
        </p:txBody>
      </p:sp>
      <p:sp>
        <p:nvSpPr>
          <p:cNvPr id="177155" name="Rectangle 3"/>
          <p:cNvSpPr>
            <a:spLocks noGrp="1" noChangeArrowheads="1"/>
          </p:cNvSpPr>
          <p:nvPr>
            <p:ph type="body" idx="1"/>
          </p:nvPr>
        </p:nvSpPr>
        <p:spPr/>
        <p:txBody>
          <a:bodyPr/>
          <a:lstStyle/>
          <a:p>
            <a:r>
              <a:rPr lang="en-US" sz="2800"/>
              <a:t>The key to interoperability is standardization.  The reason why independent resources on the Web are able to interoperate today is because the Web has standardized on:</a:t>
            </a:r>
            <a:endParaRPr lang="en-US"/>
          </a:p>
          <a:p>
            <a:pPr lvl="1"/>
            <a:r>
              <a:rPr lang="en-US" sz="2400"/>
              <a:t>Addressing and naming resources -&gt; URI</a:t>
            </a:r>
          </a:p>
          <a:p>
            <a:pPr lvl="1"/>
            <a:r>
              <a:rPr lang="en-US" sz="2400"/>
              <a:t>Generic resource interface -&gt; HTTP GET, POST, PUT, DELETE</a:t>
            </a:r>
          </a:p>
          <a:p>
            <a:pPr lvl="1"/>
            <a:r>
              <a:rPr lang="en-US" sz="2400"/>
              <a:t>Resource representations -&gt; HTML, XML, GIF, JPEG, etc</a:t>
            </a:r>
          </a:p>
          <a:p>
            <a:pPr lvl="1"/>
            <a:r>
              <a:rPr lang="en-US" sz="2400"/>
              <a:t>Media types -&gt; MIME types (text/html, text/plain, etc)</a:t>
            </a:r>
          </a:p>
          <a:p>
            <a:r>
              <a:rPr lang="en-US" sz="2800"/>
              <a:t>These are the standards that REST advocates.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26"/>
          <p:cNvSpPr>
            <a:spLocks noGrp="1" noChangeArrowheads="1"/>
          </p:cNvSpPr>
          <p:nvPr>
            <p:ph type="title"/>
          </p:nvPr>
        </p:nvSpPr>
        <p:spPr/>
        <p:txBody>
          <a:bodyPr/>
          <a:lstStyle/>
          <a:p>
            <a:r>
              <a:rPr lang="en-US"/>
              <a:t>Interoperability (cont.)</a:t>
            </a:r>
          </a:p>
        </p:txBody>
      </p:sp>
      <p:sp>
        <p:nvSpPr>
          <p:cNvPr id="178179" name="Rectangle 1027"/>
          <p:cNvSpPr>
            <a:spLocks noGrp="1" noChangeArrowheads="1"/>
          </p:cNvSpPr>
          <p:nvPr>
            <p:ph type="body" idx="1"/>
          </p:nvPr>
        </p:nvSpPr>
        <p:spPr/>
        <p:txBody>
          <a:bodyPr/>
          <a:lstStyle/>
          <a:p>
            <a:r>
              <a:rPr lang="en-US"/>
              <a:t>SOAP depends much more on customization:</a:t>
            </a:r>
          </a:p>
          <a:p>
            <a:pPr lvl="1"/>
            <a:r>
              <a:rPr lang="en-US" sz="2400"/>
              <a:t>Addressing and naming resources -&gt; each SOAP message provides its own unique method of naming a resource</a:t>
            </a:r>
          </a:p>
          <a:p>
            <a:pPr lvl="1"/>
            <a:r>
              <a:rPr lang="en-US" sz="2400"/>
              <a:t>Resource interface -&gt; each SOAP application defines its own interface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Processing the Request/Response Payload</a:t>
            </a:r>
          </a:p>
        </p:txBody>
      </p:sp>
      <p:sp>
        <p:nvSpPr>
          <p:cNvPr id="180227" name="Rectangle 3"/>
          <p:cNvSpPr>
            <a:spLocks noGrp="1" noChangeArrowheads="1"/>
          </p:cNvSpPr>
          <p:nvPr>
            <p:ph type="body" idx="1"/>
          </p:nvPr>
        </p:nvSpPr>
        <p:spPr>
          <a:xfrm>
            <a:off x="685800" y="1981200"/>
            <a:ext cx="7772400" cy="1300163"/>
          </a:xfrm>
        </p:spPr>
        <p:txBody>
          <a:bodyPr/>
          <a:lstStyle/>
          <a:p>
            <a:r>
              <a:rPr lang="en-US"/>
              <a:t>With both REST and SOAP you need prior agreement on the semantics of the data.</a:t>
            </a:r>
          </a:p>
        </p:txBody>
      </p:sp>
      <p:sp>
        <p:nvSpPr>
          <p:cNvPr id="180228" name="Rectangle 4"/>
          <p:cNvSpPr>
            <a:spLocks noChangeArrowheads="1"/>
          </p:cNvSpPr>
          <p:nvPr/>
        </p:nvSpPr>
        <p:spPr bwMode="auto">
          <a:xfrm>
            <a:off x="4856163" y="3148013"/>
            <a:ext cx="4067175" cy="2387600"/>
          </a:xfrm>
          <a:prstGeom prst="rect">
            <a:avLst/>
          </a:prstGeom>
          <a:noFill/>
          <a:ln w="9525">
            <a:solidFill>
              <a:schemeClr val="tx1"/>
            </a:solidFill>
            <a:miter lim="800000"/>
            <a:headEnd/>
            <a:tailEnd/>
          </a:ln>
          <a:effectLst/>
        </p:spPr>
        <p:txBody>
          <a:bodyPr wrap="none">
            <a:spAutoFit/>
          </a:bodyPr>
          <a:lstStyle/>
          <a:p>
            <a:r>
              <a:rPr lang="en-US" sz="1000"/>
              <a:t>&lt;?xml version="1.0"?&gt;</a:t>
            </a:r>
          </a:p>
          <a:p>
            <a:r>
              <a:rPr lang="en-US" sz="1000"/>
              <a:t>&lt;soap:Envelope xmlns:soap="http://schemas.xmlsoap.org/soap/envelope/"&gt;</a:t>
            </a:r>
          </a:p>
          <a:p>
            <a:r>
              <a:rPr lang="en-US" sz="1000"/>
              <a:t>    &lt;soap:Body&gt;</a:t>
            </a:r>
          </a:p>
          <a:p>
            <a:endParaRPr lang="en-US" sz="1000"/>
          </a:p>
          <a:p>
            <a:r>
              <a:rPr lang="en-US" sz="1000"/>
              <a:t>        &lt;p:</a:t>
            </a:r>
            <a:r>
              <a:rPr lang="en-US" sz="1000" b="1"/>
              <a:t>getPartsListResponse</a:t>
            </a:r>
            <a:r>
              <a:rPr lang="en-US" sz="1000"/>
              <a:t> xmlns:p="http://www.parts-depot.com"&gt;</a:t>
            </a:r>
          </a:p>
          <a:p>
            <a:r>
              <a:rPr lang="en-US" sz="1000"/>
              <a:t>            &lt;Parts&gt;</a:t>
            </a:r>
          </a:p>
          <a:p>
            <a:r>
              <a:rPr lang="en-US" sz="1000"/>
              <a:t>                  &lt;Part-ID&gt;00345&lt;Part-ID&gt;</a:t>
            </a:r>
          </a:p>
          <a:p>
            <a:r>
              <a:rPr lang="en-US" sz="1000"/>
              <a:t>                  &lt;Part-ID&gt;00346&lt;Part-ID&gt;</a:t>
            </a:r>
          </a:p>
          <a:p>
            <a:r>
              <a:rPr lang="en-US" sz="1000"/>
              <a:t>                  &lt;Part-ID&gt;00347&lt;Part-ID&gt;</a:t>
            </a:r>
          </a:p>
          <a:p>
            <a:r>
              <a:rPr lang="en-US" sz="1000"/>
              <a:t>                  &lt;Part-ID&gt;00348&lt;Part-ID&gt;</a:t>
            </a:r>
          </a:p>
          <a:p>
            <a:r>
              <a:rPr lang="en-US" sz="1000"/>
              <a:t>            &lt;/Parts&gt;</a:t>
            </a:r>
          </a:p>
          <a:p>
            <a:r>
              <a:rPr lang="en-US" sz="1000"/>
              <a:t>        &lt;p:</a:t>
            </a:r>
            <a:r>
              <a:rPr lang="en-US" sz="1000" b="1"/>
              <a:t>getPartsListResponse</a:t>
            </a:r>
            <a:r>
              <a:rPr lang="en-US" sz="1000"/>
              <a:t>&gt;</a:t>
            </a:r>
          </a:p>
          <a:p>
            <a:endParaRPr lang="en-US" sz="1000"/>
          </a:p>
          <a:p>
            <a:r>
              <a:rPr lang="en-US" sz="1000"/>
              <a:t>    &lt;/soap:Body&gt;</a:t>
            </a:r>
          </a:p>
          <a:p>
            <a:r>
              <a:rPr lang="en-US" sz="1000"/>
              <a:t>&lt;/soap:Envelope&gt;</a:t>
            </a:r>
          </a:p>
        </p:txBody>
      </p:sp>
      <p:sp>
        <p:nvSpPr>
          <p:cNvPr id="180229" name="Rectangle 5"/>
          <p:cNvSpPr>
            <a:spLocks noChangeArrowheads="1"/>
          </p:cNvSpPr>
          <p:nvPr/>
        </p:nvSpPr>
        <p:spPr bwMode="auto">
          <a:xfrm>
            <a:off x="157163" y="3262313"/>
            <a:ext cx="4381500" cy="1930400"/>
          </a:xfrm>
          <a:prstGeom prst="rect">
            <a:avLst/>
          </a:prstGeom>
          <a:noFill/>
          <a:ln w="9525">
            <a:solidFill>
              <a:schemeClr val="tx1"/>
            </a:solidFill>
            <a:miter lim="800000"/>
            <a:headEnd/>
            <a:tailEnd/>
          </a:ln>
          <a:effectLst/>
        </p:spPr>
        <p:txBody>
          <a:bodyPr wrap="none">
            <a:spAutoFit/>
          </a:bodyPr>
          <a:lstStyle/>
          <a:p>
            <a:r>
              <a:rPr lang="en-US" sz="1000"/>
              <a:t>&lt;?xml version="1.0"?&gt;</a:t>
            </a:r>
          </a:p>
          <a:p>
            <a:r>
              <a:rPr lang="en-US" sz="1000"/>
              <a:t>&lt;p:</a:t>
            </a:r>
            <a:r>
              <a:rPr lang="en-US" sz="1000" b="1"/>
              <a:t>Parts</a:t>
            </a:r>
            <a:r>
              <a:rPr lang="en-US" sz="1000"/>
              <a:t> xmlns:p="http://www.parts-depot.com" </a:t>
            </a:r>
          </a:p>
          <a:p>
            <a:r>
              <a:rPr lang="en-US" sz="1000"/>
              <a:t>                xmlns:xlink="http://www.w3.org/1999/xlink"    </a:t>
            </a:r>
          </a:p>
          <a:p>
            <a:r>
              <a:rPr lang="en-US" sz="1000"/>
              <a:t>                xmlns:xsi="http://www.w3.org/2001/XMLSchema-instance"</a:t>
            </a:r>
          </a:p>
          <a:p>
            <a:r>
              <a:rPr lang="en-US" sz="1000"/>
              <a:t>                xsi:schemaLocation=</a:t>
            </a:r>
          </a:p>
          <a:p>
            <a:r>
              <a:rPr lang="en-US" sz="1000"/>
              <a:t>                             "http://www.parts-depot.com</a:t>
            </a:r>
          </a:p>
          <a:p>
            <a:r>
              <a:rPr lang="en-US" sz="1000"/>
              <a:t>                              http://www.parts-depot.com/parts.xsd"&gt;</a:t>
            </a:r>
          </a:p>
          <a:p>
            <a:r>
              <a:rPr lang="en-US" sz="1000"/>
              <a:t>      &lt;Part id="00345" </a:t>
            </a:r>
            <a:r>
              <a:rPr lang="en-US" sz="1000" b="1"/>
              <a:t>xlink:href="http://www.parts-depot.com/parts/00345"</a:t>
            </a:r>
            <a:r>
              <a:rPr lang="en-US" sz="1000"/>
              <a:t>/&gt;</a:t>
            </a:r>
          </a:p>
          <a:p>
            <a:r>
              <a:rPr lang="en-US" sz="1000"/>
              <a:t>      &lt;Part id="00346" </a:t>
            </a:r>
            <a:r>
              <a:rPr lang="en-US" sz="1000" b="1"/>
              <a:t>xlink:href="http://www.parts-depot.com/parts/00346"</a:t>
            </a:r>
            <a:r>
              <a:rPr lang="en-US" sz="1000"/>
              <a:t>/&gt;</a:t>
            </a:r>
          </a:p>
          <a:p>
            <a:r>
              <a:rPr lang="en-US" sz="1000"/>
              <a:t>      &lt;Part id="00347" </a:t>
            </a:r>
            <a:r>
              <a:rPr lang="en-US" sz="1000" b="1"/>
              <a:t>xlink:href="http://www.parts-depot.com/parts/00347"</a:t>
            </a:r>
            <a:r>
              <a:rPr lang="en-US" sz="1000"/>
              <a:t>/&gt;</a:t>
            </a:r>
          </a:p>
          <a:p>
            <a:r>
              <a:rPr lang="en-US" sz="1000"/>
              <a:t>      &lt;Part id="00348" </a:t>
            </a:r>
            <a:r>
              <a:rPr lang="en-US" sz="1000" b="1"/>
              <a:t>xlink:href="http://www.parts-depot.com/parts/00348"</a:t>
            </a:r>
            <a:r>
              <a:rPr lang="en-US" sz="1000"/>
              <a:t>/&gt;</a:t>
            </a:r>
          </a:p>
          <a:p>
            <a:r>
              <a:rPr lang="en-US" sz="1000"/>
              <a:t>&lt;/p:</a:t>
            </a:r>
            <a:r>
              <a:rPr lang="en-US" sz="1000" b="1"/>
              <a:t>Parts</a:t>
            </a:r>
            <a:r>
              <a:rPr lang="en-US" sz="1000"/>
              <a:t>&gt;</a:t>
            </a:r>
            <a:endParaRPr lang="en-US" sz="2400"/>
          </a:p>
        </p:txBody>
      </p:sp>
      <p:sp>
        <p:nvSpPr>
          <p:cNvPr id="180230" name="Line 6"/>
          <p:cNvSpPr>
            <a:spLocks noChangeShapeType="1"/>
          </p:cNvSpPr>
          <p:nvPr/>
        </p:nvSpPr>
        <p:spPr bwMode="auto">
          <a:xfrm flipH="1" flipV="1">
            <a:off x="3852863" y="5326063"/>
            <a:ext cx="388937" cy="620712"/>
          </a:xfrm>
          <a:prstGeom prst="line">
            <a:avLst/>
          </a:prstGeom>
          <a:noFill/>
          <a:ln w="9525">
            <a:solidFill>
              <a:schemeClr val="tx1"/>
            </a:solidFill>
            <a:round/>
            <a:headEnd/>
            <a:tailEnd type="triangle" w="med" len="med"/>
          </a:ln>
          <a:effectLst/>
        </p:spPr>
        <p:txBody>
          <a:bodyPr wrap="none" anchor="ctr"/>
          <a:lstStyle/>
          <a:p>
            <a:endParaRPr lang="en-US"/>
          </a:p>
        </p:txBody>
      </p:sp>
      <p:sp>
        <p:nvSpPr>
          <p:cNvPr id="180231" name="Line 7"/>
          <p:cNvSpPr>
            <a:spLocks noChangeShapeType="1"/>
          </p:cNvSpPr>
          <p:nvPr/>
        </p:nvSpPr>
        <p:spPr bwMode="auto">
          <a:xfrm flipV="1">
            <a:off x="4430713" y="5354638"/>
            <a:ext cx="374650" cy="606425"/>
          </a:xfrm>
          <a:prstGeom prst="line">
            <a:avLst/>
          </a:prstGeom>
          <a:noFill/>
          <a:ln w="9525">
            <a:solidFill>
              <a:schemeClr val="tx1"/>
            </a:solidFill>
            <a:round/>
            <a:headEnd/>
            <a:tailEnd type="triangle" w="med" len="med"/>
          </a:ln>
          <a:effectLst/>
        </p:spPr>
        <p:txBody>
          <a:bodyPr wrap="none" anchor="ctr"/>
          <a:lstStyle/>
          <a:p>
            <a:endParaRPr lang="en-US"/>
          </a:p>
        </p:txBody>
      </p:sp>
      <p:sp>
        <p:nvSpPr>
          <p:cNvPr id="180232" name="Text Box 8"/>
          <p:cNvSpPr txBox="1">
            <a:spLocks noChangeArrowheads="1"/>
          </p:cNvSpPr>
          <p:nvPr/>
        </p:nvSpPr>
        <p:spPr bwMode="auto">
          <a:xfrm>
            <a:off x="2706688" y="5938838"/>
            <a:ext cx="4476750" cy="641350"/>
          </a:xfrm>
          <a:prstGeom prst="rect">
            <a:avLst/>
          </a:prstGeom>
          <a:noFill/>
          <a:ln w="9525">
            <a:noFill/>
            <a:miter lim="800000"/>
            <a:headEnd/>
            <a:tailEnd/>
          </a:ln>
          <a:effectLst/>
        </p:spPr>
        <p:txBody>
          <a:bodyPr wrap="none">
            <a:spAutoFit/>
          </a:bodyPr>
          <a:lstStyle/>
          <a:p>
            <a:r>
              <a:rPr lang="en-US"/>
              <a:t>With both REST and SOAP client applications</a:t>
            </a:r>
          </a:p>
          <a:p>
            <a:r>
              <a:rPr lang="en-US"/>
              <a:t>will need to understand these responses.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Processing the Request/Response Payload</a:t>
            </a:r>
          </a:p>
        </p:txBody>
      </p:sp>
      <p:sp>
        <p:nvSpPr>
          <p:cNvPr id="181251" name="Rectangle 3"/>
          <p:cNvSpPr>
            <a:spLocks noGrp="1" noChangeArrowheads="1"/>
          </p:cNvSpPr>
          <p:nvPr>
            <p:ph type="body" idx="1"/>
          </p:nvPr>
        </p:nvSpPr>
        <p:spPr/>
        <p:txBody>
          <a:bodyPr/>
          <a:lstStyle/>
          <a:p>
            <a:r>
              <a:rPr lang="en-US" sz="2400"/>
              <a:t>Note: if the payload is in the format of RDF or DAML then the client application may be able to dynamically learn the meaning of the response data.</a:t>
            </a:r>
          </a:p>
          <a:p>
            <a:r>
              <a:rPr lang="en-US" sz="2400"/>
              <a:t>As we saw earlier, with REST there are links to the next state built within each response.  We hinted earlier at how a client application may be able to reason dynamically about which link to traverse.  Thus, dynamic learning of response data combined with dynamic reasoning of link traversals would yield a self-reasoning automata.  This is the next step of the Web!</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Recommendation</a:t>
            </a:r>
          </a:p>
        </p:txBody>
      </p:sp>
      <p:sp>
        <p:nvSpPr>
          <p:cNvPr id="118787" name="Rectangle 3"/>
          <p:cNvSpPr>
            <a:spLocks noGrp="1" noChangeArrowheads="1"/>
          </p:cNvSpPr>
          <p:nvPr>
            <p:ph type="body" idx="1"/>
          </p:nvPr>
        </p:nvSpPr>
        <p:spPr>
          <a:xfrm>
            <a:off x="685800" y="1795463"/>
            <a:ext cx="7772400" cy="4114800"/>
          </a:xfrm>
        </p:spPr>
        <p:txBody>
          <a:bodyPr/>
          <a:lstStyle/>
          <a:p>
            <a:r>
              <a:rPr lang="en-US" sz="1600"/>
              <a:t>In the context of the Web, the REST approach is the preferred and most cost-effective architectural style for implementing services due to its scalability, its ability to allow dynamic connectivity without prior planning, its ability to enable independent evolution of clients and services, and its built-in support for caching and security.</a:t>
            </a:r>
          </a:p>
          <a:p>
            <a:r>
              <a:rPr lang="en-US" sz="1800"/>
              <a:t>There are several major problems with using SOAP in the Web environment:</a:t>
            </a:r>
            <a:endParaRPr lang="en-US" sz="2000"/>
          </a:p>
          <a:p>
            <a:pPr lvl="1"/>
            <a:r>
              <a:rPr lang="en-US" sz="1400"/>
              <a:t>The resource being targeted is not known simply from the URL.  It is hidden within the SOAP message.</a:t>
            </a:r>
          </a:p>
          <a:p>
            <a:pPr lvl="1"/>
            <a:r>
              <a:rPr lang="en-US" sz="1400"/>
              <a:t>The method being invoked is not known from the HTTP method.  It is also hidden within the SOAP message.</a:t>
            </a:r>
          </a:p>
          <a:p>
            <a:pPr lvl="1"/>
            <a:r>
              <a:rPr lang="en-US" sz="1400"/>
              <a:t>The set of methods is completely arbitrary.  Every SOAP application is free to define its own set of methods.</a:t>
            </a:r>
          </a:p>
          <a:p>
            <a:r>
              <a:rPr lang="en-US" sz="1600"/>
              <a:t>As we have discussed these problems create an impedance mismatch with today's Web - SOAP messages cannot be utilized by proxy servers, cache servers, etc.  The lack of URLs within SOAP messages is very foreign to the Web, and isolates itself from the Web.  Finally, the evolution of the Web is where every resource is identified with a URI.  SOAPs clumping of resources behind a single URI is contrary to the Web vision.</a:t>
            </a:r>
          </a:p>
          <a:p>
            <a:r>
              <a:rPr lang="en-US" sz="1600"/>
              <a:t>So what is the role of SOAP?  SOAP is best utilized in closed systems (systems where all participants are known beforehand).  In a closed system each participant can be customized to understand the APIs of the other participants and can be optimized for maximum efficiency.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685800" y="295275"/>
            <a:ext cx="7772400" cy="1143000"/>
          </a:xfrm>
        </p:spPr>
        <p:txBody>
          <a:bodyPr/>
          <a:lstStyle/>
          <a:p>
            <a:r>
              <a:rPr lang="en-US"/>
              <a:t>REST Best Practices</a:t>
            </a:r>
          </a:p>
        </p:txBody>
      </p:sp>
      <p:sp>
        <p:nvSpPr>
          <p:cNvPr id="182276" name="Rectangle 4"/>
          <p:cNvSpPr>
            <a:spLocks noChangeArrowheads="1"/>
          </p:cNvSpPr>
          <p:nvPr/>
        </p:nvSpPr>
        <p:spPr bwMode="auto">
          <a:xfrm>
            <a:off x="358775" y="1352550"/>
            <a:ext cx="8547100" cy="5395913"/>
          </a:xfrm>
          <a:prstGeom prst="rect">
            <a:avLst/>
          </a:prstGeom>
          <a:noFill/>
          <a:ln w="9525">
            <a:solidFill>
              <a:schemeClr val="tx1"/>
            </a:solidFill>
            <a:miter lim="800000"/>
            <a:headEnd/>
            <a:tailEnd/>
          </a:ln>
          <a:effectLst/>
        </p:spPr>
        <p:txBody>
          <a:bodyPr wrap="none">
            <a:spAutoFit/>
          </a:bodyPr>
          <a:lstStyle/>
          <a:p>
            <a:r>
              <a:rPr lang="en-US" sz="1200"/>
              <a:t>1. Provide a URI for each resource that you want (or will want) exposed.  This is consistent with Tim Berners-Lee's axioms for the Web,</a:t>
            </a:r>
          </a:p>
          <a:p>
            <a:r>
              <a:rPr lang="en-US" sz="1200"/>
              <a:t>as well as the W3 TAG recommendations.</a:t>
            </a:r>
          </a:p>
          <a:p>
            <a:endParaRPr lang="en-US" sz="1200"/>
          </a:p>
          <a:p>
            <a:r>
              <a:rPr lang="en-US" sz="1200"/>
              <a:t>2. Prefer URIs that are logical over URIs that are physical.  For example:</a:t>
            </a:r>
          </a:p>
          <a:p>
            <a:endParaRPr lang="en-US" sz="1200"/>
          </a:p>
          <a:p>
            <a:r>
              <a:rPr lang="en-US" sz="1200"/>
              <a:t>   Prefer:</a:t>
            </a:r>
          </a:p>
          <a:p>
            <a:r>
              <a:rPr lang="en-US" sz="1200"/>
              <a:t>     http://www.boeing.com/airplanes/747</a:t>
            </a:r>
          </a:p>
          <a:p>
            <a:r>
              <a:rPr lang="en-US" sz="1200"/>
              <a:t>   Over:</a:t>
            </a:r>
          </a:p>
          <a:p>
            <a:r>
              <a:rPr lang="en-US" sz="1200"/>
              <a:t>     http://www.boeing.com/airplanes/747.html</a:t>
            </a:r>
          </a:p>
          <a:p>
            <a:endParaRPr lang="en-US" sz="1200"/>
          </a:p>
          <a:p>
            <a:r>
              <a:rPr lang="en-US" sz="1200"/>
              <a:t>Logical URIs allow the resource implementation to change without impacting client applications.</a:t>
            </a:r>
          </a:p>
          <a:p>
            <a:endParaRPr lang="en-US" sz="1200"/>
          </a:p>
          <a:p>
            <a:r>
              <a:rPr lang="en-US" sz="1200"/>
              <a:t>3. As a corollary to (2) use nouns in the logical URI, not verbs.  Resources are "things" not "actions".</a:t>
            </a:r>
          </a:p>
          <a:p>
            <a:endParaRPr lang="en-US" sz="1200"/>
          </a:p>
          <a:p>
            <a:r>
              <a:rPr lang="en-US" sz="1200"/>
              <a:t>4. Make all HTTP GETs side-effect free.  Doing so makes the request "safe".</a:t>
            </a:r>
          </a:p>
          <a:p>
            <a:endParaRPr lang="en-US" sz="1200"/>
          </a:p>
          <a:p>
            <a:r>
              <a:rPr lang="en-US" sz="1200"/>
              <a:t>5. Use links in your responses to requests!  Doing so connects your response with other data.  It enables client applications to be</a:t>
            </a:r>
          </a:p>
          <a:p>
            <a:r>
              <a:rPr lang="en-US" sz="1200"/>
              <a:t>"self-propelled".  That is, the response itself contains info about "what's the next step to take".  Contrast this to responses that do not</a:t>
            </a:r>
          </a:p>
          <a:p>
            <a:r>
              <a:rPr lang="en-US" sz="1200"/>
              <a:t>contain links.  Thus, the decision of "what's the next step to take" must be made out-of-band.</a:t>
            </a:r>
          </a:p>
          <a:p>
            <a:endParaRPr lang="en-US" sz="1200"/>
          </a:p>
          <a:p>
            <a:r>
              <a:rPr lang="en-US" sz="1200"/>
              <a:t>6. Minimize the use of query strings.  For example:</a:t>
            </a:r>
          </a:p>
          <a:p>
            <a:endParaRPr lang="en-US" sz="1200"/>
          </a:p>
          <a:p>
            <a:r>
              <a:rPr lang="en-US" sz="1200"/>
              <a:t>    Prefer:</a:t>
            </a:r>
          </a:p>
          <a:p>
            <a:r>
              <a:rPr lang="en-US" sz="1200"/>
              <a:t>         http://www.parts-depot.com/parts/00345</a:t>
            </a:r>
          </a:p>
          <a:p>
            <a:r>
              <a:rPr lang="en-US" sz="1200"/>
              <a:t>    Over: </a:t>
            </a:r>
          </a:p>
          <a:p>
            <a:r>
              <a:rPr lang="en-US" sz="1200"/>
              <a:t>         http://www.parts-depot.com/parts?part-id=00345</a:t>
            </a:r>
          </a:p>
          <a:p>
            <a:endParaRPr lang="en-US" sz="1200"/>
          </a:p>
          <a:p>
            <a:r>
              <a:rPr lang="en-US" sz="1200"/>
              <a:t>Rationale: the relationship between 'parts' and '00345' is clear, and you can instantiate subresources of '00345' easily; this is not possible </a:t>
            </a:r>
          </a:p>
          <a:p>
            <a:r>
              <a:rPr lang="en-US" sz="1200"/>
              <a:t>if that information is tucked away in a query string.</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050"/>
          <p:cNvSpPr>
            <a:spLocks noGrp="1" noChangeArrowheads="1"/>
          </p:cNvSpPr>
          <p:nvPr>
            <p:ph type="title"/>
          </p:nvPr>
        </p:nvSpPr>
        <p:spPr/>
        <p:txBody>
          <a:bodyPr/>
          <a:lstStyle/>
          <a:p>
            <a:r>
              <a:rPr lang="en-US"/>
              <a:t>Motivation for REST</a:t>
            </a:r>
          </a:p>
        </p:txBody>
      </p:sp>
      <p:sp>
        <p:nvSpPr>
          <p:cNvPr id="151555" name="Text Box 2051"/>
          <p:cNvSpPr txBox="1">
            <a:spLocks noChangeArrowheads="1"/>
          </p:cNvSpPr>
          <p:nvPr/>
        </p:nvSpPr>
        <p:spPr bwMode="auto">
          <a:xfrm>
            <a:off x="788988" y="2119313"/>
            <a:ext cx="7577137" cy="2573337"/>
          </a:xfrm>
          <a:prstGeom prst="rect">
            <a:avLst/>
          </a:prstGeom>
          <a:noFill/>
          <a:ln w="9525">
            <a:solidFill>
              <a:schemeClr val="tx1"/>
            </a:solidFill>
            <a:miter lim="800000"/>
            <a:headEnd/>
            <a:tailEnd/>
          </a:ln>
          <a:effectLst/>
        </p:spPr>
        <p:txBody>
          <a:bodyPr wrap="none">
            <a:spAutoFit/>
          </a:bodyPr>
          <a:lstStyle/>
          <a:p>
            <a:r>
              <a:rPr lang="en-US"/>
              <a:t>"The motivation for developing REST was to create an architectural model for</a:t>
            </a:r>
          </a:p>
          <a:p>
            <a:r>
              <a:rPr lang="en-US"/>
              <a:t>how the Web should work, such that it could serve as the guiding framework</a:t>
            </a:r>
          </a:p>
          <a:p>
            <a:r>
              <a:rPr lang="en-US"/>
              <a:t>for the Web protocol standards.  </a:t>
            </a:r>
          </a:p>
          <a:p>
            <a:endParaRPr lang="en-US"/>
          </a:p>
          <a:p>
            <a:r>
              <a:rPr lang="en-US"/>
              <a:t>REST has been applied to describe the desired Web architecture, help identify </a:t>
            </a:r>
          </a:p>
          <a:p>
            <a:r>
              <a:rPr lang="en-US"/>
              <a:t>existing problems, compare alternative solutions, and ensure that protocol </a:t>
            </a:r>
          </a:p>
          <a:p>
            <a:r>
              <a:rPr lang="en-US"/>
              <a:t>extensions would not violate the core constraints that make the Web successful."</a:t>
            </a:r>
          </a:p>
          <a:p>
            <a:endParaRPr lang="en-US"/>
          </a:p>
          <a:p>
            <a:r>
              <a:rPr lang="en-US"/>
              <a:t>                                                                         - Roy Fielding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REST Best Practices (cont.)</a:t>
            </a:r>
          </a:p>
        </p:txBody>
      </p:sp>
      <p:sp>
        <p:nvSpPr>
          <p:cNvPr id="183299" name="Rectangle 3"/>
          <p:cNvSpPr>
            <a:spLocks noChangeArrowheads="1"/>
          </p:cNvSpPr>
          <p:nvPr/>
        </p:nvSpPr>
        <p:spPr bwMode="auto">
          <a:xfrm>
            <a:off x="687388" y="1724025"/>
            <a:ext cx="7569200" cy="1379538"/>
          </a:xfrm>
          <a:prstGeom prst="rect">
            <a:avLst/>
          </a:prstGeom>
          <a:noFill/>
          <a:ln w="9525">
            <a:solidFill>
              <a:schemeClr val="tx1"/>
            </a:solidFill>
            <a:miter lim="800000"/>
            <a:headEnd/>
            <a:tailEnd/>
          </a:ln>
          <a:effectLst/>
        </p:spPr>
        <p:txBody>
          <a:bodyPr wrap="none">
            <a:spAutoFit/>
          </a:bodyPr>
          <a:lstStyle/>
          <a:p>
            <a:r>
              <a:rPr lang="en-US" sz="1200"/>
              <a:t>7. Use the slash "/" in a URI to represent a parent-child, whole-part relationship.</a:t>
            </a:r>
          </a:p>
          <a:p>
            <a:endParaRPr lang="en-US" sz="1200"/>
          </a:p>
          <a:p>
            <a:r>
              <a:rPr lang="en-US" sz="1200"/>
              <a:t>8. Use a "gradual unfolding methodology" for exposing data to clients.  That is, a resource representation should provide</a:t>
            </a:r>
          </a:p>
          <a:p>
            <a:r>
              <a:rPr lang="en-US" sz="1200"/>
              <a:t>    links to obtain more details.</a:t>
            </a:r>
          </a:p>
          <a:p>
            <a:endParaRPr lang="en-US" sz="1200"/>
          </a:p>
          <a:p>
            <a:r>
              <a:rPr lang="en-US" sz="1200"/>
              <a:t>9. Always implement a service using HTTP GET when the purpose of the service is to allow a client to retrieve a</a:t>
            </a:r>
          </a:p>
          <a:p>
            <a:r>
              <a:rPr lang="en-US" sz="1200"/>
              <a:t>    resource representation, i.e., don't use HTTP POST.</a:t>
            </a:r>
            <a:endParaRPr 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References</a:t>
            </a:r>
          </a:p>
        </p:txBody>
      </p:sp>
      <p:sp>
        <p:nvSpPr>
          <p:cNvPr id="122883" name="Rectangle 3"/>
          <p:cNvSpPr>
            <a:spLocks noGrp="1" noChangeArrowheads="1"/>
          </p:cNvSpPr>
          <p:nvPr>
            <p:ph type="body" idx="1"/>
          </p:nvPr>
        </p:nvSpPr>
        <p:spPr/>
        <p:txBody>
          <a:bodyPr/>
          <a:lstStyle/>
          <a:p>
            <a:r>
              <a:rPr lang="en-US"/>
              <a:t>Paul Prescod has written several excellent articles on REST:</a:t>
            </a:r>
          </a:p>
          <a:p>
            <a:pPr lvl="1"/>
            <a:r>
              <a:rPr lang="en-US"/>
              <a:t>Second Generation Web Services</a:t>
            </a:r>
          </a:p>
          <a:p>
            <a:pPr lvl="2"/>
            <a:r>
              <a:rPr lang="en-US"/>
              <a:t>http://www.xml.com/pub/a/2002/02/06/rest.html</a:t>
            </a:r>
          </a:p>
          <a:p>
            <a:pPr lvl="1"/>
            <a:r>
              <a:rPr lang="en-US"/>
              <a:t>REST and the Real World</a:t>
            </a:r>
          </a:p>
          <a:p>
            <a:pPr lvl="2"/>
            <a:r>
              <a:rPr lang="en-US"/>
              <a:t>http://www.xml.com/pub/a/2002/02/20/rest.html</a:t>
            </a:r>
          </a:p>
          <a:p>
            <a:pPr lvl="1"/>
            <a:r>
              <a:rPr lang="en-US"/>
              <a:t>SOAP, REST and Interoperability</a:t>
            </a:r>
          </a:p>
          <a:p>
            <a:pPr lvl="2"/>
            <a:r>
              <a:rPr lang="en-US"/>
              <a:t>http://www.prescod.net/rest/standardization.html</a:t>
            </a:r>
          </a:p>
          <a:p>
            <a:pPr lvl="1"/>
            <a:r>
              <a:rPr lang="en-US"/>
              <a:t>Evaluating XML for Protocol Control Data</a:t>
            </a:r>
          </a:p>
          <a:p>
            <a:pPr lvl="2"/>
            <a:r>
              <a:rPr lang="en-US"/>
              <a:t>http://www.prescod.net/xml/envelopes/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lstStyle/>
          <a:p>
            <a:r>
              <a:rPr lang="en-US"/>
              <a:t>REST - not a Standard</a:t>
            </a:r>
          </a:p>
        </p:txBody>
      </p:sp>
      <p:sp>
        <p:nvSpPr>
          <p:cNvPr id="144387" name="Rectangle 1027"/>
          <p:cNvSpPr>
            <a:spLocks noGrp="1" noChangeArrowheads="1"/>
          </p:cNvSpPr>
          <p:nvPr>
            <p:ph type="body" idx="1"/>
          </p:nvPr>
        </p:nvSpPr>
        <p:spPr/>
        <p:txBody>
          <a:bodyPr/>
          <a:lstStyle/>
          <a:p>
            <a:r>
              <a:rPr lang="en-US" sz="2400"/>
              <a:t>REST is not a standard.  You will not see the W3 putting out a REST specification.  You will not see IBM or Microsoft or Sun selling a REST developer's toolkit.  Why?  Because REST is just an architectural style. You can't bottle up that style.  You can only understand it, and design your Web services in that style.</a:t>
            </a:r>
            <a:endParaRPr lang="en-US"/>
          </a:p>
          <a:p>
            <a:r>
              <a:rPr lang="en-US" sz="2400"/>
              <a:t>While REST is not a standard, it does prescribe the </a:t>
            </a:r>
            <a:r>
              <a:rPr lang="en-US" sz="2400" b="1"/>
              <a:t>use </a:t>
            </a:r>
            <a:r>
              <a:rPr lang="en-US" sz="2400"/>
              <a:t>of standards:</a:t>
            </a:r>
            <a:endParaRPr lang="en-US"/>
          </a:p>
          <a:p>
            <a:pPr lvl="1"/>
            <a:r>
              <a:rPr lang="en-US" sz="1800"/>
              <a:t>HTTP</a:t>
            </a:r>
          </a:p>
          <a:p>
            <a:pPr lvl="1"/>
            <a:r>
              <a:rPr lang="en-US" sz="1800"/>
              <a:t>URL</a:t>
            </a:r>
          </a:p>
          <a:p>
            <a:pPr lvl="1"/>
            <a:r>
              <a:rPr lang="en-US" sz="1800"/>
              <a:t>XML/HTML/GIF/JPEG/etc (Resource Representations)</a:t>
            </a:r>
          </a:p>
          <a:p>
            <a:pPr lvl="1"/>
            <a:r>
              <a:rPr lang="en-US" sz="1800"/>
              <a:t>text/xml, text/html, image/gif, image/jpeg, etc  (Resource Types, MIME Types)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REST and the Web</a:t>
            </a:r>
          </a:p>
        </p:txBody>
      </p:sp>
      <p:sp>
        <p:nvSpPr>
          <p:cNvPr id="143363" name="Rectangle 3"/>
          <p:cNvSpPr>
            <a:spLocks noGrp="1" noChangeArrowheads="1"/>
          </p:cNvSpPr>
          <p:nvPr>
            <p:ph type="body" idx="1"/>
          </p:nvPr>
        </p:nvSpPr>
        <p:spPr/>
        <p:txBody>
          <a:bodyPr/>
          <a:lstStyle/>
          <a:p>
            <a:r>
              <a:rPr lang="en-US"/>
              <a:t>The Web is an example of a REST system!</a:t>
            </a:r>
          </a:p>
          <a:p>
            <a:r>
              <a:rPr lang="en-US"/>
              <a:t>All of those Web services that you have been using all these many years - book ordering services, search services,  online dictionary services, etc - are REST-based Web services.  </a:t>
            </a:r>
          </a:p>
          <a:p>
            <a:r>
              <a:rPr lang="en-US"/>
              <a:t>Alas, you have been using REST, building REST services and you didn't even know it.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050"/>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400">
                <a:solidFill>
                  <a:schemeClr val="tx2"/>
                </a:solidFill>
              </a:rPr>
              <a:t>Learn by Example</a:t>
            </a:r>
          </a:p>
        </p:txBody>
      </p:sp>
      <p:sp>
        <p:nvSpPr>
          <p:cNvPr id="145411" name="Rectangle 2051"/>
          <p:cNvSpPr>
            <a:spLocks noChangeArrowheads="1"/>
          </p:cNvSpPr>
          <p:nvPr/>
        </p:nvSpPr>
        <p:spPr bwMode="auto">
          <a:xfrm>
            <a:off x="685800" y="1981200"/>
            <a:ext cx="7772400" cy="2714625"/>
          </a:xfrm>
          <a:prstGeom prst="rect">
            <a:avLst/>
          </a:prstGeom>
          <a:noFill/>
          <a:ln w="9525">
            <a:noFill/>
            <a:miter lim="800000"/>
            <a:headEnd/>
            <a:tailEnd/>
          </a:ln>
          <a:effectLst/>
        </p:spPr>
        <p:txBody>
          <a:bodyPr/>
          <a:lstStyle/>
          <a:p>
            <a:pPr marL="342900" indent="-342900">
              <a:spcBef>
                <a:spcPct val="20000"/>
              </a:spcBef>
              <a:buFontTx/>
              <a:buChar char="•"/>
            </a:pPr>
            <a:r>
              <a:rPr lang="en-US" sz="3200"/>
              <a:t>This architectural style is best explained with an example.  </a:t>
            </a:r>
          </a:p>
          <a:p>
            <a:pPr marL="342900" indent="-342900">
              <a:spcBef>
                <a:spcPct val="20000"/>
              </a:spcBef>
              <a:buFontTx/>
              <a:buChar char="•"/>
            </a:pPr>
            <a:r>
              <a:rPr lang="en-US" sz="3200"/>
              <a:t>I will present an example of a company deploying 3 Web services using the REST architectural style, then show how they would be deployed using SOAP.</a:t>
            </a:r>
          </a:p>
          <a:p>
            <a:pPr marL="342900" indent="-342900">
              <a:spcBef>
                <a:spcPct val="20000"/>
              </a:spcBef>
              <a:buFontTx/>
              <a:buChar char="•"/>
            </a:pPr>
            <a:r>
              <a:rPr lang="en-US" sz="3200"/>
              <a:t>After presenting the example I will contrast the REST and SOAP.</a:t>
            </a:r>
          </a:p>
          <a:p>
            <a:pPr marL="342900" indent="-342900">
              <a:spcBef>
                <a:spcPct val="20000"/>
              </a:spcBef>
              <a:buFontTx/>
              <a:buChar char="•"/>
            </a:pPr>
            <a:endParaRPr lang="en-US" sz="3200"/>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10109</TotalTime>
  <Words>5721</Words>
  <Application>Microsoft Office PowerPoint</Application>
  <PresentationFormat>On-screen Show (4:3)</PresentationFormat>
  <Paragraphs>725</Paragraphs>
  <Slides>61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61</vt:i4>
      </vt:variant>
    </vt:vector>
  </HeadingPairs>
  <TitlesOfParts>
    <vt:vector size="63" baseType="lpstr">
      <vt:lpstr>Times New Roman</vt:lpstr>
      <vt:lpstr>Office Theme</vt:lpstr>
      <vt:lpstr>REST  (Representational State Transfer)</vt:lpstr>
      <vt:lpstr>Acknowledgements</vt:lpstr>
      <vt:lpstr>What is REST?</vt:lpstr>
      <vt:lpstr>Why is it called  "Representation State Transfer"?</vt:lpstr>
      <vt:lpstr>Representation State Transfer</vt:lpstr>
      <vt:lpstr>Motivation for REST</vt:lpstr>
      <vt:lpstr>REST - not a Standard</vt:lpstr>
      <vt:lpstr>REST and the Web</vt:lpstr>
      <vt:lpstr>Slide 9</vt:lpstr>
      <vt:lpstr>Parts Depot Web Services</vt:lpstr>
      <vt:lpstr>Slide 11</vt:lpstr>
      <vt:lpstr>Slide 12</vt:lpstr>
      <vt:lpstr>Data Returned - Parts List</vt:lpstr>
      <vt:lpstr>Slide 14</vt:lpstr>
      <vt:lpstr>Data Returned - Part</vt:lpstr>
      <vt:lpstr>Questions and Answers</vt:lpstr>
      <vt:lpstr>Questions and Answers</vt:lpstr>
      <vt:lpstr>Slide 18</vt:lpstr>
      <vt:lpstr>Slide 19</vt:lpstr>
      <vt:lpstr>Submit PO Service (cont.)</vt:lpstr>
      <vt:lpstr>Characteristics of a REST-based Network</vt:lpstr>
      <vt:lpstr>SOAP Version</vt:lpstr>
      <vt:lpstr>Slide 23</vt:lpstr>
      <vt:lpstr>Note about the SOAP URI</vt:lpstr>
      <vt:lpstr>Slide 25</vt:lpstr>
      <vt:lpstr>Data Returned - Parts List</vt:lpstr>
      <vt:lpstr>Slide 27</vt:lpstr>
      <vt:lpstr>Data Returned - Part</vt:lpstr>
      <vt:lpstr>Slide 29</vt:lpstr>
      <vt:lpstr>Data Returned - PO Acknowledgment</vt:lpstr>
      <vt:lpstr>Contrasting REST and SOAP</vt:lpstr>
      <vt:lpstr>Letter Analogy</vt:lpstr>
      <vt:lpstr>Proxy Servers</vt:lpstr>
      <vt:lpstr>Slide 34</vt:lpstr>
      <vt:lpstr>REST and Proxy Servers (cont.)</vt:lpstr>
      <vt:lpstr>Slide 36</vt:lpstr>
      <vt:lpstr>SOAP and Proxy Servers (cont.)</vt:lpstr>
      <vt:lpstr>SOAP and Proxy Servers (cont.)</vt:lpstr>
      <vt:lpstr>Web Intermediaries</vt:lpstr>
      <vt:lpstr>State Transitions</vt:lpstr>
      <vt:lpstr>State Transitions in a REST-based Network</vt:lpstr>
      <vt:lpstr>State Transitions in a REST-based Network</vt:lpstr>
      <vt:lpstr>State Transitions in a REST-based Network</vt:lpstr>
      <vt:lpstr>State Transitions in a SOAP-based Network</vt:lpstr>
      <vt:lpstr>State Transitions in a SOAP-based Network</vt:lpstr>
      <vt:lpstr>Why don't SOAP Documents Contain Hyperlinks?</vt:lpstr>
      <vt:lpstr>Caching (i.e., performance)</vt:lpstr>
      <vt:lpstr>REST and Caching</vt:lpstr>
      <vt:lpstr>REST and Caching (cont.)</vt:lpstr>
      <vt:lpstr>SOAP and Caching</vt:lpstr>
      <vt:lpstr>Evolving the Web  (Semantic Web)</vt:lpstr>
      <vt:lpstr>Generic Interface</vt:lpstr>
      <vt:lpstr>Generic Interface (cont.)</vt:lpstr>
      <vt:lpstr>Interoperability</vt:lpstr>
      <vt:lpstr>Interoperability (cont.)</vt:lpstr>
      <vt:lpstr>Processing the Request/Response Payload</vt:lpstr>
      <vt:lpstr>Processing the Request/Response Payload</vt:lpstr>
      <vt:lpstr>Recommendation</vt:lpstr>
      <vt:lpstr>REST Best Practices</vt:lpstr>
      <vt:lpstr>REST Best Practices (cont.)</vt:lpstr>
      <vt:lpstr>References</vt:lpstr>
    </vt:vector>
  </TitlesOfParts>
  <Company>The MITRE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for SOAP</dc:title>
  <dc:creator>costello</dc:creator>
  <cp:lastModifiedBy>Scott Stanelle</cp:lastModifiedBy>
  <cp:revision>523</cp:revision>
  <dcterms:created xsi:type="dcterms:W3CDTF">2002-01-25T14:13:45Z</dcterms:created>
  <dcterms:modified xsi:type="dcterms:W3CDTF">2015-06-11T20:30:52Z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4</vt:i4>
  </property>
  <property fmtid="{D5CDD505-2E9C-101B-9397-08002B2CF9AE}" pid="21" name="OutputDir">
    <vt:lpwstr>C:\REST</vt:lpwstr>
  </property>
</Properties>
</file>