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notesMasterIdLst>
    <p:notesMasterId r:id="rId14"/>
  </p:notesMasterIdLst>
  <p:sldIdLst>
    <p:sldId id="256" r:id="rId2"/>
    <p:sldId id="257" r:id="rId3"/>
    <p:sldId id="261" r:id="rId4"/>
    <p:sldId id="269" r:id="rId5"/>
    <p:sldId id="258" r:id="rId6"/>
    <p:sldId id="264" r:id="rId7"/>
    <p:sldId id="267" r:id="rId8"/>
    <p:sldId id="270" r:id="rId9"/>
    <p:sldId id="262" r:id="rId10"/>
    <p:sldId id="259" r:id="rId11"/>
    <p:sldId id="26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2"/>
    <p:restoredTop sz="70525"/>
  </p:normalViewPr>
  <p:slideViewPr>
    <p:cSldViewPr snapToGrid="0" snapToObjects="1">
      <p:cViewPr varScale="1">
        <p:scale>
          <a:sx n="97" d="100"/>
          <a:sy n="97" d="100"/>
        </p:scale>
        <p:origin x="17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CDEF-D36E-D547-B508-75F57F9CB5C6}"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3DFB6-DBA1-4248-8AED-AC7105C00173}" type="slidenum">
              <a:rPr lang="en-US" smtClean="0"/>
              <a:t>‹#›</a:t>
            </a:fld>
            <a:endParaRPr lang="en-US"/>
          </a:p>
        </p:txBody>
      </p:sp>
    </p:spTree>
    <p:extLst>
      <p:ext uri="{BB962C8B-B14F-4D97-AF65-F5344CB8AC3E}">
        <p14:creationId xmlns:p14="http://schemas.microsoft.com/office/powerpoint/2010/main" val="115236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3DFB6-DBA1-4248-8AED-AC7105C00173}" type="slidenum">
              <a:rPr lang="en-US" smtClean="0"/>
              <a:t>5</a:t>
            </a:fld>
            <a:endParaRPr lang="en-US"/>
          </a:p>
        </p:txBody>
      </p:sp>
    </p:spTree>
    <p:extLst>
      <p:ext uri="{BB962C8B-B14F-4D97-AF65-F5344CB8AC3E}">
        <p14:creationId xmlns:p14="http://schemas.microsoft.com/office/powerpoint/2010/main" val="127483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B3DFB6-DBA1-4248-8AED-AC7105C00173}" type="slidenum">
              <a:rPr lang="en-US" smtClean="0"/>
              <a:t>6</a:t>
            </a:fld>
            <a:endParaRPr lang="en-US"/>
          </a:p>
        </p:txBody>
      </p:sp>
    </p:spTree>
    <p:extLst>
      <p:ext uri="{BB962C8B-B14F-4D97-AF65-F5344CB8AC3E}">
        <p14:creationId xmlns:p14="http://schemas.microsoft.com/office/powerpoint/2010/main" val="286489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3DFB6-DBA1-4248-8AED-AC7105C00173}" type="slidenum">
              <a:rPr lang="en-US" smtClean="0"/>
              <a:t>9</a:t>
            </a:fld>
            <a:endParaRPr lang="en-US"/>
          </a:p>
        </p:txBody>
      </p:sp>
    </p:spTree>
    <p:extLst>
      <p:ext uri="{BB962C8B-B14F-4D97-AF65-F5344CB8AC3E}">
        <p14:creationId xmlns:p14="http://schemas.microsoft.com/office/powerpoint/2010/main" val="175058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B-B6BC-9846-885B-FC173B6E1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1FE2E-8EC9-1F4F-914A-1999CF2B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97334-12D3-364F-B9BA-AB6EA0A0B5A7}"/>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952FAA4-7BB9-F247-B332-A733740E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80FB6-BF30-4742-935A-9929DED27CE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875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0C0E-00C6-574F-906D-B19DB9DCD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5BF86-9667-A34E-BD4D-DF2E558F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FEBF7-1666-9642-9BEB-330C3CC73F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1F38AAF0-D999-B043-B7BF-0606D4B2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B84F-F0BF-D847-855B-2F78BF457D1E}"/>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378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F254-5A7C-FD4A-B957-0DD085579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3751A-D9AF-4D4A-93A5-C622E7A15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B161-3C35-E647-BE7C-EA4E733D6CA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2BF996FD-4249-784C-9118-17BAA34E7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BCA2-C3BC-A340-A661-F25A0590ECF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89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A5D4-6A61-454C-9A11-ECEBC70B3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1B47-2D2A-2B46-B587-F35814A3F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0D75-D1BA-1F45-A04F-D5E50CF07379}"/>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88CC6BE6-EFA9-B14A-A82E-87C254F6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6944B-E13E-6441-8C56-8C85709DD5E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9565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6D2-6446-7D4C-9555-0D9216EBA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3E2D8-25CA-B44A-9B54-BD9E2AB5B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ECE1-76DB-AB49-85EF-70915A2F60C2}"/>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6FBECAD4-94EF-AA4C-B338-C0F53BFF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7990B-34AE-1D4A-AD3D-31CBFA522EF5}"/>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6758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AF-6281-7745-B5A2-89CF2BF05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9A35-EA70-534D-A224-80086A42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2D2A-05BE-FA41-9A38-C6C5F15B3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C9A1-CD78-994E-B6C7-CCC905E33BE5}"/>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A7FDF743-D6B6-3B4D-9C59-43B79064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94F98-C4FF-1C45-8C5F-93F397AA94FD}"/>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21963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1D3F-C385-504F-963D-51C5BA47F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B3379-D66D-9E40-B217-F5ECF5517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8777-FB2C-8F40-8779-9B6F140C9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2809-1F3D-A440-80CF-DABE22AB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E54F4-5880-0342-A792-8A4449C60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AE0AC-8D87-F242-B68A-B04EA935C298}"/>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8" name="Footer Placeholder 7">
            <a:extLst>
              <a:ext uri="{FF2B5EF4-FFF2-40B4-BE49-F238E27FC236}">
                <a16:creationId xmlns:a16="http://schemas.microsoft.com/office/drawing/2014/main" id="{01168C17-11D7-3F4F-AD4E-494E167B1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D2BB9-3FAF-4141-B253-473E69AE1EBF}"/>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786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8BA-9C6D-BB42-8EA8-7FED6DD03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CBD77-5B83-3B40-8528-462E436719E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4" name="Footer Placeholder 3">
            <a:extLst>
              <a:ext uri="{FF2B5EF4-FFF2-40B4-BE49-F238E27FC236}">
                <a16:creationId xmlns:a16="http://schemas.microsoft.com/office/drawing/2014/main" id="{689468A5-9547-D44F-B883-4C3296A74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72EFE-88F2-9A46-AE30-42FA5036E33A}"/>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0547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14E7F-9C3D-B645-91AD-50EB19587A6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3" name="Footer Placeholder 2">
            <a:extLst>
              <a:ext uri="{FF2B5EF4-FFF2-40B4-BE49-F238E27FC236}">
                <a16:creationId xmlns:a16="http://schemas.microsoft.com/office/drawing/2014/main" id="{7A86D434-8B1B-7941-89DA-5C445304D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DD517-DFFB-7D45-A82A-ED4C3B00E1E8}"/>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12139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D0AD-93D8-C14C-B660-BEA462443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95A5-8D24-AF43-B2A0-60EEDC32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9727B-4430-FB4A-BFEA-B3193F06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A83A-17FD-604C-99A9-4BDEE43EDA63}"/>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136C05CD-C678-5C49-819C-2B3CABD47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37701-774B-3A4E-9822-BE5EDB3ECDC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232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AE4A-DEED-984C-990B-EF251344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E1FA2-7C87-A34F-9801-4930839F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D17E-EC49-3A4E-B433-19BDC92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27639-469A-1146-94D0-E85061AABB8D}"/>
              </a:ext>
            </a:extLst>
          </p:cNvPr>
          <p:cNvSpPr>
            <a:spLocks noGrp="1"/>
          </p:cNvSpPr>
          <p:nvPr>
            <p:ph type="dt" sz="half" idx="10"/>
          </p:nvPr>
        </p:nvSpPr>
        <p:spPr/>
        <p:txBody>
          <a:bodyPr/>
          <a:lstStyle/>
          <a:p>
            <a:fld id="{30927A33-7720-8E4A-8F02-67AC114E323C}" type="datetimeFigureOut">
              <a:rPr lang="en-US" smtClean="0"/>
              <a:t>10/28/20</a:t>
            </a:fld>
            <a:endParaRPr lang="en-US"/>
          </a:p>
        </p:txBody>
      </p:sp>
      <p:sp>
        <p:nvSpPr>
          <p:cNvPr id="6" name="Footer Placeholder 5">
            <a:extLst>
              <a:ext uri="{FF2B5EF4-FFF2-40B4-BE49-F238E27FC236}">
                <a16:creationId xmlns:a16="http://schemas.microsoft.com/office/drawing/2014/main" id="{3AC49FE0-FD8A-0E48-B184-102C05BC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B3F5D-F60E-E74A-B43A-93ACC993C783}"/>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11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E268-A5BB-F345-BFAE-3ECBD8DD0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3FD9-4C54-5B4B-9F47-4BD06229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691C4-E9B3-B946-A1DB-E60D4D2C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7A33-7720-8E4A-8F02-67AC114E323C}" type="datetimeFigureOut">
              <a:rPr lang="en-US" smtClean="0"/>
              <a:t>10/28/20</a:t>
            </a:fld>
            <a:endParaRPr lang="en-US"/>
          </a:p>
        </p:txBody>
      </p:sp>
      <p:sp>
        <p:nvSpPr>
          <p:cNvPr id="5" name="Footer Placeholder 4">
            <a:extLst>
              <a:ext uri="{FF2B5EF4-FFF2-40B4-BE49-F238E27FC236}">
                <a16:creationId xmlns:a16="http://schemas.microsoft.com/office/drawing/2014/main" id="{7ED942E6-9859-6C44-85B7-6FB7304E6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1C0F0-260C-5E4A-B678-6AA0708C6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EB0D-F458-7448-B632-8238CC9A2660}" type="slidenum">
              <a:rPr lang="en-US" smtClean="0"/>
              <a:t>‹#›</a:t>
            </a:fld>
            <a:endParaRPr lang="en-US"/>
          </a:p>
        </p:txBody>
      </p:sp>
    </p:spTree>
    <p:extLst>
      <p:ext uri="{BB962C8B-B14F-4D97-AF65-F5344CB8AC3E}">
        <p14:creationId xmlns:p14="http://schemas.microsoft.com/office/powerpoint/2010/main" val="350118934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building, indoor, train, track&#10;&#10;Description automatically generated">
            <a:extLst>
              <a:ext uri="{FF2B5EF4-FFF2-40B4-BE49-F238E27FC236}">
                <a16:creationId xmlns:a16="http://schemas.microsoft.com/office/drawing/2014/main" id="{DCF74918-3AFD-C649-BCC1-FADFDC0ADBBD}"/>
              </a:ext>
            </a:extLst>
          </p:cNvPr>
          <p:cNvPicPr>
            <a:picLocks noChangeAspect="1"/>
          </p:cNvPicPr>
          <p:nvPr/>
        </p:nvPicPr>
        <p:blipFill rotWithShape="1">
          <a:blip r:embed="rId2">
            <a:alphaModFix amt="50000"/>
          </a:blip>
          <a:srcRect t="12446" b="3910"/>
          <a:stretch/>
        </p:blipFill>
        <p:spPr>
          <a:xfrm>
            <a:off x="20" y="1"/>
            <a:ext cx="12191980" cy="6857999"/>
          </a:xfrm>
          <a:prstGeom prst="rect">
            <a:avLst/>
          </a:prstGeom>
        </p:spPr>
      </p:pic>
      <p:sp>
        <p:nvSpPr>
          <p:cNvPr id="2" name="Title 1">
            <a:extLst>
              <a:ext uri="{FF2B5EF4-FFF2-40B4-BE49-F238E27FC236}">
                <a16:creationId xmlns:a16="http://schemas.microsoft.com/office/drawing/2014/main" id="{29C47C2E-C55F-D942-8D2D-EDD4E0D7326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Restaurant Classification</a:t>
            </a:r>
          </a:p>
        </p:txBody>
      </p:sp>
      <p:sp>
        <p:nvSpPr>
          <p:cNvPr id="3" name="Subtitle 2">
            <a:extLst>
              <a:ext uri="{FF2B5EF4-FFF2-40B4-BE49-F238E27FC236}">
                <a16:creationId xmlns:a16="http://schemas.microsoft.com/office/drawing/2014/main" id="{1E21B61E-1534-DE47-8664-0ED6C911BF1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10/27/2020 CURRENT WORK IN PROCESS!</a:t>
            </a:r>
          </a:p>
        </p:txBody>
      </p:sp>
    </p:spTree>
    <p:extLst>
      <p:ext uri="{BB962C8B-B14F-4D97-AF65-F5344CB8AC3E}">
        <p14:creationId xmlns:p14="http://schemas.microsoft.com/office/powerpoint/2010/main" val="17788123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FEA-7CDA-9C43-8F18-DA6A29B0D8D3}"/>
              </a:ext>
            </a:extLst>
          </p:cNvPr>
          <p:cNvSpPr>
            <a:spLocks noGrp="1"/>
          </p:cNvSpPr>
          <p:nvPr>
            <p:ph type="title"/>
          </p:nvPr>
        </p:nvSpPr>
        <p:spPr/>
        <p:txBody>
          <a:bodyPr/>
          <a:lstStyle/>
          <a:p>
            <a:r>
              <a:rPr lang="en-US" b="1" dirty="0"/>
              <a:t>04</a:t>
            </a:r>
            <a:r>
              <a:rPr lang="en-US" dirty="0"/>
              <a:t> MODEL OVERVIEW</a:t>
            </a:r>
          </a:p>
        </p:txBody>
      </p:sp>
      <p:sp>
        <p:nvSpPr>
          <p:cNvPr id="9" name="Content Placeholder 8">
            <a:extLst>
              <a:ext uri="{FF2B5EF4-FFF2-40B4-BE49-F238E27FC236}">
                <a16:creationId xmlns:a16="http://schemas.microsoft.com/office/drawing/2014/main" id="{3019DD5B-2701-3247-8E19-CF12DCDD7AA9}"/>
              </a:ext>
            </a:extLst>
          </p:cNvPr>
          <p:cNvSpPr>
            <a:spLocks noGrp="1"/>
          </p:cNvSpPr>
          <p:nvPr>
            <p:ph idx="1"/>
          </p:nvPr>
        </p:nvSpPr>
        <p:spPr/>
        <p:txBody>
          <a:bodyPr/>
          <a:lstStyle/>
          <a:p>
            <a:r>
              <a:rPr lang="en-US" dirty="0"/>
              <a:t>Naïve Bayes, Logistic Regression, Support Vector Machine</a:t>
            </a:r>
          </a:p>
          <a:p>
            <a:r>
              <a:rPr lang="en-US" dirty="0"/>
              <a:t>Strengths and weaknesses of each?</a:t>
            </a:r>
          </a:p>
          <a:p>
            <a:r>
              <a:rPr lang="en-US" dirty="0"/>
              <a:t>Parameter overview</a:t>
            </a:r>
          </a:p>
          <a:p>
            <a:r>
              <a:rPr lang="en-US" dirty="0"/>
              <a:t>Best Performing Model Logistic Regression</a:t>
            </a:r>
          </a:p>
        </p:txBody>
      </p:sp>
    </p:spTree>
    <p:extLst>
      <p:ext uri="{BB962C8B-B14F-4D97-AF65-F5344CB8AC3E}">
        <p14:creationId xmlns:p14="http://schemas.microsoft.com/office/powerpoint/2010/main" val="260689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2AC7-17D6-E04C-85A8-5E0AE978AB68}"/>
              </a:ext>
            </a:extLst>
          </p:cNvPr>
          <p:cNvSpPr>
            <a:spLocks noGrp="1"/>
          </p:cNvSpPr>
          <p:nvPr>
            <p:ph type="title"/>
          </p:nvPr>
        </p:nvSpPr>
        <p:spPr/>
        <p:txBody>
          <a:bodyPr/>
          <a:lstStyle/>
          <a:p>
            <a:r>
              <a:rPr lang="en-US" b="1" dirty="0"/>
              <a:t>05 </a:t>
            </a:r>
            <a:r>
              <a:rPr lang="en-US" dirty="0"/>
              <a:t>MODEL COMPARISON [baseline]</a:t>
            </a:r>
          </a:p>
        </p:txBody>
      </p:sp>
      <p:sp>
        <p:nvSpPr>
          <p:cNvPr id="10" name="TextBox 9">
            <a:extLst>
              <a:ext uri="{FF2B5EF4-FFF2-40B4-BE49-F238E27FC236}">
                <a16:creationId xmlns:a16="http://schemas.microsoft.com/office/drawing/2014/main" id="{581812EE-A15B-0D40-BD24-C1BD3AD9A7CD}"/>
              </a:ext>
            </a:extLst>
          </p:cNvPr>
          <p:cNvSpPr txBox="1"/>
          <p:nvPr/>
        </p:nvSpPr>
        <p:spPr>
          <a:xfrm>
            <a:off x="513441" y="1423161"/>
            <a:ext cx="3200400" cy="400110"/>
          </a:xfrm>
          <a:prstGeom prst="rect">
            <a:avLst/>
          </a:prstGeom>
          <a:solidFill>
            <a:schemeClr val="bg2">
              <a:lumMod val="90000"/>
            </a:schemeClr>
          </a:solidFill>
        </p:spPr>
        <p:txBody>
          <a:bodyPr wrap="square" rtlCol="0">
            <a:spAutoFit/>
          </a:bodyPr>
          <a:lstStyle/>
          <a:p>
            <a:pPr algn="ctr"/>
            <a:r>
              <a:rPr lang="en-US" sz="2000" b="1" dirty="0"/>
              <a:t>Naïve Bayes</a:t>
            </a:r>
          </a:p>
        </p:txBody>
      </p:sp>
      <p:sp>
        <p:nvSpPr>
          <p:cNvPr id="11" name="TextBox 10">
            <a:extLst>
              <a:ext uri="{FF2B5EF4-FFF2-40B4-BE49-F238E27FC236}">
                <a16:creationId xmlns:a16="http://schemas.microsoft.com/office/drawing/2014/main" id="{D91ACB00-FA4F-7247-8AF6-45CA3A33F527}"/>
              </a:ext>
            </a:extLst>
          </p:cNvPr>
          <p:cNvSpPr txBox="1"/>
          <p:nvPr/>
        </p:nvSpPr>
        <p:spPr>
          <a:xfrm>
            <a:off x="8563509" y="1423161"/>
            <a:ext cx="3200400" cy="400110"/>
          </a:xfrm>
          <a:prstGeom prst="rect">
            <a:avLst/>
          </a:prstGeom>
          <a:solidFill>
            <a:schemeClr val="bg2">
              <a:lumMod val="90000"/>
            </a:schemeClr>
          </a:solidFill>
        </p:spPr>
        <p:txBody>
          <a:bodyPr wrap="square" rtlCol="0">
            <a:spAutoFit/>
          </a:bodyPr>
          <a:lstStyle/>
          <a:p>
            <a:pPr algn="ctr"/>
            <a:r>
              <a:rPr lang="en-US" sz="2000" b="1" dirty="0"/>
              <a:t>Logistic Regression</a:t>
            </a:r>
          </a:p>
        </p:txBody>
      </p:sp>
      <p:sp>
        <p:nvSpPr>
          <p:cNvPr id="12" name="TextBox 11">
            <a:extLst>
              <a:ext uri="{FF2B5EF4-FFF2-40B4-BE49-F238E27FC236}">
                <a16:creationId xmlns:a16="http://schemas.microsoft.com/office/drawing/2014/main" id="{8CD01200-D758-7F42-8698-85BD5D847EA8}"/>
              </a:ext>
            </a:extLst>
          </p:cNvPr>
          <p:cNvSpPr txBox="1"/>
          <p:nvPr/>
        </p:nvSpPr>
        <p:spPr>
          <a:xfrm>
            <a:off x="4495800" y="1423161"/>
            <a:ext cx="3200400" cy="402336"/>
          </a:xfrm>
          <a:prstGeom prst="rect">
            <a:avLst/>
          </a:prstGeom>
          <a:solidFill>
            <a:schemeClr val="bg2">
              <a:lumMod val="90000"/>
            </a:schemeClr>
          </a:solidFill>
        </p:spPr>
        <p:txBody>
          <a:bodyPr wrap="square" rtlCol="0">
            <a:spAutoFit/>
          </a:bodyPr>
          <a:lstStyle/>
          <a:p>
            <a:pPr algn="ctr"/>
            <a:r>
              <a:rPr lang="en-US" sz="2000" b="1" dirty="0"/>
              <a:t>Support Vector Machines</a:t>
            </a:r>
          </a:p>
        </p:txBody>
      </p:sp>
      <p:sp>
        <p:nvSpPr>
          <p:cNvPr id="13" name="TextBox 12">
            <a:extLst>
              <a:ext uri="{FF2B5EF4-FFF2-40B4-BE49-F238E27FC236}">
                <a16:creationId xmlns:a16="http://schemas.microsoft.com/office/drawing/2014/main" id="{6A6D7E2E-3819-F742-A043-F81AABC7C3C4}"/>
              </a:ext>
            </a:extLst>
          </p:cNvPr>
          <p:cNvSpPr txBox="1"/>
          <p:nvPr/>
        </p:nvSpPr>
        <p:spPr>
          <a:xfrm>
            <a:off x="449187" y="3771413"/>
            <a:ext cx="11293625" cy="1815882"/>
          </a:xfrm>
          <a:prstGeom prst="rect">
            <a:avLst/>
          </a:prstGeom>
          <a:noFill/>
        </p:spPr>
        <p:txBody>
          <a:bodyPr wrap="square" rtlCol="0">
            <a:spAutoFit/>
          </a:bodyPr>
          <a:lstStyle/>
          <a:p>
            <a:endParaRPr lang="en-US" sz="1600" dirty="0"/>
          </a:p>
          <a:p>
            <a:r>
              <a:rPr lang="en-US" sz="1600" dirty="0"/>
              <a:t>Best performing model: </a:t>
            </a:r>
            <a:r>
              <a:rPr lang="en-US" sz="1600" b="1" dirty="0"/>
              <a:t>Logistic Regression</a:t>
            </a:r>
          </a:p>
          <a:p>
            <a:endParaRPr lang="en-US" sz="1600" b="1" dirty="0"/>
          </a:p>
          <a:p>
            <a:r>
              <a:rPr lang="en-US" sz="1600" b="1" dirty="0"/>
              <a:t>Precision</a:t>
            </a:r>
            <a:r>
              <a:rPr lang="en-US" sz="1600" dirty="0"/>
              <a:t> = 0.92; [i.e. what proportion of predictions for a class are true?]</a:t>
            </a:r>
          </a:p>
          <a:p>
            <a:r>
              <a:rPr lang="en-US" sz="1600" b="1" dirty="0"/>
              <a:t>Recall</a:t>
            </a:r>
            <a:r>
              <a:rPr lang="en-US" sz="1600" dirty="0"/>
              <a:t> = 0.92; [i.e. what proportion of an actual class are correctly classified?]</a:t>
            </a:r>
          </a:p>
          <a:p>
            <a:r>
              <a:rPr lang="en-US" sz="1600" b="1" dirty="0"/>
              <a:t>Accuracy</a:t>
            </a:r>
            <a:r>
              <a:rPr lang="en-US" sz="1600" dirty="0"/>
              <a:t> = 0.92; [i.e. what proportion of all classes are correctly classified?]</a:t>
            </a:r>
          </a:p>
          <a:p>
            <a:endParaRPr lang="en-US" sz="1600" dirty="0"/>
          </a:p>
        </p:txBody>
      </p:sp>
      <p:pic>
        <p:nvPicPr>
          <p:cNvPr id="6" name="Picture 5" descr="Screen of a cell phone&#10;&#10;Description automatically generated">
            <a:extLst>
              <a:ext uri="{FF2B5EF4-FFF2-40B4-BE49-F238E27FC236}">
                <a16:creationId xmlns:a16="http://schemas.microsoft.com/office/drawing/2014/main" id="{1132CFDC-5F3B-9945-806E-CD32CBD64441}"/>
              </a:ext>
            </a:extLst>
          </p:cNvPr>
          <p:cNvPicPr>
            <a:picLocks noChangeAspect="1"/>
          </p:cNvPicPr>
          <p:nvPr/>
        </p:nvPicPr>
        <p:blipFill>
          <a:blip r:embed="rId2"/>
          <a:stretch>
            <a:fillRect/>
          </a:stretch>
        </p:blipFill>
        <p:spPr>
          <a:xfrm>
            <a:off x="151366" y="1912725"/>
            <a:ext cx="3753850" cy="1828800"/>
          </a:xfrm>
          <a:prstGeom prst="rect">
            <a:avLst/>
          </a:prstGeom>
          <a:effectLst>
            <a:glow rad="101600">
              <a:schemeClr val="accent3">
                <a:satMod val="175000"/>
                <a:alpha val="40000"/>
              </a:schemeClr>
            </a:glow>
          </a:effectLst>
        </p:spPr>
      </p:pic>
      <p:pic>
        <p:nvPicPr>
          <p:cNvPr id="16" name="Content Placeholder 15" descr="Screen of a cell phone&#10;&#10;Description automatically generated">
            <a:extLst>
              <a:ext uri="{FF2B5EF4-FFF2-40B4-BE49-F238E27FC236}">
                <a16:creationId xmlns:a16="http://schemas.microsoft.com/office/drawing/2014/main" id="{FDD038B5-7E20-0843-BEA8-0FEEE5817594}"/>
              </a:ext>
            </a:extLst>
          </p:cNvPr>
          <p:cNvPicPr>
            <a:picLocks noGrp="1" noChangeAspect="1"/>
          </p:cNvPicPr>
          <p:nvPr>
            <p:ph idx="1"/>
          </p:nvPr>
        </p:nvPicPr>
        <p:blipFill>
          <a:blip r:embed="rId3"/>
          <a:stretch>
            <a:fillRect/>
          </a:stretch>
        </p:blipFill>
        <p:spPr>
          <a:xfrm>
            <a:off x="4219075" y="1912725"/>
            <a:ext cx="3753850" cy="1828800"/>
          </a:xfrm>
          <a:effectLst>
            <a:glow rad="101600">
              <a:schemeClr val="accent3">
                <a:satMod val="175000"/>
                <a:alpha val="40000"/>
              </a:schemeClr>
            </a:glow>
          </a:effectLst>
        </p:spPr>
      </p:pic>
      <p:pic>
        <p:nvPicPr>
          <p:cNvPr id="18" name="Picture 17" descr="Calendar&#10;&#10;Description automatically generated">
            <a:extLst>
              <a:ext uri="{FF2B5EF4-FFF2-40B4-BE49-F238E27FC236}">
                <a16:creationId xmlns:a16="http://schemas.microsoft.com/office/drawing/2014/main" id="{E1EE538F-5D82-214C-90BD-54A388CFE201}"/>
              </a:ext>
            </a:extLst>
          </p:cNvPr>
          <p:cNvPicPr>
            <a:picLocks noChangeAspect="1"/>
          </p:cNvPicPr>
          <p:nvPr/>
        </p:nvPicPr>
        <p:blipFill>
          <a:blip r:embed="rId4"/>
          <a:stretch>
            <a:fillRect/>
          </a:stretch>
        </p:blipFill>
        <p:spPr>
          <a:xfrm>
            <a:off x="8286784" y="1912725"/>
            <a:ext cx="3753850" cy="1828800"/>
          </a:xfrm>
          <a:prstGeom prst="rect">
            <a:avLst/>
          </a:prstGeom>
          <a:effectLst>
            <a:glow rad="63500">
              <a:schemeClr val="accent3">
                <a:satMod val="175000"/>
                <a:alpha val="40000"/>
              </a:schemeClr>
            </a:glow>
          </a:effectLst>
        </p:spPr>
      </p:pic>
      <p:pic>
        <p:nvPicPr>
          <p:cNvPr id="20" name="Picture 19" descr="Screen of a cell phone&#10;&#10;Description automatically generated">
            <a:extLst>
              <a:ext uri="{FF2B5EF4-FFF2-40B4-BE49-F238E27FC236}">
                <a16:creationId xmlns:a16="http://schemas.microsoft.com/office/drawing/2014/main" id="{68412E2B-5F19-FA4B-96DD-B2EA5878667A}"/>
              </a:ext>
            </a:extLst>
          </p:cNvPr>
          <p:cNvPicPr>
            <a:picLocks noChangeAspect="1"/>
          </p:cNvPicPr>
          <p:nvPr/>
        </p:nvPicPr>
        <p:blipFill>
          <a:blip r:embed="rId5"/>
          <a:stretch>
            <a:fillRect/>
          </a:stretch>
        </p:blipFill>
        <p:spPr>
          <a:xfrm>
            <a:off x="8286784" y="3993450"/>
            <a:ext cx="3767328" cy="1828800"/>
          </a:xfrm>
          <a:prstGeom prst="rect">
            <a:avLst/>
          </a:prstGeom>
        </p:spPr>
      </p:pic>
      <p:sp>
        <p:nvSpPr>
          <p:cNvPr id="21" name="Rectangle 20">
            <a:extLst>
              <a:ext uri="{FF2B5EF4-FFF2-40B4-BE49-F238E27FC236}">
                <a16:creationId xmlns:a16="http://schemas.microsoft.com/office/drawing/2014/main" id="{3158C142-D59E-D243-A82A-6C20ED7D397E}"/>
              </a:ext>
            </a:extLst>
          </p:cNvPr>
          <p:cNvSpPr/>
          <p:nvPr/>
        </p:nvSpPr>
        <p:spPr>
          <a:xfrm>
            <a:off x="8136836" y="1298713"/>
            <a:ext cx="3998924" cy="4638261"/>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45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F4C8-7C16-3849-86E8-8607E495F631}"/>
              </a:ext>
            </a:extLst>
          </p:cNvPr>
          <p:cNvSpPr>
            <a:spLocks noGrp="1"/>
          </p:cNvSpPr>
          <p:nvPr>
            <p:ph type="title"/>
          </p:nvPr>
        </p:nvSpPr>
        <p:spPr/>
        <p:txBody>
          <a:bodyPr/>
          <a:lstStyle/>
          <a:p>
            <a:r>
              <a:rPr lang="en-US" b="1" dirty="0"/>
              <a:t>05 </a:t>
            </a:r>
            <a:r>
              <a:rPr lang="en-US" dirty="0"/>
              <a:t>MODEL COMPARISON [cross validation]</a:t>
            </a:r>
          </a:p>
        </p:txBody>
      </p:sp>
      <p:sp>
        <p:nvSpPr>
          <p:cNvPr id="3" name="Content Placeholder 2">
            <a:extLst>
              <a:ext uri="{FF2B5EF4-FFF2-40B4-BE49-F238E27FC236}">
                <a16:creationId xmlns:a16="http://schemas.microsoft.com/office/drawing/2014/main" id="{7088380F-0C5E-C14E-82E9-EAA8F4243A26}"/>
              </a:ext>
            </a:extLst>
          </p:cNvPr>
          <p:cNvSpPr>
            <a:spLocks noGrp="1"/>
          </p:cNvSpPr>
          <p:nvPr>
            <p:ph idx="1"/>
          </p:nvPr>
        </p:nvSpPr>
        <p:spPr>
          <a:xfrm>
            <a:off x="838200" y="1825625"/>
            <a:ext cx="5443330" cy="4351338"/>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91EDB955-58AB-4D4B-9D16-AADCEED63C45}"/>
              </a:ext>
            </a:extLst>
          </p:cNvPr>
          <p:cNvPicPr>
            <a:picLocks noChangeAspect="1"/>
          </p:cNvPicPr>
          <p:nvPr/>
        </p:nvPicPr>
        <p:blipFill>
          <a:blip r:embed="rId2"/>
          <a:stretch>
            <a:fillRect/>
          </a:stretch>
        </p:blipFill>
        <p:spPr>
          <a:xfrm>
            <a:off x="6488596" y="1327150"/>
            <a:ext cx="5257800" cy="42037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BB3380E1-EA6D-1840-8DAA-830D2410A43D}"/>
              </a:ext>
            </a:extLst>
          </p:cNvPr>
          <p:cNvPicPr>
            <a:picLocks noChangeAspect="1"/>
          </p:cNvPicPr>
          <p:nvPr/>
        </p:nvPicPr>
        <p:blipFill>
          <a:blip r:embed="rId3"/>
          <a:stretch>
            <a:fillRect/>
          </a:stretch>
        </p:blipFill>
        <p:spPr>
          <a:xfrm>
            <a:off x="1394791" y="2117621"/>
            <a:ext cx="3162300" cy="1270000"/>
          </a:xfrm>
          <a:prstGeom prst="rect">
            <a:avLst/>
          </a:prstGeom>
          <a:effectLst>
            <a:glow rad="101600">
              <a:schemeClr val="accent3">
                <a:satMod val="175000"/>
                <a:alpha val="40000"/>
              </a:schemeClr>
            </a:glow>
          </a:effectLst>
        </p:spPr>
      </p:pic>
      <p:pic>
        <p:nvPicPr>
          <p:cNvPr id="6" name="Picture 5">
            <a:extLst>
              <a:ext uri="{FF2B5EF4-FFF2-40B4-BE49-F238E27FC236}">
                <a16:creationId xmlns:a16="http://schemas.microsoft.com/office/drawing/2014/main" id="{9F453356-DC1D-E24E-AD2C-E7093075F933}"/>
              </a:ext>
            </a:extLst>
          </p:cNvPr>
          <p:cNvPicPr>
            <a:picLocks noChangeAspect="1"/>
          </p:cNvPicPr>
          <p:nvPr/>
        </p:nvPicPr>
        <p:blipFill rotWithShape="1">
          <a:blip r:embed="rId4"/>
          <a:srcRect r="55621"/>
          <a:stretch/>
        </p:blipFill>
        <p:spPr>
          <a:xfrm>
            <a:off x="103753" y="3817997"/>
            <a:ext cx="2125859" cy="2874110"/>
          </a:xfrm>
          <a:prstGeom prst="rect">
            <a:avLst/>
          </a:prstGeom>
        </p:spPr>
      </p:pic>
      <p:sp>
        <p:nvSpPr>
          <p:cNvPr id="7" name="TextBox 6">
            <a:extLst>
              <a:ext uri="{FF2B5EF4-FFF2-40B4-BE49-F238E27FC236}">
                <a16:creationId xmlns:a16="http://schemas.microsoft.com/office/drawing/2014/main" id="{8FEDB0F4-C51A-0D4A-A291-A0BEA9ECDA27}"/>
              </a:ext>
            </a:extLst>
          </p:cNvPr>
          <p:cNvSpPr txBox="1"/>
          <p:nvPr/>
        </p:nvSpPr>
        <p:spPr>
          <a:xfrm>
            <a:off x="2555185" y="4413072"/>
            <a:ext cx="3726345" cy="2031325"/>
          </a:xfrm>
          <a:prstGeom prst="rect">
            <a:avLst/>
          </a:prstGeom>
          <a:noFill/>
        </p:spPr>
        <p:txBody>
          <a:bodyPr wrap="square" rtlCol="0">
            <a:spAutoFit/>
          </a:bodyPr>
          <a:lstStyle/>
          <a:p>
            <a:r>
              <a:rPr lang="en-US" dirty="0"/>
              <a:t>Dataset imbalance</a:t>
            </a:r>
          </a:p>
          <a:p>
            <a:endParaRPr lang="en-US" dirty="0"/>
          </a:p>
          <a:p>
            <a:r>
              <a:rPr lang="en-US" dirty="0"/>
              <a:t>Stratified 10-Fold Cross Validation</a:t>
            </a:r>
          </a:p>
          <a:p>
            <a:endParaRPr lang="en-US" dirty="0"/>
          </a:p>
          <a:p>
            <a:r>
              <a:rPr lang="en-US" dirty="0"/>
              <a:t>K-Fold variation used with imbalanced datasets</a:t>
            </a:r>
            <a:endParaRPr lang="en-US" b="1" dirty="0"/>
          </a:p>
          <a:p>
            <a:endParaRPr lang="en-US" dirty="0"/>
          </a:p>
        </p:txBody>
      </p:sp>
      <p:cxnSp>
        <p:nvCxnSpPr>
          <p:cNvPr id="9" name="Straight Connector 8">
            <a:extLst>
              <a:ext uri="{FF2B5EF4-FFF2-40B4-BE49-F238E27FC236}">
                <a16:creationId xmlns:a16="http://schemas.microsoft.com/office/drawing/2014/main" id="{22DFDB0A-452B-8248-855C-B50AF55ECC76}"/>
              </a:ext>
            </a:extLst>
          </p:cNvPr>
          <p:cNvCxnSpPr/>
          <p:nvPr/>
        </p:nvCxnSpPr>
        <p:spPr>
          <a:xfrm>
            <a:off x="6281530" y="1690688"/>
            <a:ext cx="0" cy="50014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D781B41-6EB0-6549-B49B-12C655399445}"/>
              </a:ext>
            </a:extLst>
          </p:cNvPr>
          <p:cNvSpPr txBox="1"/>
          <p:nvPr/>
        </p:nvSpPr>
        <p:spPr>
          <a:xfrm>
            <a:off x="6488596" y="5459932"/>
            <a:ext cx="5599647" cy="923330"/>
          </a:xfrm>
          <a:prstGeom prst="rect">
            <a:avLst/>
          </a:prstGeom>
          <a:noFill/>
        </p:spPr>
        <p:txBody>
          <a:bodyPr wrap="square" rtlCol="0">
            <a:spAutoFit/>
          </a:bodyPr>
          <a:lstStyle/>
          <a:p>
            <a:r>
              <a:rPr lang="en-US" dirty="0"/>
              <a:t>10-fold stratified shuffle cross validation results boxplot</a:t>
            </a:r>
          </a:p>
          <a:p>
            <a:endParaRPr lang="en-US" dirty="0"/>
          </a:p>
          <a:p>
            <a:r>
              <a:rPr lang="en-US" dirty="0"/>
              <a:t>In terms of accuracy, Logistic regression performs the best</a:t>
            </a:r>
          </a:p>
        </p:txBody>
      </p:sp>
    </p:spTree>
    <p:extLst>
      <p:ext uri="{BB962C8B-B14F-4D97-AF65-F5344CB8AC3E}">
        <p14:creationId xmlns:p14="http://schemas.microsoft.com/office/powerpoint/2010/main" val="344174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1E6-0738-554E-8C12-14B28389957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7FAEBC-C3F1-5A40-B6F5-541625A93548}"/>
              </a:ext>
            </a:extLst>
          </p:cNvPr>
          <p:cNvSpPr>
            <a:spLocks noGrp="1"/>
          </p:cNvSpPr>
          <p:nvPr>
            <p:ph idx="1"/>
          </p:nvPr>
        </p:nvSpPr>
        <p:spPr/>
        <p:txBody>
          <a:bodyPr>
            <a:normAutofit fontScale="85000" lnSpcReduction="20000"/>
          </a:bodyPr>
          <a:lstStyle/>
          <a:p>
            <a:pPr marL="0" indent="0">
              <a:buNone/>
            </a:pPr>
            <a:r>
              <a:rPr lang="en-US" b="1" dirty="0"/>
              <a:t>01</a:t>
            </a:r>
            <a:r>
              <a:rPr lang="en-US" dirty="0"/>
              <a:t> BACKGROUND</a:t>
            </a:r>
          </a:p>
          <a:p>
            <a:pPr marL="0" indent="0">
              <a:buNone/>
            </a:pPr>
            <a:endParaRPr lang="en-US" sz="600" dirty="0"/>
          </a:p>
          <a:p>
            <a:pPr marL="0" indent="0">
              <a:buNone/>
            </a:pPr>
            <a:r>
              <a:rPr lang="en-US" b="1" dirty="0"/>
              <a:t>02 </a:t>
            </a:r>
            <a:r>
              <a:rPr lang="en-US" dirty="0"/>
              <a:t>DATA</a:t>
            </a:r>
          </a:p>
          <a:p>
            <a:pPr marL="0" indent="0">
              <a:buNone/>
            </a:pPr>
            <a:r>
              <a:rPr lang="en-US" dirty="0"/>
              <a:t>   02.1 OVERVIEW</a:t>
            </a:r>
          </a:p>
          <a:p>
            <a:pPr marL="0" indent="0">
              <a:buNone/>
            </a:pPr>
            <a:r>
              <a:rPr lang="en-US" dirty="0"/>
              <a:t>   02.2 SAMPLE</a:t>
            </a:r>
          </a:p>
          <a:p>
            <a:pPr marL="0" indent="0">
              <a:buNone/>
            </a:pPr>
            <a:r>
              <a:rPr lang="en-US" dirty="0"/>
              <a:t>   02.3 OBSERVATIONS</a:t>
            </a:r>
          </a:p>
          <a:p>
            <a:pPr marL="0" indent="0">
              <a:buNone/>
            </a:pPr>
            <a:endParaRPr lang="en-US" sz="600" b="1" dirty="0"/>
          </a:p>
          <a:p>
            <a:pPr marL="0" indent="0">
              <a:buNone/>
            </a:pPr>
            <a:r>
              <a:rPr lang="en-US" b="1" dirty="0"/>
              <a:t>03 </a:t>
            </a:r>
            <a:r>
              <a:rPr lang="en-US" dirty="0"/>
              <a:t>NATURAL LANGUAGE PROCESSING</a:t>
            </a:r>
          </a:p>
          <a:p>
            <a:pPr marL="0" indent="0">
              <a:buNone/>
            </a:pPr>
            <a:endParaRPr lang="en-US" sz="500" b="1" dirty="0"/>
          </a:p>
          <a:p>
            <a:pPr marL="0" indent="0">
              <a:buNone/>
            </a:pPr>
            <a:r>
              <a:rPr lang="en-US" b="1" dirty="0"/>
              <a:t>04 </a:t>
            </a:r>
            <a:r>
              <a:rPr lang="en-US" dirty="0"/>
              <a:t>MODEL OVERVIEW</a:t>
            </a:r>
          </a:p>
          <a:p>
            <a:pPr marL="0" indent="0">
              <a:buNone/>
            </a:pPr>
            <a:endParaRPr lang="en-US" sz="500" b="1" dirty="0"/>
          </a:p>
          <a:p>
            <a:pPr marL="0" indent="0">
              <a:buNone/>
            </a:pPr>
            <a:r>
              <a:rPr lang="en-US" b="1" dirty="0"/>
              <a:t>05 </a:t>
            </a:r>
            <a:r>
              <a:rPr lang="en-US" dirty="0"/>
              <a:t>MODEL RESULTS</a:t>
            </a:r>
          </a:p>
          <a:p>
            <a:pPr marL="0" indent="0">
              <a:buNone/>
            </a:pPr>
            <a:endParaRPr lang="en-US" sz="500" b="1" dirty="0"/>
          </a:p>
          <a:p>
            <a:pPr marL="0" indent="0">
              <a:buNone/>
            </a:pPr>
            <a:r>
              <a:rPr lang="en-US" b="1" dirty="0"/>
              <a:t>06 </a:t>
            </a:r>
            <a:r>
              <a:rPr lang="en-US" dirty="0"/>
              <a:t>SUMMARY &amp; NEXT STEPS</a:t>
            </a:r>
          </a:p>
        </p:txBody>
      </p:sp>
    </p:spTree>
    <p:extLst>
      <p:ext uri="{BB962C8B-B14F-4D97-AF65-F5344CB8AC3E}">
        <p14:creationId xmlns:p14="http://schemas.microsoft.com/office/powerpoint/2010/main" val="323333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475-C0F4-4245-BDE8-D4AD65E1967A}"/>
              </a:ext>
            </a:extLst>
          </p:cNvPr>
          <p:cNvSpPr>
            <a:spLocks noGrp="1"/>
          </p:cNvSpPr>
          <p:nvPr>
            <p:ph type="title"/>
          </p:nvPr>
        </p:nvSpPr>
        <p:spPr/>
        <p:txBody>
          <a:bodyPr/>
          <a:lstStyle/>
          <a:p>
            <a:r>
              <a:rPr lang="en-US" b="1" dirty="0"/>
              <a:t>01 </a:t>
            </a:r>
            <a:r>
              <a:rPr lang="en-US" dirty="0"/>
              <a:t>BACKGROUND</a:t>
            </a:r>
          </a:p>
        </p:txBody>
      </p:sp>
      <p:sp>
        <p:nvSpPr>
          <p:cNvPr id="3" name="Content Placeholder 2">
            <a:extLst>
              <a:ext uri="{FF2B5EF4-FFF2-40B4-BE49-F238E27FC236}">
                <a16:creationId xmlns:a16="http://schemas.microsoft.com/office/drawing/2014/main" id="{C8BD5E33-80E6-E545-B6B4-DB58A9D90650}"/>
              </a:ext>
            </a:extLst>
          </p:cNvPr>
          <p:cNvSpPr>
            <a:spLocks noGrp="1"/>
          </p:cNvSpPr>
          <p:nvPr>
            <p:ph idx="1"/>
          </p:nvPr>
        </p:nvSpPr>
        <p:spPr/>
        <p:txBody>
          <a:bodyPr>
            <a:normAutofit/>
          </a:bodyPr>
          <a:lstStyle/>
          <a:p>
            <a:pPr marL="0" indent="0">
              <a:buNone/>
            </a:pPr>
            <a:r>
              <a:rPr lang="en-US" sz="2400" dirty="0"/>
              <a:t>The goal is to apply Natural Language Processing and Machine Learning to build a </a:t>
            </a:r>
            <a:r>
              <a:rPr lang="en-US" sz="2400" b="1" dirty="0"/>
              <a:t>multinomial classification model</a:t>
            </a:r>
            <a:r>
              <a:rPr lang="en-US" sz="2400" dirty="0"/>
              <a:t>. This model will predict the results of a food inspection (e.g. ‘pass’, ‘pass w/ comments’, or ‘fail’) based on the inspector’s comments. </a:t>
            </a:r>
          </a:p>
          <a:p>
            <a:pPr marL="0" indent="0">
              <a:buNone/>
            </a:pPr>
            <a:endParaRPr lang="en-US" sz="2400" dirty="0"/>
          </a:p>
          <a:p>
            <a:pPr marL="0" indent="0">
              <a:buNone/>
            </a:pPr>
            <a:r>
              <a:rPr lang="en-US" sz="2400" dirty="0"/>
              <a:t>As a result, other features, such as location, business type, and risk factor, are not included in the </a:t>
            </a:r>
            <a:r>
              <a:rPr lang="en-US" sz="2400" b="1" dirty="0"/>
              <a:t>predictive modeling</a:t>
            </a:r>
            <a:r>
              <a:rPr lang="en-US" sz="2400" dirty="0"/>
              <a:t> and are only included for </a:t>
            </a:r>
            <a:r>
              <a:rPr lang="en-US" sz="2400" b="1" dirty="0"/>
              <a:t>descriptive analysis </a:t>
            </a:r>
            <a:r>
              <a:rPr lang="en-US" sz="2400" dirty="0"/>
              <a:t>purposes</a:t>
            </a:r>
          </a:p>
          <a:p>
            <a:pPr marL="0" indent="0">
              <a:buNone/>
            </a:pPr>
            <a:endParaRPr lang="en-US" sz="2400" dirty="0"/>
          </a:p>
          <a:p>
            <a:pPr marL="0" indent="0">
              <a:buNone/>
            </a:pPr>
            <a:r>
              <a:rPr lang="en-US" sz="2400" dirty="0"/>
              <a:t>Data is provided by the City of Chicago Health and Human Services and is updated via an API every time the model is run. Most recent run date is </a:t>
            </a:r>
            <a:r>
              <a:rPr lang="en-US" sz="2400" b="1" dirty="0"/>
              <a:t>October 25</a:t>
            </a:r>
            <a:r>
              <a:rPr lang="en-US" sz="2400" b="1" baseline="30000" dirty="0"/>
              <a:t>th</a:t>
            </a:r>
            <a:r>
              <a:rPr lang="en-US" sz="2400" b="1" dirty="0"/>
              <a:t> 2020</a:t>
            </a:r>
            <a:r>
              <a:rPr lang="en-US" sz="2400" dirty="0"/>
              <a:t>.</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7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6C9-E2C0-AB40-9C3E-16FDC47D1635}"/>
              </a:ext>
            </a:extLst>
          </p:cNvPr>
          <p:cNvSpPr>
            <a:spLocks noGrp="1"/>
          </p:cNvSpPr>
          <p:nvPr>
            <p:ph type="title"/>
          </p:nvPr>
        </p:nvSpPr>
        <p:spPr/>
        <p:txBody>
          <a:bodyPr/>
          <a:lstStyle/>
          <a:p>
            <a:r>
              <a:rPr lang="en-US" b="1" dirty="0"/>
              <a:t>02 </a:t>
            </a:r>
            <a:r>
              <a:rPr lang="en-US" dirty="0"/>
              <a:t>DATA [overview]</a:t>
            </a:r>
          </a:p>
        </p:txBody>
      </p:sp>
      <p:sp>
        <p:nvSpPr>
          <p:cNvPr id="3" name="Content Placeholder 2">
            <a:extLst>
              <a:ext uri="{FF2B5EF4-FFF2-40B4-BE49-F238E27FC236}">
                <a16:creationId xmlns:a16="http://schemas.microsoft.com/office/drawing/2014/main" id="{ED6ACE41-8669-3247-8457-A67EE6C87980}"/>
              </a:ext>
            </a:extLst>
          </p:cNvPr>
          <p:cNvSpPr>
            <a:spLocks noGrp="1"/>
          </p:cNvSpPr>
          <p:nvPr>
            <p:ph idx="1"/>
          </p:nvPr>
        </p:nvSpPr>
        <p:spPr/>
        <p:txBody>
          <a:bodyPr/>
          <a:lstStyle/>
          <a:p>
            <a:pPr marL="0" indent="0">
              <a:buNone/>
            </a:pPr>
            <a:r>
              <a:rPr lang="en-US" dirty="0"/>
              <a:t>Dataset was last updated October 28</a:t>
            </a:r>
            <a:r>
              <a:rPr lang="en-US" baseline="30000" dirty="0"/>
              <a:t>th</a:t>
            </a:r>
            <a:r>
              <a:rPr lang="en-US" dirty="0"/>
              <a:t> 2020</a:t>
            </a:r>
          </a:p>
          <a:p>
            <a:pPr marL="0" indent="0">
              <a:buNone/>
            </a:pPr>
            <a:endParaRPr lang="en-US" dirty="0"/>
          </a:p>
          <a:p>
            <a:pPr marL="0" indent="0">
              <a:buNone/>
            </a:pPr>
            <a:r>
              <a:rPr lang="en-US" dirty="0"/>
              <a:t>Contains 155,000+ inspections and over 16,000 unique addresses, an average 9 inspections per address</a:t>
            </a:r>
          </a:p>
          <a:p>
            <a:pPr marL="0" indent="0">
              <a:buNone/>
            </a:pPr>
            <a:endParaRPr lang="en-US" dirty="0"/>
          </a:p>
          <a:p>
            <a:pPr marL="0" indent="0">
              <a:buNone/>
            </a:pPr>
            <a:r>
              <a:rPr lang="en-US" dirty="0"/>
              <a:t>18 features (detail on next slide)</a:t>
            </a:r>
          </a:p>
          <a:p>
            <a:pPr marL="0" indent="0">
              <a:buNone/>
            </a:pPr>
            <a:endParaRPr lang="en-US" dirty="0"/>
          </a:p>
          <a:p>
            <a:pPr marL="0" indent="0">
              <a:buNone/>
            </a:pPr>
            <a:r>
              <a:rPr lang="en-US" dirty="0"/>
              <a:t>Over 10 years of data from 1/4/2010 – 10/26/2020</a:t>
            </a:r>
          </a:p>
        </p:txBody>
      </p:sp>
    </p:spTree>
    <p:extLst>
      <p:ext uri="{BB962C8B-B14F-4D97-AF65-F5344CB8AC3E}">
        <p14:creationId xmlns:p14="http://schemas.microsoft.com/office/powerpoint/2010/main" val="40457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F1A-B09E-4D4D-A2B3-344630841D9D}"/>
              </a:ext>
            </a:extLst>
          </p:cNvPr>
          <p:cNvSpPr>
            <a:spLocks noGrp="1"/>
          </p:cNvSpPr>
          <p:nvPr>
            <p:ph type="title"/>
          </p:nvPr>
        </p:nvSpPr>
        <p:spPr/>
        <p:txBody>
          <a:bodyPr/>
          <a:lstStyle/>
          <a:p>
            <a:r>
              <a:rPr lang="en-US" b="1" dirty="0"/>
              <a:t>02 </a:t>
            </a:r>
            <a:r>
              <a:rPr lang="en-US" dirty="0"/>
              <a:t>DATA [sample]</a:t>
            </a:r>
          </a:p>
        </p:txBody>
      </p:sp>
      <p:graphicFrame>
        <p:nvGraphicFramePr>
          <p:cNvPr id="4" name="Table 4">
            <a:extLst>
              <a:ext uri="{FF2B5EF4-FFF2-40B4-BE49-F238E27FC236}">
                <a16:creationId xmlns:a16="http://schemas.microsoft.com/office/drawing/2014/main" id="{C1FF2F41-8153-A34E-BFFB-5D5C9CA9E4AA}"/>
              </a:ext>
            </a:extLst>
          </p:cNvPr>
          <p:cNvGraphicFramePr>
            <a:graphicFrameLocks noGrp="1"/>
          </p:cNvGraphicFramePr>
          <p:nvPr>
            <p:ph idx="1"/>
            <p:extLst>
              <p:ext uri="{D42A27DB-BD31-4B8C-83A1-F6EECF244321}">
                <p14:modId xmlns:p14="http://schemas.microsoft.com/office/powerpoint/2010/main" val="3309962182"/>
              </p:ext>
            </p:extLst>
          </p:nvPr>
        </p:nvGraphicFramePr>
        <p:xfrm>
          <a:off x="145773" y="1364974"/>
          <a:ext cx="3326296" cy="5257494"/>
        </p:xfrm>
        <a:graphic>
          <a:graphicData uri="http://schemas.openxmlformats.org/drawingml/2006/table">
            <a:tbl>
              <a:tblPr firstRow="1" bandRow="1">
                <a:tableStyleId>{5C22544A-7EE6-4342-B048-85BDC9FD1C3A}</a:tableStyleId>
              </a:tblPr>
              <a:tblGrid>
                <a:gridCol w="1404287">
                  <a:extLst>
                    <a:ext uri="{9D8B030D-6E8A-4147-A177-3AD203B41FA5}">
                      <a16:colId xmlns:a16="http://schemas.microsoft.com/office/drawing/2014/main" val="3439976426"/>
                    </a:ext>
                  </a:extLst>
                </a:gridCol>
                <a:gridCol w="1922009">
                  <a:extLst>
                    <a:ext uri="{9D8B030D-6E8A-4147-A177-3AD203B41FA5}">
                      <a16:colId xmlns:a16="http://schemas.microsoft.com/office/drawing/2014/main" val="2884413318"/>
                    </a:ext>
                  </a:extLst>
                </a:gridCol>
              </a:tblGrid>
              <a:tr h="293328">
                <a:tc>
                  <a:txBody>
                    <a:bodyPr/>
                    <a:lstStyle/>
                    <a:p>
                      <a:pPr algn="l" fontAlgn="b"/>
                      <a:r>
                        <a:rPr lang="en-US" sz="1400" b="1" i="0" u="none" strike="noStrike" dirty="0">
                          <a:solidFill>
                            <a:srgbClr val="000000"/>
                          </a:solidFill>
                          <a:effectLst/>
                          <a:latin typeface="Arial" panose="020B0604020202020204" pitchFamily="34" charset="0"/>
                          <a:cs typeface="Arial" panose="020B0604020202020204" pitchFamily="34" charset="0"/>
                        </a:rPr>
                        <a:t>Row</a:t>
                      </a:r>
                    </a:p>
                  </a:txBody>
                  <a:tcPr marL="9525" marR="9525" marT="9525" marB="0" anchor="b"/>
                </a:tc>
                <a:tc>
                  <a:txBody>
                    <a:bodyPr/>
                    <a:lstStyle/>
                    <a:p>
                      <a:pPr algn="l" fontAlgn="b"/>
                      <a:r>
                        <a:rPr lang="en-US" sz="1400" b="1" i="0" u="none" strike="noStrike" dirty="0">
                          <a:solidFill>
                            <a:srgbClr val="000000"/>
                          </a:solidFill>
                          <a:effectLst/>
                          <a:latin typeface="Arial" panose="020B0604020202020204" pitchFamily="34" charset="0"/>
                          <a:cs typeface="Arial" panose="020B0604020202020204" pitchFamily="34" charset="0"/>
                        </a:rPr>
                        <a:t>Data</a:t>
                      </a:r>
                    </a:p>
                  </a:txBody>
                  <a:tcPr marL="9525" marR="9525" marT="9525" marB="0" anchor="b"/>
                </a:tc>
                <a:extLst>
                  <a:ext uri="{0D108BD9-81ED-4DB2-BD59-A6C34878D82A}">
                    <a16:rowId xmlns:a16="http://schemas.microsoft.com/office/drawing/2014/main" val="4141380612"/>
                  </a:ext>
                </a:extLst>
              </a:tr>
              <a:tr h="238329">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inspection_id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2303761</a:t>
                      </a:r>
                    </a:p>
                  </a:txBody>
                  <a:tcPr marL="9525" marR="9525" marT="9525" marB="0" anchor="b"/>
                </a:tc>
                <a:extLst>
                  <a:ext uri="{0D108BD9-81ED-4DB2-BD59-A6C34878D82A}">
                    <a16:rowId xmlns:a16="http://schemas.microsoft.com/office/drawing/2014/main" val="3388988916"/>
                  </a:ext>
                </a:extLst>
              </a:tr>
              <a:tr h="694616">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dba_name</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TRUMP INTERNATIONAL HOTEL</a:t>
                      </a:r>
                    </a:p>
                  </a:txBody>
                  <a:tcPr marL="9525" marR="9525" marT="9525" marB="0" anchor="b"/>
                </a:tc>
                <a:extLst>
                  <a:ext uri="{0D108BD9-81ED-4DB2-BD59-A6C34878D82A}">
                    <a16:rowId xmlns:a16="http://schemas.microsoft.com/office/drawing/2014/main" val="2894299578"/>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aka_name</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SIXTEEN</a:t>
                      </a:r>
                    </a:p>
                  </a:txBody>
                  <a:tcPr marL="9525" marR="9525" marT="9525" marB="0" anchor="b"/>
                </a:tc>
                <a:extLst>
                  <a:ext uri="{0D108BD9-81ED-4DB2-BD59-A6C34878D82A}">
                    <a16:rowId xmlns:a16="http://schemas.microsoft.com/office/drawing/2014/main" val="3938528512"/>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license_</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2048785</a:t>
                      </a:r>
                    </a:p>
                  </a:txBody>
                  <a:tcPr marL="9525" marR="9525" marT="9525" marB="0" anchor="b"/>
                </a:tc>
                <a:extLst>
                  <a:ext uri="{0D108BD9-81ED-4DB2-BD59-A6C34878D82A}">
                    <a16:rowId xmlns:a16="http://schemas.microsoft.com/office/drawing/2014/main" val="3787551465"/>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facility_type</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Restaurant</a:t>
                      </a:r>
                    </a:p>
                  </a:txBody>
                  <a:tcPr marL="9525" marR="9525" marT="9525" marB="0" anchor="b"/>
                </a:tc>
                <a:extLst>
                  <a:ext uri="{0D108BD9-81ED-4DB2-BD59-A6C34878D82A}">
                    <a16:rowId xmlns:a16="http://schemas.microsoft.com/office/drawing/2014/main" val="2810890745"/>
                  </a:ext>
                </a:extLst>
              </a:tr>
              <a:tr h="238329">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risk</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Risk 1 (High)</a:t>
                      </a:r>
                    </a:p>
                  </a:txBody>
                  <a:tcPr marL="9525" marR="9525" marT="9525" marB="0" anchor="b"/>
                </a:tc>
                <a:extLst>
                  <a:ext uri="{0D108BD9-81ED-4DB2-BD59-A6C34878D82A}">
                    <a16:rowId xmlns:a16="http://schemas.microsoft.com/office/drawing/2014/main" val="2170859683"/>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address</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401 N WABASH AVE</a:t>
                      </a:r>
                    </a:p>
                  </a:txBody>
                  <a:tcPr marL="9525" marR="9525" marT="9525" marB="0" anchor="b"/>
                </a:tc>
                <a:extLst>
                  <a:ext uri="{0D108BD9-81ED-4DB2-BD59-A6C34878D82A}">
                    <a16:rowId xmlns:a16="http://schemas.microsoft.com/office/drawing/2014/main" val="240814676"/>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city</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CHICAGO</a:t>
                      </a:r>
                    </a:p>
                  </a:txBody>
                  <a:tcPr marL="9525" marR="9525" marT="9525" marB="0" anchor="b"/>
                </a:tc>
                <a:extLst>
                  <a:ext uri="{0D108BD9-81ED-4DB2-BD59-A6C34878D82A}">
                    <a16:rowId xmlns:a16="http://schemas.microsoft.com/office/drawing/2014/main" val="1350819647"/>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state</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IL</a:t>
                      </a:r>
                    </a:p>
                  </a:txBody>
                  <a:tcPr marL="9525" marR="9525" marT="9525" marB="0" anchor="b"/>
                </a:tc>
                <a:extLst>
                  <a:ext uri="{0D108BD9-81ED-4DB2-BD59-A6C34878D82A}">
                    <a16:rowId xmlns:a16="http://schemas.microsoft.com/office/drawing/2014/main" val="817242244"/>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zip</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60611</a:t>
                      </a:r>
                    </a:p>
                  </a:txBody>
                  <a:tcPr marL="9525" marR="9525" marT="9525" marB="0" anchor="b"/>
                </a:tc>
                <a:extLst>
                  <a:ext uri="{0D108BD9-81ED-4DB2-BD59-A6C34878D82A}">
                    <a16:rowId xmlns:a16="http://schemas.microsoft.com/office/drawing/2014/main" val="556862327"/>
                  </a:ext>
                </a:extLst>
              </a:tr>
              <a:tr h="466472">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inspection_date</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2019-07-26T00:00:00.000</a:t>
                      </a:r>
                    </a:p>
                  </a:txBody>
                  <a:tcPr marL="9525" marR="9525" marT="9525" marB="0" anchor="b"/>
                </a:tc>
                <a:extLst>
                  <a:ext uri="{0D108BD9-81ED-4DB2-BD59-A6C34878D82A}">
                    <a16:rowId xmlns:a16="http://schemas.microsoft.com/office/drawing/2014/main" val="1949238709"/>
                  </a:ext>
                </a:extLst>
              </a:tr>
              <a:tr h="466472">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inspection_type</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Suspected Food Poisoning</a:t>
                      </a:r>
                    </a:p>
                  </a:txBody>
                  <a:tcPr marL="9525" marR="9525" marT="9525" marB="0" anchor="b"/>
                </a:tc>
                <a:extLst>
                  <a:ext uri="{0D108BD9-81ED-4DB2-BD59-A6C34878D82A}">
                    <a16:rowId xmlns:a16="http://schemas.microsoft.com/office/drawing/2014/main" val="1782092784"/>
                  </a:ext>
                </a:extLst>
              </a:tr>
              <a:tr h="238329">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results</a:t>
                      </a:r>
                    </a:p>
                  </a:txBody>
                  <a:tcPr marL="9525" marR="9525" marT="9525" marB="0" anchor="b"/>
                </a:tc>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Fail</a:t>
                      </a:r>
                    </a:p>
                  </a:txBody>
                  <a:tcPr marL="9525" marR="9525" marT="9525" marB="0" anchor="b"/>
                </a:tc>
                <a:extLst>
                  <a:ext uri="{0D108BD9-81ED-4DB2-BD59-A6C34878D82A}">
                    <a16:rowId xmlns:a16="http://schemas.microsoft.com/office/drawing/2014/main" val="1826872423"/>
                  </a:ext>
                </a:extLst>
              </a:tr>
              <a:tr h="238329">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violations</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(see detail on right)</a:t>
                      </a:r>
                    </a:p>
                  </a:txBody>
                  <a:tcPr marL="9525" marR="9525" marT="9525" marB="0" anchor="b"/>
                </a:tc>
                <a:extLst>
                  <a:ext uri="{0D108BD9-81ED-4DB2-BD59-A6C34878D82A}">
                    <a16:rowId xmlns:a16="http://schemas.microsoft.com/office/drawing/2014/main" val="2420946916"/>
                  </a:ext>
                </a:extLst>
              </a:tr>
              <a:tr h="238329">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latitude</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Not Disclosed</a:t>
                      </a:r>
                    </a:p>
                  </a:txBody>
                  <a:tcPr marL="9525" marR="9525" marT="9525" marB="0" anchor="b"/>
                </a:tc>
                <a:extLst>
                  <a:ext uri="{0D108BD9-81ED-4DB2-BD59-A6C34878D82A}">
                    <a16:rowId xmlns:a16="http://schemas.microsoft.com/office/drawing/2014/main" val="1919249369"/>
                  </a:ext>
                </a:extLst>
              </a:tr>
              <a:tr h="238329">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longitude</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Not Disclosed</a:t>
                      </a:r>
                    </a:p>
                  </a:txBody>
                  <a:tcPr marL="9525" marR="9525" marT="9525" marB="0" anchor="b"/>
                </a:tc>
                <a:extLst>
                  <a:ext uri="{0D108BD9-81ED-4DB2-BD59-A6C34878D82A}">
                    <a16:rowId xmlns:a16="http://schemas.microsoft.com/office/drawing/2014/main" val="3464451154"/>
                  </a:ext>
                </a:extLst>
              </a:tr>
              <a:tr h="238329">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location</a:t>
                      </a:r>
                    </a:p>
                  </a:txBody>
                  <a:tcPr marL="9525" marR="9525" marT="9525" marB="0" anchor="b"/>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Not Disclosed</a:t>
                      </a:r>
                    </a:p>
                  </a:txBody>
                  <a:tcPr marL="9525" marR="9525" marT="9525" marB="0" anchor="b"/>
                </a:tc>
                <a:extLst>
                  <a:ext uri="{0D108BD9-81ED-4DB2-BD59-A6C34878D82A}">
                    <a16:rowId xmlns:a16="http://schemas.microsoft.com/office/drawing/2014/main" val="4002930349"/>
                  </a:ext>
                </a:extLst>
              </a:tr>
            </a:tbl>
          </a:graphicData>
        </a:graphic>
      </p:graphicFrame>
      <p:sp>
        <p:nvSpPr>
          <p:cNvPr id="5" name="TextBox 4">
            <a:extLst>
              <a:ext uri="{FF2B5EF4-FFF2-40B4-BE49-F238E27FC236}">
                <a16:creationId xmlns:a16="http://schemas.microsoft.com/office/drawing/2014/main" id="{ED969F44-F8B3-AC4D-A653-0A803B7B8A28}"/>
              </a:ext>
            </a:extLst>
          </p:cNvPr>
          <p:cNvSpPr txBox="1"/>
          <p:nvPr/>
        </p:nvSpPr>
        <p:spPr>
          <a:xfrm>
            <a:off x="3650976" y="1842052"/>
            <a:ext cx="8395251" cy="4870564"/>
          </a:xfrm>
          <a:prstGeom prst="rect">
            <a:avLst/>
          </a:prstGeom>
          <a:noFill/>
          <a:ln>
            <a:solidFill>
              <a:schemeClr val="accent1"/>
            </a:solidFill>
          </a:ln>
        </p:spPr>
        <p:txBody>
          <a:bodyPr wrap="square" rtlCol="0">
            <a:spAutoFit/>
          </a:bodyPr>
          <a:lstStyle/>
          <a:p>
            <a:r>
              <a:rPr lang="en-US" sz="1150" dirty="0">
                <a:solidFill>
                  <a:srgbClr val="000000"/>
                </a:solidFill>
                <a:highlight>
                  <a:srgbClr val="C0C0C0"/>
                </a:highlight>
                <a:latin typeface="Arial" panose="020B0604020202020204" pitchFamily="34" charset="0"/>
                <a:cs typeface="Arial" panose="020B0604020202020204" pitchFamily="34" charset="0"/>
              </a:rPr>
              <a:t>"10. ADEQUATE HANDWASHING SINKS PROPERLY SUPPLIED AND ACCESSIBLE - Comments: - MUST PROVIDE HANDWASH SIGNAGE AT ALL OF THE BARS' HANDWASH SINKS.  -  | 10. ADEQUATE HANDWASHING SINKS PROPERLY SUPPLIED AND ACCESSIBLE - Comments: - OBSERVED NO HANDWASH SINK IN THE OUTDOOR PATIO BAR AND IN THE OUTDOOR PATIO'S DISHWASH ROOM.  MUST INSTALL A HANDWASH SINK IN BOTH AREAS. ALL HANDWASH SINKS SHALL BE EQUIPPED TO PROVIDE AN ADEQUATE SUPPLY OF WATER AT A TEMPERATURE OF AT LEAST 100F TO MEET FACILITY'S PEAK HOT WATER DEMANDS.   PRIORITY FOUNDATION VIOLATION#:7-38-030(c). CITATION ISSUED.  - </a:t>
            </a:r>
            <a:r>
              <a:rPr lang="en-US" sz="1150" dirty="0">
                <a:solidFill>
                  <a:srgbClr val="000000"/>
                </a:solidFill>
                <a:latin typeface="Arial" panose="020B0604020202020204" pitchFamily="34" charset="0"/>
                <a:cs typeface="Arial" panose="020B0604020202020204" pitchFamily="34" charset="0"/>
              </a:rPr>
              <a:t>| 16. FOOD-CONTACT SURFACES: CLEANED &amp; SANITIZED - Comments: - OBSERVED A SLIGHT DEBRIS BUILDUP ON THE INTERIOR OF THE LEFT SIDE ICE MACHINE IN THE 16TH FL KITCHEN.  MUST REMOVE DEBRIS, DETAIL CLEAN, SANITIZE, AND MAINTAIN.  - | </a:t>
            </a:r>
            <a:r>
              <a:rPr lang="en-US" sz="1150" dirty="0">
                <a:solidFill>
                  <a:srgbClr val="000000"/>
                </a:solidFill>
                <a:highlight>
                  <a:srgbClr val="C0C0C0"/>
                </a:highlight>
                <a:latin typeface="Arial" panose="020B0604020202020204" pitchFamily="34" charset="0"/>
                <a:cs typeface="Arial" panose="020B0604020202020204" pitchFamily="34" charset="0"/>
              </a:rPr>
              <a:t>39. CONTAMINATION PREVENTED DURING FOOD PREPARATION, STORAGE &amp; DISPLAY - Comments: - OBSERVED THE ICE BINS IN THE OUTDOOR PATIO BAR DO NOT HAVE ANY LIDS.   MUST PROVIDE THE ICE BINS TO BE EQUIPPED WITH TIGHT FITTING LIDS, AND MAINTAIN THE LIDS TO BE CLOSED AT ALL TIMES IN BETWEEN USAGE.  -  </a:t>
            </a:r>
            <a:r>
              <a:rPr lang="en-US" sz="1150" dirty="0">
                <a:solidFill>
                  <a:srgbClr val="000000"/>
                </a:solidFill>
                <a:latin typeface="Arial" panose="020B0604020202020204" pitchFamily="34" charset="0"/>
                <a:cs typeface="Arial" panose="020B0604020202020204" pitchFamily="34" charset="0"/>
              </a:rPr>
              <a:t>| 43. IN-USE UTENSILS: PROPERLY STORED - Comments: - OBSERVED THE ICE SCOOP IN THE OUTDOOR PATIO ICE BIN STORED WITH THE HANDLE DIRECTLY ON THE ICE. MUST REMOVE AND STORE THE ICE SCOOP OFF OF THE ICE AND AWAY FROM POTENTIAL SOURCES OF CONTAMINATION.  -   | </a:t>
            </a:r>
            <a:r>
              <a:rPr lang="en-US" sz="1150" dirty="0">
                <a:solidFill>
                  <a:srgbClr val="000000"/>
                </a:solidFill>
                <a:highlight>
                  <a:srgbClr val="C0C0C0"/>
                </a:highlight>
                <a:latin typeface="Arial" panose="020B0604020202020204" pitchFamily="34" charset="0"/>
                <a:cs typeface="Arial" panose="020B0604020202020204" pitchFamily="34" charset="0"/>
              </a:rPr>
              <a:t>44. UTENSILS, EQUIPMENT &amp; LINENS: PROPERLY STORED, DRIED, &amp; HANDLED - Comments: - MUST STORE THE CLEAN DISHES/UNTENSILS ON THE DISH RACKS AND ON THE SHELVES INVERTED TO PREVENT POTENTIAL SOURCES OF CONTAMINATION.  -  | 47. FOOD &amp; NON-FOOD CONTACT SURFACES CLEANABLE, PROPERLY DESIGNED, CONSTRUCTED &amp; USED - Comments: - OBSERVED IN THE OUTDOOR PATIO'S DISHROOM A SHELVING/TABLE UNIT THAT IS RAW WOOD AND MATTE PAINTED.   MUST RE-FINISH THE UNIT WITH A SEALANT THAT PROVIDES A NON-ABSORBENT, SMOOTH, EASILY CLEANABLE SURFACE.  -  </a:t>
            </a:r>
            <a:r>
              <a:rPr lang="en-US" sz="1150" dirty="0">
                <a:solidFill>
                  <a:srgbClr val="000000"/>
                </a:solidFill>
                <a:latin typeface="Arial" panose="020B0604020202020204" pitchFamily="34" charset="0"/>
                <a:cs typeface="Arial" panose="020B0604020202020204" pitchFamily="34" charset="0"/>
              </a:rPr>
              <a:t>| 55. PHYSICAL FACILITIES INSTALLED, MAINTAINED &amp; CLEAN - Comments: - OBSERVED THE WALLS OF THE OUTDOOR PATIO'S DISHROOM TO BE CEMENT THAT IS PAINTED WITH A MATTE FINISH.   MUST PAINT WALLS WITH A SEALANT THAT PROVIDES THE WALLS TO BE NON-ABSORBENT, SMOOTH, AND EASILY CLEANABLE.  -  | </a:t>
            </a:r>
            <a:r>
              <a:rPr lang="en-US" sz="1150" dirty="0">
                <a:solidFill>
                  <a:srgbClr val="000000"/>
                </a:solidFill>
                <a:highlight>
                  <a:srgbClr val="C0C0C0"/>
                </a:highlight>
                <a:latin typeface="Arial" panose="020B0604020202020204" pitchFamily="34" charset="0"/>
                <a:cs typeface="Arial" panose="020B0604020202020204" pitchFamily="34" charset="0"/>
              </a:rPr>
              <a:t>55. PHYSICAL FACILITIES INSTALLED, MAINTAINED &amp; CLEAN - Comments: - OBSERVED NO OVERHEAD PROTECTION PROVIDED AT THE OUTDOOR PATIO BAR.   MUST INSTALL OVERHEAD PROTECTION FOR THE BAR.  Overhead protection shall be provided that fully extends over all  beverages, utensil holding facilities and equipment associated with the outdoor beverage bar.   The overhead protection shall be of solid construction and horizontally beyond all  equipment, work, and storage areas. -"</a:t>
            </a:r>
            <a:endParaRPr lang="en-US" sz="115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BD567CA-E5F1-644B-8CF0-F3DA63A152D3}"/>
              </a:ext>
            </a:extLst>
          </p:cNvPr>
          <p:cNvSpPr txBox="1"/>
          <p:nvPr/>
        </p:nvSpPr>
        <p:spPr>
          <a:xfrm>
            <a:off x="3650976" y="1364974"/>
            <a:ext cx="5294242" cy="369332"/>
          </a:xfrm>
          <a:prstGeom prst="rect">
            <a:avLst/>
          </a:prstGeom>
          <a:noFill/>
          <a:ln>
            <a:solidFill>
              <a:schemeClr val="accent1"/>
            </a:solidFill>
          </a:ln>
        </p:spPr>
        <p:txBody>
          <a:bodyPr wrap="square" rtlCol="0">
            <a:spAutoFit/>
          </a:bodyPr>
          <a:lstStyle/>
          <a:p>
            <a:r>
              <a:rPr lang="en-US" b="1" dirty="0"/>
              <a:t>Violations detail/format: seven code violations</a:t>
            </a:r>
          </a:p>
        </p:txBody>
      </p:sp>
      <p:cxnSp>
        <p:nvCxnSpPr>
          <p:cNvPr id="9" name="Straight Arrow Connector 8">
            <a:extLst>
              <a:ext uri="{FF2B5EF4-FFF2-40B4-BE49-F238E27FC236}">
                <a16:creationId xmlns:a16="http://schemas.microsoft.com/office/drawing/2014/main" id="{448B4F2B-877C-FE4C-87C2-F5AD21ACCC9C}"/>
              </a:ext>
            </a:extLst>
          </p:cNvPr>
          <p:cNvCxnSpPr>
            <a:cxnSpLocks/>
          </p:cNvCxnSpPr>
          <p:nvPr/>
        </p:nvCxnSpPr>
        <p:spPr>
          <a:xfrm flipV="1">
            <a:off x="2796209" y="1690688"/>
            <a:ext cx="854767" cy="4074009"/>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7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a:xfrm>
            <a:off x="838200" y="365125"/>
            <a:ext cx="10515600" cy="1325563"/>
          </a:xfrm>
        </p:spPr>
        <p:txBody>
          <a:bodyPr/>
          <a:lstStyle/>
          <a:p>
            <a:r>
              <a:rPr lang="en-US" b="1" dirty="0"/>
              <a:t>02 </a:t>
            </a:r>
            <a:r>
              <a:rPr lang="en-US" dirty="0"/>
              <a:t>DATA [observations]</a:t>
            </a:r>
          </a:p>
        </p:txBody>
      </p:sp>
      <p:sp>
        <p:nvSpPr>
          <p:cNvPr id="10" name="Content Placeholder 9">
            <a:extLst>
              <a:ext uri="{FF2B5EF4-FFF2-40B4-BE49-F238E27FC236}">
                <a16:creationId xmlns:a16="http://schemas.microsoft.com/office/drawing/2014/main" id="{27BFF577-4595-7542-A1A9-80D811E3F259}"/>
              </a:ext>
            </a:extLst>
          </p:cNvPr>
          <p:cNvSpPr>
            <a:spLocks noGrp="1"/>
          </p:cNvSpPr>
          <p:nvPr>
            <p:ph idx="1"/>
          </p:nvPr>
        </p:nvSpPr>
        <p:spPr>
          <a:xfrm>
            <a:off x="838200" y="1825625"/>
            <a:ext cx="3667539" cy="4351338"/>
          </a:xfrm>
        </p:spPr>
        <p:txBody>
          <a:bodyPr>
            <a:normAutofit/>
          </a:bodyPr>
          <a:lstStyle/>
          <a:p>
            <a:pPr marL="0" indent="0">
              <a:buNone/>
            </a:pPr>
            <a:r>
              <a:rPr lang="en-US" sz="2200" dirty="0"/>
              <a:t>Total number of inspections (normalized, as of September in all years) are down in 2020.</a:t>
            </a:r>
          </a:p>
          <a:p>
            <a:pPr marL="0" indent="0">
              <a:buNone/>
            </a:pPr>
            <a:endParaRPr lang="en-US" sz="2000" dirty="0"/>
          </a:p>
          <a:p>
            <a:endParaRPr lang="en-US" sz="2000" dirty="0"/>
          </a:p>
          <a:p>
            <a:endParaRPr lang="en-US" sz="2000" dirty="0"/>
          </a:p>
        </p:txBody>
      </p:sp>
      <p:pic>
        <p:nvPicPr>
          <p:cNvPr id="15" name="Picture 14" descr="A picture containing chart&#10;&#10;Description automatically generated">
            <a:extLst>
              <a:ext uri="{FF2B5EF4-FFF2-40B4-BE49-F238E27FC236}">
                <a16:creationId xmlns:a16="http://schemas.microsoft.com/office/drawing/2014/main" id="{37DF5825-9CA3-D446-86D6-24172E7014B6}"/>
              </a:ext>
            </a:extLst>
          </p:cNvPr>
          <p:cNvPicPr>
            <a:picLocks noChangeAspect="1"/>
          </p:cNvPicPr>
          <p:nvPr/>
        </p:nvPicPr>
        <p:blipFill>
          <a:blip r:embed="rId3"/>
          <a:stretch>
            <a:fillRect/>
          </a:stretch>
        </p:blipFill>
        <p:spPr>
          <a:xfrm>
            <a:off x="4784035" y="1689943"/>
            <a:ext cx="7276087" cy="4966432"/>
          </a:xfrm>
          <a:prstGeom prst="rect">
            <a:avLst/>
          </a:prstGeom>
        </p:spPr>
      </p:pic>
      <p:sp>
        <p:nvSpPr>
          <p:cNvPr id="16" name="TextBox 15">
            <a:extLst>
              <a:ext uri="{FF2B5EF4-FFF2-40B4-BE49-F238E27FC236}">
                <a16:creationId xmlns:a16="http://schemas.microsoft.com/office/drawing/2014/main" id="{2CC9A00B-825E-DE4A-B7C0-9E407441632E}"/>
              </a:ext>
            </a:extLst>
          </p:cNvPr>
          <p:cNvSpPr txBox="1"/>
          <p:nvPr/>
        </p:nvSpPr>
        <p:spPr>
          <a:xfrm>
            <a:off x="9090989" y="704369"/>
            <a:ext cx="1232453" cy="646331"/>
          </a:xfrm>
          <a:prstGeom prst="rect">
            <a:avLst/>
          </a:prstGeom>
          <a:noFill/>
          <a:ln>
            <a:solidFill>
              <a:schemeClr val="tx1"/>
            </a:solidFill>
          </a:ln>
        </p:spPr>
        <p:txBody>
          <a:bodyPr wrap="square" rtlCol="0">
            <a:spAutoFit/>
          </a:bodyPr>
          <a:lstStyle/>
          <a:p>
            <a:pPr algn="ctr"/>
            <a:r>
              <a:rPr lang="en-US" sz="1200" dirty="0"/>
              <a:t>13,352, peak number of total inspections</a:t>
            </a:r>
          </a:p>
        </p:txBody>
      </p:sp>
      <p:cxnSp>
        <p:nvCxnSpPr>
          <p:cNvPr id="18" name="Straight Connector 17">
            <a:extLst>
              <a:ext uri="{FF2B5EF4-FFF2-40B4-BE49-F238E27FC236}">
                <a16:creationId xmlns:a16="http://schemas.microsoft.com/office/drawing/2014/main" id="{92C893F2-8893-A84C-9E45-3BB5D79CE4DA}"/>
              </a:ext>
            </a:extLst>
          </p:cNvPr>
          <p:cNvCxnSpPr>
            <a:cxnSpLocks/>
            <a:stCxn id="16" idx="2"/>
          </p:cNvCxnSpPr>
          <p:nvPr/>
        </p:nvCxnSpPr>
        <p:spPr>
          <a:xfrm flipH="1">
            <a:off x="9303026" y="1350700"/>
            <a:ext cx="404190" cy="782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17214C7-8762-054C-A78C-63832AC7BE27}"/>
              </a:ext>
            </a:extLst>
          </p:cNvPr>
          <p:cNvSpPr txBox="1"/>
          <p:nvPr/>
        </p:nvSpPr>
        <p:spPr>
          <a:xfrm>
            <a:off x="10827669" y="1027534"/>
            <a:ext cx="1232453" cy="646331"/>
          </a:xfrm>
          <a:prstGeom prst="rect">
            <a:avLst/>
          </a:prstGeom>
          <a:noFill/>
          <a:ln>
            <a:solidFill>
              <a:schemeClr val="tx1"/>
            </a:solidFill>
          </a:ln>
        </p:spPr>
        <p:txBody>
          <a:bodyPr wrap="square" rtlCol="0">
            <a:spAutoFit/>
          </a:bodyPr>
          <a:lstStyle/>
          <a:p>
            <a:pPr algn="ctr"/>
            <a:r>
              <a:rPr lang="en-US" sz="1200" dirty="0"/>
              <a:t>6,443, peak number of ”pass w/ comments”</a:t>
            </a:r>
          </a:p>
        </p:txBody>
      </p:sp>
      <p:cxnSp>
        <p:nvCxnSpPr>
          <p:cNvPr id="21" name="Straight Connector 20">
            <a:extLst>
              <a:ext uri="{FF2B5EF4-FFF2-40B4-BE49-F238E27FC236}">
                <a16:creationId xmlns:a16="http://schemas.microsoft.com/office/drawing/2014/main" id="{CF003489-ABF0-C942-827C-7A7E11F78395}"/>
              </a:ext>
            </a:extLst>
          </p:cNvPr>
          <p:cNvCxnSpPr>
            <a:cxnSpLocks/>
            <a:stCxn id="20" idx="2"/>
          </p:cNvCxnSpPr>
          <p:nvPr/>
        </p:nvCxnSpPr>
        <p:spPr>
          <a:xfrm flipH="1">
            <a:off x="11118574" y="1673865"/>
            <a:ext cx="325322" cy="2752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44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A42F-4F3D-5A47-9333-9521E27EAD40}"/>
              </a:ext>
            </a:extLst>
          </p:cNvPr>
          <p:cNvSpPr>
            <a:spLocks noGrp="1"/>
          </p:cNvSpPr>
          <p:nvPr>
            <p:ph type="title"/>
          </p:nvPr>
        </p:nvSpPr>
        <p:spPr/>
        <p:txBody>
          <a:bodyPr/>
          <a:lstStyle/>
          <a:p>
            <a:r>
              <a:rPr lang="en-US" b="1" dirty="0"/>
              <a:t>02 </a:t>
            </a:r>
            <a:r>
              <a:rPr lang="en-US" dirty="0"/>
              <a:t>DATA [observations]</a:t>
            </a:r>
          </a:p>
        </p:txBody>
      </p:sp>
      <p:pic>
        <p:nvPicPr>
          <p:cNvPr id="4" name="slide2" descr="2019 Facility Type">
            <a:extLst>
              <a:ext uri="{FF2B5EF4-FFF2-40B4-BE49-F238E27FC236}">
                <a16:creationId xmlns:a16="http://schemas.microsoft.com/office/drawing/2014/main" id="{603F9F40-3D48-B341-B1C6-1EB7F168BD44}"/>
              </a:ext>
            </a:extLst>
          </p:cNvPr>
          <p:cNvPicPr>
            <a:picLocks noChangeAspect="1"/>
          </p:cNvPicPr>
          <p:nvPr/>
        </p:nvPicPr>
        <p:blipFill rotWithShape="1">
          <a:blip r:embed="rId2">
            <a:extLst>
              <a:ext uri="{28A0092B-C50C-407E-A947-70E740481C1C}">
                <a14:useLocalDpi xmlns:a14="http://schemas.microsoft.com/office/drawing/2010/main" val="0"/>
              </a:ext>
            </a:extLst>
          </a:blip>
          <a:srcRect t="4835"/>
          <a:stretch/>
        </p:blipFill>
        <p:spPr>
          <a:xfrm>
            <a:off x="280505" y="1419502"/>
            <a:ext cx="6133547" cy="5258905"/>
          </a:xfrm>
          <a:prstGeom prst="rect">
            <a:avLst/>
          </a:prstGeom>
          <a:effectLst>
            <a:outerShdw blurRad="63500" sx="102000" sy="102000" algn="ctr" rotWithShape="0">
              <a:prstClr val="black">
                <a:alpha val="40000"/>
              </a:prstClr>
            </a:outerShdw>
          </a:effectLst>
        </p:spPr>
      </p:pic>
      <p:pic>
        <p:nvPicPr>
          <p:cNvPr id="12" name="Content Placeholder 11" descr="Map&#10;&#10;Description automatically generated">
            <a:extLst>
              <a:ext uri="{FF2B5EF4-FFF2-40B4-BE49-F238E27FC236}">
                <a16:creationId xmlns:a16="http://schemas.microsoft.com/office/drawing/2014/main" id="{7AC28E83-BC18-8045-8938-EA0668549232}"/>
              </a:ext>
            </a:extLst>
          </p:cNvPr>
          <p:cNvPicPr>
            <a:picLocks noGrp="1" noChangeAspect="1"/>
          </p:cNvPicPr>
          <p:nvPr>
            <p:ph idx="1"/>
          </p:nvPr>
        </p:nvPicPr>
        <p:blipFill>
          <a:blip r:embed="rId3"/>
          <a:stretch>
            <a:fillRect/>
          </a:stretch>
        </p:blipFill>
        <p:spPr>
          <a:xfrm>
            <a:off x="7409068" y="1880774"/>
            <a:ext cx="3569237" cy="4836355"/>
          </a:xfrm>
          <a:effectLst>
            <a:outerShdw blurRad="63500" sx="102000" sy="102000" algn="ctr" rotWithShape="0">
              <a:prstClr val="black">
                <a:alpha val="40000"/>
              </a:prstClr>
            </a:outerShdw>
          </a:effectLst>
        </p:spPr>
      </p:pic>
      <p:sp>
        <p:nvSpPr>
          <p:cNvPr id="13" name="TextBox 12">
            <a:extLst>
              <a:ext uri="{FF2B5EF4-FFF2-40B4-BE49-F238E27FC236}">
                <a16:creationId xmlns:a16="http://schemas.microsoft.com/office/drawing/2014/main" id="{62368794-4825-2843-AA8A-64506428FA9E}"/>
              </a:ext>
            </a:extLst>
          </p:cNvPr>
          <p:cNvSpPr txBox="1"/>
          <p:nvPr/>
        </p:nvSpPr>
        <p:spPr>
          <a:xfrm>
            <a:off x="2756452" y="1690688"/>
            <a:ext cx="3074504" cy="830997"/>
          </a:xfrm>
          <a:prstGeom prst="rect">
            <a:avLst/>
          </a:prstGeom>
          <a:noFill/>
          <a:ln>
            <a:solidFill>
              <a:schemeClr val="tx1"/>
            </a:solidFill>
          </a:ln>
        </p:spPr>
        <p:txBody>
          <a:bodyPr wrap="square" rtlCol="0">
            <a:spAutoFit/>
          </a:bodyPr>
          <a:lstStyle/>
          <a:p>
            <a:pPr algn="ctr"/>
            <a:r>
              <a:rPr lang="en-US" sz="2400" dirty="0"/>
              <a:t>Five most-prevalent</a:t>
            </a:r>
          </a:p>
          <a:p>
            <a:pPr algn="ctr"/>
            <a:r>
              <a:rPr lang="en-US" sz="2400" dirty="0"/>
              <a:t>facility types in 2019</a:t>
            </a:r>
          </a:p>
        </p:txBody>
      </p:sp>
      <p:sp>
        <p:nvSpPr>
          <p:cNvPr id="14" name="TextBox 13">
            <a:extLst>
              <a:ext uri="{FF2B5EF4-FFF2-40B4-BE49-F238E27FC236}">
                <a16:creationId xmlns:a16="http://schemas.microsoft.com/office/drawing/2014/main" id="{D1E1CE6D-7F81-1948-BF29-9A5D44BB1FCB}"/>
              </a:ext>
            </a:extLst>
          </p:cNvPr>
          <p:cNvSpPr txBox="1"/>
          <p:nvPr/>
        </p:nvSpPr>
        <p:spPr>
          <a:xfrm>
            <a:off x="10810459" y="4751012"/>
            <a:ext cx="940905" cy="646331"/>
          </a:xfrm>
          <a:prstGeom prst="rect">
            <a:avLst/>
          </a:prstGeom>
          <a:solidFill>
            <a:schemeClr val="bg1"/>
          </a:solidFill>
          <a:ln>
            <a:solidFill>
              <a:schemeClr val="tx1"/>
            </a:solidFill>
          </a:ln>
        </p:spPr>
        <p:txBody>
          <a:bodyPr wrap="square" rtlCol="0">
            <a:spAutoFit/>
          </a:bodyPr>
          <a:lstStyle/>
          <a:p>
            <a:r>
              <a:rPr lang="en-US" sz="1200" dirty="0"/>
              <a:t>60647</a:t>
            </a:r>
          </a:p>
          <a:p>
            <a:r>
              <a:rPr lang="en-US" sz="1200" dirty="0"/>
              <a:t>678 distinct addresses</a:t>
            </a:r>
          </a:p>
        </p:txBody>
      </p:sp>
      <p:cxnSp>
        <p:nvCxnSpPr>
          <p:cNvPr id="16" name="Straight Connector 15">
            <a:extLst>
              <a:ext uri="{FF2B5EF4-FFF2-40B4-BE49-F238E27FC236}">
                <a16:creationId xmlns:a16="http://schemas.microsoft.com/office/drawing/2014/main" id="{84D88DF5-2C57-C641-B11A-20C723806C40}"/>
              </a:ext>
            </a:extLst>
          </p:cNvPr>
          <p:cNvCxnSpPr>
            <a:cxnSpLocks/>
            <a:endCxn id="14" idx="1"/>
          </p:cNvCxnSpPr>
          <p:nvPr/>
        </p:nvCxnSpPr>
        <p:spPr>
          <a:xfrm>
            <a:off x="10045147" y="4572000"/>
            <a:ext cx="765312" cy="502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94CBB-73D4-2149-A3A3-440B3E91F0B8}"/>
              </a:ext>
            </a:extLst>
          </p:cNvPr>
          <p:cNvSpPr txBox="1"/>
          <p:nvPr/>
        </p:nvSpPr>
        <p:spPr>
          <a:xfrm>
            <a:off x="7409068" y="1322158"/>
            <a:ext cx="4173331" cy="430887"/>
          </a:xfrm>
          <a:prstGeom prst="rect">
            <a:avLst/>
          </a:prstGeom>
          <a:noFill/>
          <a:ln>
            <a:solidFill>
              <a:schemeClr val="tx1"/>
            </a:solidFill>
          </a:ln>
        </p:spPr>
        <p:txBody>
          <a:bodyPr wrap="square" rtlCol="0">
            <a:spAutoFit/>
          </a:bodyPr>
          <a:lstStyle/>
          <a:p>
            <a:pPr algn="ctr"/>
            <a:r>
              <a:rPr lang="en-US" sz="2200" dirty="0"/>
              <a:t>2019 Most Popular Zip Codes</a:t>
            </a:r>
          </a:p>
        </p:txBody>
      </p:sp>
      <p:sp>
        <p:nvSpPr>
          <p:cNvPr id="24" name="TextBox 23">
            <a:extLst>
              <a:ext uri="{FF2B5EF4-FFF2-40B4-BE49-F238E27FC236}">
                <a16:creationId xmlns:a16="http://schemas.microsoft.com/office/drawing/2014/main" id="{99D2BFCA-7FBA-BE40-BEBE-28531C76B074}"/>
              </a:ext>
            </a:extLst>
          </p:cNvPr>
          <p:cNvSpPr txBox="1"/>
          <p:nvPr/>
        </p:nvSpPr>
        <p:spPr>
          <a:xfrm>
            <a:off x="10045147" y="2370452"/>
            <a:ext cx="1490886" cy="461665"/>
          </a:xfrm>
          <a:prstGeom prst="rect">
            <a:avLst/>
          </a:prstGeom>
          <a:solidFill>
            <a:schemeClr val="bg1"/>
          </a:solidFill>
          <a:ln>
            <a:solidFill>
              <a:schemeClr val="tx1"/>
            </a:solidFill>
          </a:ln>
        </p:spPr>
        <p:txBody>
          <a:bodyPr wrap="square" rtlCol="0">
            <a:spAutoFit/>
          </a:bodyPr>
          <a:lstStyle/>
          <a:p>
            <a:pPr algn="ctr"/>
            <a:r>
              <a:rPr lang="en-US" sz="1200" dirty="0"/>
              <a:t>78 Unique Zip Codes</a:t>
            </a:r>
          </a:p>
          <a:p>
            <a:pPr algn="ctr"/>
            <a:r>
              <a:rPr lang="en-US" sz="1200" dirty="0"/>
              <a:t>across Chicago</a:t>
            </a:r>
          </a:p>
        </p:txBody>
      </p:sp>
    </p:spTree>
    <p:extLst>
      <p:ext uri="{BB962C8B-B14F-4D97-AF65-F5344CB8AC3E}">
        <p14:creationId xmlns:p14="http://schemas.microsoft.com/office/powerpoint/2010/main" val="365192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6A79-CBFB-124C-AB3D-2649905586A9}"/>
              </a:ext>
            </a:extLst>
          </p:cNvPr>
          <p:cNvSpPr>
            <a:spLocks noGrp="1"/>
          </p:cNvSpPr>
          <p:nvPr>
            <p:ph type="title"/>
          </p:nvPr>
        </p:nvSpPr>
        <p:spPr/>
        <p:txBody>
          <a:bodyPr/>
          <a:lstStyle/>
          <a:p>
            <a:r>
              <a:rPr lang="en-US" b="1" dirty="0"/>
              <a:t>02 </a:t>
            </a:r>
            <a:r>
              <a:rPr lang="en-US" dirty="0"/>
              <a:t>DATA [observations]</a:t>
            </a:r>
          </a:p>
        </p:txBody>
      </p:sp>
      <p:pic>
        <p:nvPicPr>
          <p:cNvPr id="5" name="Content Placeholder 4" descr="Chart, bar chart&#10;&#10;Description automatically generated">
            <a:extLst>
              <a:ext uri="{FF2B5EF4-FFF2-40B4-BE49-F238E27FC236}">
                <a16:creationId xmlns:a16="http://schemas.microsoft.com/office/drawing/2014/main" id="{2B74C036-14F1-ED4D-98DA-F73A748081D1}"/>
              </a:ext>
            </a:extLst>
          </p:cNvPr>
          <p:cNvPicPr>
            <a:picLocks noGrp="1" noChangeAspect="1"/>
          </p:cNvPicPr>
          <p:nvPr>
            <p:ph idx="1"/>
          </p:nvPr>
        </p:nvPicPr>
        <p:blipFill>
          <a:blip r:embed="rId2"/>
          <a:stretch>
            <a:fillRect/>
          </a:stretch>
        </p:blipFill>
        <p:spPr>
          <a:xfrm>
            <a:off x="331305" y="1475619"/>
            <a:ext cx="3557478" cy="5131960"/>
          </a:xfrm>
        </p:spPr>
      </p:pic>
    </p:spTree>
    <p:extLst>
      <p:ext uri="{BB962C8B-B14F-4D97-AF65-F5344CB8AC3E}">
        <p14:creationId xmlns:p14="http://schemas.microsoft.com/office/powerpoint/2010/main" val="253278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516-5BF1-E348-8DBC-EE143C099E3E}"/>
              </a:ext>
            </a:extLst>
          </p:cNvPr>
          <p:cNvSpPr>
            <a:spLocks noGrp="1"/>
          </p:cNvSpPr>
          <p:nvPr>
            <p:ph type="title"/>
          </p:nvPr>
        </p:nvSpPr>
        <p:spPr/>
        <p:txBody>
          <a:bodyPr/>
          <a:lstStyle/>
          <a:p>
            <a:r>
              <a:rPr lang="en-US" dirty="0"/>
              <a:t>03 NATURAL LANGUAGE PROCESSING</a:t>
            </a:r>
          </a:p>
        </p:txBody>
      </p:sp>
      <p:sp>
        <p:nvSpPr>
          <p:cNvPr id="3" name="Content Placeholder 2">
            <a:extLst>
              <a:ext uri="{FF2B5EF4-FFF2-40B4-BE49-F238E27FC236}">
                <a16:creationId xmlns:a16="http://schemas.microsoft.com/office/drawing/2014/main" id="{729AFA1D-9DCF-BC45-94B8-79AC3F7D7B2C}"/>
              </a:ext>
            </a:extLst>
          </p:cNvPr>
          <p:cNvSpPr>
            <a:spLocks noGrp="1"/>
          </p:cNvSpPr>
          <p:nvPr>
            <p:ph idx="1"/>
          </p:nvPr>
        </p:nvSpPr>
        <p:spPr/>
        <p:txBody>
          <a:bodyPr/>
          <a:lstStyle/>
          <a:p>
            <a:r>
              <a:rPr lang="en-US" dirty="0"/>
              <a:t>Lemmatization</a:t>
            </a:r>
          </a:p>
          <a:p>
            <a:r>
              <a:rPr lang="en-US" dirty="0"/>
              <a:t>Tokenization</a:t>
            </a:r>
          </a:p>
          <a:p>
            <a:endParaRPr lang="en-US" dirty="0"/>
          </a:p>
          <a:p>
            <a:endParaRPr lang="en-US" dirty="0"/>
          </a:p>
        </p:txBody>
      </p:sp>
    </p:spTree>
    <p:extLst>
      <p:ext uri="{BB962C8B-B14F-4D97-AF65-F5344CB8AC3E}">
        <p14:creationId xmlns:p14="http://schemas.microsoft.com/office/powerpoint/2010/main" val="1828657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4936</TotalTime>
  <Words>1000</Words>
  <Application>Microsoft Macintosh PowerPoint</Application>
  <PresentationFormat>Widescreen</PresentationFormat>
  <Paragraphs>117</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Restaurant Classification</vt:lpstr>
      <vt:lpstr>Overview</vt:lpstr>
      <vt:lpstr>01 BACKGROUND</vt:lpstr>
      <vt:lpstr>02 DATA [overview]</vt:lpstr>
      <vt:lpstr>02 DATA [sample]</vt:lpstr>
      <vt:lpstr>02 DATA [observations]</vt:lpstr>
      <vt:lpstr>02 DATA [observations]</vt:lpstr>
      <vt:lpstr>02 DATA [observations]</vt:lpstr>
      <vt:lpstr>03 NATURAL LANGUAGE PROCESSING</vt:lpstr>
      <vt:lpstr>04 MODEL OVERVIEW</vt:lpstr>
      <vt:lpstr>05 MODEL COMPARISON [baseline]</vt:lpstr>
      <vt:lpstr>05 MODEL COMPARISON [cross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Classification</dc:title>
  <dc:creator>Stephen Stark</dc:creator>
  <cp:lastModifiedBy>Stephen Stark</cp:lastModifiedBy>
  <cp:revision>41</cp:revision>
  <dcterms:created xsi:type="dcterms:W3CDTF">2020-10-26T17:33:33Z</dcterms:created>
  <dcterms:modified xsi:type="dcterms:W3CDTF">2020-10-30T17:55:46Z</dcterms:modified>
</cp:coreProperties>
</file>