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0" r:id="rId1"/>
  </p:sldMasterIdLst>
  <p:notesMasterIdLst>
    <p:notesMasterId r:id="rId14"/>
  </p:notesMasterIdLst>
  <p:sldIdLst>
    <p:sldId id="256" r:id="rId2"/>
    <p:sldId id="257" r:id="rId3"/>
    <p:sldId id="261" r:id="rId4"/>
    <p:sldId id="258" r:id="rId5"/>
    <p:sldId id="264" r:id="rId6"/>
    <p:sldId id="266" r:id="rId7"/>
    <p:sldId id="267" r:id="rId8"/>
    <p:sldId id="262" r:id="rId9"/>
    <p:sldId id="259" r:id="rId10"/>
    <p:sldId id="263" r:id="rId11"/>
    <p:sldId id="26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p:restoredTop sz="70525"/>
  </p:normalViewPr>
  <p:slideViewPr>
    <p:cSldViewPr snapToGrid="0" snapToObjects="1">
      <p:cViewPr varScale="1">
        <p:scale>
          <a:sx n="97" d="100"/>
          <a:sy n="97" d="100"/>
        </p:scale>
        <p:origin x="15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CDEF-D36E-D547-B508-75F57F9CB5C6}" type="datetimeFigureOut">
              <a:rPr lang="en-US" smtClean="0"/>
              <a:t>10/28/20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3DFB6-DBA1-4248-8AED-AC7105C00173}" type="slidenum">
              <a:rPr lang="en-US" smtClean="0"/>
              <a:t>‹#›</a:t>
            </a:fld>
            <a:endParaRPr lang="en-US"/>
          </a:p>
        </p:txBody>
      </p:sp>
    </p:spTree>
    <p:extLst>
      <p:ext uri="{BB962C8B-B14F-4D97-AF65-F5344CB8AC3E}">
        <p14:creationId xmlns:p14="http://schemas.microsoft.com/office/powerpoint/2010/main" val="115236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includes inspection dates through September of every year</a:t>
            </a:r>
          </a:p>
        </p:txBody>
      </p:sp>
      <p:sp>
        <p:nvSpPr>
          <p:cNvPr id="4" name="Slide Number Placeholder 3"/>
          <p:cNvSpPr>
            <a:spLocks noGrp="1"/>
          </p:cNvSpPr>
          <p:nvPr>
            <p:ph type="sldNum" sz="quarter" idx="5"/>
          </p:nvPr>
        </p:nvSpPr>
        <p:spPr/>
        <p:txBody>
          <a:bodyPr/>
          <a:lstStyle/>
          <a:p>
            <a:fld id="{50B3DFB6-DBA1-4248-8AED-AC7105C00173}" type="slidenum">
              <a:rPr lang="en-US" smtClean="0"/>
              <a:t>6</a:t>
            </a:fld>
            <a:endParaRPr lang="en-US"/>
          </a:p>
        </p:txBody>
      </p:sp>
    </p:spTree>
    <p:extLst>
      <p:ext uri="{BB962C8B-B14F-4D97-AF65-F5344CB8AC3E}">
        <p14:creationId xmlns:p14="http://schemas.microsoft.com/office/powerpoint/2010/main" val="356417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3DFB6-DBA1-4248-8AED-AC7105C00173}" type="slidenum">
              <a:rPr lang="en-US" smtClean="0"/>
              <a:t>8</a:t>
            </a:fld>
            <a:endParaRPr lang="en-US"/>
          </a:p>
        </p:txBody>
      </p:sp>
    </p:spTree>
    <p:extLst>
      <p:ext uri="{BB962C8B-B14F-4D97-AF65-F5344CB8AC3E}">
        <p14:creationId xmlns:p14="http://schemas.microsoft.com/office/powerpoint/2010/main" val="175058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17B-B6BC-9846-885B-FC173B6E1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1FE2E-8EC9-1F4F-914A-1999CF2B0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397334-12D3-364F-B9BA-AB6EA0A0B5A7}"/>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952FAA4-7BB9-F247-B332-A733740EC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80FB6-BF30-4742-935A-9929DED27CE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8757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0C0E-00C6-574F-906D-B19DB9DCD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5BF86-9667-A34E-BD4D-DF2E558F8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FEBF7-1666-9642-9BEB-330C3CC73F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1F38AAF0-D999-B043-B7BF-0606D4B28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B84F-F0BF-D847-855B-2F78BF457D1E}"/>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378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3F254-5A7C-FD4A-B957-0DD085579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3751A-D9AF-4D4A-93A5-C622E7A15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B161-3C35-E647-BE7C-EA4E733D6CA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2BF996FD-4249-784C-9118-17BAA34E7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5BCA2-C3BC-A340-A661-F25A0590ECF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897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A5D4-6A61-454C-9A11-ECEBC70B3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61B47-2D2A-2B46-B587-F35814A3F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C0D75-D1BA-1F45-A04F-D5E50CF07379}"/>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8CC6BE6-EFA9-B14A-A82E-87C254F6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6944B-E13E-6441-8C56-8C85709DD5E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95654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56D2-6446-7D4C-9555-0D9216EBA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3E2D8-25CA-B44A-9B54-BD9E2AB5B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8ECE1-76DB-AB49-85EF-70915A2F60C2}"/>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6FBECAD4-94EF-AA4C-B338-C0F53BFF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7990B-34AE-1D4A-AD3D-31CBFA522EF5}"/>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67583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3BAF-6281-7745-B5A2-89CF2BF05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9A35-EA70-534D-A224-80086A42C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72D2A-05BE-FA41-9A38-C6C5F15B3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3C9A1-CD78-994E-B6C7-CCC905E33BE5}"/>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A7FDF743-D6B6-3B4D-9C59-43B790645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94F98-C4FF-1C45-8C5F-93F397AA94FD}"/>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21963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1D3F-C385-504F-963D-51C5BA47F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B3379-D66D-9E40-B217-F5ECF5517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B8777-FB2C-8F40-8779-9B6F140C9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72809-1F3D-A440-80CF-DABE22AB7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E54F4-5880-0342-A792-8A4449C60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AE0AC-8D87-F242-B68A-B04EA935C298}"/>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8" name="Footer Placeholder 7">
            <a:extLst>
              <a:ext uri="{FF2B5EF4-FFF2-40B4-BE49-F238E27FC236}">
                <a16:creationId xmlns:a16="http://schemas.microsoft.com/office/drawing/2014/main" id="{01168C17-11D7-3F4F-AD4E-494E167B1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7D2BB9-3FAF-4141-B253-473E69AE1EBF}"/>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78696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B8BA-9C6D-BB42-8EA8-7FED6DD03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CBD77-5B83-3B40-8528-462E436719E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4" name="Footer Placeholder 3">
            <a:extLst>
              <a:ext uri="{FF2B5EF4-FFF2-40B4-BE49-F238E27FC236}">
                <a16:creationId xmlns:a16="http://schemas.microsoft.com/office/drawing/2014/main" id="{689468A5-9547-D44F-B883-4C3296A74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572EFE-88F2-9A46-AE30-42FA5036E33A}"/>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0547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14E7F-9C3D-B645-91AD-50EB19587A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3" name="Footer Placeholder 2">
            <a:extLst>
              <a:ext uri="{FF2B5EF4-FFF2-40B4-BE49-F238E27FC236}">
                <a16:creationId xmlns:a16="http://schemas.microsoft.com/office/drawing/2014/main" id="{7A86D434-8B1B-7941-89DA-5C445304D8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DD517-DFFB-7D45-A82A-ED4C3B00E1E8}"/>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121395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D0AD-93D8-C14C-B660-BEA462443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4C95A5-8D24-AF43-B2A0-60EEDC320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9727B-4430-FB4A-BFEA-B3193F064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EA83A-17FD-604C-99A9-4BDEE43EDA6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136C05CD-C678-5C49-819C-2B3CABD47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37701-774B-3A4E-9822-BE5EDB3ECDC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232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AE4A-DEED-984C-990B-EF2513440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E1FA2-7C87-A34F-9801-4930839FB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0CD17E-EC49-3A4E-B433-19BDC921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27639-469A-1146-94D0-E85061AABB8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3AC49FE0-FD8A-0E48-B184-102C05BC4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B3F5D-F60E-E74A-B43A-93ACC993C783}"/>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11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E268-A5BB-F345-BFAE-3ECBD8DD0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03FD9-4C54-5B4B-9F47-4BD06229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691C4-E9B3-B946-A1DB-E60D4D2CA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7ED942E6-9859-6C44-85B7-6FB7304E6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31C0F0-260C-5E4A-B678-6AA0708C6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EB0D-F458-7448-B632-8238CC9A2660}" type="slidenum">
              <a:rPr lang="en-US" smtClean="0"/>
              <a:t>‹#›</a:t>
            </a:fld>
            <a:endParaRPr lang="en-US"/>
          </a:p>
        </p:txBody>
      </p:sp>
    </p:spTree>
    <p:extLst>
      <p:ext uri="{BB962C8B-B14F-4D97-AF65-F5344CB8AC3E}">
        <p14:creationId xmlns:p14="http://schemas.microsoft.com/office/powerpoint/2010/main" val="350118934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picture containing building, indoor, train, track&#10;&#10;Description automatically generated">
            <a:extLst>
              <a:ext uri="{FF2B5EF4-FFF2-40B4-BE49-F238E27FC236}">
                <a16:creationId xmlns:a16="http://schemas.microsoft.com/office/drawing/2014/main" id="{DCF74918-3AFD-C649-BCC1-FADFDC0ADBBD}"/>
              </a:ext>
            </a:extLst>
          </p:cNvPr>
          <p:cNvPicPr>
            <a:picLocks noChangeAspect="1"/>
          </p:cNvPicPr>
          <p:nvPr/>
        </p:nvPicPr>
        <p:blipFill rotWithShape="1">
          <a:blip r:embed="rId2">
            <a:alphaModFix amt="50000"/>
          </a:blip>
          <a:srcRect t="12446" b="3910"/>
          <a:stretch/>
        </p:blipFill>
        <p:spPr>
          <a:xfrm>
            <a:off x="20" y="1"/>
            <a:ext cx="12191980" cy="6857999"/>
          </a:xfrm>
          <a:prstGeom prst="rect">
            <a:avLst/>
          </a:prstGeom>
        </p:spPr>
      </p:pic>
      <p:sp>
        <p:nvSpPr>
          <p:cNvPr id="2" name="Title 1">
            <a:extLst>
              <a:ext uri="{FF2B5EF4-FFF2-40B4-BE49-F238E27FC236}">
                <a16:creationId xmlns:a16="http://schemas.microsoft.com/office/drawing/2014/main" id="{29C47C2E-C55F-D942-8D2D-EDD4E0D7326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Restaurant Classification</a:t>
            </a:r>
          </a:p>
        </p:txBody>
      </p:sp>
      <p:sp>
        <p:nvSpPr>
          <p:cNvPr id="3" name="Subtitle 2">
            <a:extLst>
              <a:ext uri="{FF2B5EF4-FFF2-40B4-BE49-F238E27FC236}">
                <a16:creationId xmlns:a16="http://schemas.microsoft.com/office/drawing/2014/main" id="{1E21B61E-1534-DE47-8664-0ED6C911BF1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10/27/2020 CURRENT WORK IN PROCESS!</a:t>
            </a:r>
          </a:p>
        </p:txBody>
      </p:sp>
    </p:spTree>
    <p:extLst>
      <p:ext uri="{BB962C8B-B14F-4D97-AF65-F5344CB8AC3E}">
        <p14:creationId xmlns:p14="http://schemas.microsoft.com/office/powerpoint/2010/main" val="17788123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2AC7-17D6-E04C-85A8-5E0AE978AB68}"/>
              </a:ext>
            </a:extLst>
          </p:cNvPr>
          <p:cNvSpPr>
            <a:spLocks noGrp="1"/>
          </p:cNvSpPr>
          <p:nvPr>
            <p:ph type="title"/>
          </p:nvPr>
        </p:nvSpPr>
        <p:spPr/>
        <p:txBody>
          <a:bodyPr/>
          <a:lstStyle/>
          <a:p>
            <a:r>
              <a:rPr lang="en-US" b="1" dirty="0"/>
              <a:t>05 </a:t>
            </a:r>
            <a:r>
              <a:rPr lang="en-US" dirty="0"/>
              <a:t>MODEL COMPARISON [baseline]</a:t>
            </a:r>
          </a:p>
        </p:txBody>
      </p:sp>
      <p:sp>
        <p:nvSpPr>
          <p:cNvPr id="10" name="TextBox 9">
            <a:extLst>
              <a:ext uri="{FF2B5EF4-FFF2-40B4-BE49-F238E27FC236}">
                <a16:creationId xmlns:a16="http://schemas.microsoft.com/office/drawing/2014/main" id="{581812EE-A15B-0D40-BD24-C1BD3AD9A7CD}"/>
              </a:ext>
            </a:extLst>
          </p:cNvPr>
          <p:cNvSpPr txBox="1"/>
          <p:nvPr/>
        </p:nvSpPr>
        <p:spPr>
          <a:xfrm>
            <a:off x="513441" y="1423161"/>
            <a:ext cx="3200400" cy="400110"/>
          </a:xfrm>
          <a:prstGeom prst="rect">
            <a:avLst/>
          </a:prstGeom>
          <a:solidFill>
            <a:schemeClr val="bg2">
              <a:lumMod val="90000"/>
            </a:schemeClr>
          </a:solidFill>
        </p:spPr>
        <p:txBody>
          <a:bodyPr wrap="square" rtlCol="0">
            <a:spAutoFit/>
          </a:bodyPr>
          <a:lstStyle/>
          <a:p>
            <a:pPr algn="ctr"/>
            <a:r>
              <a:rPr lang="en-US" sz="2000" b="1" dirty="0"/>
              <a:t>Naïve Bayes</a:t>
            </a:r>
          </a:p>
        </p:txBody>
      </p:sp>
      <p:sp>
        <p:nvSpPr>
          <p:cNvPr id="11" name="TextBox 10">
            <a:extLst>
              <a:ext uri="{FF2B5EF4-FFF2-40B4-BE49-F238E27FC236}">
                <a16:creationId xmlns:a16="http://schemas.microsoft.com/office/drawing/2014/main" id="{D91ACB00-FA4F-7247-8AF6-45CA3A33F527}"/>
              </a:ext>
            </a:extLst>
          </p:cNvPr>
          <p:cNvSpPr txBox="1"/>
          <p:nvPr/>
        </p:nvSpPr>
        <p:spPr>
          <a:xfrm>
            <a:off x="8563509" y="1423161"/>
            <a:ext cx="3200400" cy="400110"/>
          </a:xfrm>
          <a:prstGeom prst="rect">
            <a:avLst/>
          </a:prstGeom>
          <a:solidFill>
            <a:schemeClr val="bg2">
              <a:lumMod val="90000"/>
            </a:schemeClr>
          </a:solidFill>
        </p:spPr>
        <p:txBody>
          <a:bodyPr wrap="square" rtlCol="0">
            <a:spAutoFit/>
          </a:bodyPr>
          <a:lstStyle/>
          <a:p>
            <a:pPr algn="ctr"/>
            <a:r>
              <a:rPr lang="en-US" sz="2000" b="1" dirty="0"/>
              <a:t>Logistic Regression</a:t>
            </a:r>
          </a:p>
        </p:txBody>
      </p:sp>
      <p:sp>
        <p:nvSpPr>
          <p:cNvPr id="12" name="TextBox 11">
            <a:extLst>
              <a:ext uri="{FF2B5EF4-FFF2-40B4-BE49-F238E27FC236}">
                <a16:creationId xmlns:a16="http://schemas.microsoft.com/office/drawing/2014/main" id="{8CD01200-D758-7F42-8698-85BD5D847EA8}"/>
              </a:ext>
            </a:extLst>
          </p:cNvPr>
          <p:cNvSpPr txBox="1"/>
          <p:nvPr/>
        </p:nvSpPr>
        <p:spPr>
          <a:xfrm>
            <a:off x="4495800" y="1423161"/>
            <a:ext cx="3200400" cy="402336"/>
          </a:xfrm>
          <a:prstGeom prst="rect">
            <a:avLst/>
          </a:prstGeom>
          <a:solidFill>
            <a:schemeClr val="bg2">
              <a:lumMod val="90000"/>
            </a:schemeClr>
          </a:solidFill>
        </p:spPr>
        <p:txBody>
          <a:bodyPr wrap="square" rtlCol="0">
            <a:spAutoFit/>
          </a:bodyPr>
          <a:lstStyle/>
          <a:p>
            <a:pPr algn="ctr"/>
            <a:r>
              <a:rPr lang="en-US" sz="2000" b="1" dirty="0"/>
              <a:t>Support Vector Machines</a:t>
            </a:r>
          </a:p>
        </p:txBody>
      </p:sp>
      <p:sp>
        <p:nvSpPr>
          <p:cNvPr id="13" name="TextBox 12">
            <a:extLst>
              <a:ext uri="{FF2B5EF4-FFF2-40B4-BE49-F238E27FC236}">
                <a16:creationId xmlns:a16="http://schemas.microsoft.com/office/drawing/2014/main" id="{6A6D7E2E-3819-F742-A043-F81AABC7C3C4}"/>
              </a:ext>
            </a:extLst>
          </p:cNvPr>
          <p:cNvSpPr txBox="1"/>
          <p:nvPr/>
        </p:nvSpPr>
        <p:spPr>
          <a:xfrm>
            <a:off x="449187" y="3771413"/>
            <a:ext cx="11293625" cy="2308324"/>
          </a:xfrm>
          <a:prstGeom prst="rect">
            <a:avLst/>
          </a:prstGeom>
          <a:noFill/>
        </p:spPr>
        <p:txBody>
          <a:bodyPr wrap="square" rtlCol="0">
            <a:spAutoFit/>
          </a:bodyPr>
          <a:lstStyle/>
          <a:p>
            <a:endParaRPr lang="en-US" sz="1600" dirty="0"/>
          </a:p>
          <a:p>
            <a:r>
              <a:rPr lang="en-US" sz="1600" dirty="0"/>
              <a:t>Best performing model: </a:t>
            </a:r>
            <a:r>
              <a:rPr lang="en-US" sz="1600" b="1" dirty="0"/>
              <a:t>Logistic Regression</a:t>
            </a:r>
          </a:p>
          <a:p>
            <a:endParaRPr lang="en-US" sz="1600" b="1" dirty="0"/>
          </a:p>
          <a:p>
            <a:r>
              <a:rPr lang="en-US" sz="1600" b="1" dirty="0"/>
              <a:t>Precision</a:t>
            </a:r>
            <a:r>
              <a:rPr lang="en-US" sz="1600" dirty="0"/>
              <a:t> = 0.92; [i.e. what proportion of predictions for a class are true?]</a:t>
            </a:r>
          </a:p>
          <a:p>
            <a:r>
              <a:rPr lang="en-US" sz="1600" b="1" dirty="0"/>
              <a:t>Recall</a:t>
            </a:r>
            <a:r>
              <a:rPr lang="en-US" sz="1600" dirty="0"/>
              <a:t> = 0.92; [i.e. what proportion of an actual class are correctly classified?]</a:t>
            </a:r>
          </a:p>
          <a:p>
            <a:r>
              <a:rPr lang="en-US" sz="1600" b="1" dirty="0"/>
              <a:t>Accuracy</a:t>
            </a:r>
            <a:r>
              <a:rPr lang="en-US" sz="1600" dirty="0"/>
              <a:t> = 0.92; [i.e. what proportion of all classes are correctly classified?]</a:t>
            </a:r>
          </a:p>
          <a:p>
            <a:endParaRPr lang="en-US" sz="1600" dirty="0"/>
          </a:p>
          <a:p>
            <a:r>
              <a:rPr lang="en-US" sz="1600" dirty="0"/>
              <a:t>Some signs of potential overfitting. Training set accuracy of 97%</a:t>
            </a:r>
          </a:p>
          <a:p>
            <a:endParaRPr lang="en-US" sz="1600" dirty="0"/>
          </a:p>
        </p:txBody>
      </p:sp>
      <p:pic>
        <p:nvPicPr>
          <p:cNvPr id="6" name="Picture 5" descr="Screen of a cell phone&#10;&#10;Description automatically generated">
            <a:extLst>
              <a:ext uri="{FF2B5EF4-FFF2-40B4-BE49-F238E27FC236}">
                <a16:creationId xmlns:a16="http://schemas.microsoft.com/office/drawing/2014/main" id="{1132CFDC-5F3B-9945-806E-CD32CBD64441}"/>
              </a:ext>
            </a:extLst>
          </p:cNvPr>
          <p:cNvPicPr>
            <a:picLocks noChangeAspect="1"/>
          </p:cNvPicPr>
          <p:nvPr/>
        </p:nvPicPr>
        <p:blipFill>
          <a:blip r:embed="rId2"/>
          <a:stretch>
            <a:fillRect/>
          </a:stretch>
        </p:blipFill>
        <p:spPr>
          <a:xfrm>
            <a:off x="151366" y="1912725"/>
            <a:ext cx="3753850" cy="1828800"/>
          </a:xfrm>
          <a:prstGeom prst="rect">
            <a:avLst/>
          </a:prstGeom>
          <a:effectLst>
            <a:glow rad="101600">
              <a:schemeClr val="accent3">
                <a:satMod val="175000"/>
                <a:alpha val="40000"/>
              </a:schemeClr>
            </a:glow>
          </a:effectLst>
        </p:spPr>
      </p:pic>
      <p:pic>
        <p:nvPicPr>
          <p:cNvPr id="16" name="Content Placeholder 15" descr="Screen of a cell phone&#10;&#10;Description automatically generated">
            <a:extLst>
              <a:ext uri="{FF2B5EF4-FFF2-40B4-BE49-F238E27FC236}">
                <a16:creationId xmlns:a16="http://schemas.microsoft.com/office/drawing/2014/main" id="{FDD038B5-7E20-0843-BEA8-0FEEE5817594}"/>
              </a:ext>
            </a:extLst>
          </p:cNvPr>
          <p:cNvPicPr>
            <a:picLocks noGrp="1" noChangeAspect="1"/>
          </p:cNvPicPr>
          <p:nvPr>
            <p:ph idx="1"/>
          </p:nvPr>
        </p:nvPicPr>
        <p:blipFill>
          <a:blip r:embed="rId3"/>
          <a:stretch>
            <a:fillRect/>
          </a:stretch>
        </p:blipFill>
        <p:spPr>
          <a:xfrm>
            <a:off x="4219075" y="1912725"/>
            <a:ext cx="3753850" cy="1828800"/>
          </a:xfrm>
          <a:effectLst>
            <a:glow rad="101600">
              <a:schemeClr val="accent3">
                <a:satMod val="175000"/>
                <a:alpha val="40000"/>
              </a:schemeClr>
            </a:glow>
          </a:effectLst>
        </p:spPr>
      </p:pic>
      <p:pic>
        <p:nvPicPr>
          <p:cNvPr id="18" name="Picture 17" descr="Calendar&#10;&#10;Description automatically generated">
            <a:extLst>
              <a:ext uri="{FF2B5EF4-FFF2-40B4-BE49-F238E27FC236}">
                <a16:creationId xmlns:a16="http://schemas.microsoft.com/office/drawing/2014/main" id="{E1EE538F-5D82-214C-90BD-54A388CFE201}"/>
              </a:ext>
            </a:extLst>
          </p:cNvPr>
          <p:cNvPicPr>
            <a:picLocks noChangeAspect="1"/>
          </p:cNvPicPr>
          <p:nvPr/>
        </p:nvPicPr>
        <p:blipFill>
          <a:blip r:embed="rId4"/>
          <a:stretch>
            <a:fillRect/>
          </a:stretch>
        </p:blipFill>
        <p:spPr>
          <a:xfrm>
            <a:off x="8286784" y="1912725"/>
            <a:ext cx="3753850" cy="1828800"/>
          </a:xfrm>
          <a:prstGeom prst="rect">
            <a:avLst/>
          </a:prstGeom>
          <a:effectLst>
            <a:glow rad="63500">
              <a:schemeClr val="accent3">
                <a:satMod val="175000"/>
                <a:alpha val="40000"/>
              </a:schemeClr>
            </a:glow>
          </a:effectLst>
        </p:spPr>
      </p:pic>
      <p:pic>
        <p:nvPicPr>
          <p:cNvPr id="20" name="Picture 19" descr="Screen of a cell phone&#10;&#10;Description automatically generated">
            <a:extLst>
              <a:ext uri="{FF2B5EF4-FFF2-40B4-BE49-F238E27FC236}">
                <a16:creationId xmlns:a16="http://schemas.microsoft.com/office/drawing/2014/main" id="{68412E2B-5F19-FA4B-96DD-B2EA5878667A}"/>
              </a:ext>
            </a:extLst>
          </p:cNvPr>
          <p:cNvPicPr>
            <a:picLocks noChangeAspect="1"/>
          </p:cNvPicPr>
          <p:nvPr/>
        </p:nvPicPr>
        <p:blipFill>
          <a:blip r:embed="rId5"/>
          <a:stretch>
            <a:fillRect/>
          </a:stretch>
        </p:blipFill>
        <p:spPr>
          <a:xfrm>
            <a:off x="8286784" y="3993450"/>
            <a:ext cx="3767328" cy="1828800"/>
          </a:xfrm>
          <a:prstGeom prst="rect">
            <a:avLst/>
          </a:prstGeom>
        </p:spPr>
      </p:pic>
      <p:sp>
        <p:nvSpPr>
          <p:cNvPr id="21" name="Rectangle 20">
            <a:extLst>
              <a:ext uri="{FF2B5EF4-FFF2-40B4-BE49-F238E27FC236}">
                <a16:creationId xmlns:a16="http://schemas.microsoft.com/office/drawing/2014/main" id="{3158C142-D59E-D243-A82A-6C20ED7D397E}"/>
              </a:ext>
            </a:extLst>
          </p:cNvPr>
          <p:cNvSpPr/>
          <p:nvPr/>
        </p:nvSpPr>
        <p:spPr>
          <a:xfrm>
            <a:off x="8136836" y="1298713"/>
            <a:ext cx="3998924" cy="4638261"/>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45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r>
              <a:rPr lang="en-US" dirty="0"/>
              <a:t>DATA OBSERVATIONS</a:t>
            </a:r>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E2C2CC3-87DB-C943-994B-940A23AE07AB}"/>
              </a:ext>
            </a:extLst>
          </p:cNvPr>
          <p:cNvPicPr>
            <a:picLocks noChangeAspect="1"/>
          </p:cNvPicPr>
          <p:nvPr/>
        </p:nvPicPr>
        <p:blipFill>
          <a:blip r:embed="rId2"/>
          <a:stretch>
            <a:fillRect/>
          </a:stretch>
        </p:blipFill>
        <p:spPr>
          <a:xfrm>
            <a:off x="943139" y="2535809"/>
            <a:ext cx="2899775" cy="1986315"/>
          </a:xfrm>
          <a:prstGeom prst="rect">
            <a:avLst/>
          </a:prstGeom>
        </p:spPr>
      </p:pic>
      <p:pic>
        <p:nvPicPr>
          <p:cNvPr id="6" name="Picture 5">
            <a:extLst>
              <a:ext uri="{FF2B5EF4-FFF2-40B4-BE49-F238E27FC236}">
                <a16:creationId xmlns:a16="http://schemas.microsoft.com/office/drawing/2014/main" id="{CB36270F-5593-1047-9A3F-4160E4BF50DE}"/>
              </a:ext>
            </a:extLst>
          </p:cNvPr>
          <p:cNvPicPr>
            <a:picLocks noChangeAspect="1"/>
          </p:cNvPicPr>
          <p:nvPr/>
        </p:nvPicPr>
        <p:blipFill>
          <a:blip r:embed="rId3"/>
          <a:stretch>
            <a:fillRect/>
          </a:stretch>
        </p:blipFill>
        <p:spPr>
          <a:xfrm>
            <a:off x="6793976" y="1901858"/>
            <a:ext cx="2705100" cy="1962150"/>
          </a:xfrm>
          <a:prstGeom prst="rect">
            <a:avLst/>
          </a:prstGeom>
        </p:spPr>
      </p:pic>
      <p:pic>
        <p:nvPicPr>
          <p:cNvPr id="7" name="Picture 6">
            <a:extLst>
              <a:ext uri="{FF2B5EF4-FFF2-40B4-BE49-F238E27FC236}">
                <a16:creationId xmlns:a16="http://schemas.microsoft.com/office/drawing/2014/main" id="{7FCF21DD-DDE5-2C45-B4A9-FB617C391C2C}"/>
              </a:ext>
            </a:extLst>
          </p:cNvPr>
          <p:cNvPicPr>
            <a:picLocks noChangeAspect="1"/>
          </p:cNvPicPr>
          <p:nvPr/>
        </p:nvPicPr>
        <p:blipFill>
          <a:blip r:embed="rId4"/>
          <a:stretch>
            <a:fillRect/>
          </a:stretch>
        </p:blipFill>
        <p:spPr>
          <a:xfrm>
            <a:off x="7017469" y="4240395"/>
            <a:ext cx="2481607" cy="1825754"/>
          </a:xfrm>
          <a:prstGeom prst="rect">
            <a:avLst/>
          </a:prstGeom>
        </p:spPr>
      </p:pic>
    </p:spTree>
    <p:extLst>
      <p:ext uri="{BB962C8B-B14F-4D97-AF65-F5344CB8AC3E}">
        <p14:creationId xmlns:p14="http://schemas.microsoft.com/office/powerpoint/2010/main" val="345763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r>
              <a:rPr lang="en-US" dirty="0"/>
              <a:t>DATA OBSERVATIONS</a:t>
            </a:r>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8206EFB3-68E4-954C-8C96-E5F66154A2DA}"/>
              </a:ext>
            </a:extLst>
          </p:cNvPr>
          <p:cNvPicPr>
            <a:picLocks noChangeAspect="1"/>
          </p:cNvPicPr>
          <p:nvPr/>
        </p:nvPicPr>
        <p:blipFill>
          <a:blip r:embed="rId2"/>
          <a:stretch>
            <a:fillRect/>
          </a:stretch>
        </p:blipFill>
        <p:spPr>
          <a:xfrm>
            <a:off x="665408" y="1690688"/>
            <a:ext cx="5430592" cy="3429000"/>
          </a:xfrm>
          <a:prstGeom prst="rect">
            <a:avLst/>
          </a:prstGeom>
        </p:spPr>
      </p:pic>
    </p:spTree>
    <p:extLst>
      <p:ext uri="{BB962C8B-B14F-4D97-AF65-F5344CB8AC3E}">
        <p14:creationId xmlns:p14="http://schemas.microsoft.com/office/powerpoint/2010/main" val="143823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31E6-0738-554E-8C12-14B28389957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A7FAEBC-C3F1-5A40-B6F5-541625A93548}"/>
              </a:ext>
            </a:extLst>
          </p:cNvPr>
          <p:cNvSpPr>
            <a:spLocks noGrp="1"/>
          </p:cNvSpPr>
          <p:nvPr>
            <p:ph idx="1"/>
          </p:nvPr>
        </p:nvSpPr>
        <p:spPr/>
        <p:txBody>
          <a:bodyPr>
            <a:normAutofit/>
          </a:bodyPr>
          <a:lstStyle/>
          <a:p>
            <a:pPr marL="0" indent="0">
              <a:buNone/>
            </a:pPr>
            <a:r>
              <a:rPr lang="en-US" b="1" dirty="0"/>
              <a:t>01</a:t>
            </a:r>
            <a:r>
              <a:rPr lang="en-US" dirty="0"/>
              <a:t> BACKGROUND</a:t>
            </a:r>
          </a:p>
          <a:p>
            <a:pPr marL="0" indent="0">
              <a:buNone/>
            </a:pPr>
            <a:endParaRPr lang="en-US" sz="600" dirty="0"/>
          </a:p>
          <a:p>
            <a:pPr marL="0" indent="0">
              <a:buNone/>
            </a:pPr>
            <a:r>
              <a:rPr lang="en-US" b="1" dirty="0"/>
              <a:t>02 </a:t>
            </a:r>
            <a:r>
              <a:rPr lang="en-US" dirty="0"/>
              <a:t>DATA</a:t>
            </a:r>
          </a:p>
          <a:p>
            <a:pPr marL="0" indent="0">
              <a:buNone/>
            </a:pPr>
            <a:endParaRPr lang="en-US" sz="600" b="1" dirty="0"/>
          </a:p>
          <a:p>
            <a:pPr marL="0" indent="0">
              <a:buNone/>
            </a:pPr>
            <a:r>
              <a:rPr lang="en-US" b="1" dirty="0"/>
              <a:t>03 </a:t>
            </a:r>
            <a:r>
              <a:rPr lang="en-US" dirty="0"/>
              <a:t>NATURAL LANGUAGE PROCESSING</a:t>
            </a:r>
          </a:p>
          <a:p>
            <a:pPr marL="0" indent="0">
              <a:buNone/>
            </a:pPr>
            <a:endParaRPr lang="en-US" sz="500" b="1" dirty="0"/>
          </a:p>
          <a:p>
            <a:pPr marL="0" indent="0">
              <a:buNone/>
            </a:pPr>
            <a:r>
              <a:rPr lang="en-US" b="1" dirty="0"/>
              <a:t>04 </a:t>
            </a:r>
            <a:r>
              <a:rPr lang="en-US" dirty="0"/>
              <a:t>MODEL OVERVIEW</a:t>
            </a:r>
          </a:p>
          <a:p>
            <a:pPr marL="0" indent="0">
              <a:buNone/>
            </a:pPr>
            <a:endParaRPr lang="en-US" sz="500" b="1" dirty="0"/>
          </a:p>
          <a:p>
            <a:pPr marL="0" indent="0">
              <a:buNone/>
            </a:pPr>
            <a:r>
              <a:rPr lang="en-US" b="1" dirty="0"/>
              <a:t>05 </a:t>
            </a:r>
            <a:r>
              <a:rPr lang="en-US" dirty="0"/>
              <a:t>MODEL RESULTS</a:t>
            </a:r>
          </a:p>
          <a:p>
            <a:pPr marL="0" indent="0">
              <a:buNone/>
            </a:pPr>
            <a:endParaRPr lang="en-US" sz="500" b="1" dirty="0"/>
          </a:p>
          <a:p>
            <a:pPr marL="0" indent="0">
              <a:buNone/>
            </a:pPr>
            <a:r>
              <a:rPr lang="en-US" b="1" dirty="0"/>
              <a:t>06 </a:t>
            </a:r>
            <a:r>
              <a:rPr lang="en-US" dirty="0"/>
              <a:t>SUMMARY &amp; NEXT STEPS</a:t>
            </a:r>
          </a:p>
        </p:txBody>
      </p:sp>
    </p:spTree>
    <p:extLst>
      <p:ext uri="{BB962C8B-B14F-4D97-AF65-F5344CB8AC3E}">
        <p14:creationId xmlns:p14="http://schemas.microsoft.com/office/powerpoint/2010/main" val="323333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E475-C0F4-4245-BDE8-D4AD65E1967A}"/>
              </a:ext>
            </a:extLst>
          </p:cNvPr>
          <p:cNvSpPr>
            <a:spLocks noGrp="1"/>
          </p:cNvSpPr>
          <p:nvPr>
            <p:ph type="title"/>
          </p:nvPr>
        </p:nvSpPr>
        <p:spPr/>
        <p:txBody>
          <a:bodyPr/>
          <a:lstStyle/>
          <a:p>
            <a:r>
              <a:rPr lang="en-US" b="1" dirty="0"/>
              <a:t>01 </a:t>
            </a:r>
            <a:r>
              <a:rPr lang="en-US" dirty="0"/>
              <a:t>BACKGROUND</a:t>
            </a:r>
          </a:p>
        </p:txBody>
      </p:sp>
      <p:sp>
        <p:nvSpPr>
          <p:cNvPr id="3" name="Content Placeholder 2">
            <a:extLst>
              <a:ext uri="{FF2B5EF4-FFF2-40B4-BE49-F238E27FC236}">
                <a16:creationId xmlns:a16="http://schemas.microsoft.com/office/drawing/2014/main" id="{C8BD5E33-80E6-E545-B6B4-DB58A9D90650}"/>
              </a:ext>
            </a:extLst>
          </p:cNvPr>
          <p:cNvSpPr>
            <a:spLocks noGrp="1"/>
          </p:cNvSpPr>
          <p:nvPr>
            <p:ph idx="1"/>
          </p:nvPr>
        </p:nvSpPr>
        <p:spPr/>
        <p:txBody>
          <a:bodyPr>
            <a:normAutofit/>
          </a:bodyPr>
          <a:lstStyle/>
          <a:p>
            <a:pPr marL="0" indent="0">
              <a:buNone/>
            </a:pPr>
            <a:r>
              <a:rPr lang="en-US" sz="2400" dirty="0"/>
              <a:t>The goal is to apply Natural Language Processing and Machine Learning to build a </a:t>
            </a:r>
            <a:r>
              <a:rPr lang="en-US" sz="2400" b="1" dirty="0"/>
              <a:t>multinomial classification model</a:t>
            </a:r>
            <a:r>
              <a:rPr lang="en-US" sz="2400" dirty="0"/>
              <a:t>. This model will predict the results of a food inspection based on the inspector’s comments. </a:t>
            </a:r>
          </a:p>
          <a:p>
            <a:pPr marL="0" indent="0">
              <a:buNone/>
            </a:pPr>
            <a:endParaRPr lang="en-US" sz="2400" dirty="0"/>
          </a:p>
          <a:p>
            <a:pPr marL="0" indent="0">
              <a:buNone/>
            </a:pPr>
            <a:r>
              <a:rPr lang="en-US" sz="2400" dirty="0"/>
              <a:t>As a result, other features, such as location, business type, and risk factor, are not included in the </a:t>
            </a:r>
            <a:r>
              <a:rPr lang="en-US" sz="2400" b="1" dirty="0"/>
              <a:t>predictive modeling</a:t>
            </a:r>
            <a:r>
              <a:rPr lang="en-US" sz="2400" dirty="0"/>
              <a:t> and are only be included for </a:t>
            </a:r>
            <a:r>
              <a:rPr lang="en-US" sz="2400" b="1" dirty="0"/>
              <a:t>descriptive analysis </a:t>
            </a:r>
            <a:r>
              <a:rPr lang="en-US" sz="2400" dirty="0"/>
              <a:t>purposes</a:t>
            </a:r>
          </a:p>
          <a:p>
            <a:pPr marL="0" indent="0">
              <a:buNone/>
            </a:pPr>
            <a:endParaRPr lang="en-US" sz="2400" dirty="0"/>
          </a:p>
          <a:p>
            <a:pPr marL="0" indent="0">
              <a:buNone/>
            </a:pPr>
            <a:r>
              <a:rPr lang="en-US" sz="2400" dirty="0"/>
              <a:t>Data is provided by the City of Chicago Health and Human Services and is updated via an API every time the model is run. Most recent run date is October 2020.</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7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0F1A-B09E-4D4D-A2B3-344630841D9D}"/>
              </a:ext>
            </a:extLst>
          </p:cNvPr>
          <p:cNvSpPr>
            <a:spLocks noGrp="1"/>
          </p:cNvSpPr>
          <p:nvPr>
            <p:ph type="title"/>
          </p:nvPr>
        </p:nvSpPr>
        <p:spPr/>
        <p:txBody>
          <a:bodyPr/>
          <a:lstStyle/>
          <a:p>
            <a:r>
              <a:rPr lang="en-US" b="1" dirty="0"/>
              <a:t>02 </a:t>
            </a:r>
            <a:r>
              <a:rPr lang="en-US" dirty="0"/>
              <a:t>DATA OVERVIEW</a:t>
            </a:r>
          </a:p>
        </p:txBody>
      </p:sp>
      <p:sp>
        <p:nvSpPr>
          <p:cNvPr id="3" name="Content Placeholder 2">
            <a:extLst>
              <a:ext uri="{FF2B5EF4-FFF2-40B4-BE49-F238E27FC236}">
                <a16:creationId xmlns:a16="http://schemas.microsoft.com/office/drawing/2014/main" id="{15C79D84-5CFC-6F45-BA69-E1CFCE67DA6D}"/>
              </a:ext>
            </a:extLst>
          </p:cNvPr>
          <p:cNvSpPr>
            <a:spLocks noGrp="1"/>
          </p:cNvSpPr>
          <p:nvPr>
            <p:ph idx="1"/>
          </p:nvPr>
        </p:nvSpPr>
        <p:spPr/>
        <p:txBody>
          <a:bodyPr>
            <a:normAutofit/>
          </a:bodyPr>
          <a:lstStyle/>
          <a:p>
            <a:pPr marL="0" indent="0">
              <a:buNone/>
            </a:pPr>
            <a:r>
              <a:rPr lang="en-US" sz="1500" dirty="0"/>
              <a:t>Most common fail reasons</a:t>
            </a:r>
          </a:p>
          <a:p>
            <a:pPr marL="0" indent="0">
              <a:buNone/>
            </a:pPr>
            <a:endParaRPr lang="en-US" sz="1500" dirty="0"/>
          </a:p>
          <a:p>
            <a:pPr marL="0" indent="0">
              <a:buNone/>
            </a:pPr>
            <a:r>
              <a:rPr lang="en-US" sz="1500" dirty="0"/>
              <a:t>List of codes</a:t>
            </a:r>
          </a:p>
        </p:txBody>
      </p:sp>
    </p:spTree>
    <p:extLst>
      <p:ext uri="{BB962C8B-B14F-4D97-AF65-F5344CB8AC3E}">
        <p14:creationId xmlns:p14="http://schemas.microsoft.com/office/powerpoint/2010/main" val="27207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a:xfrm>
            <a:off x="838200" y="365125"/>
            <a:ext cx="10515600" cy="1325563"/>
          </a:xfrm>
        </p:spPr>
        <p:txBody>
          <a:bodyPr/>
          <a:lstStyle/>
          <a:p>
            <a:r>
              <a:rPr lang="en-US" dirty="0"/>
              <a:t>INSPECTIONS DATA [observations]</a:t>
            </a:r>
          </a:p>
        </p:txBody>
      </p:sp>
      <p:sp>
        <p:nvSpPr>
          <p:cNvPr id="10" name="Content Placeholder 9">
            <a:extLst>
              <a:ext uri="{FF2B5EF4-FFF2-40B4-BE49-F238E27FC236}">
                <a16:creationId xmlns:a16="http://schemas.microsoft.com/office/drawing/2014/main" id="{27BFF577-4595-7542-A1A9-80D811E3F259}"/>
              </a:ext>
            </a:extLst>
          </p:cNvPr>
          <p:cNvSpPr>
            <a:spLocks noGrp="1"/>
          </p:cNvSpPr>
          <p:nvPr>
            <p:ph idx="1"/>
          </p:nvPr>
        </p:nvSpPr>
        <p:spPr>
          <a:xfrm>
            <a:off x="838200" y="1825625"/>
            <a:ext cx="4807226" cy="4351338"/>
          </a:xfrm>
        </p:spPr>
        <p:txBody>
          <a:bodyPr>
            <a:normAutofit/>
          </a:bodyPr>
          <a:lstStyle/>
          <a:p>
            <a:pPr marL="0" indent="0">
              <a:buNone/>
            </a:pPr>
            <a:r>
              <a:rPr lang="en-US" sz="2000" dirty="0"/>
              <a:t>Total number of inspections, through September of all years, are down in 2020.</a:t>
            </a:r>
          </a:p>
          <a:p>
            <a:pPr marL="0" indent="0">
              <a:buNone/>
            </a:pPr>
            <a:endParaRPr lang="en-US" sz="2000" dirty="0"/>
          </a:p>
          <a:p>
            <a:pPr marL="0" indent="0">
              <a:buNone/>
            </a:pPr>
            <a:r>
              <a:rPr lang="en-US" sz="2000" dirty="0"/>
              <a:t>Inspections peaked in 2016.</a:t>
            </a:r>
          </a:p>
          <a:p>
            <a:pPr marL="0" indent="0">
              <a:buNone/>
            </a:pPr>
            <a:endParaRPr lang="en-US" sz="2000" dirty="0"/>
          </a:p>
          <a:p>
            <a:pPr marL="0" indent="0">
              <a:buNone/>
            </a:pPr>
            <a:r>
              <a:rPr lang="en-US" sz="2000" dirty="0"/>
              <a:t>Significantly more ”pass with conditions” results in 2019 than other years</a:t>
            </a:r>
          </a:p>
          <a:p>
            <a:endParaRPr lang="en-US" sz="2000" dirty="0"/>
          </a:p>
          <a:p>
            <a:endParaRPr lang="en-US" sz="2000" dirty="0"/>
          </a:p>
        </p:txBody>
      </p:sp>
      <p:pic>
        <p:nvPicPr>
          <p:cNvPr id="8" name="slide5" descr="Year (Through September)">
            <a:extLst>
              <a:ext uri="{FF2B5EF4-FFF2-40B4-BE49-F238E27FC236}">
                <a16:creationId xmlns:a16="http://schemas.microsoft.com/office/drawing/2014/main" id="{6C7D0847-D7E9-8A43-A78E-1A12F26A4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57738"/>
            <a:ext cx="6013174" cy="4769607"/>
          </a:xfrm>
          <a:prstGeom prst="rect">
            <a:avLst/>
          </a:prstGeom>
        </p:spPr>
      </p:pic>
    </p:spTree>
    <p:extLst>
      <p:ext uri="{BB962C8B-B14F-4D97-AF65-F5344CB8AC3E}">
        <p14:creationId xmlns:p14="http://schemas.microsoft.com/office/powerpoint/2010/main" val="70444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6680-0E77-DC4C-85D7-7CFBC475872C}"/>
              </a:ext>
            </a:extLst>
          </p:cNvPr>
          <p:cNvSpPr>
            <a:spLocks noGrp="1"/>
          </p:cNvSpPr>
          <p:nvPr>
            <p:ph type="title"/>
          </p:nvPr>
        </p:nvSpPr>
        <p:spPr/>
        <p:txBody>
          <a:bodyPr/>
          <a:lstStyle/>
          <a:p>
            <a:r>
              <a:rPr lang="en-US" dirty="0"/>
              <a:t>INSPECTIONS DATA [observations]</a:t>
            </a:r>
          </a:p>
        </p:txBody>
      </p:sp>
      <p:sp>
        <p:nvSpPr>
          <p:cNvPr id="8" name="TextBox 7">
            <a:extLst>
              <a:ext uri="{FF2B5EF4-FFF2-40B4-BE49-F238E27FC236}">
                <a16:creationId xmlns:a16="http://schemas.microsoft.com/office/drawing/2014/main" id="{64DC0392-2707-3C42-B5B1-E13ADCD7EAC5}"/>
              </a:ext>
            </a:extLst>
          </p:cNvPr>
          <p:cNvSpPr txBox="1"/>
          <p:nvPr/>
        </p:nvSpPr>
        <p:spPr>
          <a:xfrm>
            <a:off x="357809" y="1484243"/>
            <a:ext cx="2981739" cy="369332"/>
          </a:xfrm>
          <a:prstGeom prst="rect">
            <a:avLst/>
          </a:prstGeom>
          <a:noFill/>
          <a:ln>
            <a:solidFill>
              <a:schemeClr val="accent1">
                <a:shade val="50000"/>
              </a:schemeClr>
            </a:solidFill>
          </a:ln>
        </p:spPr>
        <p:txBody>
          <a:bodyPr wrap="square" rtlCol="0">
            <a:spAutoFit/>
          </a:bodyPr>
          <a:lstStyle/>
          <a:p>
            <a:pPr algn="ctr"/>
            <a:r>
              <a:rPr lang="en-US" b="1" dirty="0"/>
              <a:t>ZIP Codes</a:t>
            </a:r>
          </a:p>
        </p:txBody>
      </p:sp>
      <p:sp>
        <p:nvSpPr>
          <p:cNvPr id="12" name="TextBox 11">
            <a:extLst>
              <a:ext uri="{FF2B5EF4-FFF2-40B4-BE49-F238E27FC236}">
                <a16:creationId xmlns:a16="http://schemas.microsoft.com/office/drawing/2014/main" id="{41AA7CB3-A69D-294B-8749-E58D75ADCA8B}"/>
              </a:ext>
            </a:extLst>
          </p:cNvPr>
          <p:cNvSpPr txBox="1"/>
          <p:nvPr/>
        </p:nvSpPr>
        <p:spPr>
          <a:xfrm>
            <a:off x="6393954" y="1506022"/>
            <a:ext cx="3640077" cy="369332"/>
          </a:xfrm>
          <a:prstGeom prst="rect">
            <a:avLst/>
          </a:prstGeom>
          <a:noFill/>
          <a:ln>
            <a:solidFill>
              <a:schemeClr val="accent1">
                <a:shade val="50000"/>
              </a:schemeClr>
            </a:solidFill>
          </a:ln>
        </p:spPr>
        <p:txBody>
          <a:bodyPr wrap="square" rtlCol="0">
            <a:spAutoFit/>
          </a:bodyPr>
          <a:lstStyle/>
          <a:p>
            <a:pPr algn="ctr"/>
            <a:r>
              <a:rPr lang="en-US" b="1" dirty="0"/>
              <a:t>Low/Medium/High Risk by Year</a:t>
            </a:r>
          </a:p>
        </p:txBody>
      </p:sp>
      <p:pic>
        <p:nvPicPr>
          <p:cNvPr id="13" name="slide2" descr="Sheet 2">
            <a:extLst>
              <a:ext uri="{FF2B5EF4-FFF2-40B4-BE49-F238E27FC236}">
                <a16:creationId xmlns:a16="http://schemas.microsoft.com/office/drawing/2014/main" id="{07CDED29-CD6A-8B4F-ACB9-42B7490FFB2E}"/>
              </a:ext>
            </a:extLst>
          </p:cNvPr>
          <p:cNvPicPr>
            <a:picLocks noChangeAspect="1"/>
          </p:cNvPicPr>
          <p:nvPr/>
        </p:nvPicPr>
        <p:blipFill rotWithShape="1">
          <a:blip r:embed="rId3">
            <a:extLst>
              <a:ext uri="{28A0092B-C50C-407E-A947-70E740481C1C}">
                <a14:useLocalDpi xmlns:a14="http://schemas.microsoft.com/office/drawing/2010/main" val="0"/>
              </a:ext>
            </a:extLst>
          </a:blip>
          <a:srcRect t="4603" b="8427"/>
          <a:stretch/>
        </p:blipFill>
        <p:spPr>
          <a:xfrm>
            <a:off x="4023391" y="2133600"/>
            <a:ext cx="8381205" cy="4544805"/>
          </a:xfrm>
          <a:prstGeom prst="rect">
            <a:avLst/>
          </a:prstGeom>
        </p:spPr>
      </p:pic>
      <p:sp>
        <p:nvSpPr>
          <p:cNvPr id="15" name="Content Placeholder 14">
            <a:extLst>
              <a:ext uri="{FF2B5EF4-FFF2-40B4-BE49-F238E27FC236}">
                <a16:creationId xmlns:a16="http://schemas.microsoft.com/office/drawing/2014/main" id="{22B71E9A-728B-284B-841A-5200DC365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157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A42F-4F3D-5A47-9333-9521E27EAD40}"/>
              </a:ext>
            </a:extLst>
          </p:cNvPr>
          <p:cNvSpPr>
            <a:spLocks noGrp="1"/>
          </p:cNvSpPr>
          <p:nvPr>
            <p:ph type="title"/>
          </p:nvPr>
        </p:nvSpPr>
        <p:spPr/>
        <p:txBody>
          <a:bodyPr/>
          <a:lstStyle/>
          <a:p>
            <a:r>
              <a:rPr lang="en-US" dirty="0"/>
              <a:t>INSPECTIONS DATA [observations]</a:t>
            </a:r>
          </a:p>
        </p:txBody>
      </p:sp>
      <p:pic>
        <p:nvPicPr>
          <p:cNvPr id="4" name="slide2" descr="2019 Facility Type">
            <a:extLst>
              <a:ext uri="{FF2B5EF4-FFF2-40B4-BE49-F238E27FC236}">
                <a16:creationId xmlns:a16="http://schemas.microsoft.com/office/drawing/2014/main" id="{603F9F40-3D48-B341-B1C6-1EB7F168BD44}"/>
              </a:ext>
            </a:extLst>
          </p:cNvPr>
          <p:cNvPicPr>
            <a:picLocks noChangeAspect="1"/>
          </p:cNvPicPr>
          <p:nvPr/>
        </p:nvPicPr>
        <p:blipFill rotWithShape="1">
          <a:blip r:embed="rId2">
            <a:extLst>
              <a:ext uri="{28A0092B-C50C-407E-A947-70E740481C1C}">
                <a14:useLocalDpi xmlns:a14="http://schemas.microsoft.com/office/drawing/2010/main" val="0"/>
              </a:ext>
            </a:extLst>
          </a:blip>
          <a:srcRect t="4835"/>
          <a:stretch/>
        </p:blipFill>
        <p:spPr>
          <a:xfrm>
            <a:off x="280505" y="1419502"/>
            <a:ext cx="6133547" cy="5258905"/>
          </a:xfrm>
          <a:prstGeom prst="rect">
            <a:avLst/>
          </a:prstGeom>
          <a:effectLst>
            <a:outerShdw blurRad="63500" sx="102000" sy="102000" algn="ctr" rotWithShape="0">
              <a:prstClr val="black">
                <a:alpha val="40000"/>
              </a:prstClr>
            </a:outerShdw>
          </a:effectLst>
        </p:spPr>
      </p:pic>
      <p:pic>
        <p:nvPicPr>
          <p:cNvPr id="12" name="Content Placeholder 11" descr="Map&#10;&#10;Description automatically generated">
            <a:extLst>
              <a:ext uri="{FF2B5EF4-FFF2-40B4-BE49-F238E27FC236}">
                <a16:creationId xmlns:a16="http://schemas.microsoft.com/office/drawing/2014/main" id="{7AC28E83-BC18-8045-8938-EA0668549232}"/>
              </a:ext>
            </a:extLst>
          </p:cNvPr>
          <p:cNvPicPr>
            <a:picLocks noGrp="1" noChangeAspect="1"/>
          </p:cNvPicPr>
          <p:nvPr>
            <p:ph idx="1"/>
          </p:nvPr>
        </p:nvPicPr>
        <p:blipFill>
          <a:blip r:embed="rId3"/>
          <a:stretch>
            <a:fillRect/>
          </a:stretch>
        </p:blipFill>
        <p:spPr>
          <a:xfrm>
            <a:off x="7409068" y="1880774"/>
            <a:ext cx="3569237" cy="4836355"/>
          </a:xfrm>
          <a:effectLst>
            <a:outerShdw blurRad="63500" sx="102000" sy="102000" algn="ctr" rotWithShape="0">
              <a:prstClr val="black">
                <a:alpha val="40000"/>
              </a:prstClr>
            </a:outerShdw>
          </a:effectLst>
        </p:spPr>
      </p:pic>
      <p:sp>
        <p:nvSpPr>
          <p:cNvPr id="13" name="TextBox 12">
            <a:extLst>
              <a:ext uri="{FF2B5EF4-FFF2-40B4-BE49-F238E27FC236}">
                <a16:creationId xmlns:a16="http://schemas.microsoft.com/office/drawing/2014/main" id="{62368794-4825-2843-AA8A-64506428FA9E}"/>
              </a:ext>
            </a:extLst>
          </p:cNvPr>
          <p:cNvSpPr txBox="1"/>
          <p:nvPr/>
        </p:nvSpPr>
        <p:spPr>
          <a:xfrm>
            <a:off x="2411892" y="2828835"/>
            <a:ext cx="2769707" cy="1200329"/>
          </a:xfrm>
          <a:prstGeom prst="rect">
            <a:avLst/>
          </a:prstGeom>
          <a:noFill/>
          <a:ln>
            <a:solidFill>
              <a:schemeClr val="tx1"/>
            </a:solidFill>
          </a:ln>
        </p:spPr>
        <p:txBody>
          <a:bodyPr wrap="square" rtlCol="0">
            <a:spAutoFit/>
          </a:bodyPr>
          <a:lstStyle/>
          <a:p>
            <a:pPr algn="ctr"/>
            <a:r>
              <a:rPr lang="en-US" sz="2400" dirty="0"/>
              <a:t>Five most prevalent</a:t>
            </a:r>
          </a:p>
          <a:p>
            <a:pPr algn="ctr"/>
            <a:r>
              <a:rPr lang="en-US" sz="2400" dirty="0"/>
              <a:t>types of facilities</a:t>
            </a:r>
          </a:p>
          <a:p>
            <a:pPr algn="ctr"/>
            <a:r>
              <a:rPr lang="en-US" sz="2400" dirty="0"/>
              <a:t>in 2019</a:t>
            </a:r>
          </a:p>
        </p:txBody>
      </p:sp>
      <p:sp>
        <p:nvSpPr>
          <p:cNvPr id="14" name="TextBox 13">
            <a:extLst>
              <a:ext uri="{FF2B5EF4-FFF2-40B4-BE49-F238E27FC236}">
                <a16:creationId xmlns:a16="http://schemas.microsoft.com/office/drawing/2014/main" id="{D1E1CE6D-7F81-1948-BF29-9A5D44BB1FCB}"/>
              </a:ext>
            </a:extLst>
          </p:cNvPr>
          <p:cNvSpPr txBox="1"/>
          <p:nvPr/>
        </p:nvSpPr>
        <p:spPr>
          <a:xfrm>
            <a:off x="10810459" y="4751012"/>
            <a:ext cx="940905" cy="646331"/>
          </a:xfrm>
          <a:prstGeom prst="rect">
            <a:avLst/>
          </a:prstGeom>
          <a:solidFill>
            <a:schemeClr val="bg1"/>
          </a:solidFill>
          <a:ln>
            <a:solidFill>
              <a:schemeClr val="tx1"/>
            </a:solidFill>
          </a:ln>
        </p:spPr>
        <p:txBody>
          <a:bodyPr wrap="square" rtlCol="0">
            <a:spAutoFit/>
          </a:bodyPr>
          <a:lstStyle/>
          <a:p>
            <a:r>
              <a:rPr lang="en-US" sz="1200" dirty="0"/>
              <a:t>60647</a:t>
            </a:r>
          </a:p>
          <a:p>
            <a:r>
              <a:rPr lang="en-US" sz="1200" dirty="0"/>
              <a:t>678 distinct addresses</a:t>
            </a:r>
          </a:p>
        </p:txBody>
      </p:sp>
      <p:cxnSp>
        <p:nvCxnSpPr>
          <p:cNvPr id="16" name="Straight Connector 15">
            <a:extLst>
              <a:ext uri="{FF2B5EF4-FFF2-40B4-BE49-F238E27FC236}">
                <a16:creationId xmlns:a16="http://schemas.microsoft.com/office/drawing/2014/main" id="{84D88DF5-2C57-C641-B11A-20C723806C40}"/>
              </a:ext>
            </a:extLst>
          </p:cNvPr>
          <p:cNvCxnSpPr>
            <a:cxnSpLocks/>
            <a:endCxn id="14" idx="1"/>
          </p:cNvCxnSpPr>
          <p:nvPr/>
        </p:nvCxnSpPr>
        <p:spPr>
          <a:xfrm>
            <a:off x="10045147" y="4572000"/>
            <a:ext cx="765312" cy="502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94CBB-73D4-2149-A3A3-440B3E91F0B8}"/>
              </a:ext>
            </a:extLst>
          </p:cNvPr>
          <p:cNvSpPr txBox="1"/>
          <p:nvPr/>
        </p:nvSpPr>
        <p:spPr>
          <a:xfrm>
            <a:off x="7409068" y="1322158"/>
            <a:ext cx="4173331" cy="430887"/>
          </a:xfrm>
          <a:prstGeom prst="rect">
            <a:avLst/>
          </a:prstGeom>
          <a:noFill/>
          <a:ln>
            <a:solidFill>
              <a:schemeClr val="tx1"/>
            </a:solidFill>
          </a:ln>
        </p:spPr>
        <p:txBody>
          <a:bodyPr wrap="square" rtlCol="0">
            <a:spAutoFit/>
          </a:bodyPr>
          <a:lstStyle/>
          <a:p>
            <a:pPr algn="ctr"/>
            <a:r>
              <a:rPr lang="en-US" sz="2200" dirty="0"/>
              <a:t>2019 Most Popular Zip Codes</a:t>
            </a:r>
          </a:p>
        </p:txBody>
      </p:sp>
      <p:sp>
        <p:nvSpPr>
          <p:cNvPr id="24" name="TextBox 23">
            <a:extLst>
              <a:ext uri="{FF2B5EF4-FFF2-40B4-BE49-F238E27FC236}">
                <a16:creationId xmlns:a16="http://schemas.microsoft.com/office/drawing/2014/main" id="{99D2BFCA-7FBA-BE40-BEBE-28531C76B074}"/>
              </a:ext>
            </a:extLst>
          </p:cNvPr>
          <p:cNvSpPr txBox="1"/>
          <p:nvPr/>
        </p:nvSpPr>
        <p:spPr>
          <a:xfrm>
            <a:off x="10260478" y="2865655"/>
            <a:ext cx="1490886" cy="282786"/>
          </a:xfrm>
          <a:prstGeom prst="rect">
            <a:avLst/>
          </a:prstGeom>
          <a:solidFill>
            <a:schemeClr val="bg1"/>
          </a:solidFill>
          <a:ln>
            <a:solidFill>
              <a:schemeClr val="tx1"/>
            </a:solidFill>
          </a:ln>
        </p:spPr>
        <p:txBody>
          <a:bodyPr wrap="square" rtlCol="0">
            <a:spAutoFit/>
          </a:bodyPr>
          <a:lstStyle/>
          <a:p>
            <a:pPr algn="ctr"/>
            <a:r>
              <a:rPr lang="en-US" sz="1200" dirty="0"/>
              <a:t>78 Unique Zip Codes</a:t>
            </a:r>
          </a:p>
        </p:txBody>
      </p:sp>
    </p:spTree>
    <p:extLst>
      <p:ext uri="{BB962C8B-B14F-4D97-AF65-F5344CB8AC3E}">
        <p14:creationId xmlns:p14="http://schemas.microsoft.com/office/powerpoint/2010/main" val="365192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516-5BF1-E348-8DBC-EE143C099E3E}"/>
              </a:ext>
            </a:extLst>
          </p:cNvPr>
          <p:cNvSpPr>
            <a:spLocks noGrp="1"/>
          </p:cNvSpPr>
          <p:nvPr>
            <p:ph type="title"/>
          </p:nvPr>
        </p:nvSpPr>
        <p:spPr/>
        <p:txBody>
          <a:bodyPr/>
          <a:lstStyle/>
          <a:p>
            <a:r>
              <a:rPr lang="en-US" dirty="0"/>
              <a:t>03 NATURAL LANGUAGE PROCESSING</a:t>
            </a:r>
          </a:p>
        </p:txBody>
      </p:sp>
      <p:sp>
        <p:nvSpPr>
          <p:cNvPr id="3" name="Content Placeholder 2">
            <a:extLst>
              <a:ext uri="{FF2B5EF4-FFF2-40B4-BE49-F238E27FC236}">
                <a16:creationId xmlns:a16="http://schemas.microsoft.com/office/drawing/2014/main" id="{729AFA1D-9DCF-BC45-94B8-79AC3F7D7B2C}"/>
              </a:ext>
            </a:extLst>
          </p:cNvPr>
          <p:cNvSpPr>
            <a:spLocks noGrp="1"/>
          </p:cNvSpPr>
          <p:nvPr>
            <p:ph idx="1"/>
          </p:nvPr>
        </p:nvSpPr>
        <p:spPr/>
        <p:txBody>
          <a:bodyPr/>
          <a:lstStyle/>
          <a:p>
            <a:r>
              <a:rPr lang="en-US" dirty="0"/>
              <a:t>Lemmatization</a:t>
            </a:r>
          </a:p>
          <a:p>
            <a:r>
              <a:rPr lang="en-US" dirty="0"/>
              <a:t>Tokenization</a:t>
            </a:r>
          </a:p>
          <a:p>
            <a:endParaRPr lang="en-US" dirty="0"/>
          </a:p>
          <a:p>
            <a:endParaRPr lang="en-US" dirty="0"/>
          </a:p>
        </p:txBody>
      </p:sp>
    </p:spTree>
    <p:extLst>
      <p:ext uri="{BB962C8B-B14F-4D97-AF65-F5344CB8AC3E}">
        <p14:creationId xmlns:p14="http://schemas.microsoft.com/office/powerpoint/2010/main" val="182865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DFEA-7CDA-9C43-8F18-DA6A29B0D8D3}"/>
              </a:ext>
            </a:extLst>
          </p:cNvPr>
          <p:cNvSpPr>
            <a:spLocks noGrp="1"/>
          </p:cNvSpPr>
          <p:nvPr>
            <p:ph type="title"/>
          </p:nvPr>
        </p:nvSpPr>
        <p:spPr/>
        <p:txBody>
          <a:bodyPr/>
          <a:lstStyle/>
          <a:p>
            <a:r>
              <a:rPr lang="en-US" b="1" dirty="0"/>
              <a:t>04</a:t>
            </a:r>
            <a:r>
              <a:rPr lang="en-US" dirty="0"/>
              <a:t> MODEL OVERVIEW</a:t>
            </a:r>
          </a:p>
        </p:txBody>
      </p:sp>
      <p:sp>
        <p:nvSpPr>
          <p:cNvPr id="9" name="Content Placeholder 8">
            <a:extLst>
              <a:ext uri="{FF2B5EF4-FFF2-40B4-BE49-F238E27FC236}">
                <a16:creationId xmlns:a16="http://schemas.microsoft.com/office/drawing/2014/main" id="{3019DD5B-2701-3247-8E19-CF12DCDD7AA9}"/>
              </a:ext>
            </a:extLst>
          </p:cNvPr>
          <p:cNvSpPr>
            <a:spLocks noGrp="1"/>
          </p:cNvSpPr>
          <p:nvPr>
            <p:ph idx="1"/>
          </p:nvPr>
        </p:nvSpPr>
        <p:spPr/>
        <p:txBody>
          <a:bodyPr/>
          <a:lstStyle/>
          <a:p>
            <a:r>
              <a:rPr lang="en-US" dirty="0"/>
              <a:t>Naïve Bayes, Logistic Regression, Support Vector Machine</a:t>
            </a:r>
          </a:p>
          <a:p>
            <a:r>
              <a:rPr lang="en-US" dirty="0"/>
              <a:t>Strengths and weaknesses of each?</a:t>
            </a:r>
          </a:p>
          <a:p>
            <a:r>
              <a:rPr lang="en-US" dirty="0"/>
              <a:t>Parameter overview</a:t>
            </a:r>
          </a:p>
          <a:p>
            <a:r>
              <a:rPr lang="en-US" dirty="0"/>
              <a:t>Best Performing Model Logistic Regression</a:t>
            </a:r>
          </a:p>
        </p:txBody>
      </p:sp>
    </p:spTree>
    <p:extLst>
      <p:ext uri="{BB962C8B-B14F-4D97-AF65-F5344CB8AC3E}">
        <p14:creationId xmlns:p14="http://schemas.microsoft.com/office/powerpoint/2010/main" val="260689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2446</TotalTime>
  <Words>354</Words>
  <Application>Microsoft Macintosh PowerPoint</Application>
  <PresentationFormat>Widescreen</PresentationFormat>
  <Paragraphs>67</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Restaurant Classification</vt:lpstr>
      <vt:lpstr>Overview</vt:lpstr>
      <vt:lpstr>01 BACKGROUND</vt:lpstr>
      <vt:lpstr>02 DATA OVERVIEW</vt:lpstr>
      <vt:lpstr>INSPECTIONS DATA [observations]</vt:lpstr>
      <vt:lpstr>INSPECTIONS DATA [observations]</vt:lpstr>
      <vt:lpstr>INSPECTIONS DATA [observations]</vt:lpstr>
      <vt:lpstr>03 NATURAL LANGUAGE PROCESSING</vt:lpstr>
      <vt:lpstr>04 MODEL OVERVIEW</vt:lpstr>
      <vt:lpstr>05 MODEL COMPARISON [baseline]</vt:lpstr>
      <vt:lpstr>DATA OBSERVATIONS</vt:lpstr>
      <vt:lpstr>DATA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Classification</dc:title>
  <dc:creator>Stephen Stark</dc:creator>
  <cp:lastModifiedBy>Stephen Stark</cp:lastModifiedBy>
  <cp:revision>27</cp:revision>
  <dcterms:created xsi:type="dcterms:W3CDTF">2020-10-26T17:33:33Z</dcterms:created>
  <dcterms:modified xsi:type="dcterms:W3CDTF">2020-10-29T00:24:08Z</dcterms:modified>
</cp:coreProperties>
</file>