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0" r:id="rId1"/>
  </p:sldMasterIdLst>
  <p:sldIdLst>
    <p:sldId id="256" r:id="rId2"/>
    <p:sldId id="257" r:id="rId3"/>
    <p:sldId id="261" r:id="rId4"/>
    <p:sldId id="258"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49"/>
  </p:normalViewPr>
  <p:slideViewPr>
    <p:cSldViewPr snapToGrid="0" snapToObjects="1">
      <p:cViewPr varScale="1">
        <p:scale>
          <a:sx n="135" d="100"/>
          <a:sy n="135"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A17B-B6BC-9846-885B-FC173B6E10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01FE2E-8EC9-1F4F-914A-1999CF2B0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397334-12D3-364F-B9BA-AB6EA0A0B5A7}"/>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8952FAA4-7BB9-F247-B332-A733740EC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80FB6-BF30-4742-935A-9929DED27CE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875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0C0E-00C6-574F-906D-B19DB9DCD5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5BF86-9667-A34E-BD4D-DF2E558F8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FEBF7-1666-9642-9BEB-330C3CC73F6D}"/>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1F38AAF0-D999-B043-B7BF-0606D4B28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2B84F-F0BF-D847-855B-2F78BF457D1E}"/>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378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3F254-5A7C-FD4A-B957-0DD085579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3751A-D9AF-4D4A-93A5-C622E7A15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B161-3C35-E647-BE7C-EA4E733D6CAD}"/>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2BF996FD-4249-784C-9118-17BAA34E7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5BCA2-C3BC-A340-A661-F25A0590ECF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897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A5D4-6A61-454C-9A11-ECEBC70B3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61B47-2D2A-2B46-B587-F35814A3F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C0D75-D1BA-1F45-A04F-D5E50CF07379}"/>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88CC6BE6-EFA9-B14A-A82E-87C254F69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6944B-E13E-6441-8C56-8C85709DD5E7}"/>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95654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56D2-6446-7D4C-9555-0D9216EBA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3E2D8-25CA-B44A-9B54-BD9E2AB5B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B8ECE1-76DB-AB49-85EF-70915A2F60C2}"/>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6FBECAD4-94EF-AA4C-B338-C0F53BFF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7990B-34AE-1D4A-AD3D-31CBFA522EF5}"/>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67583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BAF-6281-7745-B5A2-89CF2BF05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9A35-EA70-534D-A224-80086A42C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72D2A-05BE-FA41-9A38-C6C5F15B3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3C9A1-CD78-994E-B6C7-CCC905E33BE5}"/>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6" name="Footer Placeholder 5">
            <a:extLst>
              <a:ext uri="{FF2B5EF4-FFF2-40B4-BE49-F238E27FC236}">
                <a16:creationId xmlns:a16="http://schemas.microsoft.com/office/drawing/2014/main" id="{A7FDF743-D6B6-3B4D-9C59-43B790645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94F98-C4FF-1C45-8C5F-93F397AA94FD}"/>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21963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1D3F-C385-504F-963D-51C5BA47FE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B3379-D66D-9E40-B217-F5ECF5517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8777-FB2C-8F40-8779-9B6F140C9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C72809-1F3D-A440-80CF-DABE22AB7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E54F4-5880-0342-A792-8A4449C60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AE0AC-8D87-F242-B68A-B04EA935C298}"/>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8" name="Footer Placeholder 7">
            <a:extLst>
              <a:ext uri="{FF2B5EF4-FFF2-40B4-BE49-F238E27FC236}">
                <a16:creationId xmlns:a16="http://schemas.microsoft.com/office/drawing/2014/main" id="{01168C17-11D7-3F4F-AD4E-494E167B1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7D2BB9-3FAF-4141-B253-473E69AE1EBF}"/>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78696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B8BA-9C6D-BB42-8EA8-7FED6DD03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CBD77-5B83-3B40-8528-462E436719E3}"/>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4" name="Footer Placeholder 3">
            <a:extLst>
              <a:ext uri="{FF2B5EF4-FFF2-40B4-BE49-F238E27FC236}">
                <a16:creationId xmlns:a16="http://schemas.microsoft.com/office/drawing/2014/main" id="{689468A5-9547-D44F-B883-4C3296A74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72EFE-88F2-9A46-AE30-42FA5036E33A}"/>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30547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14E7F-9C3D-B645-91AD-50EB19587A6D}"/>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3" name="Footer Placeholder 2">
            <a:extLst>
              <a:ext uri="{FF2B5EF4-FFF2-40B4-BE49-F238E27FC236}">
                <a16:creationId xmlns:a16="http://schemas.microsoft.com/office/drawing/2014/main" id="{7A86D434-8B1B-7941-89DA-5C445304D8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DD517-DFFB-7D45-A82A-ED4C3B00E1E8}"/>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121395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D0AD-93D8-C14C-B660-BEA462443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4C95A5-8D24-AF43-B2A0-60EEDC320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9727B-4430-FB4A-BFEA-B3193F06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A83A-17FD-604C-99A9-4BDEE43EDA63}"/>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6" name="Footer Placeholder 5">
            <a:extLst>
              <a:ext uri="{FF2B5EF4-FFF2-40B4-BE49-F238E27FC236}">
                <a16:creationId xmlns:a16="http://schemas.microsoft.com/office/drawing/2014/main" id="{136C05CD-C678-5C49-819C-2B3CABD47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37701-774B-3A4E-9822-BE5EDB3ECDC1}"/>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42232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AE4A-DEED-984C-990B-EF2513440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BE1FA2-7C87-A34F-9801-4930839FB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0CD17E-EC49-3A4E-B433-19BDC9214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327639-469A-1146-94D0-E85061AABB8D}"/>
              </a:ext>
            </a:extLst>
          </p:cNvPr>
          <p:cNvSpPr>
            <a:spLocks noGrp="1"/>
          </p:cNvSpPr>
          <p:nvPr>
            <p:ph type="dt" sz="half" idx="10"/>
          </p:nvPr>
        </p:nvSpPr>
        <p:spPr/>
        <p:txBody>
          <a:bodyPr/>
          <a:lstStyle/>
          <a:p>
            <a:fld id="{30927A33-7720-8E4A-8F02-67AC114E323C}" type="datetimeFigureOut">
              <a:rPr lang="en-US" smtClean="0"/>
              <a:t>10/26/20</a:t>
            </a:fld>
            <a:endParaRPr lang="en-US"/>
          </a:p>
        </p:txBody>
      </p:sp>
      <p:sp>
        <p:nvSpPr>
          <p:cNvPr id="6" name="Footer Placeholder 5">
            <a:extLst>
              <a:ext uri="{FF2B5EF4-FFF2-40B4-BE49-F238E27FC236}">
                <a16:creationId xmlns:a16="http://schemas.microsoft.com/office/drawing/2014/main" id="{3AC49FE0-FD8A-0E48-B184-102C05BC4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B3F5D-F60E-E74A-B43A-93ACC993C783}"/>
              </a:ext>
            </a:extLst>
          </p:cNvPr>
          <p:cNvSpPr>
            <a:spLocks noGrp="1"/>
          </p:cNvSpPr>
          <p:nvPr>
            <p:ph type="sldNum" sz="quarter" idx="12"/>
          </p:nvPr>
        </p:nvSpPr>
        <p:spPr/>
        <p:txBody>
          <a:bodyPr/>
          <a:lstStyle/>
          <a:p>
            <a:fld id="{8AA0EB0D-F458-7448-B632-8238CC9A2660}" type="slidenum">
              <a:rPr lang="en-US" smtClean="0"/>
              <a:t>‹#›</a:t>
            </a:fld>
            <a:endParaRPr lang="en-US"/>
          </a:p>
        </p:txBody>
      </p:sp>
    </p:spTree>
    <p:extLst>
      <p:ext uri="{BB962C8B-B14F-4D97-AF65-F5344CB8AC3E}">
        <p14:creationId xmlns:p14="http://schemas.microsoft.com/office/powerpoint/2010/main" val="24011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9E268-A5BB-F345-BFAE-3ECBD8DD0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03FD9-4C54-5B4B-9F47-4BD06229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691C4-E9B3-B946-A1DB-E60D4D2CA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27A33-7720-8E4A-8F02-67AC114E323C}" type="datetimeFigureOut">
              <a:rPr lang="en-US" smtClean="0"/>
              <a:t>10/26/20</a:t>
            </a:fld>
            <a:endParaRPr lang="en-US"/>
          </a:p>
        </p:txBody>
      </p:sp>
      <p:sp>
        <p:nvSpPr>
          <p:cNvPr id="5" name="Footer Placeholder 4">
            <a:extLst>
              <a:ext uri="{FF2B5EF4-FFF2-40B4-BE49-F238E27FC236}">
                <a16:creationId xmlns:a16="http://schemas.microsoft.com/office/drawing/2014/main" id="{7ED942E6-9859-6C44-85B7-6FB7304E6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31C0F0-260C-5E4A-B678-6AA0708C6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EB0D-F458-7448-B632-8238CC9A2660}" type="slidenum">
              <a:rPr lang="en-US" smtClean="0"/>
              <a:t>‹#›</a:t>
            </a:fld>
            <a:endParaRPr lang="en-US"/>
          </a:p>
        </p:txBody>
      </p:sp>
    </p:spTree>
    <p:extLst>
      <p:ext uri="{BB962C8B-B14F-4D97-AF65-F5344CB8AC3E}">
        <p14:creationId xmlns:p14="http://schemas.microsoft.com/office/powerpoint/2010/main" val="3501189347"/>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picture containing building, indoor, train, track&#10;&#10;Description automatically generated">
            <a:extLst>
              <a:ext uri="{FF2B5EF4-FFF2-40B4-BE49-F238E27FC236}">
                <a16:creationId xmlns:a16="http://schemas.microsoft.com/office/drawing/2014/main" id="{DCF74918-3AFD-C649-BCC1-FADFDC0ADBBD}"/>
              </a:ext>
            </a:extLst>
          </p:cNvPr>
          <p:cNvPicPr>
            <a:picLocks noChangeAspect="1"/>
          </p:cNvPicPr>
          <p:nvPr/>
        </p:nvPicPr>
        <p:blipFill rotWithShape="1">
          <a:blip r:embed="rId2">
            <a:alphaModFix amt="50000"/>
          </a:blip>
          <a:srcRect t="12446" b="3910"/>
          <a:stretch/>
        </p:blipFill>
        <p:spPr>
          <a:xfrm>
            <a:off x="20" y="1"/>
            <a:ext cx="12191980" cy="6857999"/>
          </a:xfrm>
          <a:prstGeom prst="rect">
            <a:avLst/>
          </a:prstGeom>
        </p:spPr>
      </p:pic>
      <p:sp>
        <p:nvSpPr>
          <p:cNvPr id="2" name="Title 1">
            <a:extLst>
              <a:ext uri="{FF2B5EF4-FFF2-40B4-BE49-F238E27FC236}">
                <a16:creationId xmlns:a16="http://schemas.microsoft.com/office/drawing/2014/main" id="{29C47C2E-C55F-D942-8D2D-EDD4E0D73265}"/>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Restaurant Classification</a:t>
            </a:r>
          </a:p>
        </p:txBody>
      </p:sp>
      <p:sp>
        <p:nvSpPr>
          <p:cNvPr id="3" name="Subtitle 2">
            <a:extLst>
              <a:ext uri="{FF2B5EF4-FFF2-40B4-BE49-F238E27FC236}">
                <a16:creationId xmlns:a16="http://schemas.microsoft.com/office/drawing/2014/main" id="{1E21B61E-1534-DE47-8664-0ED6C911BF1A}"/>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10/27/2020 CURRENT WORK IN PROCESS!</a:t>
            </a:r>
          </a:p>
        </p:txBody>
      </p:sp>
    </p:spTree>
    <p:extLst>
      <p:ext uri="{BB962C8B-B14F-4D97-AF65-F5344CB8AC3E}">
        <p14:creationId xmlns:p14="http://schemas.microsoft.com/office/powerpoint/2010/main" val="17788123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31E6-0738-554E-8C12-14B28389957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2A7FAEBC-C3F1-5A40-B6F5-541625A93548}"/>
              </a:ext>
            </a:extLst>
          </p:cNvPr>
          <p:cNvSpPr>
            <a:spLocks noGrp="1"/>
          </p:cNvSpPr>
          <p:nvPr>
            <p:ph idx="1"/>
          </p:nvPr>
        </p:nvSpPr>
        <p:spPr/>
        <p:txBody>
          <a:bodyPr>
            <a:normAutofit/>
          </a:bodyPr>
          <a:lstStyle/>
          <a:p>
            <a:pPr marL="0" indent="0">
              <a:buNone/>
            </a:pPr>
            <a:r>
              <a:rPr lang="en-US" b="1" dirty="0"/>
              <a:t>01</a:t>
            </a:r>
            <a:r>
              <a:rPr lang="en-US" dirty="0"/>
              <a:t> Background</a:t>
            </a:r>
          </a:p>
          <a:p>
            <a:pPr marL="0" indent="0">
              <a:buNone/>
            </a:pPr>
            <a:endParaRPr lang="en-US" sz="600" dirty="0"/>
          </a:p>
          <a:p>
            <a:pPr marL="0" indent="0">
              <a:buNone/>
            </a:pPr>
            <a:r>
              <a:rPr lang="en-US" b="1" dirty="0"/>
              <a:t>02 </a:t>
            </a:r>
            <a:r>
              <a:rPr lang="en-US" dirty="0"/>
              <a:t>Data</a:t>
            </a:r>
          </a:p>
          <a:p>
            <a:pPr marL="0" indent="0">
              <a:buNone/>
            </a:pPr>
            <a:endParaRPr lang="en-US" sz="600" b="1" dirty="0"/>
          </a:p>
          <a:p>
            <a:pPr marL="0" indent="0">
              <a:buNone/>
            </a:pPr>
            <a:r>
              <a:rPr lang="en-US" b="1" dirty="0"/>
              <a:t>03 </a:t>
            </a:r>
            <a:r>
              <a:rPr lang="en-US" dirty="0"/>
              <a:t>Natural Language Processing Overview</a:t>
            </a:r>
          </a:p>
          <a:p>
            <a:pPr marL="0" indent="0">
              <a:buNone/>
            </a:pPr>
            <a:endParaRPr lang="en-US" sz="500" b="1" dirty="0"/>
          </a:p>
          <a:p>
            <a:pPr marL="0" indent="0">
              <a:buNone/>
            </a:pPr>
            <a:r>
              <a:rPr lang="en-US" b="1" dirty="0"/>
              <a:t>04 </a:t>
            </a:r>
            <a:r>
              <a:rPr lang="en-US" dirty="0"/>
              <a:t>Model Overview</a:t>
            </a:r>
          </a:p>
          <a:p>
            <a:pPr marL="0" indent="0">
              <a:buNone/>
            </a:pPr>
            <a:endParaRPr lang="en-US" sz="500" b="1" dirty="0"/>
          </a:p>
          <a:p>
            <a:pPr marL="0" indent="0">
              <a:buNone/>
            </a:pPr>
            <a:r>
              <a:rPr lang="en-US" b="1" dirty="0"/>
              <a:t>05 </a:t>
            </a:r>
            <a:r>
              <a:rPr lang="en-US" dirty="0"/>
              <a:t>Model Results</a:t>
            </a:r>
          </a:p>
          <a:p>
            <a:pPr marL="0" indent="0">
              <a:buNone/>
            </a:pPr>
            <a:endParaRPr lang="en-US" sz="500" b="1" dirty="0"/>
          </a:p>
          <a:p>
            <a:pPr marL="0" indent="0">
              <a:buNone/>
            </a:pPr>
            <a:r>
              <a:rPr lang="en-US" b="1" dirty="0"/>
              <a:t>06 </a:t>
            </a:r>
            <a:r>
              <a:rPr lang="en-US" dirty="0"/>
              <a:t>Summary &amp; Next Steps</a:t>
            </a:r>
          </a:p>
        </p:txBody>
      </p:sp>
    </p:spTree>
    <p:extLst>
      <p:ext uri="{BB962C8B-B14F-4D97-AF65-F5344CB8AC3E}">
        <p14:creationId xmlns:p14="http://schemas.microsoft.com/office/powerpoint/2010/main" val="323333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E475-C0F4-4245-BDE8-D4AD65E1967A}"/>
              </a:ext>
            </a:extLst>
          </p:cNvPr>
          <p:cNvSpPr>
            <a:spLocks noGrp="1"/>
          </p:cNvSpPr>
          <p:nvPr>
            <p:ph type="title"/>
          </p:nvPr>
        </p:nvSpPr>
        <p:spPr/>
        <p:txBody>
          <a:bodyPr/>
          <a:lstStyle/>
          <a:p>
            <a:r>
              <a:rPr lang="en-US" b="1" dirty="0"/>
              <a:t>01 </a:t>
            </a:r>
            <a:r>
              <a:rPr lang="en-US" dirty="0"/>
              <a:t>Background</a:t>
            </a:r>
          </a:p>
        </p:txBody>
      </p:sp>
      <p:sp>
        <p:nvSpPr>
          <p:cNvPr id="3" name="Content Placeholder 2">
            <a:extLst>
              <a:ext uri="{FF2B5EF4-FFF2-40B4-BE49-F238E27FC236}">
                <a16:creationId xmlns:a16="http://schemas.microsoft.com/office/drawing/2014/main" id="{C8BD5E33-80E6-E545-B6B4-DB58A9D90650}"/>
              </a:ext>
            </a:extLst>
          </p:cNvPr>
          <p:cNvSpPr>
            <a:spLocks noGrp="1"/>
          </p:cNvSpPr>
          <p:nvPr>
            <p:ph idx="1"/>
          </p:nvPr>
        </p:nvSpPr>
        <p:spPr/>
        <p:txBody>
          <a:bodyPr>
            <a:normAutofit/>
          </a:bodyPr>
          <a:lstStyle/>
          <a:p>
            <a:pPr marL="0" indent="0">
              <a:buNone/>
            </a:pPr>
            <a:r>
              <a:rPr lang="en-US" sz="2400" dirty="0"/>
              <a:t>The goal is to apply Natural Language Processing and Machine Learning to build a </a:t>
            </a:r>
            <a:r>
              <a:rPr lang="en-US" sz="2400" b="1" dirty="0"/>
              <a:t>multinomial classification model</a:t>
            </a:r>
            <a:r>
              <a:rPr lang="en-US" sz="2400" dirty="0"/>
              <a:t>. This model will predict the results of a food inspection based on the inspector’s comments. </a:t>
            </a:r>
          </a:p>
          <a:p>
            <a:pPr marL="0" indent="0">
              <a:buNone/>
            </a:pPr>
            <a:endParaRPr lang="en-US" sz="2400" dirty="0"/>
          </a:p>
          <a:p>
            <a:pPr marL="0" indent="0">
              <a:buNone/>
            </a:pPr>
            <a:r>
              <a:rPr lang="en-US" sz="2400" dirty="0"/>
              <a:t>As a result, other features, such as location, business type, and risk factor, are not included in the </a:t>
            </a:r>
            <a:r>
              <a:rPr lang="en-US" sz="2400" b="1" dirty="0"/>
              <a:t>predictive modeling</a:t>
            </a:r>
            <a:r>
              <a:rPr lang="en-US" sz="2400" dirty="0"/>
              <a:t> and are only be included for </a:t>
            </a:r>
            <a:r>
              <a:rPr lang="en-US" sz="2400" b="1" dirty="0"/>
              <a:t>descriptive analysis </a:t>
            </a:r>
            <a:r>
              <a:rPr lang="en-US" sz="2400" dirty="0"/>
              <a:t>purposes</a:t>
            </a:r>
          </a:p>
          <a:p>
            <a:pPr marL="0" indent="0">
              <a:buNone/>
            </a:pPr>
            <a:endParaRPr lang="en-US" sz="2400" dirty="0"/>
          </a:p>
          <a:p>
            <a:pPr marL="0" indent="0">
              <a:buNone/>
            </a:pPr>
            <a:r>
              <a:rPr lang="en-US" sz="2400" dirty="0"/>
              <a:t>Data is provided by the City of Chicago Health and Human Services and is updated via an API every time the model is run. Most recent run date is October 2020.</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74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0F1A-B09E-4D4D-A2B3-344630841D9D}"/>
              </a:ext>
            </a:extLst>
          </p:cNvPr>
          <p:cNvSpPr>
            <a:spLocks noGrp="1"/>
          </p:cNvSpPr>
          <p:nvPr>
            <p:ph type="title"/>
          </p:nvPr>
        </p:nvSpPr>
        <p:spPr/>
        <p:txBody>
          <a:bodyPr/>
          <a:lstStyle/>
          <a:p>
            <a:r>
              <a:rPr lang="en-US" b="1" dirty="0"/>
              <a:t>02 </a:t>
            </a:r>
            <a:r>
              <a:rPr lang="en-US" dirty="0"/>
              <a:t>Data Overview</a:t>
            </a:r>
          </a:p>
        </p:txBody>
      </p:sp>
      <p:sp>
        <p:nvSpPr>
          <p:cNvPr id="3" name="Content Placeholder 2">
            <a:extLst>
              <a:ext uri="{FF2B5EF4-FFF2-40B4-BE49-F238E27FC236}">
                <a16:creationId xmlns:a16="http://schemas.microsoft.com/office/drawing/2014/main" id="{15C79D84-5CFC-6F45-BA69-E1CFCE67DA6D}"/>
              </a:ext>
            </a:extLst>
          </p:cNvPr>
          <p:cNvSpPr>
            <a:spLocks noGrp="1"/>
          </p:cNvSpPr>
          <p:nvPr>
            <p:ph idx="1"/>
          </p:nvPr>
        </p:nvSpPr>
        <p:spPr/>
        <p:txBody>
          <a:bodyPr>
            <a:normAutofit/>
          </a:bodyPr>
          <a:lstStyle/>
          <a:p>
            <a:pPr marL="0" indent="0">
              <a:buNone/>
            </a:pPr>
            <a:endParaRPr lang="en-US" sz="1500" dirty="0"/>
          </a:p>
        </p:txBody>
      </p:sp>
      <p:pic>
        <p:nvPicPr>
          <p:cNvPr id="5" name="Picture 4" descr="Text&#10;&#10;Description automatically generated">
            <a:extLst>
              <a:ext uri="{FF2B5EF4-FFF2-40B4-BE49-F238E27FC236}">
                <a16:creationId xmlns:a16="http://schemas.microsoft.com/office/drawing/2014/main" id="{85A4BD39-48D6-884A-B339-D6B9649FFC33}"/>
              </a:ext>
            </a:extLst>
          </p:cNvPr>
          <p:cNvPicPr>
            <a:picLocks noChangeAspect="1"/>
          </p:cNvPicPr>
          <p:nvPr/>
        </p:nvPicPr>
        <p:blipFill>
          <a:blip r:embed="rId2"/>
          <a:stretch>
            <a:fillRect/>
          </a:stretch>
        </p:blipFill>
        <p:spPr>
          <a:xfrm>
            <a:off x="838200" y="3202343"/>
            <a:ext cx="3168192" cy="2845869"/>
          </a:xfrm>
          <a:prstGeom prst="rect">
            <a:avLst/>
          </a:prstGeom>
        </p:spPr>
      </p:pic>
    </p:spTree>
    <p:extLst>
      <p:ext uri="{BB962C8B-B14F-4D97-AF65-F5344CB8AC3E}">
        <p14:creationId xmlns:p14="http://schemas.microsoft.com/office/powerpoint/2010/main" val="27207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F516-5BF1-E348-8DBC-EE143C099E3E}"/>
              </a:ext>
            </a:extLst>
          </p:cNvPr>
          <p:cNvSpPr>
            <a:spLocks noGrp="1"/>
          </p:cNvSpPr>
          <p:nvPr>
            <p:ph type="title"/>
          </p:nvPr>
        </p:nvSpPr>
        <p:spPr/>
        <p:txBody>
          <a:bodyPr/>
          <a:lstStyle/>
          <a:p>
            <a:r>
              <a:rPr lang="en-US" dirty="0"/>
              <a:t>Natural Language Processing</a:t>
            </a:r>
          </a:p>
        </p:txBody>
      </p:sp>
      <p:sp>
        <p:nvSpPr>
          <p:cNvPr id="3" name="Content Placeholder 2">
            <a:extLst>
              <a:ext uri="{FF2B5EF4-FFF2-40B4-BE49-F238E27FC236}">
                <a16:creationId xmlns:a16="http://schemas.microsoft.com/office/drawing/2014/main" id="{729AFA1D-9DCF-BC45-94B8-79AC3F7D7B2C}"/>
              </a:ext>
            </a:extLst>
          </p:cNvPr>
          <p:cNvSpPr>
            <a:spLocks noGrp="1"/>
          </p:cNvSpPr>
          <p:nvPr>
            <p:ph idx="1"/>
          </p:nvPr>
        </p:nvSpPr>
        <p:spPr/>
        <p:txBody>
          <a:bodyPr/>
          <a:lstStyle/>
          <a:p>
            <a:r>
              <a:rPr lang="en-US" dirty="0"/>
              <a:t>Talk about some of the ways the text is processed</a:t>
            </a:r>
          </a:p>
          <a:p>
            <a:endParaRPr lang="en-US" dirty="0"/>
          </a:p>
        </p:txBody>
      </p:sp>
    </p:spTree>
    <p:extLst>
      <p:ext uri="{BB962C8B-B14F-4D97-AF65-F5344CB8AC3E}">
        <p14:creationId xmlns:p14="http://schemas.microsoft.com/office/powerpoint/2010/main" val="182865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DFEA-7CDA-9C43-8F18-DA6A29B0D8D3}"/>
              </a:ext>
            </a:extLst>
          </p:cNvPr>
          <p:cNvSpPr>
            <a:spLocks noGrp="1"/>
          </p:cNvSpPr>
          <p:nvPr>
            <p:ph type="title"/>
          </p:nvPr>
        </p:nvSpPr>
        <p:spPr/>
        <p:txBody>
          <a:bodyPr/>
          <a:lstStyle/>
          <a:p>
            <a:r>
              <a:rPr lang="en-US" dirty="0"/>
              <a:t>Model Overview	</a:t>
            </a:r>
          </a:p>
        </p:txBody>
      </p:sp>
      <p:sp>
        <p:nvSpPr>
          <p:cNvPr id="9" name="Content Placeholder 8">
            <a:extLst>
              <a:ext uri="{FF2B5EF4-FFF2-40B4-BE49-F238E27FC236}">
                <a16:creationId xmlns:a16="http://schemas.microsoft.com/office/drawing/2014/main" id="{3019DD5B-2701-3247-8E19-CF12DCDD7AA9}"/>
              </a:ext>
            </a:extLst>
          </p:cNvPr>
          <p:cNvSpPr>
            <a:spLocks noGrp="1"/>
          </p:cNvSpPr>
          <p:nvPr>
            <p:ph idx="1"/>
          </p:nvPr>
        </p:nvSpPr>
        <p:spPr/>
        <p:txBody>
          <a:bodyPr/>
          <a:lstStyle/>
          <a:p>
            <a:r>
              <a:rPr lang="en-US" dirty="0"/>
              <a:t>Which models were run?</a:t>
            </a:r>
          </a:p>
          <a:p>
            <a:r>
              <a:rPr lang="en-US" dirty="0"/>
              <a:t>Strengths and weaknesses of each?</a:t>
            </a:r>
          </a:p>
          <a:p>
            <a:r>
              <a:rPr lang="en-US" dirty="0"/>
              <a:t>Parameter overview</a:t>
            </a:r>
          </a:p>
        </p:txBody>
      </p:sp>
    </p:spTree>
    <p:extLst>
      <p:ext uri="{BB962C8B-B14F-4D97-AF65-F5344CB8AC3E}">
        <p14:creationId xmlns:p14="http://schemas.microsoft.com/office/powerpoint/2010/main" val="260689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1B0-D9F2-CA48-BE37-B0C7B5AE9F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0CE486-67B7-0A4F-B2AC-1AF3D002368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E2C2CC3-87DB-C943-994B-940A23AE07AB}"/>
              </a:ext>
            </a:extLst>
          </p:cNvPr>
          <p:cNvPicPr>
            <a:picLocks noChangeAspect="1"/>
          </p:cNvPicPr>
          <p:nvPr/>
        </p:nvPicPr>
        <p:blipFill>
          <a:blip r:embed="rId2"/>
          <a:stretch>
            <a:fillRect/>
          </a:stretch>
        </p:blipFill>
        <p:spPr>
          <a:xfrm>
            <a:off x="943139" y="2535809"/>
            <a:ext cx="2899775" cy="1986315"/>
          </a:xfrm>
          <a:prstGeom prst="rect">
            <a:avLst/>
          </a:prstGeom>
        </p:spPr>
      </p:pic>
      <p:pic>
        <p:nvPicPr>
          <p:cNvPr id="6" name="Picture 5">
            <a:extLst>
              <a:ext uri="{FF2B5EF4-FFF2-40B4-BE49-F238E27FC236}">
                <a16:creationId xmlns:a16="http://schemas.microsoft.com/office/drawing/2014/main" id="{CB36270F-5593-1047-9A3F-4160E4BF50DE}"/>
              </a:ext>
            </a:extLst>
          </p:cNvPr>
          <p:cNvPicPr>
            <a:picLocks noChangeAspect="1"/>
          </p:cNvPicPr>
          <p:nvPr/>
        </p:nvPicPr>
        <p:blipFill>
          <a:blip r:embed="rId3"/>
          <a:stretch>
            <a:fillRect/>
          </a:stretch>
        </p:blipFill>
        <p:spPr>
          <a:xfrm>
            <a:off x="6793976" y="1901858"/>
            <a:ext cx="2705100" cy="1962150"/>
          </a:xfrm>
          <a:prstGeom prst="rect">
            <a:avLst/>
          </a:prstGeom>
        </p:spPr>
      </p:pic>
      <p:pic>
        <p:nvPicPr>
          <p:cNvPr id="7" name="Picture 6">
            <a:extLst>
              <a:ext uri="{FF2B5EF4-FFF2-40B4-BE49-F238E27FC236}">
                <a16:creationId xmlns:a16="http://schemas.microsoft.com/office/drawing/2014/main" id="{7FCF21DD-DDE5-2C45-B4A9-FB617C391C2C}"/>
              </a:ext>
            </a:extLst>
          </p:cNvPr>
          <p:cNvPicPr>
            <a:picLocks noChangeAspect="1"/>
          </p:cNvPicPr>
          <p:nvPr/>
        </p:nvPicPr>
        <p:blipFill>
          <a:blip r:embed="rId4"/>
          <a:stretch>
            <a:fillRect/>
          </a:stretch>
        </p:blipFill>
        <p:spPr>
          <a:xfrm>
            <a:off x="7017469" y="4240395"/>
            <a:ext cx="2481607" cy="1825754"/>
          </a:xfrm>
          <a:prstGeom prst="rect">
            <a:avLst/>
          </a:prstGeom>
        </p:spPr>
      </p:pic>
    </p:spTree>
    <p:extLst>
      <p:ext uri="{BB962C8B-B14F-4D97-AF65-F5344CB8AC3E}">
        <p14:creationId xmlns:p14="http://schemas.microsoft.com/office/powerpoint/2010/main" val="3457639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1640</TotalTime>
  <Words>164</Words>
  <Application>Microsoft Macintosh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Restaurant Classification</vt:lpstr>
      <vt:lpstr>Overview</vt:lpstr>
      <vt:lpstr>01 Background</vt:lpstr>
      <vt:lpstr>02 Data Overview</vt:lpstr>
      <vt:lpstr>Natural Language Processing</vt:lpstr>
      <vt:lpstr>Model Overview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Classification</dc:title>
  <dc:creator>Stephen Stark</dc:creator>
  <cp:lastModifiedBy>Stephen Stark</cp:lastModifiedBy>
  <cp:revision>6</cp:revision>
  <dcterms:created xsi:type="dcterms:W3CDTF">2020-10-26T17:33:33Z</dcterms:created>
  <dcterms:modified xsi:type="dcterms:W3CDTF">2020-10-27T20:54:05Z</dcterms:modified>
</cp:coreProperties>
</file>