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81" r:id="rId13"/>
    <p:sldId id="280" r:id="rId14"/>
    <p:sldId id="283" r:id="rId15"/>
    <p:sldId id="263" r:id="rId16"/>
    <p:sldId id="264" r:id="rId17"/>
    <p:sldId id="285" r:id="rId18"/>
    <p:sldId id="28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5"/>
    <p:restoredTop sz="96786"/>
  </p:normalViewPr>
  <p:slideViewPr>
    <p:cSldViewPr snapToGrid="0" snapToObjects="1">
      <p:cViewPr varScale="1">
        <p:scale>
          <a:sx n="124" d="100"/>
          <a:sy n="124" d="100"/>
        </p:scale>
        <p:origin x="608" y="168"/>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77FF-3940-A1FA-6CF157695D59}"/>
              </c:ext>
            </c:extLst>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D3F-D04C-9365-54010EEB25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D3F-D04C-9365-54010EEB25C2}"/>
              </c:ext>
            </c:extLst>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4-9D3F-D04C-9365-54010EEB25C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15</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39D1BB5D-E72A-FD4A-A442-7EA154EF6045}" type="datetime1">
              <a:rPr lang="en-US" smtClean="0"/>
              <a:t>10/9/20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a:xfrm>
            <a:off x="474562" y="1825625"/>
            <a:ext cx="11242876"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D8D3179C-6261-CF4E-B9FF-626B81544066}" type="datetime1">
              <a:rPr lang="en-US" smtClean="0"/>
              <a:t>10/9/20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62CEC35B-22C7-5E48-B8F2-B245452DB208}" type="datetime1">
              <a:rPr lang="en-US" smtClean="0"/>
              <a:t>10/9/20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a:xfrm>
            <a:off x="462987" y="409575"/>
            <a:ext cx="11247120" cy="12366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a:xfrm>
            <a:off x="462987" y="1825625"/>
            <a:ext cx="112471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E5CD1CEB-807C-3643-B077-B77E233F7CDB}" type="datetime1">
              <a:rPr lang="en-US" smtClean="0"/>
              <a:t>10/9/20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fld id="{AD44F050-9915-E24F-A2A7-E8AD21817AE0}" type="slidenum">
              <a:rPr lang="en-US" smtClean="0"/>
              <a:pPr/>
              <a:t>‹#›</a:t>
            </a:fld>
            <a:endParaRPr lang="en-US" dirty="0"/>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462987" y="1709738"/>
            <a:ext cx="11253326"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462987" y="4589463"/>
            <a:ext cx="1125332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BC7E46C4-5E79-504C-BEC3-92478324900C}" type="datetime1">
              <a:rPr lang="en-US" smtClean="0"/>
              <a:t>10/9/20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a:xfrm>
            <a:off x="474562" y="365125"/>
            <a:ext cx="11242876"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474562" y="1825625"/>
            <a:ext cx="55452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199" y="1825625"/>
            <a:ext cx="554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71C3B0EA-06F7-9648-BCB9-BAACAAE7DB4B}" type="datetime1">
              <a:rPr lang="en-US" smtClean="0"/>
              <a:t>10/9/20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474562" y="365125"/>
            <a:ext cx="1124605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496788" y="1681163"/>
            <a:ext cx="5500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474562" y="2505075"/>
            <a:ext cx="552301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523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523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3468B6D-EB98-174E-ADAD-6BC07C5FC72A}" type="datetime1">
              <a:rPr lang="en-US" smtClean="0"/>
              <a:t>10/9/20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r>
              <a:rPr lang="en-US"/>
              <a:t>Stephen Stark - New Market Analysis</a:t>
            </a:r>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a:xfrm>
            <a:off x="474562" y="365125"/>
            <a:ext cx="1124287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31A5B11-8C50-974B-9D3D-D80DBB7BAD48}" type="datetime1">
              <a:rPr lang="en-US" smtClean="0"/>
              <a:t>10/9/20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4CDCBED0-1364-8B45-864F-6F3DBCE1126C}" type="datetime1">
              <a:rPr lang="en-US" smtClean="0"/>
              <a:t>10/9/20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66EDCA37-87DA-D741-98B3-FA6232C3939C}" type="datetime1">
              <a:rPr lang="en-US" smtClean="0"/>
              <a:t>10/9/20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EA820F33-F562-A14F-AA6D-B64B867BB538}" type="datetime1">
              <a:rPr lang="en-US" smtClean="0"/>
              <a:t>10/9/20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r>
              <a:rPr lang="en-US"/>
              <a:t>Stephen Stark - New Market Analysis</a:t>
            </a:r>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7862-A8A8-BC44-BEF0-EA8F5C803850}" type="datetime1">
              <a:rPr lang="en-US" smtClean="0"/>
              <a:t>10/9/20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a:t>Jumpman23 </a:t>
            </a:r>
            <a:br>
              <a:rPr lang="en-US" b="1"/>
            </a:br>
            <a:r>
              <a:rPr lang="en-US" b="1"/>
              <a:t>[New Market Analysis]</a:t>
            </a:r>
            <a:endParaRPr lang="en-US" b="1" dirty="0"/>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a:t>Stephen Stark</a:t>
            </a:r>
          </a:p>
          <a:p>
            <a:pPr algn="l"/>
            <a:r>
              <a:rPr lang="en-US"/>
              <a:t>October 2020</a:t>
            </a:r>
          </a:p>
          <a:p>
            <a:pPr algn="l"/>
            <a:endParaRPr lang="en-US"/>
          </a:p>
          <a:p>
            <a:pPr algn="l"/>
            <a:r>
              <a:rPr lang="en-US"/>
              <a:t>Presented to:</a:t>
            </a:r>
            <a:endParaRPr lang="en-US" dirty="0"/>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7002684" y="1298884"/>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104175" y="1189175"/>
            <a:ext cx="6910084" cy="591768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421350" y="1841160"/>
            <a:ext cx="4271059" cy="369332"/>
          </a:xfrm>
          <a:prstGeom prst="rect">
            <a:avLst/>
          </a:prstGeom>
          <a:noFill/>
        </p:spPr>
        <p:txBody>
          <a:bodyPr wrap="square" rtlCol="0">
            <a:spAutoFit/>
          </a:bodyPr>
          <a:lstStyle/>
          <a:p>
            <a:pPr algn="ctr"/>
            <a:r>
              <a:rPr lang="en-US" b="1"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r>
              <a:rPr lang="en-US" b="1" dirty="0"/>
              <a:t>50+ categories available</a:t>
            </a:r>
          </a:p>
          <a:p>
            <a:r>
              <a:rPr lang="en-US" b="1" dirty="0"/>
              <a:t>on the platform</a:t>
            </a:r>
          </a:p>
        </p:txBody>
      </p:sp>
      <p:sp>
        <p:nvSpPr>
          <p:cNvPr id="16" name="Footer Placeholder 15">
            <a:extLst>
              <a:ext uri="{FF2B5EF4-FFF2-40B4-BE49-F238E27FC236}">
                <a16:creationId xmlns:a16="http://schemas.microsoft.com/office/drawing/2014/main" id="{56E2CEB0-4928-A54F-B833-E71C8AC01BF2}"/>
              </a:ext>
            </a:extLst>
          </p:cNvPr>
          <p:cNvSpPr>
            <a:spLocks noGrp="1"/>
          </p:cNvSpPr>
          <p:nvPr>
            <p:ph type="ftr" sz="quarter" idx="11"/>
          </p:nvPr>
        </p:nvSpPr>
        <p:spPr/>
        <p:txBody>
          <a:bodyPr/>
          <a:lstStyle/>
          <a:p>
            <a:r>
              <a:rPr lang="en-US"/>
              <a:t>Stephen Stark - New Market Analysis</a:t>
            </a:r>
            <a:endParaRPr lang="en-US" dirty="0"/>
          </a:p>
        </p:txBody>
      </p:sp>
      <p:sp>
        <p:nvSpPr>
          <p:cNvPr id="17" name="Slide Number Placeholder 16">
            <a:extLst>
              <a:ext uri="{FF2B5EF4-FFF2-40B4-BE49-F238E27FC236}">
                <a16:creationId xmlns:a16="http://schemas.microsoft.com/office/drawing/2014/main" id="{723A716C-CADA-794B-8E16-4164A8BFBEB7}"/>
              </a:ext>
            </a:extLst>
          </p:cNvPr>
          <p:cNvSpPr>
            <a:spLocks noGrp="1"/>
          </p:cNvSpPr>
          <p:nvPr>
            <p:ph type="sldNum" sz="quarter" idx="12"/>
          </p:nvPr>
        </p:nvSpPr>
        <p:spPr/>
        <p:txBody>
          <a:bodyPr/>
          <a:lstStyle/>
          <a:p>
            <a:fld id="{AD44F050-9915-E24F-A2A7-E8AD21817AE0}" type="slidenum">
              <a:rPr lang="en-US" smtClean="0"/>
              <a:t>10</a:t>
            </a:fld>
            <a:endParaRPr lang="en-US" dirty="0"/>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p:txBody>
          <a:bodyPr/>
          <a:lstStyle/>
          <a:p>
            <a:r>
              <a:rPr lang="en-US" dirty="0">
                <a:solidFill>
                  <a:schemeClr val="tx1">
                    <a:lumMod val="50000"/>
                    <a:lumOff val="50000"/>
                  </a:schemeClr>
                </a:solidFill>
              </a:rPr>
              <a:t>4</a:t>
            </a:r>
            <a:r>
              <a:rPr lang="en-US" dirty="0"/>
              <a:t> </a:t>
            </a:r>
            <a:r>
              <a:rPr lang="en-US" b="1" dirty="0"/>
              <a:t>DATA</a:t>
            </a:r>
          </a:p>
        </p:txBody>
      </p:sp>
      <p:sp>
        <p:nvSpPr>
          <p:cNvPr id="36" name="Rectangle 35">
            <a:extLst>
              <a:ext uri="{FF2B5EF4-FFF2-40B4-BE49-F238E27FC236}">
                <a16:creationId xmlns:a16="http://schemas.microsoft.com/office/drawing/2014/main" id="{AEF0AC59-DA72-0644-A83B-6581C8B50F98}"/>
              </a:ext>
            </a:extLst>
          </p:cNvPr>
          <p:cNvSpPr/>
          <p:nvPr/>
        </p:nvSpPr>
        <p:spPr>
          <a:xfrm>
            <a:off x="838200" y="1400536"/>
            <a:ext cx="5435277" cy="5262979"/>
          </a:xfrm>
          <a:prstGeom prst="rect">
            <a:avLst/>
          </a:prstGeom>
        </p:spPr>
        <p:txBody>
          <a:bodyPr wrap="square">
            <a:spAutoFit/>
          </a:bodyPr>
          <a:lstStyle/>
          <a:p>
            <a:r>
              <a:rPr lang="en-US" sz="1400" b="1" dirty="0" err="1"/>
              <a:t>Job_ID</a:t>
            </a:r>
            <a:r>
              <a:rPr lang="en-US" sz="1400" b="1" dirty="0"/>
              <a:t>  </a:t>
            </a:r>
            <a:r>
              <a:rPr lang="en-US" sz="1400" dirty="0">
                <a:sym typeface="Wingdings" pitchFamily="2" charset="2"/>
              </a:rPr>
              <a:t></a:t>
            </a:r>
            <a:r>
              <a:rPr lang="en-US" sz="1400" dirty="0"/>
              <a:t> a unique identifier of a delivery</a:t>
            </a:r>
          </a:p>
          <a:p>
            <a:r>
              <a:rPr lang="en-US" sz="1400" b="1" dirty="0"/>
              <a:t>Customer_id </a:t>
            </a:r>
            <a:r>
              <a:rPr lang="en-US" sz="1400" dirty="0"/>
              <a:t>→ a unique identifier for the Jumpman23 customer</a:t>
            </a:r>
          </a:p>
          <a:p>
            <a:r>
              <a:rPr lang="en-US" sz="1400" b="1" dirty="0"/>
              <a:t>Jumpman_id </a:t>
            </a:r>
            <a:r>
              <a:rPr lang="en-US" sz="1400" dirty="0"/>
              <a:t>→ a unique identifier for the Jumpman who completed the delivery</a:t>
            </a:r>
          </a:p>
          <a:p>
            <a:r>
              <a:rPr lang="en-US" sz="1400" b="1" dirty="0"/>
              <a:t>vehicle_type </a:t>
            </a:r>
            <a:r>
              <a:rPr lang="en-US" sz="1400" dirty="0"/>
              <a:t>→ The method of transport the Jumpman used to complete the delivery</a:t>
            </a:r>
          </a:p>
          <a:p>
            <a:r>
              <a:rPr lang="en-US" sz="1400" b="1" dirty="0"/>
              <a:t>pickup_place </a:t>
            </a:r>
            <a:r>
              <a:rPr lang="en-US" sz="1400" dirty="0"/>
              <a:t>→ The name of the Pickup location</a:t>
            </a:r>
          </a:p>
          <a:p>
            <a:r>
              <a:rPr lang="en-US" sz="1400" b="1" dirty="0"/>
              <a:t>place_category </a:t>
            </a:r>
            <a:r>
              <a:rPr lang="en-US" sz="1400" dirty="0"/>
              <a:t>→ A categorization of the Pickup location</a:t>
            </a:r>
          </a:p>
          <a:p>
            <a:r>
              <a:rPr lang="en-US" sz="1400" b="1" dirty="0"/>
              <a:t>Item_name </a:t>
            </a:r>
            <a:r>
              <a:rPr lang="en-US" sz="1400" dirty="0"/>
              <a:t>→ the name of the item requested</a:t>
            </a:r>
          </a:p>
          <a:p>
            <a:r>
              <a:rPr lang="en-US" sz="1400" b="1" dirty="0"/>
              <a:t>Item_quantity </a:t>
            </a:r>
            <a:r>
              <a:rPr lang="en-US" sz="1400" dirty="0"/>
              <a:t>→ how many of that item was requested</a:t>
            </a:r>
          </a:p>
          <a:p>
            <a:r>
              <a:rPr lang="en-US" sz="1400" b="1" dirty="0"/>
              <a:t>Item_category_name </a:t>
            </a:r>
            <a:r>
              <a:rPr lang="en-US" sz="1400" dirty="0"/>
              <a:t>→ categorization provided by the merchant, think “appetizers”, ”soups” </a:t>
            </a:r>
            <a:r>
              <a:rPr lang="en-US" sz="1400" dirty="0" err="1"/>
              <a:t>etc</a:t>
            </a:r>
            <a:endParaRPr lang="en-US" sz="1400" dirty="0"/>
          </a:p>
          <a:p>
            <a:r>
              <a:rPr lang="en-US" sz="1400" b="1" dirty="0"/>
              <a:t>How_long_it_took_to_order </a:t>
            </a:r>
            <a:r>
              <a:rPr lang="en-US" sz="1400" dirty="0"/>
              <a:t>→ how long it took to place the order [interval]</a:t>
            </a:r>
          </a:p>
          <a:p>
            <a:r>
              <a:rPr lang="en-US" sz="1400" b="1" dirty="0"/>
              <a:t>pickup_lat </a:t>
            </a:r>
            <a:r>
              <a:rPr lang="en-US" sz="1400" dirty="0"/>
              <a:t>→ the coordinates of the pickup location</a:t>
            </a:r>
          </a:p>
          <a:p>
            <a:r>
              <a:rPr lang="en-US" sz="1400" b="1" dirty="0"/>
              <a:t>pickup_lon </a:t>
            </a:r>
            <a:r>
              <a:rPr lang="en-US" sz="1400" dirty="0"/>
              <a:t>→ the coordinates of the pickup location</a:t>
            </a:r>
          </a:p>
          <a:p>
            <a:r>
              <a:rPr lang="en-US" sz="1400" b="1" dirty="0"/>
              <a:t>dropoff_lat </a:t>
            </a:r>
            <a:r>
              <a:rPr lang="en-US" sz="1400" dirty="0"/>
              <a:t>→ the coordinates of the </a:t>
            </a:r>
            <a:r>
              <a:rPr lang="en-US" sz="1400" dirty="0" err="1"/>
              <a:t>dropoff</a:t>
            </a:r>
            <a:r>
              <a:rPr lang="en-US" sz="1400" dirty="0"/>
              <a:t> location</a:t>
            </a:r>
          </a:p>
          <a:p>
            <a:r>
              <a:rPr lang="en-US" sz="1400" b="1" dirty="0"/>
              <a:t>dropoff_lon </a:t>
            </a:r>
            <a:r>
              <a:rPr lang="en-US" sz="1400" dirty="0"/>
              <a:t>→ the coordinates of the </a:t>
            </a:r>
            <a:r>
              <a:rPr lang="en-US" sz="1400" dirty="0" err="1"/>
              <a:t>dropoff</a:t>
            </a:r>
            <a:r>
              <a:rPr lang="en-US" sz="1400" dirty="0"/>
              <a:t> location</a:t>
            </a:r>
          </a:p>
          <a:p>
            <a:r>
              <a:rPr lang="en-US" sz="1400" b="1" dirty="0"/>
              <a:t>when_the_delivery_started</a:t>
            </a:r>
            <a:r>
              <a:rPr lang="en-US" sz="1400" dirty="0"/>
              <a:t>→ localized timestamp representing when the delivery began</a:t>
            </a:r>
          </a:p>
          <a:p>
            <a:r>
              <a:rPr lang="en-US" sz="1400" b="1" dirty="0"/>
              <a:t>when_the_Jumpman_arrived_at_pickup </a:t>
            </a:r>
            <a:r>
              <a:rPr lang="en-US" sz="1400" dirty="0"/>
              <a:t>→ localized timestamp representing when the Jumpman arrived at the pickup location</a:t>
            </a:r>
          </a:p>
          <a:p>
            <a:r>
              <a:rPr lang="en-US" sz="1400" b="1" dirty="0"/>
              <a:t>when_the_Jumpman_left_pickup </a:t>
            </a:r>
            <a:r>
              <a:rPr lang="en-US" sz="1400" dirty="0"/>
              <a:t>→ localized timestamp representing when the Jumpman left the pickup location</a:t>
            </a:r>
          </a:p>
        </p:txBody>
      </p:sp>
      <p:pic>
        <p:nvPicPr>
          <p:cNvPr id="38" name="Picture 37" descr="Table&#10;&#10;Description automatically generated">
            <a:extLst>
              <a:ext uri="{FF2B5EF4-FFF2-40B4-BE49-F238E27FC236}">
                <a16:creationId xmlns:a16="http://schemas.microsoft.com/office/drawing/2014/main" id="{00FF7397-40A1-1344-8085-202DB38A0DD1}"/>
              </a:ext>
            </a:extLst>
          </p:cNvPr>
          <p:cNvPicPr>
            <a:picLocks noChangeAspect="1"/>
          </p:cNvPicPr>
          <p:nvPr/>
        </p:nvPicPr>
        <p:blipFill>
          <a:blip r:embed="rId2"/>
          <a:stretch>
            <a:fillRect/>
          </a:stretch>
        </p:blipFill>
        <p:spPr>
          <a:xfrm>
            <a:off x="7068145" y="1815608"/>
            <a:ext cx="3707050" cy="3226784"/>
          </a:xfrm>
          <a:prstGeom prst="rect">
            <a:avLst/>
          </a:prstGeom>
          <a:ln>
            <a:solidFill>
              <a:schemeClr val="dk1"/>
            </a:solidFill>
          </a:ln>
        </p:spPr>
      </p:pic>
      <p:sp>
        <p:nvSpPr>
          <p:cNvPr id="39" name="TextBox 38">
            <a:extLst>
              <a:ext uri="{FF2B5EF4-FFF2-40B4-BE49-F238E27FC236}">
                <a16:creationId xmlns:a16="http://schemas.microsoft.com/office/drawing/2014/main" id="{C2BB076D-CE05-9541-8204-50137ADB7224}"/>
              </a:ext>
            </a:extLst>
          </p:cNvPr>
          <p:cNvSpPr txBox="1"/>
          <p:nvPr/>
        </p:nvSpPr>
        <p:spPr>
          <a:xfrm>
            <a:off x="7068145" y="5299974"/>
            <a:ext cx="3707050" cy="307777"/>
          </a:xfrm>
          <a:prstGeom prst="rect">
            <a:avLst/>
          </a:prstGeom>
          <a:noFill/>
        </p:spPr>
        <p:txBody>
          <a:bodyPr wrap="square" rtlCol="0">
            <a:spAutoFit/>
          </a:bodyPr>
          <a:lstStyle/>
          <a:p>
            <a:r>
              <a:rPr lang="en-US" sz="1400" dirty="0"/>
              <a:t>Initial dataset: 5,983 records, 18 features</a:t>
            </a:r>
          </a:p>
        </p:txBody>
      </p:sp>
      <p:sp>
        <p:nvSpPr>
          <p:cNvPr id="42" name="Footer Placeholder 41">
            <a:extLst>
              <a:ext uri="{FF2B5EF4-FFF2-40B4-BE49-F238E27FC236}">
                <a16:creationId xmlns:a16="http://schemas.microsoft.com/office/drawing/2014/main" id="{F10649E6-DF26-7140-9D10-D1E04FF29ED2}"/>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97B3CAF1-1B37-4445-AA5E-5AD40CFED2A1}"/>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4.1</a:t>
            </a:r>
            <a:r>
              <a:rPr lang="en-US" dirty="0"/>
              <a:t> </a:t>
            </a:r>
            <a:r>
              <a:rPr lang="en-US" b="1" dirty="0"/>
              <a:t>DATA [INTEGRITY CONCERNS]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207941288"/>
              </p:ext>
            </p:extLst>
          </p:nvPr>
        </p:nvGraphicFramePr>
        <p:xfrm>
          <a:off x="3746710" y="2282473"/>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47" name="Group 46">
            <a:extLst>
              <a:ext uri="{FF2B5EF4-FFF2-40B4-BE49-F238E27FC236}">
                <a16:creationId xmlns:a16="http://schemas.microsoft.com/office/drawing/2014/main" id="{FD8D4786-50F6-5848-9F7A-436EAE9E5854}"/>
              </a:ext>
            </a:extLst>
          </p:cNvPr>
          <p:cNvGrpSpPr/>
          <p:nvPr/>
        </p:nvGrpSpPr>
        <p:grpSpPr>
          <a:xfrm>
            <a:off x="7416277" y="2669682"/>
            <a:ext cx="3924212" cy="2296308"/>
            <a:chOff x="7818294" y="1653897"/>
            <a:chExt cx="3924212" cy="2296308"/>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7818294" y="1653897"/>
              <a:ext cx="3719495" cy="2296308"/>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1174989" y="1692087"/>
              <a:ext cx="362800" cy="308287"/>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1064664" y="2000374"/>
              <a:ext cx="633698" cy="231946"/>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397034" y="2243895"/>
              <a:ext cx="1345472" cy="830997"/>
            </a:xfrm>
            <a:prstGeom prst="rect">
              <a:avLst/>
            </a:prstGeom>
            <a:solidFill>
              <a:schemeClr val="bg1"/>
            </a:solidFill>
            <a:ln>
              <a:solidFill>
                <a:schemeClr val="tx1"/>
              </a:solidFill>
            </a:ln>
          </p:spPr>
          <p:txBody>
            <a:bodyPr wrap="square" rtlCol="0">
              <a:spAutoFit/>
            </a:bodyPr>
            <a:lstStyle/>
            <a:p>
              <a:pPr algn="ctr"/>
              <a:r>
                <a:rPr lang="en-US" sz="1200" dirty="0">
                  <a:solidFill>
                    <a:sysClr val="windowText" lastClr="000000"/>
                  </a:solidFill>
                </a:rPr>
                <a:t>Not even Lance Armstrong could achieve these speeds!</a:t>
              </a:r>
            </a:p>
          </p:txBody>
        </p:sp>
      </p:grpSp>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38441" y="2436583"/>
            <a:ext cx="3271109"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Heatmap showing seven columns of missing data, by record descending vertically. White space indicates missing data. </a:t>
            </a:r>
            <a:r>
              <a:rPr lang="en-US" sz="1200" b="1" dirty="0"/>
              <a:t>Significant.</a:t>
            </a:r>
            <a:endParaRPr lang="en-US" sz="1200" dirty="0"/>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Notice data is usually missing for multiple columns for the same record. Systemic data collection issue! </a:t>
            </a:r>
          </a:p>
        </p:txBody>
      </p: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7036758" y="2029920"/>
            <a:ext cx="2660600"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SUSPICIOUS examples:</a:t>
            </a:r>
          </a:p>
          <a:p>
            <a:endParaRPr lang="en-US" sz="1800" dirty="0"/>
          </a:p>
        </p:txBody>
      </p:sp>
      <p:grpSp>
        <p:nvGrpSpPr>
          <p:cNvPr id="53" name="Group 52">
            <a:extLst>
              <a:ext uri="{FF2B5EF4-FFF2-40B4-BE49-F238E27FC236}">
                <a16:creationId xmlns:a16="http://schemas.microsoft.com/office/drawing/2014/main" id="{6101D0D2-CCF4-454A-84DF-59DDD02D3130}"/>
              </a:ext>
            </a:extLst>
          </p:cNvPr>
          <p:cNvGrpSpPr/>
          <p:nvPr/>
        </p:nvGrpSpPr>
        <p:grpSpPr>
          <a:xfrm>
            <a:off x="344538" y="3758034"/>
            <a:ext cx="3271109" cy="3078760"/>
            <a:chOff x="3333507" y="3749040"/>
            <a:chExt cx="3271109" cy="3078760"/>
          </a:xfrm>
        </p:grpSpPr>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333507" y="4016414"/>
              <a:ext cx="3271109" cy="2811386"/>
            </a:xfrm>
            <a:prstGeom prst="rect">
              <a:avLst/>
            </a:prstGeom>
          </p:spPr>
        </p:pic>
        <p:grpSp>
          <p:nvGrpSpPr>
            <p:cNvPr id="48" name="Group 47">
              <a:extLst>
                <a:ext uri="{FF2B5EF4-FFF2-40B4-BE49-F238E27FC236}">
                  <a16:creationId xmlns:a16="http://schemas.microsoft.com/office/drawing/2014/main" id="{F14EB148-3F7E-B244-909F-B33201EB4B60}"/>
                </a:ext>
              </a:extLst>
            </p:cNvPr>
            <p:cNvGrpSpPr/>
            <p:nvPr/>
          </p:nvGrpSpPr>
          <p:grpSpPr>
            <a:xfrm>
              <a:off x="3429000" y="3749040"/>
              <a:ext cx="2743200" cy="274320"/>
              <a:chOff x="3429000" y="3749040"/>
              <a:chExt cx="2743200" cy="274320"/>
            </a:xfrm>
          </p:grpSpPr>
          <p:pic>
            <p:nvPicPr>
              <p:cNvPr id="6" name="Graphic 5" descr="Badge 7">
                <a:extLst>
                  <a:ext uri="{FF2B5EF4-FFF2-40B4-BE49-F238E27FC236}">
                    <a16:creationId xmlns:a16="http://schemas.microsoft.com/office/drawing/2014/main" id="{5418B7C7-2C3E-904C-82A6-2ED880D739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7880" y="3749040"/>
                <a:ext cx="274320" cy="274320"/>
              </a:xfrm>
              <a:prstGeom prst="rect">
                <a:avLst/>
              </a:prstGeom>
            </p:spPr>
          </p:pic>
          <p:pic>
            <p:nvPicPr>
              <p:cNvPr id="9" name="Graphic 8" descr="Badge 6">
                <a:extLst>
                  <a:ext uri="{FF2B5EF4-FFF2-40B4-BE49-F238E27FC236}">
                    <a16:creationId xmlns:a16="http://schemas.microsoft.com/office/drawing/2014/main" id="{12F3AE79-891F-064C-BEB8-352576EF5B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6400" y="3749040"/>
                <a:ext cx="274320" cy="274320"/>
              </a:xfrm>
              <a:prstGeom prst="rect">
                <a:avLst/>
              </a:prstGeom>
            </p:spPr>
          </p:pic>
          <p:pic>
            <p:nvPicPr>
              <p:cNvPr id="11" name="Graphic 10" descr="Badge 5">
                <a:extLst>
                  <a:ext uri="{FF2B5EF4-FFF2-40B4-BE49-F238E27FC236}">
                    <a16:creationId xmlns:a16="http://schemas.microsoft.com/office/drawing/2014/main" id="{1870EF5F-685D-2D4C-A102-34D8C10690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4920" y="3749040"/>
                <a:ext cx="274320" cy="274320"/>
              </a:xfrm>
              <a:prstGeom prst="rect">
                <a:avLst/>
              </a:prstGeom>
            </p:spPr>
          </p:pic>
          <p:pic>
            <p:nvPicPr>
              <p:cNvPr id="22" name="Graphic 21" descr="Badge 4">
                <a:extLst>
                  <a:ext uri="{FF2B5EF4-FFF2-40B4-BE49-F238E27FC236}">
                    <a16:creationId xmlns:a16="http://schemas.microsoft.com/office/drawing/2014/main" id="{6130CB05-D2C8-9847-9EA6-39E8F6F8AF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63440" y="3749040"/>
                <a:ext cx="274320" cy="274320"/>
              </a:xfrm>
              <a:prstGeom prst="rect">
                <a:avLst/>
              </a:prstGeom>
            </p:spPr>
          </p:pic>
          <p:pic>
            <p:nvPicPr>
              <p:cNvPr id="26" name="Graphic 25" descr="Badge 3">
                <a:extLst>
                  <a:ext uri="{FF2B5EF4-FFF2-40B4-BE49-F238E27FC236}">
                    <a16:creationId xmlns:a16="http://schemas.microsoft.com/office/drawing/2014/main" id="{4846ABDE-6C36-814B-876B-625932773D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51960" y="3749040"/>
                <a:ext cx="274320" cy="274320"/>
              </a:xfrm>
              <a:prstGeom prst="rect">
                <a:avLst/>
              </a:prstGeom>
            </p:spPr>
          </p:pic>
          <p:pic>
            <p:nvPicPr>
              <p:cNvPr id="28" name="Graphic 27" descr="Badge">
                <a:extLst>
                  <a:ext uri="{FF2B5EF4-FFF2-40B4-BE49-F238E27FC236}">
                    <a16:creationId xmlns:a16="http://schemas.microsoft.com/office/drawing/2014/main" id="{BE31A402-876B-DA41-8524-F81FA39F21F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40480" y="3749040"/>
                <a:ext cx="274320" cy="274320"/>
              </a:xfrm>
              <a:prstGeom prst="rect">
                <a:avLst/>
              </a:prstGeom>
            </p:spPr>
          </p:pic>
          <p:pic>
            <p:nvPicPr>
              <p:cNvPr id="30" name="Graphic 29" descr="Badge 1">
                <a:extLst>
                  <a:ext uri="{FF2B5EF4-FFF2-40B4-BE49-F238E27FC236}">
                    <a16:creationId xmlns:a16="http://schemas.microsoft.com/office/drawing/2014/main" id="{539A14CF-7DB6-D942-969B-A04A42C1BB5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29000" y="3749040"/>
                <a:ext cx="274320" cy="274320"/>
              </a:xfrm>
              <a:prstGeom prst="rect">
                <a:avLst/>
              </a:prstGeom>
            </p:spPr>
          </p:pic>
        </p:grpSp>
      </p:grpSp>
      <p:grpSp>
        <p:nvGrpSpPr>
          <p:cNvPr id="54" name="Group 53">
            <a:extLst>
              <a:ext uri="{FF2B5EF4-FFF2-40B4-BE49-F238E27FC236}">
                <a16:creationId xmlns:a16="http://schemas.microsoft.com/office/drawing/2014/main" id="{F3D10B3D-9481-254C-ADC0-E5DF3B8CAED2}"/>
              </a:ext>
            </a:extLst>
          </p:cNvPr>
          <p:cNvGrpSpPr/>
          <p:nvPr/>
        </p:nvGrpSpPr>
        <p:grpSpPr>
          <a:xfrm>
            <a:off x="7017748" y="5274277"/>
            <a:ext cx="4973293" cy="948370"/>
            <a:chOff x="7036758" y="5722644"/>
            <a:chExt cx="4973293" cy="948370"/>
          </a:xfrm>
        </p:grpSpPr>
        <p:pic>
          <p:nvPicPr>
            <p:cNvPr id="4" name="Picture 3" descr="A picture containing graphical user interface&#10;&#10;Description automatically generated">
              <a:extLst>
                <a:ext uri="{FF2B5EF4-FFF2-40B4-BE49-F238E27FC236}">
                  <a16:creationId xmlns:a16="http://schemas.microsoft.com/office/drawing/2014/main" id="{0561A8DE-EA3C-CE43-85AC-620D072A77EB}"/>
                </a:ext>
              </a:extLst>
            </p:cNvPr>
            <p:cNvPicPr>
              <a:picLocks noChangeAspect="1"/>
            </p:cNvPicPr>
            <p:nvPr/>
          </p:nvPicPr>
          <p:blipFill>
            <a:blip r:embed="rId18"/>
            <a:stretch>
              <a:fillRect/>
            </a:stretch>
          </p:blipFill>
          <p:spPr>
            <a:xfrm>
              <a:off x="7036758" y="5722644"/>
              <a:ext cx="4973293" cy="770231"/>
            </a:xfrm>
            <a:prstGeom prst="rect">
              <a:avLst/>
            </a:prstGeom>
            <a:effectLst>
              <a:glow rad="63500">
                <a:schemeClr val="accent3">
                  <a:satMod val="175000"/>
                  <a:alpha val="40000"/>
                </a:schemeClr>
              </a:glow>
              <a:outerShdw blurRad="50800" dist="38100" dir="2700000" algn="tl" rotWithShape="0">
                <a:prstClr val="black">
                  <a:alpha val="40000"/>
                </a:prstClr>
              </a:outerShdw>
            </a:effectLst>
          </p:spPr>
        </p:pic>
        <p:sp>
          <p:nvSpPr>
            <p:cNvPr id="31" name="TextBox 30">
              <a:extLst>
                <a:ext uri="{FF2B5EF4-FFF2-40B4-BE49-F238E27FC236}">
                  <a16:creationId xmlns:a16="http://schemas.microsoft.com/office/drawing/2014/main" id="{95723BCB-2D34-8641-ACD2-D95D98AF3A7A}"/>
                </a:ext>
              </a:extLst>
            </p:cNvPr>
            <p:cNvSpPr txBox="1"/>
            <p:nvPr/>
          </p:nvSpPr>
          <p:spPr>
            <a:xfrm>
              <a:off x="7306632" y="6394015"/>
              <a:ext cx="4472521" cy="276999"/>
            </a:xfrm>
            <a:prstGeom prst="rect">
              <a:avLst/>
            </a:prstGeom>
            <a:solidFill>
              <a:schemeClr val="bg1"/>
            </a:solidFill>
            <a:ln>
              <a:solidFill>
                <a:schemeClr val="tx1"/>
              </a:solidFill>
            </a:ln>
          </p:spPr>
          <p:txBody>
            <a:bodyPr wrap="square" rtlCol="0">
              <a:spAutoFit/>
            </a:bodyPr>
            <a:lstStyle/>
            <a:p>
              <a:r>
                <a:rPr lang="en-US" sz="1200" dirty="0"/>
                <a:t>Deliveries with multiple items are broken out on as separate records</a:t>
              </a:r>
            </a:p>
          </p:txBody>
        </p:sp>
      </p:grpSp>
      <p:sp>
        <p:nvSpPr>
          <p:cNvPr id="46" name="TextBox 45">
            <a:extLst>
              <a:ext uri="{FF2B5EF4-FFF2-40B4-BE49-F238E27FC236}">
                <a16:creationId xmlns:a16="http://schemas.microsoft.com/office/drawing/2014/main" id="{F9D28DD2-FC1B-7C42-BCC0-6F8D5906DFF1}"/>
              </a:ext>
            </a:extLst>
          </p:cNvPr>
          <p:cNvSpPr txBox="1"/>
          <p:nvPr/>
        </p:nvSpPr>
        <p:spPr>
          <a:xfrm>
            <a:off x="344538" y="2029920"/>
            <a:ext cx="3381561" cy="369332"/>
          </a:xfrm>
          <a:prstGeom prst="rect">
            <a:avLst/>
          </a:prstGeom>
          <a:noFill/>
        </p:spPr>
        <p:txBody>
          <a:bodyPr wrap="square" rtlCol="0">
            <a:spAutoFit/>
          </a:bodyPr>
          <a:lstStyle/>
          <a:p>
            <a:r>
              <a:rPr lang="en-US" b="1" dirty="0"/>
              <a:t>Data quality examples:</a:t>
            </a:r>
          </a:p>
        </p:txBody>
      </p:sp>
      <p:sp>
        <p:nvSpPr>
          <p:cNvPr id="50" name="Rectangle 49">
            <a:extLst>
              <a:ext uri="{FF2B5EF4-FFF2-40B4-BE49-F238E27FC236}">
                <a16:creationId xmlns:a16="http://schemas.microsoft.com/office/drawing/2014/main" id="{0BEBFC90-1C0E-354A-9A8D-FB0F2D5B2FFA}"/>
              </a:ext>
            </a:extLst>
          </p:cNvPr>
          <p:cNvSpPr/>
          <p:nvPr/>
        </p:nvSpPr>
        <p:spPr>
          <a:xfrm>
            <a:off x="344538" y="1483042"/>
            <a:ext cx="11242675" cy="338554"/>
          </a:xfrm>
          <a:prstGeom prst="rect">
            <a:avLst/>
          </a:prstGeom>
          <a:ln>
            <a:noFill/>
          </a:ln>
        </p:spPr>
        <p:txBody>
          <a:bodyPr wrap="square">
            <a:spAutoFit/>
          </a:bodyPr>
          <a:lstStyle/>
          <a:p>
            <a:r>
              <a:rPr lang="en-US" sz="1600" dirty="0"/>
              <a:t>No major data quality concerns that affect the analysis. Minor issues include missing data and suspicious observations.</a:t>
            </a:r>
          </a:p>
        </p:txBody>
      </p:sp>
      <p:cxnSp>
        <p:nvCxnSpPr>
          <p:cNvPr id="52" name="Straight Connector 51">
            <a:extLst>
              <a:ext uri="{FF2B5EF4-FFF2-40B4-BE49-F238E27FC236}">
                <a16:creationId xmlns:a16="http://schemas.microsoft.com/office/drawing/2014/main" id="{279145BC-DC61-194D-A3D6-75A55312E856}"/>
              </a:ext>
            </a:extLst>
          </p:cNvPr>
          <p:cNvCxnSpPr>
            <a:cxnSpLocks/>
          </p:cNvCxnSpPr>
          <p:nvPr/>
        </p:nvCxnSpPr>
        <p:spPr>
          <a:xfrm>
            <a:off x="6840638" y="2271406"/>
            <a:ext cx="0" cy="4075213"/>
          </a:xfrm>
          <a:prstGeom prst="line">
            <a:avLst/>
          </a:prstGeom>
        </p:spPr>
        <p:style>
          <a:lnRef idx="1">
            <a:schemeClr val="dk1"/>
          </a:lnRef>
          <a:fillRef idx="0">
            <a:schemeClr val="dk1"/>
          </a:fillRef>
          <a:effectRef idx="0">
            <a:schemeClr val="dk1"/>
          </a:effectRef>
          <a:fontRef idx="minor">
            <a:schemeClr val="tx1"/>
          </a:fontRef>
        </p:style>
      </p:cxnSp>
      <p:sp>
        <p:nvSpPr>
          <p:cNvPr id="55" name="Footer Placeholder 54">
            <a:extLst>
              <a:ext uri="{FF2B5EF4-FFF2-40B4-BE49-F238E27FC236}">
                <a16:creationId xmlns:a16="http://schemas.microsoft.com/office/drawing/2014/main" id="{758915DF-5584-664A-BAD7-6CEE67038857}"/>
              </a:ext>
            </a:extLst>
          </p:cNvPr>
          <p:cNvSpPr>
            <a:spLocks noGrp="1"/>
          </p:cNvSpPr>
          <p:nvPr>
            <p:ph type="ftr" sz="quarter" idx="11"/>
          </p:nvPr>
        </p:nvSpPr>
        <p:spPr/>
        <p:txBody>
          <a:bodyPr/>
          <a:lstStyle/>
          <a:p>
            <a:r>
              <a:rPr lang="en-US"/>
              <a:t>Stephen Stark - New Market Analysis</a:t>
            </a:r>
            <a:endParaRPr lang="en-US" dirty="0"/>
          </a:p>
        </p:txBody>
      </p:sp>
      <p:sp>
        <p:nvSpPr>
          <p:cNvPr id="56" name="Slide Number Placeholder 55">
            <a:extLst>
              <a:ext uri="{FF2B5EF4-FFF2-40B4-BE49-F238E27FC236}">
                <a16:creationId xmlns:a16="http://schemas.microsoft.com/office/drawing/2014/main" id="{D15C1BBE-11D2-0549-9A7D-84EDB0CDB7A6}"/>
              </a:ext>
            </a:extLst>
          </p:cNvPr>
          <p:cNvSpPr>
            <a:spLocks noGrp="1"/>
          </p:cNvSpPr>
          <p:nvPr>
            <p:ph type="sldNum" sz="quarter" idx="12"/>
          </p:nvPr>
        </p:nvSpPr>
        <p:spPr/>
        <p:txBody>
          <a:bodyPr/>
          <a:lstStyle/>
          <a:p>
            <a:fld id="{AD44F050-9915-E24F-A2A7-E8AD21817AE0}" type="slidenum">
              <a:rPr lang="en-US" smtClean="0"/>
              <a:t>12</a:t>
            </a:fld>
            <a:endParaRPr lang="en-US" dirty="0"/>
          </a:p>
        </p:txBody>
      </p:sp>
    </p:spTree>
    <p:extLst>
      <p:ext uri="{BB962C8B-B14F-4D97-AF65-F5344CB8AC3E}">
        <p14:creationId xmlns:p14="http://schemas.microsoft.com/office/powerpoint/2010/main" val="14070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474562" y="365125"/>
            <a:ext cx="11242876" cy="1325563"/>
          </a:xfrm>
        </p:spPr>
        <p:txBody>
          <a:bodyPr/>
          <a:lstStyle/>
          <a:p>
            <a:r>
              <a:rPr lang="en-US" dirty="0">
                <a:solidFill>
                  <a:schemeClr val="tx1">
                    <a:lumMod val="50000"/>
                    <a:lumOff val="50000"/>
                  </a:schemeClr>
                </a:solidFill>
              </a:rPr>
              <a:t>4.2</a:t>
            </a:r>
            <a:r>
              <a:rPr lang="en-US" dirty="0"/>
              <a:t> </a:t>
            </a:r>
            <a:r>
              <a:rPr lang="en-US" b="1" dirty="0"/>
              <a:t>DATA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564954" y="2324524"/>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811779" y="4444965"/>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5" y="2510865"/>
            <a:ext cx="5777766" cy="2381361"/>
          </a:xfrm>
          <a:prstGeom prst="rect">
            <a:avLst/>
          </a:prstGeom>
        </p:spPr>
      </p:pic>
      <p:sp>
        <p:nvSpPr>
          <p:cNvPr id="12" name="TextBox 11">
            <a:extLst>
              <a:ext uri="{FF2B5EF4-FFF2-40B4-BE49-F238E27FC236}">
                <a16:creationId xmlns:a16="http://schemas.microsoft.com/office/drawing/2014/main" id="{505D1DB7-B146-3C4B-AADA-443B2A3F99B1}"/>
              </a:ext>
            </a:extLst>
          </p:cNvPr>
          <p:cNvSpPr txBox="1"/>
          <p:nvPr/>
        </p:nvSpPr>
        <p:spPr>
          <a:xfrm>
            <a:off x="385662" y="1887497"/>
            <a:ext cx="5996726" cy="307777"/>
          </a:xfrm>
          <a:prstGeom prst="rect">
            <a:avLst/>
          </a:prstGeom>
          <a:noFill/>
          <a:ln>
            <a:noFill/>
          </a:ln>
        </p:spPr>
        <p:txBody>
          <a:bodyPr wrap="square" rtlCol="0">
            <a:spAutoFit/>
          </a:bodyPr>
          <a:lstStyle/>
          <a:p>
            <a:r>
              <a:rPr lang="en-US" sz="1400" b="1" dirty="0"/>
              <a:t>DEMOGRAPHIC: Zip code, population, &amp; median household income </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5052635"/>
            <a:ext cx="5710338" cy="646331"/>
          </a:xfrm>
          <a:prstGeom prst="rect">
            <a:avLst/>
          </a:prstGeom>
          <a:noFill/>
        </p:spPr>
        <p:txBody>
          <a:bodyPr wrap="square" rtlCol="0">
            <a:spAutoFit/>
          </a:bodyPr>
          <a:lstStyle/>
          <a:p>
            <a:r>
              <a:rPr lang="en-US" sz="1200" dirty="0"/>
              <a:t>“</a:t>
            </a:r>
            <a:r>
              <a:rPr lang="en-US" sz="1200" dirty="0" err="1"/>
              <a:t>uszipcode</a:t>
            </a:r>
            <a:r>
              <a:rPr lang="en-US" sz="1200" dirty="0"/>
              <a:t>” package provides access US census data in dictionary format</a:t>
            </a:r>
          </a:p>
          <a:p>
            <a:endParaRPr lang="en-US" sz="1200" dirty="0"/>
          </a:p>
          <a:p>
            <a:r>
              <a:rPr lang="en-US" sz="1200" dirty="0"/>
              <a:t>A sample function returns zip code based on latitude and longitude coordinates</a:t>
            </a:r>
          </a:p>
        </p:txBody>
      </p:sp>
      <p:cxnSp>
        <p:nvCxnSpPr>
          <p:cNvPr id="33" name="Straight Connector 32">
            <a:extLst>
              <a:ext uri="{FF2B5EF4-FFF2-40B4-BE49-F238E27FC236}">
                <a16:creationId xmlns:a16="http://schemas.microsoft.com/office/drawing/2014/main" id="{32EF5149-B186-2048-845E-01C4E957A56E}"/>
              </a:ext>
            </a:extLst>
          </p:cNvPr>
          <p:cNvCxnSpPr>
            <a:cxnSpLocks/>
          </p:cNvCxnSpPr>
          <p:nvPr/>
        </p:nvCxnSpPr>
        <p:spPr>
          <a:xfrm>
            <a:off x="6312938" y="2303184"/>
            <a:ext cx="0" cy="40752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32418A2-0343-B646-968C-80BDE0FC95EC}"/>
              </a:ext>
            </a:extLst>
          </p:cNvPr>
          <p:cNvSpPr txBox="1"/>
          <p:nvPr/>
        </p:nvSpPr>
        <p:spPr>
          <a:xfrm>
            <a:off x="318234" y="1444059"/>
            <a:ext cx="9740162" cy="369332"/>
          </a:xfrm>
          <a:prstGeom prst="rect">
            <a:avLst/>
          </a:prstGeom>
          <a:noFill/>
          <a:ln>
            <a:noFill/>
          </a:ln>
        </p:spPr>
        <p:txBody>
          <a:bodyPr wrap="square" rtlCol="0">
            <a:spAutoFit/>
          </a:bodyPr>
          <a:lstStyle/>
          <a:p>
            <a:r>
              <a:rPr lang="en-US" dirty="0"/>
              <a:t>Sample code to show the process behind feature engineering of attributes not in the original dataset. </a:t>
            </a:r>
          </a:p>
        </p:txBody>
      </p:sp>
      <p:sp>
        <p:nvSpPr>
          <p:cNvPr id="38" name="TextBox 37">
            <a:extLst>
              <a:ext uri="{FF2B5EF4-FFF2-40B4-BE49-F238E27FC236}">
                <a16:creationId xmlns:a16="http://schemas.microsoft.com/office/drawing/2014/main" id="{5A6E6F9C-F8E4-AA47-BD2F-7F9F9572EAFB}"/>
              </a:ext>
            </a:extLst>
          </p:cNvPr>
          <p:cNvSpPr txBox="1"/>
          <p:nvPr/>
        </p:nvSpPr>
        <p:spPr>
          <a:xfrm>
            <a:off x="6467170" y="1883581"/>
            <a:ext cx="5250168" cy="307777"/>
          </a:xfrm>
          <a:prstGeom prst="rect">
            <a:avLst/>
          </a:prstGeom>
          <a:noFill/>
          <a:ln>
            <a:noFill/>
          </a:ln>
        </p:spPr>
        <p:txBody>
          <a:bodyPr wrap="square" rtlCol="0">
            <a:spAutoFit/>
          </a:bodyPr>
          <a:lstStyle/>
          <a:p>
            <a:r>
              <a:rPr lang="en-US" sz="1400" b="1" dirty="0"/>
              <a:t>GEOGRAPHIC: Haversine “as the crow flies”  distance calculation</a:t>
            </a:r>
          </a:p>
        </p:txBody>
      </p:sp>
      <p:sp>
        <p:nvSpPr>
          <p:cNvPr id="39" name="TextBox 38">
            <a:extLst>
              <a:ext uri="{FF2B5EF4-FFF2-40B4-BE49-F238E27FC236}">
                <a16:creationId xmlns:a16="http://schemas.microsoft.com/office/drawing/2014/main" id="{4DA2F895-F31A-C14D-B3F8-95258056EE40}"/>
              </a:ext>
            </a:extLst>
          </p:cNvPr>
          <p:cNvSpPr txBox="1"/>
          <p:nvPr/>
        </p:nvSpPr>
        <p:spPr>
          <a:xfrm>
            <a:off x="6467170" y="4079313"/>
            <a:ext cx="5250168" cy="307777"/>
          </a:xfrm>
          <a:prstGeom prst="rect">
            <a:avLst/>
          </a:prstGeom>
          <a:noFill/>
          <a:ln>
            <a:noFill/>
          </a:ln>
        </p:spPr>
        <p:txBody>
          <a:bodyPr wrap="square" rtlCol="0">
            <a:spAutoFit/>
          </a:bodyPr>
          <a:lstStyle/>
          <a:p>
            <a:r>
              <a:rPr lang="en-US" sz="1400" b="1" dirty="0"/>
              <a:t>DESCRIPTIVE STATISTICS: Total Time to Delivery</a:t>
            </a:r>
          </a:p>
        </p:txBody>
      </p:sp>
      <p:pic>
        <p:nvPicPr>
          <p:cNvPr id="41" name="Picture 40" descr="Table&#10;&#10;Description automatically generated">
            <a:extLst>
              <a:ext uri="{FF2B5EF4-FFF2-40B4-BE49-F238E27FC236}">
                <a16:creationId xmlns:a16="http://schemas.microsoft.com/office/drawing/2014/main" id="{89FE9315-14AE-B744-8172-50F72FF40115}"/>
              </a:ext>
            </a:extLst>
          </p:cNvPr>
          <p:cNvPicPr>
            <a:picLocks noChangeAspect="1"/>
          </p:cNvPicPr>
          <p:nvPr/>
        </p:nvPicPr>
        <p:blipFill>
          <a:blip r:embed="rId5"/>
          <a:stretch>
            <a:fillRect/>
          </a:stretch>
        </p:blipFill>
        <p:spPr>
          <a:xfrm>
            <a:off x="9769022" y="5052635"/>
            <a:ext cx="1306823" cy="1325762"/>
          </a:xfrm>
          <a:prstGeom prst="rect">
            <a:avLst/>
          </a:prstGeom>
          <a:effectLst>
            <a:outerShdw blurRad="63500" sx="102000" sy="102000" algn="ctr" rotWithShape="0">
              <a:prstClr val="black">
                <a:alpha val="40000"/>
              </a:prstClr>
            </a:outerShdw>
          </a:effectLst>
        </p:spPr>
      </p:pic>
      <p:sp>
        <p:nvSpPr>
          <p:cNvPr id="42" name="Footer Placeholder 41">
            <a:extLst>
              <a:ext uri="{FF2B5EF4-FFF2-40B4-BE49-F238E27FC236}">
                <a16:creationId xmlns:a16="http://schemas.microsoft.com/office/drawing/2014/main" id="{6E166C9B-BF5A-C647-8AE3-768833EF0D84}"/>
              </a:ext>
            </a:extLst>
          </p:cNvPr>
          <p:cNvSpPr>
            <a:spLocks noGrp="1"/>
          </p:cNvSpPr>
          <p:nvPr>
            <p:ph type="ftr" sz="quarter" idx="11"/>
          </p:nvPr>
        </p:nvSpPr>
        <p:spPr/>
        <p:txBody>
          <a:bodyPr/>
          <a:lstStyle/>
          <a:p>
            <a:r>
              <a:rPr lang="en-US"/>
              <a:t>Stephen Stark - New Market Analysis</a:t>
            </a:r>
            <a:endParaRPr lang="en-US" dirty="0"/>
          </a:p>
        </p:txBody>
      </p:sp>
      <p:sp>
        <p:nvSpPr>
          <p:cNvPr id="43" name="Slide Number Placeholder 42">
            <a:extLst>
              <a:ext uri="{FF2B5EF4-FFF2-40B4-BE49-F238E27FC236}">
                <a16:creationId xmlns:a16="http://schemas.microsoft.com/office/drawing/2014/main" id="{2532CFD9-1272-964A-A4D6-0477594079BE}"/>
              </a:ext>
            </a:extLst>
          </p:cNvPr>
          <p:cNvSpPr>
            <a:spLocks noGrp="1"/>
          </p:cNvSpPr>
          <p:nvPr>
            <p:ph type="sldNum" sz="quarter" idx="12"/>
          </p:nvPr>
        </p:nvSpPr>
        <p:spPr/>
        <p:txBody>
          <a:bodyPr/>
          <a:lstStyle/>
          <a:p>
            <a:fld id="{AD44F050-9915-E24F-A2A7-E8AD21817AE0}" type="slidenum">
              <a:rPr lang="en-US" smtClean="0"/>
              <a:t>13</a:t>
            </a:fld>
            <a:endParaRPr lang="en-US" dirty="0"/>
          </a:p>
        </p:txBody>
      </p:sp>
    </p:spTree>
    <p:extLst>
      <p:ext uri="{BB962C8B-B14F-4D97-AF65-F5344CB8AC3E}">
        <p14:creationId xmlns:p14="http://schemas.microsoft.com/office/powerpoint/2010/main" val="36563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p>
        </p:txBody>
      </p:sp>
      <p:sp>
        <p:nvSpPr>
          <p:cNvPr id="7" name="TextBox 6">
            <a:extLst>
              <a:ext uri="{FF2B5EF4-FFF2-40B4-BE49-F238E27FC236}">
                <a16:creationId xmlns:a16="http://schemas.microsoft.com/office/drawing/2014/main" id="{66FBDD22-ACDF-7D4E-9CF9-B962CB5B5953}"/>
              </a:ext>
            </a:extLst>
          </p:cNvPr>
          <p:cNvSpPr txBox="1"/>
          <p:nvPr/>
        </p:nvSpPr>
        <p:spPr>
          <a:xfrm>
            <a:off x="3657600" y="2722945"/>
            <a:ext cx="4872942"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GROWTH RECOMMENDATIONS</a:t>
            </a:r>
          </a:p>
          <a:p>
            <a:pPr marL="0" indent="0" algn="ctr">
              <a:buNone/>
            </a:pPr>
            <a:endParaRPr lang="en-US" sz="3000" dirty="0"/>
          </a:p>
          <a:p>
            <a:pPr marL="0" indent="0" algn="ctr">
              <a:buNone/>
            </a:pPr>
            <a:r>
              <a:rPr lang="en-US" sz="3200" b="1" dirty="0"/>
              <a:t>TARGETED CAMPAIGNS </a:t>
            </a:r>
          </a:p>
          <a:p>
            <a:pPr marL="0" indent="0" algn="ctr">
              <a:buNone/>
            </a:pPr>
            <a:r>
              <a:rPr lang="en-US" sz="5000" b="1" dirty="0"/>
              <a:t>+</a:t>
            </a:r>
          </a:p>
          <a:p>
            <a:pPr marL="0" indent="0" algn="ctr">
              <a:buNone/>
            </a:pPr>
            <a:r>
              <a:rPr lang="en-US" sz="3200" b="1" dirty="0"/>
              <a:t>ENGAGEMENT </a:t>
            </a:r>
          </a:p>
          <a:p>
            <a:pPr marL="0" indent="0" algn="ctr">
              <a:buNone/>
            </a:pPr>
            <a:r>
              <a:rPr lang="en-US" sz="5000" b="1" dirty="0"/>
              <a:t>+</a:t>
            </a:r>
          </a:p>
          <a:p>
            <a:pPr marL="0" indent="0" algn="ctr">
              <a:buNone/>
            </a:pPr>
            <a:r>
              <a:rPr lang="en-US" sz="3000" b="1" dirty="0"/>
              <a:t>WAIT TIMES</a:t>
            </a:r>
          </a:p>
        </p:txBody>
      </p:sp>
      <p:sp>
        <p:nvSpPr>
          <p:cNvPr id="2" name="Footer Placeholder 1">
            <a:extLst>
              <a:ext uri="{FF2B5EF4-FFF2-40B4-BE49-F238E27FC236}">
                <a16:creationId xmlns:a16="http://schemas.microsoft.com/office/drawing/2014/main" id="{D7A187C8-25FB-7841-A960-4468F8E0904F}"/>
              </a:ext>
            </a:extLst>
          </p:cNvPr>
          <p:cNvSpPr>
            <a:spLocks noGrp="1"/>
          </p:cNvSpPr>
          <p:nvPr>
            <p:ph type="ftr" sz="quarter" idx="11"/>
          </p:nvPr>
        </p:nvSpPr>
        <p:spPr/>
        <p:txBody>
          <a:bodyPr/>
          <a:lstStyle/>
          <a:p>
            <a:r>
              <a:rPr lang="en-US"/>
              <a:t>Stephen Stark - New Market Analysis</a:t>
            </a:r>
            <a:endParaRPr lang="en-US" dirty="0"/>
          </a:p>
        </p:txBody>
      </p:sp>
      <p:sp>
        <p:nvSpPr>
          <p:cNvPr id="3" name="Slide Number Placeholder 2">
            <a:extLst>
              <a:ext uri="{FF2B5EF4-FFF2-40B4-BE49-F238E27FC236}">
                <a16:creationId xmlns:a16="http://schemas.microsoft.com/office/drawing/2014/main" id="{9FDF2BA9-F15E-A541-A3AC-377CD796F7B1}"/>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175596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a:xfrm>
            <a:off x="462987" y="409575"/>
            <a:ext cx="11247120" cy="1236664"/>
          </a:xfrm>
        </p:spPr>
        <p:txBody>
          <a:bodyPr>
            <a:normAutofit/>
          </a:bodyPr>
          <a:lstStyle/>
          <a:p>
            <a:r>
              <a:rPr lang="en-US" dirty="0">
                <a:solidFill>
                  <a:schemeClr val="tx1">
                    <a:lumMod val="50000"/>
                    <a:lumOff val="50000"/>
                  </a:schemeClr>
                </a:solidFill>
              </a:rPr>
              <a:t>5.1</a:t>
            </a:r>
            <a:r>
              <a:rPr lang="en-US" b="1" dirty="0"/>
              <a:t> GROWTH STRATEGY [TARGETED CAMPAIGNS]</a:t>
            </a:r>
          </a:p>
        </p:txBody>
      </p:sp>
      <p:sp>
        <p:nvSpPr>
          <p:cNvPr id="33" name="Content Placeholder 32">
            <a:extLst>
              <a:ext uri="{FF2B5EF4-FFF2-40B4-BE49-F238E27FC236}">
                <a16:creationId xmlns:a16="http://schemas.microsoft.com/office/drawing/2014/main" id="{56371E86-D5C0-4147-97B7-869DEA9B7570}"/>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#1</a:t>
            </a:r>
            <a:r>
              <a:rPr lang="en-US" sz="1800" dirty="0"/>
              <a:t>: Targeted campaigns to specific zip codes.</a:t>
            </a:r>
          </a:p>
          <a:p>
            <a:r>
              <a:rPr lang="en-US" sz="1800" dirty="0"/>
              <a:t>[11226, 10025, 11211]: have the lowest market penetration rate, currently reaching 60 of the 290K potential customers</a:t>
            </a:r>
          </a:p>
          <a:p>
            <a:r>
              <a:rPr lang="en-US" sz="1800" dirty="0"/>
              <a:t>[10282,10007,10069]: have the highest average household median income $200K+ and a low market penetration rate, currently reaching 110 of the 17K potential customers</a:t>
            </a:r>
          </a:p>
          <a:p>
            <a:endParaRPr lang="en-US" sz="1800" dirty="0"/>
          </a:p>
          <a:p>
            <a:endParaRPr lang="en-US" sz="1800" dirty="0"/>
          </a:p>
        </p:txBody>
      </p:sp>
      <p:sp>
        <p:nvSpPr>
          <p:cNvPr id="34" name="Rectangle 33">
            <a:extLst>
              <a:ext uri="{FF2B5EF4-FFF2-40B4-BE49-F238E27FC236}">
                <a16:creationId xmlns:a16="http://schemas.microsoft.com/office/drawing/2014/main" id="{F4E83141-E8EE-BA4E-A37D-419B00B5010C}"/>
              </a:ext>
            </a:extLst>
          </p:cNvPr>
          <p:cNvSpPr/>
          <p:nvPr/>
        </p:nvSpPr>
        <p:spPr>
          <a:xfrm>
            <a:off x="950495" y="3839640"/>
            <a:ext cx="3221588" cy="369332"/>
          </a:xfrm>
          <a:prstGeom prst="rect">
            <a:avLst/>
          </a:prstGeom>
        </p:spPr>
        <p:txBody>
          <a:bodyPr wrap="none">
            <a:spAutoFit/>
          </a:bodyPr>
          <a:lstStyle/>
          <a:p>
            <a:r>
              <a:rPr lang="en-US" b="1" dirty="0"/>
              <a:t>UNTAPPED MARKET POTENTIAL</a:t>
            </a:r>
          </a:p>
        </p:txBody>
      </p:sp>
      <p:grpSp>
        <p:nvGrpSpPr>
          <p:cNvPr id="35" name="Group 34">
            <a:extLst>
              <a:ext uri="{FF2B5EF4-FFF2-40B4-BE49-F238E27FC236}">
                <a16:creationId xmlns:a16="http://schemas.microsoft.com/office/drawing/2014/main" id="{EB852704-94E3-4942-9BE1-9259124CB4FE}"/>
              </a:ext>
            </a:extLst>
          </p:cNvPr>
          <p:cNvGrpSpPr/>
          <p:nvPr/>
        </p:nvGrpSpPr>
        <p:grpSpPr>
          <a:xfrm>
            <a:off x="950495" y="4298665"/>
            <a:ext cx="5485434" cy="1677455"/>
            <a:chOff x="799824" y="4805690"/>
            <a:chExt cx="5485434" cy="1677455"/>
          </a:xfrm>
        </p:grpSpPr>
        <p:sp>
          <p:nvSpPr>
            <p:cNvPr id="36" name="TextBox 35">
              <a:extLst>
                <a:ext uri="{FF2B5EF4-FFF2-40B4-BE49-F238E27FC236}">
                  <a16:creationId xmlns:a16="http://schemas.microsoft.com/office/drawing/2014/main" id="{3FB72F36-83CE-CC45-8BDC-A96D7264456A}"/>
                </a:ext>
              </a:extLst>
            </p:cNvPr>
            <p:cNvSpPr txBox="1"/>
            <p:nvPr/>
          </p:nvSpPr>
          <p:spPr>
            <a:xfrm>
              <a:off x="799824" y="4805690"/>
              <a:ext cx="5485434" cy="1677455"/>
            </a:xfrm>
            <a:prstGeom prst="rect">
              <a:avLst/>
            </a:prstGeom>
            <a:solidFill>
              <a:srgbClr val="00B050">
                <a:alpha val="94000"/>
              </a:srgbClr>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491B93E9-0788-8244-8327-6EE9E70D9C75}"/>
                </a:ext>
              </a:extLst>
            </p:cNvPr>
            <p:cNvSpPr txBox="1"/>
            <p:nvPr/>
          </p:nvSpPr>
          <p:spPr>
            <a:xfrm>
              <a:off x="1285686" y="4960957"/>
              <a:ext cx="2464510" cy="861774"/>
            </a:xfrm>
            <a:prstGeom prst="rect">
              <a:avLst/>
            </a:prstGeom>
            <a:noFill/>
          </p:spPr>
          <p:txBody>
            <a:bodyPr wrap="square" rtlCol="0">
              <a:spAutoFit/>
            </a:bodyPr>
            <a:lstStyle/>
            <a:p>
              <a:pPr algn="ctr"/>
              <a:r>
                <a:rPr lang="en-US" sz="5000" dirty="0"/>
                <a:t>290,000</a:t>
              </a:r>
            </a:p>
          </p:txBody>
        </p:sp>
        <p:sp>
          <p:nvSpPr>
            <p:cNvPr id="38" name="TextBox 37">
              <a:extLst>
                <a:ext uri="{FF2B5EF4-FFF2-40B4-BE49-F238E27FC236}">
                  <a16:creationId xmlns:a16="http://schemas.microsoft.com/office/drawing/2014/main" id="{B9D83FE9-3B6F-924C-B8E3-C3195501BB97}"/>
                </a:ext>
              </a:extLst>
            </p:cNvPr>
            <p:cNvSpPr txBox="1"/>
            <p:nvPr/>
          </p:nvSpPr>
          <p:spPr>
            <a:xfrm>
              <a:off x="4381727" y="4960957"/>
              <a:ext cx="1237078" cy="861774"/>
            </a:xfrm>
            <a:prstGeom prst="rect">
              <a:avLst/>
            </a:prstGeom>
            <a:noFill/>
          </p:spPr>
          <p:txBody>
            <a:bodyPr wrap="square" rtlCol="0">
              <a:spAutoFit/>
            </a:bodyPr>
            <a:lstStyle/>
            <a:p>
              <a:pPr algn="ctr"/>
              <a:r>
                <a:rPr lang="en-US" sz="5000" dirty="0"/>
                <a:t>60</a:t>
              </a:r>
            </a:p>
          </p:txBody>
        </p:sp>
        <p:sp>
          <p:nvSpPr>
            <p:cNvPr id="39" name="TextBox 38">
              <a:extLst>
                <a:ext uri="{FF2B5EF4-FFF2-40B4-BE49-F238E27FC236}">
                  <a16:creationId xmlns:a16="http://schemas.microsoft.com/office/drawing/2014/main" id="{FD2A3DF2-59DD-2C43-94E9-70F322299AF4}"/>
                </a:ext>
              </a:extLst>
            </p:cNvPr>
            <p:cNvSpPr txBox="1"/>
            <p:nvPr/>
          </p:nvSpPr>
          <p:spPr>
            <a:xfrm>
              <a:off x="1638842" y="572683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40" name="TextBox 39">
              <a:extLst>
                <a:ext uri="{FF2B5EF4-FFF2-40B4-BE49-F238E27FC236}">
                  <a16:creationId xmlns:a16="http://schemas.microsoft.com/office/drawing/2014/main" id="{A0DE40BE-6ECC-8541-B760-CB31C365AA55}"/>
                </a:ext>
              </a:extLst>
            </p:cNvPr>
            <p:cNvSpPr txBox="1"/>
            <p:nvPr/>
          </p:nvSpPr>
          <p:spPr>
            <a:xfrm>
              <a:off x="3957301" y="572683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41" name="Group 40">
            <a:extLst>
              <a:ext uri="{FF2B5EF4-FFF2-40B4-BE49-F238E27FC236}">
                <a16:creationId xmlns:a16="http://schemas.microsoft.com/office/drawing/2014/main" id="{296B83FF-887E-1E4B-84FC-6C0DC3192CF9}"/>
              </a:ext>
            </a:extLst>
          </p:cNvPr>
          <p:cNvGrpSpPr/>
          <p:nvPr/>
        </p:nvGrpSpPr>
        <p:grpSpPr>
          <a:xfrm>
            <a:off x="7429870" y="4265267"/>
            <a:ext cx="3888387" cy="2328222"/>
            <a:chOff x="8168214" y="4440722"/>
            <a:chExt cx="3888387" cy="2328222"/>
          </a:xfrm>
        </p:grpSpPr>
        <p:graphicFrame>
          <p:nvGraphicFramePr>
            <p:cNvPr id="42" name="Chart 41">
              <a:extLst>
                <a:ext uri="{FF2B5EF4-FFF2-40B4-BE49-F238E27FC236}">
                  <a16:creationId xmlns:a16="http://schemas.microsoft.com/office/drawing/2014/main" id="{B04378BE-C333-D445-BB55-B08847B80F77}"/>
                </a:ext>
              </a:extLst>
            </p:cNvPr>
            <p:cNvGraphicFramePr/>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3640F651-0F6B-F145-AF82-2A5C0AD62206}"/>
                </a:ext>
              </a:extLst>
            </p:cNvPr>
            <p:cNvSpPr txBox="1"/>
            <p:nvPr/>
          </p:nvSpPr>
          <p:spPr>
            <a:xfrm>
              <a:off x="10447137" y="4440722"/>
              <a:ext cx="1609464" cy="1600438"/>
            </a:xfrm>
            <a:prstGeom prst="rect">
              <a:avLst/>
            </a:prstGeom>
            <a:noFill/>
          </p:spPr>
          <p:txBody>
            <a:bodyPr wrap="square" rtlCol="0">
              <a:spAutoFit/>
            </a:bodyPr>
            <a:lstStyle/>
            <a:p>
              <a:r>
                <a:rPr lang="en-US" sz="1400" b="1" dirty="0"/>
                <a:t>0.26%</a:t>
              </a:r>
            </a:p>
            <a:p>
              <a:endParaRPr lang="en-US" sz="100" b="1" dirty="0"/>
            </a:p>
            <a:p>
              <a:endParaRPr lang="en-US" sz="100" dirty="0"/>
            </a:p>
            <a:p>
              <a:r>
                <a:rPr lang="en-US" sz="1400" dirty="0"/>
                <a:t>Current reach of the </a:t>
              </a:r>
              <a:r>
                <a:rPr lang="en-US" sz="1400" b="1" dirty="0"/>
                <a:t>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44" name="Straight Arrow Connector 43">
              <a:extLst>
                <a:ext uri="{FF2B5EF4-FFF2-40B4-BE49-F238E27FC236}">
                  <a16:creationId xmlns:a16="http://schemas.microsoft.com/office/drawing/2014/main" id="{A6FA7938-5B2F-2146-917E-B0FB0794481F}"/>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49" name="Footer Placeholder 48">
            <a:extLst>
              <a:ext uri="{FF2B5EF4-FFF2-40B4-BE49-F238E27FC236}">
                <a16:creationId xmlns:a16="http://schemas.microsoft.com/office/drawing/2014/main" id="{F50C3E9E-1A51-FC4F-99A1-F0238B738DE3}"/>
              </a:ext>
            </a:extLst>
          </p:cNvPr>
          <p:cNvSpPr>
            <a:spLocks noGrp="1"/>
          </p:cNvSpPr>
          <p:nvPr>
            <p:ph type="ftr" sz="quarter" idx="11"/>
          </p:nvPr>
        </p:nvSpPr>
        <p:spPr/>
        <p:txBody>
          <a:bodyPr/>
          <a:lstStyle/>
          <a:p>
            <a:r>
              <a:rPr lang="en-US"/>
              <a:t>Stephen Stark - New Market Analysis</a:t>
            </a:r>
            <a:endParaRPr lang="en-US" dirty="0"/>
          </a:p>
        </p:txBody>
      </p:sp>
      <p:sp>
        <p:nvSpPr>
          <p:cNvPr id="50" name="Slide Number Placeholder 49">
            <a:extLst>
              <a:ext uri="{FF2B5EF4-FFF2-40B4-BE49-F238E27FC236}">
                <a16:creationId xmlns:a16="http://schemas.microsoft.com/office/drawing/2014/main" id="{438C26AC-4713-954F-A743-1F1D227023CE}"/>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39881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017542527"/>
              </p:ext>
            </p:extLst>
          </p:nvPr>
        </p:nvGraphicFramePr>
        <p:xfrm>
          <a:off x="382728" y="1991638"/>
          <a:ext cx="4235567" cy="4458040"/>
        </p:xfrm>
        <a:graphic>
          <a:graphicData uri="http://schemas.openxmlformats.org/drawingml/2006/table">
            <a:tbl>
              <a:tblPr firstRow="1" bandRow="1">
                <a:tableStyleId>{5C22544A-7EE6-4342-B048-85BDC9FD1C3A}</a:tableStyleId>
              </a:tblPr>
              <a:tblGrid>
                <a:gridCol w="912150">
                  <a:extLst>
                    <a:ext uri="{9D8B030D-6E8A-4147-A177-3AD203B41FA5}">
                      <a16:colId xmlns:a16="http://schemas.microsoft.com/office/drawing/2014/main" val="267374531"/>
                    </a:ext>
                  </a:extLst>
                </a:gridCol>
                <a:gridCol w="1210746">
                  <a:extLst>
                    <a:ext uri="{9D8B030D-6E8A-4147-A177-3AD203B41FA5}">
                      <a16:colId xmlns:a16="http://schemas.microsoft.com/office/drawing/2014/main" val="975810304"/>
                    </a:ext>
                  </a:extLst>
                </a:gridCol>
                <a:gridCol w="975940">
                  <a:extLst>
                    <a:ext uri="{9D8B030D-6E8A-4147-A177-3AD203B41FA5}">
                      <a16:colId xmlns:a16="http://schemas.microsoft.com/office/drawing/2014/main" val="3737206079"/>
                    </a:ext>
                  </a:extLst>
                </a:gridCol>
                <a:gridCol w="1136731">
                  <a:extLst>
                    <a:ext uri="{9D8B030D-6E8A-4147-A177-3AD203B41FA5}">
                      <a16:colId xmlns:a16="http://schemas.microsoft.com/office/drawing/2014/main" val="2957826634"/>
                    </a:ext>
                  </a:extLst>
                </a:gridCol>
              </a:tblGrid>
              <a:tr h="266180">
                <a:tc>
                  <a:txBody>
                    <a:bodyPr/>
                    <a:lstStyle/>
                    <a:p>
                      <a:pPr algn="l"/>
                      <a:r>
                        <a:rPr lang="en-US" sz="1400" dirty="0"/>
                        <a:t>Zip Code</a:t>
                      </a:r>
                    </a:p>
                  </a:txBody>
                  <a:tcPr anchor="b"/>
                </a:tc>
                <a:tc>
                  <a:txBody>
                    <a:bodyPr/>
                    <a:lstStyle/>
                    <a:p>
                      <a:pPr algn="ctr"/>
                      <a:r>
                        <a:rPr lang="en-US" sz="1400" dirty="0"/>
                        <a:t>Estimated</a:t>
                      </a:r>
                    </a:p>
                    <a:p>
                      <a:pPr algn="ctr"/>
                      <a:r>
                        <a:rPr lang="en-US" sz="1400" dirty="0"/>
                        <a:t>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400" b="0" dirty="0">
                          <a:effectLst/>
                        </a:rPr>
                        <a:t>11226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400" b="0" dirty="0">
                          <a:effectLst/>
                        </a:rPr>
                        <a:t>10025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400" b="0" dirty="0">
                          <a:effectLst/>
                        </a:rPr>
                        <a:t>11211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400" b="0" dirty="0">
                          <a:effectLst/>
                        </a:rPr>
                        <a:t>11206</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400" b="0" dirty="0">
                          <a:effectLst/>
                        </a:rPr>
                        <a:t>10002</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400" b="0" dirty="0">
                          <a:effectLst/>
                        </a:rPr>
                        <a:t>11221</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400" b="0" dirty="0">
                          <a:effectLst/>
                        </a:rPr>
                        <a:t>10029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400" b="0" dirty="0">
                          <a:effectLst/>
                        </a:rPr>
                        <a:t>11215</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400" b="0" dirty="0">
                          <a:effectLst/>
                        </a:rPr>
                        <a:t>10009</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400" b="0" dirty="0">
                          <a:effectLst/>
                        </a:rPr>
                        <a:t>10023</a:t>
                      </a:r>
                    </a:p>
                  </a:txBody>
                  <a:tcPr anchor="ctr"/>
                </a:tc>
                <a:tc>
                  <a:txBody>
                    <a:bodyPr/>
                    <a:lstStyle/>
                    <a:p>
                      <a:pPr algn="ctr" rtl="0" fontAlgn="ctr"/>
                      <a:r>
                        <a:rPr lang="en-US" sz="14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4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4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4125369147"/>
              </p:ext>
            </p:extLst>
          </p:nvPr>
        </p:nvGraphicFramePr>
        <p:xfrm>
          <a:off x="5034972" y="2009758"/>
          <a:ext cx="5011839" cy="4439920"/>
        </p:xfrm>
        <a:graphic>
          <a:graphicData uri="http://schemas.openxmlformats.org/drawingml/2006/table">
            <a:tbl>
              <a:tblPr firstRow="1" bandRow="1">
                <a:tableStyleId>{5C22544A-7EE6-4342-B048-85BDC9FD1C3A}</a:tableStyleId>
              </a:tblPr>
              <a:tblGrid>
                <a:gridCol w="908559">
                  <a:extLst>
                    <a:ext uri="{9D8B030D-6E8A-4147-A177-3AD203B41FA5}">
                      <a16:colId xmlns:a16="http://schemas.microsoft.com/office/drawing/2014/main" val="267374531"/>
                    </a:ext>
                  </a:extLst>
                </a:gridCol>
                <a:gridCol w="981447">
                  <a:extLst>
                    <a:ext uri="{9D8B030D-6E8A-4147-A177-3AD203B41FA5}">
                      <a16:colId xmlns:a16="http://schemas.microsoft.com/office/drawing/2014/main" val="975810304"/>
                    </a:ext>
                  </a:extLst>
                </a:gridCol>
                <a:gridCol w="1042761">
                  <a:extLst>
                    <a:ext uri="{9D8B030D-6E8A-4147-A177-3AD203B41FA5}">
                      <a16:colId xmlns:a16="http://schemas.microsoft.com/office/drawing/2014/main" val="1354174087"/>
                    </a:ext>
                  </a:extLst>
                </a:gridCol>
                <a:gridCol w="1010177">
                  <a:extLst>
                    <a:ext uri="{9D8B030D-6E8A-4147-A177-3AD203B41FA5}">
                      <a16:colId xmlns:a16="http://schemas.microsoft.com/office/drawing/2014/main" val="3737206079"/>
                    </a:ext>
                  </a:extLst>
                </a:gridCol>
                <a:gridCol w="1068895">
                  <a:extLst>
                    <a:ext uri="{9D8B030D-6E8A-4147-A177-3AD203B41FA5}">
                      <a16:colId xmlns:a16="http://schemas.microsoft.com/office/drawing/2014/main" val="654462183"/>
                    </a:ext>
                  </a:extLst>
                </a:gridCol>
              </a:tblGrid>
              <a:tr h="370840">
                <a:tc>
                  <a:txBody>
                    <a:bodyPr/>
                    <a:lstStyle/>
                    <a:p>
                      <a:pPr algn="l"/>
                      <a:r>
                        <a:rPr lang="en-US" sz="1400" dirty="0"/>
                        <a:t>Zip Code</a:t>
                      </a:r>
                    </a:p>
                  </a:txBody>
                  <a:tcPr anchor="b"/>
                </a:tc>
                <a:tc>
                  <a:txBody>
                    <a:bodyPr/>
                    <a:lstStyle/>
                    <a:p>
                      <a:pPr algn="ctr"/>
                      <a:r>
                        <a:rPr lang="en-US" sz="1400" dirty="0"/>
                        <a:t>Median Household</a:t>
                      </a:r>
                    </a:p>
                    <a:p>
                      <a:pPr algn="ctr"/>
                      <a:r>
                        <a:rPr lang="en-US" sz="1400" dirty="0"/>
                        <a:t>Income</a:t>
                      </a:r>
                    </a:p>
                  </a:txBody>
                  <a:tcPr anchor="b"/>
                </a:tc>
                <a:tc>
                  <a:txBody>
                    <a:bodyPr/>
                    <a:lstStyle/>
                    <a:p>
                      <a:pPr algn="ctr"/>
                      <a:r>
                        <a:rPr lang="en-US" sz="1400" dirty="0"/>
                        <a:t>Estimated Population</a:t>
                      </a:r>
                    </a:p>
                  </a:txBody>
                  <a:tcPr anchor="b"/>
                </a:tc>
                <a:tc>
                  <a:txBody>
                    <a:bodyPr/>
                    <a:lstStyle/>
                    <a:p>
                      <a:pPr algn="ctr"/>
                      <a:r>
                        <a:rPr lang="en-US" sz="1400" dirty="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400" b="0" dirty="0">
                          <a:effectLst/>
                        </a:rPr>
                        <a:t>10282</a:t>
                      </a:r>
                    </a:p>
                  </a:txBody>
                  <a:tcPr anchor="ctr"/>
                </a:tc>
                <a:tc>
                  <a:txBody>
                    <a:bodyPr/>
                    <a:lstStyle/>
                    <a:p>
                      <a:pPr algn="ctr" fontAlgn="ctr"/>
                      <a:r>
                        <a:rPr lang="en-US" sz="1400" dirty="0">
                          <a:effectLst/>
                        </a:rPr>
                        <a:t>230,952</a:t>
                      </a:r>
                    </a:p>
                  </a:txBody>
                  <a:tcPr anchor="ctr"/>
                </a:tc>
                <a:tc>
                  <a:txBody>
                    <a:bodyPr/>
                    <a:lstStyle/>
                    <a:p>
                      <a:pPr algn="ctr" fontAlgn="ctr"/>
                      <a:r>
                        <a:rPr lang="en-US" sz="1400" dirty="0">
                          <a:effectLst/>
                        </a:rPr>
                        <a:t>4,783</a:t>
                      </a:r>
                    </a:p>
                  </a:txBody>
                  <a:tcPr anchor="ctr"/>
                </a:tc>
                <a:tc>
                  <a:txBody>
                    <a:bodyPr/>
                    <a:lstStyle/>
                    <a:p>
                      <a:pPr algn="ctr" fontAlgn="ctr"/>
                      <a:r>
                        <a:rPr lang="en-US" sz="1400" dirty="0">
                          <a:effectLst/>
                        </a:rPr>
                        <a:t>27</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400" b="0" dirty="0">
                          <a:effectLst/>
                        </a:rPr>
                        <a:t>10007</a:t>
                      </a:r>
                    </a:p>
                  </a:txBody>
                  <a:tcPr anchor="ctr"/>
                </a:tc>
                <a:tc>
                  <a:txBody>
                    <a:bodyPr/>
                    <a:lstStyle/>
                    <a:p>
                      <a:pPr algn="ctr" fontAlgn="ctr"/>
                      <a:r>
                        <a:rPr lang="en-US" sz="1400" dirty="0">
                          <a:effectLst/>
                        </a:rPr>
                        <a:t>216,037</a:t>
                      </a:r>
                    </a:p>
                  </a:txBody>
                  <a:tcPr anchor="ctr"/>
                </a:tc>
                <a:tc>
                  <a:txBody>
                    <a:bodyPr/>
                    <a:lstStyle/>
                    <a:p>
                      <a:pPr algn="ctr" fontAlgn="ctr"/>
                      <a:r>
                        <a:rPr lang="en-US" sz="1400" dirty="0">
                          <a:effectLst/>
                        </a:rPr>
                        <a:t>6,988</a:t>
                      </a:r>
                    </a:p>
                  </a:txBody>
                  <a:tcPr anchor="ctr"/>
                </a:tc>
                <a:tc>
                  <a:txBody>
                    <a:bodyPr/>
                    <a:lstStyle/>
                    <a:p>
                      <a:pPr algn="ctr" fontAlgn="ctr"/>
                      <a:r>
                        <a:rPr lang="en-US" sz="1400" dirty="0">
                          <a:effectLst/>
                        </a:rPr>
                        <a:t>38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400" b="0" dirty="0">
                          <a:effectLst/>
                        </a:rPr>
                        <a:t>10069</a:t>
                      </a:r>
                    </a:p>
                  </a:txBody>
                  <a:tcPr anchor="ctr"/>
                </a:tc>
                <a:tc>
                  <a:txBody>
                    <a:bodyPr/>
                    <a:lstStyle/>
                    <a:p>
                      <a:pPr algn="ctr" fontAlgn="ctr"/>
                      <a:r>
                        <a:rPr lang="en-US" sz="1400" dirty="0">
                          <a:effectLst/>
                        </a:rPr>
                        <a:t>170,630</a:t>
                      </a:r>
                    </a:p>
                  </a:txBody>
                  <a:tcPr anchor="ctr"/>
                </a:tc>
                <a:tc>
                  <a:txBody>
                    <a:bodyPr/>
                    <a:lstStyle/>
                    <a:p>
                      <a:pPr algn="ctr" fontAlgn="ctr"/>
                      <a:r>
                        <a:rPr lang="en-US" sz="1400" dirty="0">
                          <a:effectLst/>
                        </a:rPr>
                        <a:t>5,199</a:t>
                      </a:r>
                    </a:p>
                  </a:txBody>
                  <a:tcPr anchor="ctr"/>
                </a:tc>
                <a:tc>
                  <a:txBody>
                    <a:bodyPr/>
                    <a:lstStyle/>
                    <a:p>
                      <a:pPr algn="ctr" fontAlgn="ctr"/>
                      <a:r>
                        <a:rPr lang="en-US" sz="1400" dirty="0">
                          <a:effectLst/>
                        </a:rPr>
                        <a:t>45</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400" b="0" dirty="0">
                          <a:effectLst/>
                        </a:rPr>
                        <a:t>10162</a:t>
                      </a:r>
                    </a:p>
                  </a:txBody>
                  <a:tcPr anchor="ctr"/>
                </a:tc>
                <a:tc>
                  <a:txBody>
                    <a:bodyPr/>
                    <a:lstStyle/>
                    <a:p>
                      <a:pPr algn="ctr" fontAlgn="ctr"/>
                      <a:r>
                        <a:rPr lang="en-US" sz="1400" dirty="0">
                          <a:effectLst/>
                        </a:rPr>
                        <a:t>168,667</a:t>
                      </a:r>
                    </a:p>
                  </a:txBody>
                  <a:tcPr anchor="ctr"/>
                </a:tc>
                <a:tc>
                  <a:txBody>
                    <a:bodyPr/>
                    <a:lstStyle/>
                    <a:p>
                      <a:pPr algn="ctr" fontAlgn="ctr"/>
                      <a:r>
                        <a:rPr lang="en-US" sz="1400" dirty="0">
                          <a:effectLst/>
                        </a:rPr>
                        <a:t>1,685</a:t>
                      </a:r>
                    </a:p>
                  </a:txBody>
                  <a:tcPr anchor="ctr"/>
                </a:tc>
                <a:tc>
                  <a:txBody>
                    <a:bodyPr/>
                    <a:lstStyle/>
                    <a:p>
                      <a:pPr algn="ctr" fontAlgn="ctr"/>
                      <a:r>
                        <a:rPr lang="en-US" sz="1400" dirty="0">
                          <a:effectLst/>
                        </a:rPr>
                        <a:t>64</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400" b="0" dirty="0">
                          <a:effectLst/>
                        </a:rPr>
                        <a:t>10280</a:t>
                      </a:r>
                    </a:p>
                  </a:txBody>
                  <a:tcPr anchor="ctr"/>
                </a:tc>
                <a:tc>
                  <a:txBody>
                    <a:bodyPr/>
                    <a:lstStyle/>
                    <a:p>
                      <a:pPr algn="ctr" fontAlgn="ctr"/>
                      <a:r>
                        <a:rPr lang="en-US" sz="1400" dirty="0">
                          <a:effectLst/>
                        </a:rPr>
                        <a:t>129,574</a:t>
                      </a:r>
                    </a:p>
                  </a:txBody>
                  <a:tcPr anchor="ctr"/>
                </a:tc>
                <a:tc>
                  <a:txBody>
                    <a:bodyPr/>
                    <a:lstStyle/>
                    <a:p>
                      <a:pPr algn="ctr" fontAlgn="ctr"/>
                      <a:r>
                        <a:rPr lang="en-US" sz="1400" dirty="0">
                          <a:effectLst/>
                        </a:rPr>
                        <a:t>7,853</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400" b="0" dirty="0">
                          <a:effectLst/>
                        </a:rPr>
                        <a:t>11109</a:t>
                      </a:r>
                    </a:p>
                  </a:txBody>
                  <a:tcPr anchor="ctr"/>
                </a:tc>
                <a:tc>
                  <a:txBody>
                    <a:bodyPr/>
                    <a:lstStyle/>
                    <a:p>
                      <a:pPr algn="ctr" fontAlgn="ctr"/>
                      <a:r>
                        <a:rPr lang="en-US" sz="1400" dirty="0">
                          <a:effectLst/>
                        </a:rPr>
                        <a:t>125,871</a:t>
                      </a:r>
                    </a:p>
                  </a:txBody>
                  <a:tcPr anchor="ctr"/>
                </a:tc>
                <a:tc>
                  <a:txBody>
                    <a:bodyPr/>
                    <a:lstStyle/>
                    <a:p>
                      <a:pPr algn="ctr" fontAlgn="ctr"/>
                      <a:r>
                        <a:rPr lang="en-US" sz="1400" dirty="0">
                          <a:effectLst/>
                        </a:rPr>
                        <a:t>3,523</a:t>
                      </a:r>
                    </a:p>
                  </a:txBody>
                  <a:tcPr anchor="ctr"/>
                </a:tc>
                <a:tc>
                  <a:txBody>
                    <a:bodyPr/>
                    <a:lstStyle/>
                    <a:p>
                      <a:pPr algn="ctr" fontAlgn="ctr"/>
                      <a:r>
                        <a:rPr lang="en-US" sz="1400" dirty="0">
                          <a:effectLst/>
                        </a:rPr>
                        <a:t>2</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400" b="0" dirty="0">
                          <a:effectLst/>
                        </a:rPr>
                        <a:t>10005</a:t>
                      </a:r>
                    </a:p>
                  </a:txBody>
                  <a:tcPr anchor="ctr"/>
                </a:tc>
                <a:tc>
                  <a:txBody>
                    <a:bodyPr/>
                    <a:lstStyle/>
                    <a:p>
                      <a:pPr algn="ctr" fontAlgn="ctr"/>
                      <a:r>
                        <a:rPr lang="en-US" sz="1400" dirty="0">
                          <a:effectLst/>
                        </a:rPr>
                        <a:t>124,670</a:t>
                      </a:r>
                    </a:p>
                  </a:txBody>
                  <a:tcPr anchor="ctr"/>
                </a:tc>
                <a:tc>
                  <a:txBody>
                    <a:bodyPr/>
                    <a:lstStyle/>
                    <a:p>
                      <a:pPr algn="ctr" fontAlgn="ctr"/>
                      <a:r>
                        <a:rPr lang="en-US" sz="1400" dirty="0">
                          <a:effectLst/>
                        </a:rPr>
                        <a:t>7,135</a:t>
                      </a:r>
                    </a:p>
                  </a:txBody>
                  <a:tcPr anchor="ctr"/>
                </a:tc>
                <a:tc>
                  <a:txBody>
                    <a:bodyPr/>
                    <a:lstStyle/>
                    <a:p>
                      <a:pPr algn="ctr" fontAlgn="ctr"/>
                      <a:r>
                        <a:rPr lang="en-US" sz="1400" dirty="0">
                          <a:effectLst/>
                        </a:rPr>
                        <a:t>18</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400" b="0" dirty="0">
                          <a:effectLst/>
                        </a:rPr>
                        <a:t>10006</a:t>
                      </a:r>
                    </a:p>
                  </a:txBody>
                  <a:tcPr anchor="ctr"/>
                </a:tc>
                <a:tc>
                  <a:txBody>
                    <a:bodyPr/>
                    <a:lstStyle/>
                    <a:p>
                      <a:pPr algn="ctr" fontAlgn="ctr"/>
                      <a:r>
                        <a:rPr lang="en-US" sz="1400" dirty="0">
                          <a:effectLst/>
                        </a:rPr>
                        <a:t>119,274</a:t>
                      </a:r>
                    </a:p>
                  </a:txBody>
                  <a:tcPr anchor="ctr"/>
                </a:tc>
                <a:tc>
                  <a:txBody>
                    <a:bodyPr/>
                    <a:lstStyle/>
                    <a:p>
                      <a:pPr algn="ctr" fontAlgn="ctr"/>
                      <a:r>
                        <a:rPr lang="en-US" sz="1400" dirty="0">
                          <a:effectLst/>
                        </a:rPr>
                        <a:t>3,011</a:t>
                      </a:r>
                    </a:p>
                  </a:txBody>
                  <a:tcPr anchor="ctr"/>
                </a:tc>
                <a:tc>
                  <a:txBody>
                    <a:bodyPr/>
                    <a:lstStyle/>
                    <a:p>
                      <a:pPr algn="ctr" fontAlgn="ctr"/>
                      <a:r>
                        <a:rPr lang="en-US" sz="1400" dirty="0">
                          <a:effectLst/>
                        </a:rPr>
                        <a:t>31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400" b="0" dirty="0">
                          <a:effectLst/>
                        </a:rPr>
                        <a:t>10065</a:t>
                      </a:r>
                    </a:p>
                  </a:txBody>
                  <a:tcPr anchor="ctr"/>
                </a:tc>
                <a:tc>
                  <a:txBody>
                    <a:bodyPr/>
                    <a:lstStyle/>
                    <a:p>
                      <a:pPr algn="ctr" fontAlgn="ctr"/>
                      <a:r>
                        <a:rPr lang="en-US" sz="1400" dirty="0">
                          <a:effectLst/>
                        </a:rPr>
                        <a:t>115,519</a:t>
                      </a:r>
                    </a:p>
                  </a:txBody>
                  <a:tcPr anchor="ctr"/>
                </a:tc>
                <a:tc>
                  <a:txBody>
                    <a:bodyPr/>
                    <a:lstStyle/>
                    <a:p>
                      <a:pPr algn="ctr" fontAlgn="ctr"/>
                      <a:r>
                        <a:rPr lang="en-US" sz="1400" dirty="0">
                          <a:effectLst/>
                        </a:rPr>
                        <a:t>32,270</a:t>
                      </a:r>
                    </a:p>
                  </a:txBody>
                  <a:tcPr anchor="ctr"/>
                </a:tc>
                <a:tc>
                  <a:txBody>
                    <a:bodyPr/>
                    <a:lstStyle/>
                    <a:p>
                      <a:pPr algn="ctr" fontAlgn="ctr"/>
                      <a:r>
                        <a:rPr lang="en-US" sz="1400" dirty="0">
                          <a:effectLst/>
                        </a:rPr>
                        <a:t>99</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400" b="0" dirty="0">
                          <a:effectLst/>
                        </a:rPr>
                        <a:t>10024</a:t>
                      </a:r>
                    </a:p>
                  </a:txBody>
                  <a:tcPr anchor="ctr"/>
                </a:tc>
                <a:tc>
                  <a:txBody>
                    <a:bodyPr/>
                    <a:lstStyle/>
                    <a:p>
                      <a:pPr algn="ctr" fontAlgn="ctr"/>
                      <a:r>
                        <a:rPr lang="en-US" sz="1400" dirty="0">
                          <a:effectLst/>
                        </a:rPr>
                        <a:t>109,956</a:t>
                      </a:r>
                    </a:p>
                  </a:txBody>
                  <a:tcPr anchor="ctr"/>
                </a:tc>
                <a:tc>
                  <a:txBody>
                    <a:bodyPr/>
                    <a:lstStyle/>
                    <a:p>
                      <a:pPr algn="ctr" fontAlgn="ctr"/>
                      <a:r>
                        <a:rPr lang="en-US" sz="1400" dirty="0">
                          <a:effectLst/>
                        </a:rPr>
                        <a:t>59,283</a:t>
                      </a:r>
                    </a:p>
                  </a:txBody>
                  <a:tcPr anchor="ctr"/>
                </a:tc>
                <a:tc>
                  <a:txBody>
                    <a:bodyPr/>
                    <a:lstStyle/>
                    <a:p>
                      <a:pPr algn="ctr" fontAlgn="ctr"/>
                      <a:r>
                        <a:rPr lang="en-US" sz="1400" dirty="0">
                          <a:effectLst/>
                        </a:rPr>
                        <a:t>1</a:t>
                      </a:r>
                    </a:p>
                  </a:txBody>
                  <a:tcPr anchor="ctr"/>
                </a:tc>
                <a:tc>
                  <a:txBody>
                    <a:bodyPr/>
                    <a:lstStyle/>
                    <a:p>
                      <a:pPr algn="ctr" fontAlgn="b"/>
                      <a:r>
                        <a:rPr lang="en-US" sz="14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382727" y="1598622"/>
            <a:ext cx="3296143" cy="369332"/>
          </a:xfrm>
          <a:prstGeom prst="rect">
            <a:avLst/>
          </a:prstGeom>
          <a:noFill/>
        </p:spPr>
        <p:txBody>
          <a:bodyPr wrap="square" rtlCol="0">
            <a:spAutoFit/>
          </a:bodyPr>
          <a:lstStyle/>
          <a:p>
            <a:r>
              <a:rPr lang="en-US" b="1" dirty="0"/>
              <a:t>10 MOST POPULOUS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4949452" y="1622306"/>
            <a:ext cx="3358775" cy="369332"/>
          </a:xfrm>
          <a:prstGeom prst="rect">
            <a:avLst/>
          </a:prstGeom>
          <a:noFill/>
        </p:spPr>
        <p:txBody>
          <a:bodyPr wrap="square" rtlCol="0">
            <a:spAutoFit/>
          </a:bodyPr>
          <a:lstStyle/>
          <a:p>
            <a:r>
              <a:rPr lang="en-US" b="1" dirty="0"/>
              <a:t>10 HIGEST EARNING ZIP CODES</a:t>
            </a:r>
          </a:p>
        </p:txBody>
      </p:sp>
      <p:sp>
        <p:nvSpPr>
          <p:cNvPr id="10" name="TextBox 9">
            <a:extLst>
              <a:ext uri="{FF2B5EF4-FFF2-40B4-BE49-F238E27FC236}">
                <a16:creationId xmlns:a16="http://schemas.microsoft.com/office/drawing/2014/main" id="{81C915D4-67D0-CD4B-9D70-CCFD7E33CF4D}"/>
              </a:ext>
            </a:extLst>
          </p:cNvPr>
          <p:cNvSpPr txBox="1"/>
          <p:nvPr/>
        </p:nvSpPr>
        <p:spPr>
          <a:xfrm>
            <a:off x="10150998" y="3614165"/>
            <a:ext cx="1886672" cy="1231106"/>
          </a:xfrm>
          <a:prstGeom prst="rect">
            <a:avLst/>
          </a:prstGeom>
          <a:noFill/>
          <a:ln>
            <a:solidFill>
              <a:schemeClr val="dk1"/>
            </a:solidFill>
          </a:ln>
        </p:spPr>
        <p:txBody>
          <a:bodyPr wrap="square" rtlCol="0">
            <a:spAutoFit/>
          </a:bodyPr>
          <a:lstStyle/>
          <a:p>
            <a:r>
              <a:rPr lang="en-US" sz="1600" b="1" dirty="0"/>
              <a:t>Market Penetration (X10) </a:t>
            </a:r>
            <a:r>
              <a:rPr lang="en-US" sz="1600" dirty="0"/>
              <a:t>= </a:t>
            </a:r>
          </a:p>
          <a:p>
            <a:r>
              <a:rPr lang="en-US" sz="1400" dirty="0"/>
              <a:t>(# Unique Customers / Estimated Population) *10</a:t>
            </a:r>
          </a:p>
        </p:txBody>
      </p:sp>
      <p:sp>
        <p:nvSpPr>
          <p:cNvPr id="23" name="Title 22">
            <a:extLst>
              <a:ext uri="{FF2B5EF4-FFF2-40B4-BE49-F238E27FC236}">
                <a16:creationId xmlns:a16="http://schemas.microsoft.com/office/drawing/2014/main" id="{0B1346FC-AE0F-5F47-96F1-8554A41F7725}"/>
              </a:ext>
            </a:extLst>
          </p:cNvPr>
          <p:cNvSpPr>
            <a:spLocks noGrp="1"/>
          </p:cNvSpPr>
          <p:nvPr>
            <p:ph type="title"/>
          </p:nvPr>
        </p:nvSpPr>
        <p:spPr>
          <a:xfrm>
            <a:off x="497711" y="365125"/>
            <a:ext cx="11311562" cy="1325563"/>
          </a:xfrm>
        </p:spPr>
        <p:txBody>
          <a:bodyPr>
            <a:normAutofit/>
          </a:bodyPr>
          <a:lstStyle/>
          <a:p>
            <a:r>
              <a:rPr lang="en-US" dirty="0">
                <a:solidFill>
                  <a:schemeClr val="tx1">
                    <a:lumMod val="50000"/>
                    <a:lumOff val="50000"/>
                  </a:schemeClr>
                </a:solidFill>
              </a:rPr>
              <a:t>5.1 </a:t>
            </a:r>
            <a:r>
              <a:rPr lang="en-US" b="1" dirty="0"/>
              <a:t>GROWTH STRATEGY [TARGETED CAMPAIGNS]</a:t>
            </a:r>
            <a:endParaRPr lang="en-US" dirty="0"/>
          </a:p>
        </p:txBody>
      </p:sp>
      <p:sp>
        <p:nvSpPr>
          <p:cNvPr id="25" name="Footer Placeholder 24">
            <a:extLst>
              <a:ext uri="{FF2B5EF4-FFF2-40B4-BE49-F238E27FC236}">
                <a16:creationId xmlns:a16="http://schemas.microsoft.com/office/drawing/2014/main" id="{890A4C4F-6EB6-CC4B-9D10-1733BD2FAB63}"/>
              </a:ext>
            </a:extLst>
          </p:cNvPr>
          <p:cNvSpPr>
            <a:spLocks noGrp="1"/>
          </p:cNvSpPr>
          <p:nvPr>
            <p:ph type="ftr" sz="quarter" idx="11"/>
          </p:nvPr>
        </p:nvSpPr>
        <p:spPr/>
        <p:txBody>
          <a:bodyPr/>
          <a:lstStyle/>
          <a:p>
            <a:r>
              <a:rPr lang="en-US"/>
              <a:t>Stephen Stark - New Market Analysis</a:t>
            </a:r>
            <a:endParaRPr lang="en-US" dirty="0"/>
          </a:p>
        </p:txBody>
      </p:sp>
      <p:sp>
        <p:nvSpPr>
          <p:cNvPr id="26" name="Slide Number Placeholder 25">
            <a:extLst>
              <a:ext uri="{FF2B5EF4-FFF2-40B4-BE49-F238E27FC236}">
                <a16:creationId xmlns:a16="http://schemas.microsoft.com/office/drawing/2014/main" id="{8A30FD36-01E5-1542-A05E-35B7FE6024E8}"/>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302711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a:xfrm>
            <a:off x="462987" y="409575"/>
            <a:ext cx="11247120" cy="1236664"/>
          </a:xfrm>
        </p:spPr>
        <p:txBody>
          <a:bodyPr/>
          <a:lstStyle/>
          <a:p>
            <a:r>
              <a:rPr lang="en-US" dirty="0">
                <a:solidFill>
                  <a:schemeClr val="tx1">
                    <a:lumMod val="50000"/>
                    <a:lumOff val="50000"/>
                  </a:schemeClr>
                </a:solidFill>
              </a:rPr>
              <a:t>5.2</a:t>
            </a:r>
            <a:r>
              <a:rPr lang="en-US" dirty="0"/>
              <a:t> </a:t>
            </a:r>
            <a:r>
              <a:rPr lang="en-US" b="1" dirty="0"/>
              <a:t>GROWTH STRATEGY [ENGAGEMENT]</a:t>
            </a:r>
          </a:p>
        </p:txBody>
      </p:sp>
      <p:sp>
        <p:nvSpPr>
          <p:cNvPr id="3" name="Content Placeholder 2">
            <a:extLst>
              <a:ext uri="{FF2B5EF4-FFF2-40B4-BE49-F238E27FC236}">
                <a16:creationId xmlns:a16="http://schemas.microsoft.com/office/drawing/2014/main" id="{794413B6-26DB-0142-9C6D-5D0BBC5C8B5C}"/>
              </a:ext>
            </a:extLst>
          </p:cNvPr>
          <p:cNvSpPr>
            <a:spLocks noGrp="1"/>
          </p:cNvSpPr>
          <p:nvPr>
            <p:ph idx="1"/>
          </p:nvPr>
        </p:nvSpPr>
        <p:spPr>
          <a:xfrm>
            <a:off x="462987" y="1825625"/>
            <a:ext cx="11247120" cy="4351338"/>
          </a:xfrm>
        </p:spPr>
        <p:txBody>
          <a:bodyPr>
            <a:normAutofit/>
          </a:bodyPr>
          <a:lstStyle/>
          <a:p>
            <a:pPr marL="0" indent="0">
              <a:buNone/>
            </a:pPr>
            <a:r>
              <a:rPr lang="en-US" sz="1800" b="1" dirty="0"/>
              <a:t>GROWTH RECOMMENDATION #2</a:t>
            </a:r>
            <a:r>
              <a:rPr lang="en-US" sz="1800" dirty="0"/>
              <a:t>: Focus on Jumpmen and Customer engagement. Survey the people who use the platform the most to gather feedback on their hurdles and challenges. Also engage with the single use customers who have not yet returned.</a:t>
            </a:r>
          </a:p>
          <a:p>
            <a:endParaRPr lang="en-US" sz="1800" dirty="0"/>
          </a:p>
        </p:txBody>
      </p:sp>
      <p:pic>
        <p:nvPicPr>
          <p:cNvPr id="30" name="Picture 29" descr="Table&#10;&#10;Description automatically generated">
            <a:extLst>
              <a:ext uri="{FF2B5EF4-FFF2-40B4-BE49-F238E27FC236}">
                <a16:creationId xmlns:a16="http://schemas.microsoft.com/office/drawing/2014/main" id="{F66FC9CD-94B2-3E45-AFED-D15DFC44205B}"/>
              </a:ext>
            </a:extLst>
          </p:cNvPr>
          <p:cNvPicPr>
            <a:picLocks noChangeAspect="1"/>
          </p:cNvPicPr>
          <p:nvPr/>
        </p:nvPicPr>
        <p:blipFill>
          <a:blip r:embed="rId2"/>
          <a:stretch>
            <a:fillRect/>
          </a:stretch>
        </p:blipFill>
        <p:spPr>
          <a:xfrm>
            <a:off x="2302974" y="2745401"/>
            <a:ext cx="1348284" cy="4026841"/>
          </a:xfrm>
          <a:prstGeom prst="rect">
            <a:avLst/>
          </a:prstGeom>
          <a:effectLst>
            <a:outerShdw blurRad="63500" sx="102000" sy="102000" algn="ctr" rotWithShape="0">
              <a:prstClr val="black">
                <a:alpha val="40000"/>
              </a:prstClr>
            </a:outerShdw>
          </a:effectLst>
        </p:spPr>
      </p:pic>
      <p:sp>
        <p:nvSpPr>
          <p:cNvPr id="31" name="Left Brace 30">
            <a:extLst>
              <a:ext uri="{FF2B5EF4-FFF2-40B4-BE49-F238E27FC236}">
                <a16:creationId xmlns:a16="http://schemas.microsoft.com/office/drawing/2014/main" id="{DF002DCC-B31E-AE4D-9438-1B248B027D2B}"/>
              </a:ext>
            </a:extLst>
          </p:cNvPr>
          <p:cNvSpPr/>
          <p:nvPr/>
        </p:nvSpPr>
        <p:spPr>
          <a:xfrm>
            <a:off x="7294463" y="3040000"/>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342A3E99-CC34-CE48-9F1C-998EAD16CABA}"/>
              </a:ext>
            </a:extLst>
          </p:cNvPr>
          <p:cNvSpPr/>
          <p:nvPr/>
        </p:nvSpPr>
        <p:spPr>
          <a:xfrm>
            <a:off x="7294462" y="4261057"/>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C8A6FD3-9DC4-8E4D-924B-D23107FB8136}"/>
              </a:ext>
            </a:extLst>
          </p:cNvPr>
          <p:cNvSpPr txBox="1"/>
          <p:nvPr/>
        </p:nvSpPr>
        <p:spPr>
          <a:xfrm>
            <a:off x="4757196" y="3004889"/>
            <a:ext cx="1967484" cy="830997"/>
          </a:xfrm>
          <a:prstGeom prst="rect">
            <a:avLst/>
          </a:prstGeom>
          <a:noFill/>
          <a:ln>
            <a:solidFill>
              <a:schemeClr val="accent1"/>
            </a:solidFill>
          </a:ln>
        </p:spPr>
        <p:txBody>
          <a:bodyPr wrap="square" rtlCol="0">
            <a:spAutoFit/>
          </a:bodyPr>
          <a:lstStyle/>
          <a:p>
            <a:pPr algn="ctr"/>
            <a:r>
              <a:rPr lang="en-US" sz="1600" dirty="0"/>
              <a:t>Five most active Jumpmen/Customers on the platform</a:t>
            </a:r>
          </a:p>
        </p:txBody>
      </p:sp>
      <p:sp>
        <p:nvSpPr>
          <p:cNvPr id="34" name="TextBox 33">
            <a:extLst>
              <a:ext uri="{FF2B5EF4-FFF2-40B4-BE49-F238E27FC236}">
                <a16:creationId xmlns:a16="http://schemas.microsoft.com/office/drawing/2014/main" id="{6551651E-2892-F148-A930-02F508E6B803}"/>
              </a:ext>
            </a:extLst>
          </p:cNvPr>
          <p:cNvSpPr txBox="1"/>
          <p:nvPr/>
        </p:nvSpPr>
        <p:spPr>
          <a:xfrm>
            <a:off x="4757196" y="4949892"/>
            <a:ext cx="1967484" cy="830997"/>
          </a:xfrm>
          <a:prstGeom prst="rect">
            <a:avLst/>
          </a:prstGeom>
          <a:noFill/>
          <a:ln>
            <a:solidFill>
              <a:schemeClr val="accent1"/>
            </a:solidFill>
          </a:ln>
        </p:spPr>
        <p:txBody>
          <a:bodyPr wrap="square" rtlCol="0">
            <a:spAutoFit/>
          </a:bodyPr>
          <a:lstStyle/>
          <a:p>
            <a:pPr algn="ctr"/>
            <a:r>
              <a:rPr lang="en-US" sz="1600" dirty="0"/>
              <a:t>Ten minimally active Jumpmen/Customers (random sample)</a:t>
            </a:r>
          </a:p>
        </p:txBody>
      </p:sp>
      <p:pic>
        <p:nvPicPr>
          <p:cNvPr id="36" name="Picture 35" descr="Table&#10;&#10;Description automatically generated">
            <a:extLst>
              <a:ext uri="{FF2B5EF4-FFF2-40B4-BE49-F238E27FC236}">
                <a16:creationId xmlns:a16="http://schemas.microsoft.com/office/drawing/2014/main" id="{CBF86B2D-FFD5-FC46-A682-B3D63647CB6F}"/>
              </a:ext>
            </a:extLst>
          </p:cNvPr>
          <p:cNvPicPr>
            <a:picLocks noChangeAspect="1"/>
          </p:cNvPicPr>
          <p:nvPr/>
        </p:nvPicPr>
        <p:blipFill>
          <a:blip r:embed="rId3"/>
          <a:stretch>
            <a:fillRect/>
          </a:stretch>
        </p:blipFill>
        <p:spPr>
          <a:xfrm>
            <a:off x="7630086" y="2714715"/>
            <a:ext cx="1351868" cy="4026841"/>
          </a:xfrm>
          <a:prstGeom prst="rect">
            <a:avLst/>
          </a:prstGeom>
          <a:effectLst>
            <a:outerShdw blurRad="63500" sx="102000" sy="102000" algn="ctr" rotWithShape="0">
              <a:prstClr val="black">
                <a:alpha val="40000"/>
              </a:prstClr>
            </a:outerShdw>
          </a:effectLst>
        </p:spPr>
      </p:pic>
      <p:sp>
        <p:nvSpPr>
          <p:cNvPr id="37" name="Left Brace 36">
            <a:extLst>
              <a:ext uri="{FF2B5EF4-FFF2-40B4-BE49-F238E27FC236}">
                <a16:creationId xmlns:a16="http://schemas.microsoft.com/office/drawing/2014/main" id="{1B01D0DA-6F22-A843-9B31-9ECF0F6DBCE7}"/>
              </a:ext>
            </a:extLst>
          </p:cNvPr>
          <p:cNvSpPr/>
          <p:nvPr/>
        </p:nvSpPr>
        <p:spPr>
          <a:xfrm rot="10800000">
            <a:off x="3802409" y="4261056"/>
            <a:ext cx="254643" cy="22086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Brace 37">
            <a:extLst>
              <a:ext uri="{FF2B5EF4-FFF2-40B4-BE49-F238E27FC236}">
                <a16:creationId xmlns:a16="http://schemas.microsoft.com/office/drawing/2014/main" id="{BF611547-D888-934A-B46A-37BBA5F71864}"/>
              </a:ext>
            </a:extLst>
          </p:cNvPr>
          <p:cNvSpPr/>
          <p:nvPr/>
        </p:nvSpPr>
        <p:spPr>
          <a:xfrm rot="10800000">
            <a:off x="3802409" y="3039999"/>
            <a:ext cx="254643" cy="10069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ooter Placeholder 43">
            <a:extLst>
              <a:ext uri="{FF2B5EF4-FFF2-40B4-BE49-F238E27FC236}">
                <a16:creationId xmlns:a16="http://schemas.microsoft.com/office/drawing/2014/main" id="{DD80B8C5-2BA5-064A-8027-876437600980}"/>
              </a:ext>
            </a:extLst>
          </p:cNvPr>
          <p:cNvSpPr>
            <a:spLocks noGrp="1"/>
          </p:cNvSpPr>
          <p:nvPr>
            <p:ph type="ftr" sz="quarter" idx="11"/>
          </p:nvPr>
        </p:nvSpPr>
        <p:spPr/>
        <p:txBody>
          <a:bodyPr/>
          <a:lstStyle/>
          <a:p>
            <a:r>
              <a:rPr lang="en-US"/>
              <a:t>Stephen Stark - New Market Analysis</a:t>
            </a:r>
            <a:endParaRPr lang="en-US" dirty="0"/>
          </a:p>
        </p:txBody>
      </p:sp>
      <p:sp>
        <p:nvSpPr>
          <p:cNvPr id="45" name="Slide Number Placeholder 44">
            <a:extLst>
              <a:ext uri="{FF2B5EF4-FFF2-40B4-BE49-F238E27FC236}">
                <a16:creationId xmlns:a16="http://schemas.microsoft.com/office/drawing/2014/main" id="{7EA9B281-4C4F-4247-85F8-4A8A6D1D47CA}"/>
              </a:ext>
            </a:extLst>
          </p:cNvPr>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36500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5.3 </a:t>
            </a:r>
            <a:r>
              <a:rPr lang="en-US" b="1" dirty="0"/>
              <a:t>GROWTH STRATEGY [WAIT TIMES]</a:t>
            </a:r>
          </a:p>
        </p:txBody>
      </p:sp>
      <p:sp>
        <p:nvSpPr>
          <p:cNvPr id="11" name="Content Placeholder 2">
            <a:extLst>
              <a:ext uri="{FF2B5EF4-FFF2-40B4-BE49-F238E27FC236}">
                <a16:creationId xmlns:a16="http://schemas.microsoft.com/office/drawing/2014/main" id="{3E82C8E6-2B81-AC4A-8EC3-CE229E3620C8}"/>
              </a:ext>
            </a:extLst>
          </p:cNvPr>
          <p:cNvSpPr>
            <a:spLocks noGrp="1"/>
          </p:cNvSpPr>
          <p:nvPr>
            <p:ph idx="1"/>
          </p:nvPr>
        </p:nvSpPr>
        <p:spPr/>
        <p:txBody>
          <a:bodyPr>
            <a:normAutofit/>
          </a:bodyPr>
          <a:lstStyle/>
          <a:p>
            <a:pPr marL="0" indent="0">
              <a:buNone/>
            </a:pPr>
            <a:r>
              <a:rPr lang="en-US" sz="1800" b="1" dirty="0"/>
              <a:t>GROWTH RECOMMENDATION #3: </a:t>
            </a:r>
            <a:r>
              <a:rPr lang="en-US" sz="1800" dirty="0"/>
              <a:t>Decrease wasted time at restaurants by minimizing </a:t>
            </a:r>
            <a:r>
              <a:rPr lang="en-US" sz="1800" b="1" dirty="0"/>
              <a:t>WAIT TIMES </a:t>
            </a:r>
            <a:r>
              <a:rPr lang="en-US" sz="1800" dirty="0"/>
              <a:t>for the Jumpmen. Explore a restaurant partnership model to minimize the time spent waiting at the pickup location.</a:t>
            </a:r>
          </a:p>
          <a:p>
            <a:pPr marL="0" indent="0">
              <a:buNone/>
            </a:pPr>
            <a:endParaRPr lang="en-US" sz="1600" dirty="0"/>
          </a:p>
          <a:p>
            <a:pPr lvl="2"/>
            <a:endParaRPr lang="en-US" sz="700" dirty="0"/>
          </a:p>
          <a:p>
            <a:endParaRPr lang="en-US" sz="1500" dirty="0"/>
          </a:p>
          <a:p>
            <a:endParaRPr lang="en-US" sz="1500" dirty="0"/>
          </a:p>
          <a:p>
            <a:endParaRPr lang="en-US" sz="1500" dirty="0"/>
          </a:p>
        </p:txBody>
      </p:sp>
      <p:sp>
        <p:nvSpPr>
          <p:cNvPr id="12" name="TextBox 11">
            <a:extLst>
              <a:ext uri="{FF2B5EF4-FFF2-40B4-BE49-F238E27FC236}">
                <a16:creationId xmlns:a16="http://schemas.microsoft.com/office/drawing/2014/main" id="{E0189592-D2A4-7A43-9C0A-5FCF939C805E}"/>
              </a:ext>
            </a:extLst>
          </p:cNvPr>
          <p:cNvSpPr txBox="1"/>
          <p:nvPr/>
        </p:nvSpPr>
        <p:spPr>
          <a:xfrm>
            <a:off x="4647172" y="3093335"/>
            <a:ext cx="6300558" cy="2400657"/>
          </a:xfrm>
          <a:prstGeom prst="rect">
            <a:avLst/>
          </a:prstGeom>
          <a:noFill/>
        </p:spPr>
        <p:txBody>
          <a:bodyPr wrap="square" rtlCol="0">
            <a:spAutoFit/>
          </a:bodyPr>
          <a:lstStyle/>
          <a:p>
            <a:pPr marL="285750" indent="-285750">
              <a:buFont typeface="Arial" panose="020B0604020202020204" pitchFamily="34" charset="0"/>
              <a:buChar char="•"/>
            </a:pPr>
            <a:r>
              <a:rPr lang="en-US" sz="1500" dirty="0"/>
              <a:t>Set an ambitious goal to have Jumpmen spending </a:t>
            </a:r>
            <a:r>
              <a:rPr lang="en-US" sz="1500" b="1" dirty="0"/>
              <a:t>no longer than 15 minutes </a:t>
            </a:r>
            <a:r>
              <a:rPr lang="en-US" sz="1500" dirty="0"/>
              <a:t>at each restaurant. Achieve this goal by implementing a business partnership model.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In October 2014,  reducing all wait times to a max of 15 minutes would have saved Jumpmen a total of 14,000 minutes, or an average of 27 minutes per Jumpman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Giving time back to Jumpmen allows them to put more time into the platform</a:t>
            </a:r>
          </a:p>
        </p:txBody>
      </p:sp>
      <p:grpSp>
        <p:nvGrpSpPr>
          <p:cNvPr id="13" name="Group 12">
            <a:extLst>
              <a:ext uri="{FF2B5EF4-FFF2-40B4-BE49-F238E27FC236}">
                <a16:creationId xmlns:a16="http://schemas.microsoft.com/office/drawing/2014/main" id="{A7C65497-6EC3-B245-8CBB-45BA30D0F956}"/>
              </a:ext>
            </a:extLst>
          </p:cNvPr>
          <p:cNvGrpSpPr/>
          <p:nvPr/>
        </p:nvGrpSpPr>
        <p:grpSpPr>
          <a:xfrm>
            <a:off x="763929" y="3033056"/>
            <a:ext cx="3582301" cy="2521214"/>
            <a:chOff x="1169941" y="2235983"/>
            <a:chExt cx="2973795" cy="2092949"/>
          </a:xfrm>
        </p:grpSpPr>
        <p:pic>
          <p:nvPicPr>
            <p:cNvPr id="14" name="Picture 13">
              <a:extLst>
                <a:ext uri="{FF2B5EF4-FFF2-40B4-BE49-F238E27FC236}">
                  <a16:creationId xmlns:a16="http://schemas.microsoft.com/office/drawing/2014/main" id="{FA89F47A-E11E-424A-A894-6420A6FBD149}"/>
                </a:ext>
              </a:extLst>
            </p:cNvPr>
            <p:cNvPicPr>
              <a:picLocks noChangeAspect="1"/>
            </p:cNvPicPr>
            <p:nvPr/>
          </p:nvPicPr>
          <p:blipFill>
            <a:blip r:embed="rId2"/>
            <a:stretch>
              <a:fillRect/>
            </a:stretch>
          </p:blipFill>
          <p:spPr>
            <a:xfrm>
              <a:off x="1169941" y="2235983"/>
              <a:ext cx="2973795" cy="2092949"/>
            </a:xfrm>
            <a:prstGeom prst="rect">
              <a:avLst/>
            </a:prstGeom>
          </p:spPr>
        </p:pic>
        <p:pic>
          <p:nvPicPr>
            <p:cNvPr id="15" name="Picture 14" descr="Table&#10;&#10;Description automatically generated">
              <a:extLst>
                <a:ext uri="{FF2B5EF4-FFF2-40B4-BE49-F238E27FC236}">
                  <a16:creationId xmlns:a16="http://schemas.microsoft.com/office/drawing/2014/main" id="{AAC3E3C2-9194-BA41-B744-93A2604323C5}"/>
                </a:ext>
              </a:extLst>
            </p:cNvPr>
            <p:cNvPicPr>
              <a:picLocks noChangeAspect="1"/>
            </p:cNvPicPr>
            <p:nvPr/>
          </p:nvPicPr>
          <p:blipFill>
            <a:blip r:embed="rId3"/>
            <a:stretch>
              <a:fillRect/>
            </a:stretch>
          </p:blipFill>
          <p:spPr>
            <a:xfrm>
              <a:off x="2751017" y="2546431"/>
              <a:ext cx="1153082" cy="1240436"/>
            </a:xfrm>
            <a:prstGeom prst="rect">
              <a:avLst/>
            </a:prstGeom>
            <a:ln>
              <a:solidFill>
                <a:schemeClr val="dk1"/>
              </a:solidFill>
            </a:ln>
          </p:spPr>
        </p:pic>
      </p:grpSp>
      <p:sp>
        <p:nvSpPr>
          <p:cNvPr id="3" name="Footer Placeholder 2">
            <a:extLst>
              <a:ext uri="{FF2B5EF4-FFF2-40B4-BE49-F238E27FC236}">
                <a16:creationId xmlns:a16="http://schemas.microsoft.com/office/drawing/2014/main" id="{50F06A25-1023-9144-BBBF-F740EE884FF1}"/>
              </a:ext>
            </a:extLst>
          </p:cNvPr>
          <p:cNvSpPr>
            <a:spLocks noGrp="1"/>
          </p:cNvSpPr>
          <p:nvPr>
            <p:ph type="ftr" sz="quarter" idx="11"/>
          </p:nvPr>
        </p:nvSpPr>
        <p:spPr/>
        <p:txBody>
          <a:bodyPr/>
          <a:lstStyle/>
          <a:p>
            <a:r>
              <a:rPr lang="en-US"/>
              <a:t>Stephen Stark - New Market Analysis</a:t>
            </a:r>
            <a:endParaRPr lang="en-US" dirty="0"/>
          </a:p>
        </p:txBody>
      </p:sp>
      <p:sp>
        <p:nvSpPr>
          <p:cNvPr id="4" name="Slide Number Placeholder 3">
            <a:extLst>
              <a:ext uri="{FF2B5EF4-FFF2-40B4-BE49-F238E27FC236}">
                <a16:creationId xmlns:a16="http://schemas.microsoft.com/office/drawing/2014/main" id="{78C083CD-F6CB-1143-B1FE-8782BBC4BFA4}"/>
              </a:ext>
            </a:extLst>
          </p:cNvPr>
          <p:cNvSpPr>
            <a:spLocks noGrp="1"/>
          </p:cNvSpPr>
          <p:nvPr>
            <p:ph type="sldNum" sz="quarter" idx="12"/>
          </p:nvPr>
        </p:nvSpPr>
        <p:spPr/>
        <p:txBody>
          <a:bodyPr/>
          <a:lstStyle/>
          <a:p>
            <a:r>
              <a:rPr lang="en-US" dirty="0"/>
              <a:t>18</a:t>
            </a:r>
          </a:p>
        </p:txBody>
      </p:sp>
    </p:spTree>
    <p:extLst>
      <p:ext uri="{BB962C8B-B14F-4D97-AF65-F5344CB8AC3E}">
        <p14:creationId xmlns:p14="http://schemas.microsoft.com/office/powerpoint/2010/main" val="34283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dirty="0">
                <a:solidFill>
                  <a:schemeClr val="tx1">
                    <a:lumMod val="50000"/>
                    <a:lumOff val="50000"/>
                  </a:schemeClr>
                </a:solidFill>
              </a:rPr>
              <a:t>6</a:t>
            </a:r>
            <a:r>
              <a:rPr lang="en-US" b="1" dirty="0"/>
              <a:t> NEXT STEPS [BEYOND THIS ANALYSIS]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a:xfrm>
            <a:off x="1506429" y="1690688"/>
            <a:ext cx="9847371" cy="4351338"/>
          </a:xfrm>
        </p:spPr>
        <p:txBody>
          <a:bodyPr>
            <a:normAutofit fontScale="92500" lnSpcReduction="20000"/>
          </a:bodyPr>
          <a:lstStyle/>
          <a:p>
            <a:pPr marL="0" indent="0">
              <a:lnSpc>
                <a:spcPct val="120000"/>
              </a:lnSpc>
              <a:buNone/>
            </a:pPr>
            <a:r>
              <a:rPr lang="en-US" dirty="0"/>
              <a:t>Implement the outlined growth strategies</a:t>
            </a:r>
          </a:p>
          <a:p>
            <a:pPr marL="0" indent="0">
              <a:lnSpc>
                <a:spcPct val="120000"/>
              </a:lnSpc>
              <a:buNone/>
            </a:pPr>
            <a:endParaRPr lang="en-US" sz="100" dirty="0"/>
          </a:p>
          <a:p>
            <a:pPr marL="0" indent="0">
              <a:lnSpc>
                <a:spcPct val="120000"/>
              </a:lnSpc>
              <a:buNone/>
            </a:pPr>
            <a:r>
              <a:rPr lang="en-US" dirty="0"/>
              <a:t>Define specific KPIs to better understand performance. </a:t>
            </a:r>
          </a:p>
          <a:p>
            <a:pPr marL="971550" lvl="1" indent="-514350">
              <a:lnSpc>
                <a:spcPct val="120000"/>
              </a:lnSpc>
              <a:buFont typeface="+mj-lt"/>
              <a:buAutoNum type="alphaLcParenR"/>
            </a:pPr>
            <a:r>
              <a:rPr lang="en-US" dirty="0"/>
              <a:t>The CEO wants to grow the business 20%. In terms of what? Number of transactions? Number of customer’s reached? Number of restaurants on the platform? Completed transaction value?</a:t>
            </a:r>
          </a:p>
          <a:p>
            <a:pPr marL="457200" lvl="1" indent="0">
              <a:lnSpc>
                <a:spcPct val="120000"/>
              </a:lnSpc>
              <a:buNone/>
            </a:pPr>
            <a:endParaRPr lang="en-US" sz="100" dirty="0"/>
          </a:p>
          <a:p>
            <a:pPr marL="0" indent="0">
              <a:lnSpc>
                <a:spcPct val="120000"/>
              </a:lnSpc>
              <a:buNone/>
            </a:pPr>
            <a:r>
              <a:rPr lang="en-US" dirty="0"/>
              <a:t>Invest in quality assurance measures to investigate data inconsistencies </a:t>
            </a:r>
          </a:p>
          <a:p>
            <a:pPr marL="0" indent="0">
              <a:lnSpc>
                <a:spcPct val="120000"/>
              </a:lnSpc>
              <a:buNone/>
            </a:pPr>
            <a:endParaRPr lang="en-US" sz="100" dirty="0"/>
          </a:p>
          <a:p>
            <a:pPr marL="0" indent="0">
              <a:lnSpc>
                <a:spcPct val="120000"/>
              </a:lnSpc>
              <a:buNone/>
            </a:pPr>
            <a:r>
              <a:rPr lang="en-US" dirty="0"/>
              <a:t>Broaden the scope of the analysis. More data! </a:t>
            </a:r>
          </a:p>
          <a:p>
            <a:pPr marL="971550" lvl="1" indent="-514350">
              <a:lnSpc>
                <a:spcPct val="120000"/>
              </a:lnSpc>
              <a:buFont typeface="+mj-lt"/>
              <a:buAutoNum type="alphaLcParenR"/>
            </a:pPr>
            <a:r>
              <a:rPr lang="en-US" dirty="0"/>
              <a:t>Time series modeling to account for seasonality. What insights from other markets could we leverage to better forecast the New York Market?</a:t>
            </a:r>
          </a:p>
        </p:txBody>
      </p:sp>
      <p:pic>
        <p:nvPicPr>
          <p:cNvPr id="8" name="Graphic 7" descr="Badge 4">
            <a:extLst>
              <a:ext uri="{FF2B5EF4-FFF2-40B4-BE49-F238E27FC236}">
                <a16:creationId xmlns:a16="http://schemas.microsoft.com/office/drawing/2014/main" id="{31DE6A80-DD1A-0C46-A6A2-940EA0FAAB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719434"/>
            <a:ext cx="548640" cy="548640"/>
          </a:xfrm>
          <a:prstGeom prst="rect">
            <a:avLst/>
          </a:prstGeom>
        </p:spPr>
      </p:pic>
      <p:pic>
        <p:nvPicPr>
          <p:cNvPr id="10" name="Graphic 9" descr="Badge 3">
            <a:extLst>
              <a:ext uri="{FF2B5EF4-FFF2-40B4-BE49-F238E27FC236}">
                <a16:creationId xmlns:a16="http://schemas.microsoft.com/office/drawing/2014/main" id="{4BC9566D-7899-8845-922B-A4BF2F00A5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4050137"/>
            <a:ext cx="548640" cy="548640"/>
          </a:xfrm>
          <a:prstGeom prst="rect">
            <a:avLst/>
          </a:prstGeom>
        </p:spPr>
      </p:pic>
      <p:pic>
        <p:nvPicPr>
          <p:cNvPr id="12" name="Graphic 11" descr="Badge">
            <a:extLst>
              <a:ext uri="{FF2B5EF4-FFF2-40B4-BE49-F238E27FC236}">
                <a16:creationId xmlns:a16="http://schemas.microsoft.com/office/drawing/2014/main" id="{8C119C1A-E8B8-9A4C-9460-836D5856A5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2383135"/>
            <a:ext cx="548640" cy="548640"/>
          </a:xfrm>
          <a:prstGeom prst="rect">
            <a:avLst/>
          </a:prstGeom>
        </p:spPr>
      </p:pic>
      <p:pic>
        <p:nvPicPr>
          <p:cNvPr id="14" name="Graphic 13" descr="Badge 1">
            <a:extLst>
              <a:ext uri="{FF2B5EF4-FFF2-40B4-BE49-F238E27FC236}">
                <a16:creationId xmlns:a16="http://schemas.microsoft.com/office/drawing/2014/main" id="{8B24C999-D85A-594D-A974-8C1A28EC1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1690688"/>
            <a:ext cx="548640" cy="548640"/>
          </a:xfrm>
          <a:prstGeom prst="rect">
            <a:avLst/>
          </a:prstGeom>
        </p:spPr>
      </p:pic>
      <p:sp>
        <p:nvSpPr>
          <p:cNvPr id="15" name="Footer Placeholder 14">
            <a:extLst>
              <a:ext uri="{FF2B5EF4-FFF2-40B4-BE49-F238E27FC236}">
                <a16:creationId xmlns:a16="http://schemas.microsoft.com/office/drawing/2014/main" id="{CC2198B1-6C47-964E-9E0C-F243DDBC905F}"/>
              </a:ext>
            </a:extLst>
          </p:cNvPr>
          <p:cNvSpPr>
            <a:spLocks noGrp="1"/>
          </p:cNvSpPr>
          <p:nvPr>
            <p:ph type="ftr" sz="quarter" idx="11"/>
          </p:nvPr>
        </p:nvSpPr>
        <p:spPr/>
        <p:txBody>
          <a:bodyPr/>
          <a:lstStyle/>
          <a:p>
            <a:r>
              <a:rPr lang="en-US"/>
              <a:t>Stephen Stark - New Market Analysis</a:t>
            </a:r>
            <a:endParaRPr lang="en-US" dirty="0"/>
          </a:p>
        </p:txBody>
      </p:sp>
      <p:sp>
        <p:nvSpPr>
          <p:cNvPr id="16" name="Slide Number Placeholder 15">
            <a:extLst>
              <a:ext uri="{FF2B5EF4-FFF2-40B4-BE49-F238E27FC236}">
                <a16:creationId xmlns:a16="http://schemas.microsoft.com/office/drawing/2014/main" id="{0B0202AE-FB51-694C-B167-D80812A8D4D1}"/>
              </a:ext>
            </a:extLst>
          </p:cNvPr>
          <p:cNvSpPr>
            <a:spLocks noGrp="1"/>
          </p:cNvSpPr>
          <p:nvPr>
            <p:ph type="sldNum" sz="quarter" idx="12"/>
          </p:nvPr>
        </p:nvSpPr>
        <p:spPr/>
        <p:txBody>
          <a:bodyPr/>
          <a:lstStyle/>
          <a:p>
            <a:r>
              <a:rPr lang="en-US" dirty="0"/>
              <a:t>19</a:t>
            </a:r>
          </a:p>
        </p:txBody>
      </p:sp>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
        <p:nvSpPr>
          <p:cNvPr id="35" name="Footer Placeholder 34">
            <a:extLst>
              <a:ext uri="{FF2B5EF4-FFF2-40B4-BE49-F238E27FC236}">
                <a16:creationId xmlns:a16="http://schemas.microsoft.com/office/drawing/2014/main" id="{016BF782-0831-5B47-8D51-23047D2E7E1D}"/>
              </a:ext>
            </a:extLst>
          </p:cNvPr>
          <p:cNvSpPr>
            <a:spLocks noGrp="1"/>
          </p:cNvSpPr>
          <p:nvPr>
            <p:ph type="ftr" sz="quarter" idx="11"/>
          </p:nvPr>
        </p:nvSpPr>
        <p:spPr/>
        <p:txBody>
          <a:bodyPr/>
          <a:lstStyle/>
          <a:p>
            <a:r>
              <a:rPr lang="en-US"/>
              <a:t>Stephen Stark - New Market Analysis</a:t>
            </a:r>
            <a:endParaRPr lang="en-US" dirty="0"/>
          </a:p>
        </p:txBody>
      </p:sp>
      <p:sp>
        <p:nvSpPr>
          <p:cNvPr id="36" name="Slide Number Placeholder 35">
            <a:extLst>
              <a:ext uri="{FF2B5EF4-FFF2-40B4-BE49-F238E27FC236}">
                <a16:creationId xmlns:a16="http://schemas.microsoft.com/office/drawing/2014/main" id="{74796CA1-ACAB-FE42-8F52-25A989E414BB}"/>
              </a:ext>
            </a:extLst>
          </p:cNvPr>
          <p:cNvSpPr>
            <a:spLocks noGrp="1"/>
          </p:cNvSpPr>
          <p:nvPr>
            <p:ph type="sldNum" sz="quarter" idx="12"/>
          </p:nvPr>
        </p:nvSpPr>
        <p:spPr/>
        <p:txBody>
          <a:bodyPr/>
          <a:lstStyle/>
          <a:p>
            <a:fld id="{AD44F050-9915-E24F-A2A7-E8AD21817AE0}" type="slidenum">
              <a:rPr lang="en-US" smtClean="0"/>
              <a:t>2</a:t>
            </a:fld>
            <a:endParaRPr lang="en-US" dirty="0"/>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dirty="0">
                <a:solidFill>
                  <a:schemeClr val="tx1">
                    <a:lumMod val="50000"/>
                    <a:lumOff val="50000"/>
                  </a:schemeClr>
                </a:solidFill>
              </a:rPr>
              <a:t>7</a:t>
            </a:r>
            <a:r>
              <a:rPr lang="en-US" b="1" dirty="0"/>
              <a:t>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pPr marL="0" indent="0">
              <a:buNone/>
            </a:pPr>
            <a:r>
              <a:rPr lang="en-US" dirty="0"/>
              <a:t>I hope you enjoyed my analysis. Please reach out with any further questions.</a:t>
            </a:r>
          </a:p>
          <a:p>
            <a:pPr marL="0" indent="0">
              <a:buNone/>
            </a:pPr>
            <a:endParaRPr lang="en-US" dirty="0"/>
          </a:p>
          <a:p>
            <a:pPr marL="0" indent="0">
              <a:buNone/>
            </a:pPr>
            <a:r>
              <a:rPr lang="en-US" dirty="0"/>
              <a:t>The full analysis can be found on my GitHub profile.</a:t>
            </a:r>
          </a:p>
          <a:p>
            <a:endParaRPr lang="en-US" dirty="0"/>
          </a:p>
          <a:p>
            <a:pPr marL="0" indent="0">
              <a:buNone/>
            </a:pPr>
            <a:r>
              <a:rPr lang="en-US" dirty="0"/>
              <a:t>Contact Information:</a:t>
            </a:r>
          </a:p>
          <a:p>
            <a:pPr marL="0" indent="0">
              <a:buNone/>
            </a:pPr>
            <a:r>
              <a:rPr lang="en-US" dirty="0"/>
              <a:t>Stephen Stark</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
        <p:nvSpPr>
          <p:cNvPr id="4" name="Footer Placeholder 3">
            <a:extLst>
              <a:ext uri="{FF2B5EF4-FFF2-40B4-BE49-F238E27FC236}">
                <a16:creationId xmlns:a16="http://schemas.microsoft.com/office/drawing/2014/main" id="{BF8B94CE-0536-7340-9D48-C281891F46F5}"/>
              </a:ext>
            </a:extLst>
          </p:cNvPr>
          <p:cNvSpPr>
            <a:spLocks noGrp="1"/>
          </p:cNvSpPr>
          <p:nvPr>
            <p:ph type="ftr" sz="quarter" idx="11"/>
          </p:nvPr>
        </p:nvSpPr>
        <p:spPr/>
        <p:txBody>
          <a:bodyPr/>
          <a:lstStyle/>
          <a:p>
            <a:r>
              <a:rPr lang="en-US"/>
              <a:t>Stephen Stark - New Market Analysis</a:t>
            </a:r>
            <a:endParaRPr lang="en-US" dirty="0"/>
          </a:p>
        </p:txBody>
      </p:sp>
      <p:sp>
        <p:nvSpPr>
          <p:cNvPr id="5" name="Slide Number Placeholder 4">
            <a:extLst>
              <a:ext uri="{FF2B5EF4-FFF2-40B4-BE49-F238E27FC236}">
                <a16:creationId xmlns:a16="http://schemas.microsoft.com/office/drawing/2014/main" id="{23634FD6-C2B5-5148-8C75-ED1BC772EE35}"/>
              </a:ext>
            </a:extLst>
          </p:cNvPr>
          <p:cNvSpPr>
            <a:spLocks noGrp="1"/>
          </p:cNvSpPr>
          <p:nvPr>
            <p:ph type="sldNum" sz="quarter" idx="12"/>
          </p:nvPr>
        </p:nvSpPr>
        <p:spPr/>
        <p:txBody>
          <a:bodyPr/>
          <a:lstStyle/>
          <a:p>
            <a:r>
              <a:rPr lang="en-US" dirty="0"/>
              <a:t>20</a:t>
            </a:r>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a:solidFill>
                  <a:schemeClr val="tx1">
                    <a:lumMod val="50000"/>
                    <a:lumOff val="50000"/>
                  </a:schemeClr>
                </a:solidFill>
              </a:rPr>
              <a:t>1</a:t>
            </a:r>
            <a:r>
              <a:rPr lang="en-US" b="1"/>
              <a:t> EXECUTIVE SUMMARY </a:t>
            </a:r>
            <a:endParaRPr lang="en-US" b="1" dirty="0"/>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a:t>The New York market is </a:t>
            </a:r>
            <a:r>
              <a:rPr lang="en-US" sz="1600" b="1"/>
              <a:t>STRONG with SIGNIFICANT GROWTH POTENTIAL</a:t>
            </a:r>
            <a:r>
              <a:rPr lang="en-US" sz="1600"/>
              <a:t>:</a:t>
            </a:r>
          </a:p>
          <a:p>
            <a:r>
              <a:rPr lang="en-US" sz="1600"/>
              <a:t>Completed 4,700 transactions in the month of October 2014 </a:t>
            </a:r>
          </a:p>
          <a:p>
            <a:r>
              <a:rPr lang="en-US" sz="1600"/>
              <a:t>45-minute average delivery time </a:t>
            </a:r>
          </a:p>
          <a:p>
            <a:r>
              <a:rPr lang="en-US" sz="1600"/>
              <a:t>2,900+ unique customers served; 16% order twice, 6% order three or more times</a:t>
            </a:r>
          </a:p>
          <a:p>
            <a:r>
              <a:rPr lang="en-US" sz="1600"/>
              <a:t>Most popular delivery time is between 6PM-8PM</a:t>
            </a:r>
          </a:p>
          <a:p>
            <a:pPr marL="0" indent="0">
              <a:buNone/>
            </a:pPr>
            <a:endParaRPr lang="en-US" sz="1600" b="1"/>
          </a:p>
          <a:p>
            <a:pPr marL="0" indent="0">
              <a:buNone/>
            </a:pPr>
            <a:r>
              <a:rPr lang="en-US" sz="1600" b="1"/>
              <a:t>GROWTH RECOMMENDATION #1: </a:t>
            </a:r>
            <a:r>
              <a:rPr lang="en-US" sz="1600"/>
              <a:t>Targeted campaigns to specific zip codes.</a:t>
            </a:r>
          </a:p>
          <a:p>
            <a:r>
              <a:rPr lang="en-US" sz="1600"/>
              <a:t>[11226, 10025, 11211]: have the lowest market penetration rate, currently reaching 60 of the 290K potential customers</a:t>
            </a:r>
          </a:p>
          <a:p>
            <a:r>
              <a:rPr lang="en-US" sz="1600"/>
              <a:t>[10282,10007,10069]: have the highest average household median income $200K+ and a low market penetration rate, currently reaching 110 of the 17K potential customers</a:t>
            </a:r>
          </a:p>
          <a:p>
            <a:endParaRPr lang="en-US" sz="600"/>
          </a:p>
          <a:p>
            <a:pPr marL="0" indent="0">
              <a:buNone/>
            </a:pPr>
            <a:r>
              <a:rPr lang="en-US" sz="1600" b="1"/>
              <a:t>GROWTH RECOMMENDATION #2: </a:t>
            </a:r>
            <a:r>
              <a:rPr lang="en-US" sz="160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a:p>
          <a:p>
            <a:pPr marL="0" indent="0">
              <a:buNone/>
            </a:pPr>
            <a:r>
              <a:rPr lang="en-US" sz="1600" b="1"/>
              <a:t>GROWTH RECOMMENDATION #3: </a:t>
            </a:r>
            <a:r>
              <a:rPr lang="en-US" sz="1600"/>
              <a:t>Decrease wasted time at restaurants. Explore a restaurant partnership model to minimize the time spent waiting at the pickup location.</a:t>
            </a:r>
            <a:endParaRPr lang="en-US" sz="1600" dirty="0"/>
          </a:p>
        </p:txBody>
      </p:sp>
      <p:sp>
        <p:nvSpPr>
          <p:cNvPr id="5" name="Footer Placeholder 4">
            <a:extLst>
              <a:ext uri="{FF2B5EF4-FFF2-40B4-BE49-F238E27FC236}">
                <a16:creationId xmlns:a16="http://schemas.microsoft.com/office/drawing/2014/main" id="{6E5A3199-F90E-9141-AB85-E65D273F3790}"/>
              </a:ext>
            </a:extLst>
          </p:cNvPr>
          <p:cNvSpPr>
            <a:spLocks noGrp="1"/>
          </p:cNvSpPr>
          <p:nvPr>
            <p:ph type="ftr" sz="quarter" idx="11"/>
          </p:nvPr>
        </p:nvSpPr>
        <p:spPr/>
        <p:txBody>
          <a:bodyPr/>
          <a:lstStyle/>
          <a:p>
            <a:r>
              <a:rPr lang="en-US"/>
              <a:t>Stephen Stark - New Market Analysis</a:t>
            </a:r>
            <a:endParaRPr lang="en-US" dirty="0"/>
          </a:p>
        </p:txBody>
      </p:sp>
      <p:sp>
        <p:nvSpPr>
          <p:cNvPr id="6" name="Slide Number Placeholder 5">
            <a:extLst>
              <a:ext uri="{FF2B5EF4-FFF2-40B4-BE49-F238E27FC236}">
                <a16:creationId xmlns:a16="http://schemas.microsoft.com/office/drawing/2014/main" id="{4FDA0C36-A381-DB40-B7AF-1430D7E523D2}"/>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a:xfrm>
            <a:off x="6172200" y="1825624"/>
            <a:ext cx="5181600" cy="5032375"/>
          </a:xfrm>
        </p:spPr>
        <p:txBody>
          <a:bodyPr>
            <a:normAutofit fontScale="32500" lnSpcReduction="20000"/>
          </a:bodyPr>
          <a:lstStyle/>
          <a:p>
            <a:pPr marL="0" indent="0">
              <a:buNone/>
            </a:pPr>
            <a:r>
              <a:rPr lang="en-US" sz="8000" b="1" dirty="0"/>
              <a:t>Assumptions</a:t>
            </a:r>
            <a:r>
              <a:rPr lang="en-US" sz="4000" b="1" dirty="0"/>
              <a:t>:</a:t>
            </a:r>
          </a:p>
          <a:p>
            <a:pPr>
              <a:lnSpc>
                <a:spcPct val="120000"/>
              </a:lnSpc>
            </a:pPr>
            <a:r>
              <a:rPr lang="en-US" sz="5500" dirty="0"/>
              <a:t>Place category, item name, item quantity, category name were all replaced with “not disclosed”</a:t>
            </a:r>
          </a:p>
          <a:p>
            <a:pPr>
              <a:lnSpc>
                <a:spcPct val="120000"/>
              </a:lnSpc>
            </a:pPr>
            <a:r>
              <a:rPr lang="en-US" sz="5500" dirty="0"/>
              <a:t>Estimated time to order using an average value for the dataset as my analysis did not show meaningful deviation by place category </a:t>
            </a:r>
          </a:p>
          <a:p>
            <a:pPr>
              <a:lnSpc>
                <a:spcPct val="120000"/>
              </a:lnSpc>
            </a:pPr>
            <a:r>
              <a:rPr lang="en-US" sz="5500" dirty="0"/>
              <a:t>Dropped records that did not have Jumpman pickup arrival and departure times</a:t>
            </a:r>
          </a:p>
          <a:p>
            <a:pPr>
              <a:lnSpc>
                <a:spcPct val="120000"/>
              </a:lnSpc>
            </a:pPr>
            <a:r>
              <a:rPr lang="en-US" sz="5500" dirty="0"/>
              <a:t>Multiple items from the same order were broken out into separate records. I decided to only keep one record per delivery id</a:t>
            </a:r>
          </a:p>
          <a:p>
            <a:pPr>
              <a:lnSpc>
                <a:spcPct val="120000"/>
              </a:lnSpc>
            </a:pPr>
            <a:r>
              <a:rPr lang="en-US" sz="55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Methodology</a:t>
            </a:r>
            <a:r>
              <a:rPr lang="en-US" sz="2600" dirty="0"/>
              <a:t>:</a:t>
            </a:r>
          </a:p>
          <a:p>
            <a:pPr marL="514350" indent="-514350">
              <a:buAutoNum type="arabicPeriod"/>
            </a:pPr>
            <a:r>
              <a:rPr lang="en-US" sz="2000" dirty="0"/>
              <a:t>Examine data integrity concerns</a:t>
            </a:r>
          </a:p>
          <a:p>
            <a:pPr marL="514350" indent="-514350">
              <a:buAutoNum type="arabicPeriod"/>
            </a:pPr>
            <a:r>
              <a:rPr lang="en-US" sz="2000" dirty="0"/>
              <a:t>Exploratory data analysis</a:t>
            </a:r>
          </a:p>
          <a:p>
            <a:pPr marL="514350" indent="-514350">
              <a:buAutoNum type="arabicPeriod"/>
            </a:pPr>
            <a:r>
              <a:rPr lang="en-US" sz="2000" dirty="0"/>
              <a:t>Feature engineering</a:t>
            </a:r>
          </a:p>
          <a:p>
            <a:pPr marL="514350" indent="-514350">
              <a:buAutoNum type="arabicPeriod"/>
            </a:pPr>
            <a:r>
              <a:rPr lang="en-US" sz="2000" dirty="0"/>
              <a:t>Determine growth strategy</a:t>
            </a:r>
          </a:p>
          <a:p>
            <a:pPr marL="514350" indent="-514350">
              <a:buAutoNum type="arabicPeriod"/>
            </a:pPr>
            <a:endParaRPr lang="en-US" sz="2600" dirty="0"/>
          </a:p>
        </p:txBody>
      </p:sp>
      <p:sp>
        <p:nvSpPr>
          <p:cNvPr id="26" name="Footer Placeholder 25">
            <a:extLst>
              <a:ext uri="{FF2B5EF4-FFF2-40B4-BE49-F238E27FC236}">
                <a16:creationId xmlns:a16="http://schemas.microsoft.com/office/drawing/2014/main" id="{FB4AF97D-9199-894C-9F2E-7F7D6777BFB8}"/>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916C936F-6FDD-4E45-8C6B-186BDB0A2797}"/>
              </a:ext>
            </a:extLst>
          </p:cNvPr>
          <p:cNvSpPr>
            <a:spLocks noGrp="1"/>
          </p:cNvSpPr>
          <p:nvPr>
            <p:ph type="sldNum" sz="quarter" idx="12"/>
          </p:nvPr>
        </p:nvSpPr>
        <p:spPr/>
        <p:txBody>
          <a:bodyPr/>
          <a:lstStyle/>
          <a:p>
            <a:fld id="{AD44F050-9915-E24F-A2A7-E8AD21817AE0}" type="slidenum">
              <a:rPr lang="en-US" smtClean="0"/>
              <a:t>4</a:t>
            </a:fld>
            <a:endParaRPr lang="en-US"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
        <p:nvSpPr>
          <p:cNvPr id="10" name="Footer Placeholder 9">
            <a:extLst>
              <a:ext uri="{FF2B5EF4-FFF2-40B4-BE49-F238E27FC236}">
                <a16:creationId xmlns:a16="http://schemas.microsoft.com/office/drawing/2014/main" id="{54770B20-BD77-6A4D-B194-4830578E7C0F}"/>
              </a:ext>
            </a:extLst>
          </p:cNvPr>
          <p:cNvSpPr>
            <a:spLocks noGrp="1"/>
          </p:cNvSpPr>
          <p:nvPr>
            <p:ph type="ftr" sz="quarter" idx="11"/>
          </p:nvPr>
        </p:nvSpPr>
        <p:spPr/>
        <p:txBody>
          <a:bodyPr/>
          <a:lstStyle/>
          <a:p>
            <a:r>
              <a:rPr lang="en-US"/>
              <a:t>Stephen Stark - New Market Analysis</a:t>
            </a:r>
            <a:endParaRPr lang="en-US" dirty="0"/>
          </a:p>
        </p:txBody>
      </p:sp>
      <p:sp>
        <p:nvSpPr>
          <p:cNvPr id="11" name="Slide Number Placeholder 10">
            <a:extLst>
              <a:ext uri="{FF2B5EF4-FFF2-40B4-BE49-F238E27FC236}">
                <a16:creationId xmlns:a16="http://schemas.microsoft.com/office/drawing/2014/main" id="{356CF980-9E51-ED49-913C-16A8252CFFDD}"/>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1" y="1825625"/>
            <a:ext cx="4736244"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dirty="0"/>
              <a:t>Five most frequented drop off zip codes are</a:t>
            </a:r>
          </a:p>
          <a:p>
            <a:pPr marL="0" indent="0">
              <a:buNone/>
            </a:pPr>
            <a:r>
              <a:rPr lang="en-US" sz="1600" dirty="0"/>
              <a:t>[10001, 10002, 10003, 10011, 10012]</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504708" y="4709959"/>
            <a:ext cx="3005712" cy="214804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74991232"/>
              </p:ext>
            </p:extLst>
          </p:nvPr>
        </p:nvGraphicFramePr>
        <p:xfrm>
          <a:off x="5992521" y="4047861"/>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25" y="2781828"/>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cxnSp>
        <p:nvCxnSpPr>
          <p:cNvPr id="27" name="Straight Connector 26">
            <a:extLst>
              <a:ext uri="{FF2B5EF4-FFF2-40B4-BE49-F238E27FC236}">
                <a16:creationId xmlns:a16="http://schemas.microsoft.com/office/drawing/2014/main" id="{875B11A6-F89E-C142-8EFC-44F62144DF09}"/>
              </a:ext>
            </a:extLst>
          </p:cNvPr>
          <p:cNvCxnSpPr>
            <a:cxnSpLocks/>
          </p:cNvCxnSpPr>
          <p:nvPr/>
        </p:nvCxnSpPr>
        <p:spPr>
          <a:xfrm>
            <a:off x="5764192" y="2101750"/>
            <a:ext cx="0" cy="4075213"/>
          </a:xfrm>
          <a:prstGeom prst="line">
            <a:avLst/>
          </a:prstGeom>
        </p:spPr>
        <p:style>
          <a:lnRef idx="1">
            <a:schemeClr val="dk1"/>
          </a:lnRef>
          <a:fillRef idx="0">
            <a:schemeClr val="dk1"/>
          </a:fillRef>
          <a:effectRef idx="0">
            <a:schemeClr val="dk1"/>
          </a:effectRef>
          <a:fontRef idx="minor">
            <a:schemeClr val="tx1"/>
          </a:fontRef>
        </p:style>
      </p:cxnSp>
      <p:sp>
        <p:nvSpPr>
          <p:cNvPr id="28" name="Footer Placeholder 27">
            <a:extLst>
              <a:ext uri="{FF2B5EF4-FFF2-40B4-BE49-F238E27FC236}">
                <a16:creationId xmlns:a16="http://schemas.microsoft.com/office/drawing/2014/main" id="{DF66FCD7-C118-EE48-9F52-4D877CF4765D}"/>
              </a:ext>
            </a:extLst>
          </p:cNvPr>
          <p:cNvSpPr>
            <a:spLocks noGrp="1"/>
          </p:cNvSpPr>
          <p:nvPr>
            <p:ph type="ftr" sz="quarter" idx="11"/>
          </p:nvPr>
        </p:nvSpPr>
        <p:spPr/>
        <p:txBody>
          <a:bodyPr/>
          <a:lstStyle/>
          <a:p>
            <a:r>
              <a:rPr lang="en-US"/>
              <a:t>Stephen Stark - New Market Analysis</a:t>
            </a:r>
            <a:endParaRPr lang="en-US" dirty="0"/>
          </a:p>
        </p:txBody>
      </p:sp>
      <p:sp>
        <p:nvSpPr>
          <p:cNvPr id="29" name="Slide Number Placeholder 28">
            <a:extLst>
              <a:ext uri="{FF2B5EF4-FFF2-40B4-BE49-F238E27FC236}">
                <a16:creationId xmlns:a16="http://schemas.microsoft.com/office/drawing/2014/main" id="{341217C0-AACE-6D45-B8EC-672721F82E10}"/>
              </a:ext>
            </a:extLst>
          </p:cNvPr>
          <p:cNvSpPr>
            <a:spLocks noGrp="1"/>
          </p:cNvSpPr>
          <p:nvPr>
            <p:ph type="sldNum" sz="quarter" idx="12"/>
          </p:nvPr>
        </p:nvSpPr>
        <p:spPr/>
        <p:txBody>
          <a:bodyPr/>
          <a:lstStyle/>
          <a:p>
            <a:fld id="{AD44F050-9915-E24F-A2A7-E8AD21817AE0}" type="slidenum">
              <a:rPr lang="en-US" smtClean="0"/>
              <a:t>6</a:t>
            </a:fld>
            <a:endParaRPr lang="en-US" dirty="0"/>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89709"/>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39605"/>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56088"/>
            <a:ext cx="10538750" cy="0"/>
          </a:xfrm>
          <a:prstGeom prst="line">
            <a:avLst/>
          </a:prstGeom>
        </p:spPr>
        <p:style>
          <a:lnRef idx="1">
            <a:schemeClr val="dk1"/>
          </a:lnRef>
          <a:fillRef idx="0">
            <a:schemeClr val="dk1"/>
          </a:fillRef>
          <a:effectRef idx="0">
            <a:schemeClr val="dk1"/>
          </a:effectRef>
          <a:fontRef idx="minor">
            <a:schemeClr val="tx1"/>
          </a:fontRef>
        </p:style>
      </p:cxnSp>
      <p:sp>
        <p:nvSpPr>
          <p:cNvPr id="37" name="Footer Placeholder 36">
            <a:extLst>
              <a:ext uri="{FF2B5EF4-FFF2-40B4-BE49-F238E27FC236}">
                <a16:creationId xmlns:a16="http://schemas.microsoft.com/office/drawing/2014/main" id="{4EF4B54D-294D-7E48-A4AE-7A39F078B9B9}"/>
              </a:ext>
            </a:extLst>
          </p:cNvPr>
          <p:cNvSpPr>
            <a:spLocks noGrp="1"/>
          </p:cNvSpPr>
          <p:nvPr>
            <p:ph type="ftr" sz="quarter" idx="11"/>
          </p:nvPr>
        </p:nvSpPr>
        <p:spPr/>
        <p:txBody>
          <a:bodyPr/>
          <a:lstStyle/>
          <a:p>
            <a:r>
              <a:rPr lang="en-US"/>
              <a:t>Stephen Stark - New Market Analysis</a:t>
            </a:r>
            <a:endParaRPr lang="en-US" dirty="0"/>
          </a:p>
        </p:txBody>
      </p:sp>
      <p:sp>
        <p:nvSpPr>
          <p:cNvPr id="38" name="Slide Number Placeholder 37">
            <a:extLst>
              <a:ext uri="{FF2B5EF4-FFF2-40B4-BE49-F238E27FC236}">
                <a16:creationId xmlns:a16="http://schemas.microsoft.com/office/drawing/2014/main" id="{2BAD5635-57E2-AD45-A98E-F68A90E72023}"/>
              </a:ext>
            </a:extLst>
          </p:cNvPr>
          <p:cNvSpPr>
            <a:spLocks noGrp="1"/>
          </p:cNvSpPr>
          <p:nvPr>
            <p:ph type="sldNum" sz="quarter" idx="12"/>
          </p:nvPr>
        </p:nvSpPr>
        <p:spPr/>
        <p:txBody>
          <a:bodyPr/>
          <a:lstStyle/>
          <a:p>
            <a:fld id="{AD44F050-9915-E24F-A2A7-E8AD21817AE0}" type="slidenum">
              <a:rPr lang="en-US" smtClean="0"/>
              <a:t>7</a:t>
            </a:fld>
            <a:endParaRPr lang="en-US" dirty="0"/>
          </a:p>
        </p:txBody>
      </p: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endParaRPr lang="en-US" dirty="0"/>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714996"/>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The Jumpman Journey</a:t>
            </a:r>
          </a:p>
          <a:p>
            <a:pPr marL="0" indent="0">
              <a:buNone/>
            </a:pPr>
            <a:r>
              <a:rPr lang="en-US" sz="2000" dirty="0"/>
              <a:t>Jumpman23 is an on-demand delivery platform connecting “</a:t>
            </a:r>
            <a:r>
              <a:rPr lang="en-US" sz="2000" b="1" dirty="0"/>
              <a:t>Jumpmen</a:t>
            </a:r>
            <a:r>
              <a:rPr lang="en-US" sz="2000" dirty="0"/>
              <a:t>” and customers. </a:t>
            </a:r>
          </a:p>
          <a:p>
            <a:pPr marL="0" indent="0">
              <a:buNone/>
            </a:pPr>
            <a:endParaRPr lang="en-US" sz="100" dirty="0"/>
          </a:p>
          <a:p>
            <a:pPr marL="0" indent="0">
              <a:buNone/>
            </a:pPr>
            <a:r>
              <a:rPr lang="en-US" sz="2000" dirty="0"/>
              <a:t>Jumpmen are sent to merchants to pickup any items requested by the customer. </a:t>
            </a:r>
          </a:p>
          <a:p>
            <a:pPr marL="0" indent="0">
              <a:buNone/>
            </a:pPr>
            <a:endParaRPr lang="en-US" sz="100" dirty="0"/>
          </a:p>
          <a:p>
            <a:pPr marL="0" indent="0">
              <a:buNone/>
            </a:pPr>
            <a:r>
              <a:rPr lang="en-US" sz="2000" dirty="0"/>
              <a:t>Whenever possible, Jumpman23 will order the  requested items ahead to save the Jumpmen time.</a:t>
            </a:r>
          </a:p>
          <a:p>
            <a:pPr marL="0" indent="0">
              <a:buNone/>
            </a:pPr>
            <a:endParaRPr lang="en-US" sz="100" dirty="0"/>
          </a:p>
          <a:p>
            <a:pPr marL="0" indent="0">
              <a:buNone/>
            </a:pPr>
            <a:r>
              <a:rPr lang="en-US" sz="20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
        <p:nvSpPr>
          <p:cNvPr id="9" name="Footer Placeholder 8">
            <a:extLst>
              <a:ext uri="{FF2B5EF4-FFF2-40B4-BE49-F238E27FC236}">
                <a16:creationId xmlns:a16="http://schemas.microsoft.com/office/drawing/2014/main" id="{C9653837-0318-464D-AA7B-88BE66F44189}"/>
              </a:ext>
            </a:extLst>
          </p:cNvPr>
          <p:cNvSpPr>
            <a:spLocks noGrp="1"/>
          </p:cNvSpPr>
          <p:nvPr>
            <p:ph type="ftr" sz="quarter" idx="11"/>
          </p:nvPr>
        </p:nvSpPr>
        <p:spPr/>
        <p:txBody>
          <a:bodyPr/>
          <a:lstStyle/>
          <a:p>
            <a:r>
              <a:rPr lang="en-US"/>
              <a:t>Stephen Stark - New Market Analysis</a:t>
            </a:r>
            <a:endParaRPr lang="en-US" dirty="0"/>
          </a:p>
        </p:txBody>
      </p:sp>
      <p:sp>
        <p:nvSpPr>
          <p:cNvPr id="10" name="Slide Number Placeholder 9">
            <a:extLst>
              <a:ext uri="{FF2B5EF4-FFF2-40B4-BE49-F238E27FC236}">
                <a16:creationId xmlns:a16="http://schemas.microsoft.com/office/drawing/2014/main" id="{43762BB7-276E-544C-8333-7DC855BD4141}"/>
              </a:ext>
            </a:extLst>
          </p:cNvPr>
          <p:cNvSpPr>
            <a:spLocks noGrp="1"/>
          </p:cNvSpPr>
          <p:nvPr>
            <p:ph type="sldNum" sz="quarter" idx="12"/>
          </p:nvPr>
        </p:nvSpPr>
        <p:spPr/>
        <p:txBody>
          <a:bodyPr/>
          <a:lstStyle/>
          <a:p>
            <a:fld id="{AD44F050-9915-E24F-A2A7-E8AD21817AE0}" type="slidenum">
              <a:rPr lang="en-US" smtClean="0"/>
              <a:t>8</a:t>
            </a:fld>
            <a:endParaRPr lang="en-US" dirty="0"/>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567062" y="2291533"/>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772162" y="1516523"/>
            <a:ext cx="5798759" cy="646331"/>
          </a:xfrm>
          <a:prstGeom prst="rect">
            <a:avLst/>
          </a:prstGeom>
          <a:noFill/>
        </p:spPr>
        <p:txBody>
          <a:bodyPr wrap="square" rtlCol="0">
            <a:spAutoFit/>
          </a:bodyPr>
          <a:lstStyle/>
          <a:p>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838199" y="2172414"/>
            <a:ext cx="5121035" cy="4276012"/>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7056866" y="5508243"/>
            <a:ext cx="4815766" cy="923330"/>
          </a:xfrm>
          <a:prstGeom prst="rect">
            <a:avLst/>
          </a:prstGeom>
          <a:noFill/>
          <a:ln w="3175">
            <a:solidFill>
              <a:schemeClr val="tx1"/>
            </a:solidFill>
          </a:ln>
        </p:spPr>
        <p:txBody>
          <a:bodyPr wrap="square" rtlCol="0">
            <a:spAutoFit/>
          </a:bodyPr>
          <a:lstStyle/>
          <a:p>
            <a:r>
              <a:rPr lang="en-US" dirty="0"/>
              <a:t>The right skew indicates inefficiency. I recommend a partnership model to decrease time spend at restaurants</a:t>
            </a:r>
          </a:p>
        </p:txBody>
      </p:sp>
      <p:pic>
        <p:nvPicPr>
          <p:cNvPr id="24" name="Graphic 23" descr="Lightbulb">
            <a:extLst>
              <a:ext uri="{FF2B5EF4-FFF2-40B4-BE49-F238E27FC236}">
                <a16:creationId xmlns:a16="http://schemas.microsoft.com/office/drawing/2014/main" id="{04AC4AE8-D4F4-BB4D-88E1-8973FFF6AF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9320" y="1645718"/>
            <a:ext cx="358879" cy="358879"/>
          </a:xfrm>
          <a:prstGeom prst="rect">
            <a:avLst/>
          </a:prstGeom>
        </p:spPr>
      </p:pic>
      <p:pic>
        <p:nvPicPr>
          <p:cNvPr id="25" name="Graphic 24" descr="Lightbulb">
            <a:extLst>
              <a:ext uri="{FF2B5EF4-FFF2-40B4-BE49-F238E27FC236}">
                <a16:creationId xmlns:a16="http://schemas.microsoft.com/office/drawing/2014/main" id="{72E1F7EE-31DE-714A-9FFC-8985B60D6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7987" y="1660248"/>
            <a:ext cx="358879" cy="358879"/>
          </a:xfrm>
          <a:prstGeom prst="rect">
            <a:avLst/>
          </a:prstGeom>
        </p:spPr>
      </p:pic>
      <p:sp>
        <p:nvSpPr>
          <p:cNvPr id="26" name="Footer Placeholder 25">
            <a:extLst>
              <a:ext uri="{FF2B5EF4-FFF2-40B4-BE49-F238E27FC236}">
                <a16:creationId xmlns:a16="http://schemas.microsoft.com/office/drawing/2014/main" id="{5775917C-F977-5F4E-980A-0663CDFB378C}"/>
              </a:ext>
            </a:extLst>
          </p:cNvPr>
          <p:cNvSpPr>
            <a:spLocks noGrp="1"/>
          </p:cNvSpPr>
          <p:nvPr>
            <p:ph type="ftr" sz="quarter" idx="11"/>
          </p:nvPr>
        </p:nvSpPr>
        <p:spPr/>
        <p:txBody>
          <a:bodyPr/>
          <a:lstStyle/>
          <a:p>
            <a:r>
              <a:rPr lang="en-US"/>
              <a:t>Stephen Stark - New Market Analysis</a:t>
            </a:r>
            <a:endParaRPr lang="en-US" dirty="0"/>
          </a:p>
        </p:txBody>
      </p:sp>
      <p:sp>
        <p:nvSpPr>
          <p:cNvPr id="27" name="Slide Number Placeholder 26">
            <a:extLst>
              <a:ext uri="{FF2B5EF4-FFF2-40B4-BE49-F238E27FC236}">
                <a16:creationId xmlns:a16="http://schemas.microsoft.com/office/drawing/2014/main" id="{6837C7B1-C637-D145-9850-B0AC47FD7D6B}"/>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2011</Words>
  <Application>Microsoft Macintosh PowerPoint</Application>
  <PresentationFormat>Widescreen</PresentationFormat>
  <Paragraphs>387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 NEW MARKET ANALYSIS [JUMPMEN]</vt:lpstr>
      <vt:lpstr>3.3 NEW MARKET ANALYSIS [BUSINESSES]</vt:lpstr>
      <vt:lpstr>3.3 NEW MARKET ANALYSIS [BUSINESSES]</vt:lpstr>
      <vt:lpstr>4 DATA</vt:lpstr>
      <vt:lpstr>4.1 DATA [INTEGRITY CONCERNS]</vt:lpstr>
      <vt:lpstr>4.2 DATA [FEATURE ENGINEERING]</vt:lpstr>
      <vt:lpstr>5 GROWTH STRATEGY</vt:lpstr>
      <vt:lpstr>5.1 GROWTH STRATEGY [TARGETED CAMPAIGNS]</vt:lpstr>
      <vt:lpstr>5.1 GROWTH STRATEGY [TARGETED CAMPAIGNS]</vt:lpstr>
      <vt:lpstr>5.2 GROWTH STRATEGY [ENGAGEMENT]</vt:lpstr>
      <vt:lpstr>5.3 GROWTH STRATEGY [WAIT TIMES]</vt:lpstr>
      <vt:lpstr>6 NEXT STEPS [BEYOND THIS ANALYSIS]</vt:lpstr>
      <vt:lpstr>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122</cp:revision>
  <dcterms:created xsi:type="dcterms:W3CDTF">2020-10-07T19:45:47Z</dcterms:created>
  <dcterms:modified xsi:type="dcterms:W3CDTF">2020-10-09T22:58:07Z</dcterms:modified>
</cp:coreProperties>
</file>