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2"/>
  </p:notesMasterIdLst>
  <p:sldIdLst>
    <p:sldId id="256" r:id="rId2"/>
    <p:sldId id="257" r:id="rId3"/>
    <p:sldId id="258" r:id="rId4"/>
    <p:sldId id="268" r:id="rId5"/>
    <p:sldId id="271" r:id="rId6"/>
    <p:sldId id="272" r:id="rId7"/>
    <p:sldId id="274" r:id="rId8"/>
    <p:sldId id="277" r:id="rId9"/>
    <p:sldId id="273" r:id="rId10"/>
    <p:sldId id="278" r:id="rId11"/>
    <p:sldId id="260" r:id="rId12"/>
    <p:sldId id="281" r:id="rId13"/>
    <p:sldId id="280" r:id="rId14"/>
    <p:sldId id="283" r:id="rId15"/>
    <p:sldId id="263" r:id="rId16"/>
    <p:sldId id="264" r:id="rId17"/>
    <p:sldId id="285" r:id="rId18"/>
    <p:sldId id="284" r:id="rId19"/>
    <p:sldId id="265" r:id="rId20"/>
    <p:sldId id="267"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tephen Stark" initials="SS" lastIdx="7" clrIdx="0">
    <p:extLst>
      <p:ext uri="{19B8F6BF-5375-455C-9EA6-DF929625EA0E}">
        <p15:presenceInfo xmlns:p15="http://schemas.microsoft.com/office/powerpoint/2012/main" userId="S::stephenstark@uchicago.edu::603017bf-3246-4e71-b6d2-32f26e5e61cb"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046"/>
    <p:restoredTop sz="96786"/>
  </p:normalViewPr>
  <p:slideViewPr>
    <p:cSldViewPr snapToGrid="0" snapToObjects="1">
      <p:cViewPr>
        <p:scale>
          <a:sx n="110" d="100"/>
          <a:sy n="110" d="100"/>
        </p:scale>
        <p:origin x="2736" y="896"/>
      </p:cViewPr>
      <p:guideLst/>
    </p:cSldViewPr>
  </p:slideViewPr>
  <p:outlineViewPr>
    <p:cViewPr>
      <p:scale>
        <a:sx n="33" d="100"/>
        <a:sy n="33" d="100"/>
      </p:scale>
      <p:origin x="0" y="-5112"/>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1600" dirty="0"/>
              <a:t>Customer Loyalty</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Series 1</c:v>
                </c:pt>
              </c:strCache>
            </c:strRef>
          </c:tx>
          <c:dPt>
            <c:idx val="0"/>
            <c:bubble3D val="0"/>
            <c:spPr>
              <a:solidFill>
                <a:schemeClr val="accent1"/>
              </a:solidFill>
              <a:ln>
                <a:noFill/>
              </a:ln>
              <a:effectLst/>
            </c:spPr>
          </c:dPt>
          <c:dPt>
            <c:idx val="1"/>
            <c:bubble3D val="0"/>
            <c:spPr>
              <a:solidFill>
                <a:schemeClr val="accent1">
                  <a:lumMod val="20000"/>
                  <a:lumOff val="80000"/>
                </a:schemeClr>
              </a:solidFill>
              <a:ln>
                <a:noFill/>
              </a:ln>
              <a:effectLst/>
            </c:spPr>
            <c:extLst>
              <c:ext xmlns:c16="http://schemas.microsoft.com/office/drawing/2014/chart" uri="{C3380CC4-5D6E-409C-BE32-E72D297353CC}">
                <c16:uniqueId val="{00000004-E13C-4841-8E9D-AD121DFF7364}"/>
              </c:ext>
            </c:extLst>
          </c:dPt>
          <c:cat>
            <c:strRef>
              <c:f>Sheet1!$A$2:$A$3</c:f>
              <c:strCache>
                <c:ptCount val="2"/>
                <c:pt idx="0">
                  <c:v>One-time Customer</c:v>
                </c:pt>
                <c:pt idx="1">
                  <c:v>Return Customer</c:v>
                </c:pt>
              </c:strCache>
            </c:strRef>
          </c:cat>
          <c:val>
            <c:numRef>
              <c:f>Sheet1!$B$2:$B$3</c:f>
              <c:numCache>
                <c:formatCode>General</c:formatCode>
                <c:ptCount val="2"/>
                <c:pt idx="0">
                  <c:v>2104</c:v>
                </c:pt>
                <c:pt idx="1">
                  <c:v>880</c:v>
                </c:pt>
              </c:numCache>
            </c:numRef>
          </c:val>
          <c:extLst>
            <c:ext xmlns:c16="http://schemas.microsoft.com/office/drawing/2014/chart" uri="{C3380CC4-5D6E-409C-BE32-E72D297353CC}">
              <c16:uniqueId val="{00000000-E13C-4841-8E9D-AD121DFF7364}"/>
            </c:ext>
          </c:extLst>
        </c:ser>
        <c:dLbls>
          <c:showLegendKey val="0"/>
          <c:showVal val="0"/>
          <c:showCatName val="0"/>
          <c:showSerName val="0"/>
          <c:showPercent val="0"/>
          <c:showBubbleSize val="0"/>
          <c:showLeaderLines val="1"/>
        </c:dLbls>
        <c:firstSliceAng val="0"/>
      </c:pieChart>
      <c:spPr>
        <a:solidFill>
          <a:schemeClr val="tx1">
            <a:lumMod val="50000"/>
            <a:lumOff val="50000"/>
            <a:alpha val="65000"/>
          </a:schemeClr>
        </a:solid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1500" dirty="0"/>
              <a:t>Customer Order Frequency</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cat>
            <c:strRef>
              <c:f>Sheet1!$A$2:$A$5</c:f>
              <c:strCache>
                <c:ptCount val="4"/>
                <c:pt idx="0">
                  <c:v>1</c:v>
                </c:pt>
                <c:pt idx="1">
                  <c:v>2-5</c:v>
                </c:pt>
                <c:pt idx="2">
                  <c:v>5-10</c:v>
                </c:pt>
                <c:pt idx="3">
                  <c:v>&gt;10</c:v>
                </c:pt>
              </c:strCache>
            </c:strRef>
          </c:cat>
          <c:val>
            <c:numRef>
              <c:f>Sheet1!$B$2:$B$5</c:f>
              <c:numCache>
                <c:formatCode>General</c:formatCode>
                <c:ptCount val="4"/>
                <c:pt idx="0">
                  <c:v>2104</c:v>
                </c:pt>
                <c:pt idx="1">
                  <c:v>824</c:v>
                </c:pt>
                <c:pt idx="2">
                  <c:v>51</c:v>
                </c:pt>
                <c:pt idx="3">
                  <c:v>5</c:v>
                </c:pt>
              </c:numCache>
            </c:numRef>
          </c:val>
          <c:extLst>
            <c:ext xmlns:c16="http://schemas.microsoft.com/office/drawing/2014/chart" uri="{C3380CC4-5D6E-409C-BE32-E72D297353CC}">
              <c16:uniqueId val="{00000000-AFB2-C041-83BD-D358816ECFFA}"/>
            </c:ext>
          </c:extLst>
        </c:ser>
        <c:dLbls>
          <c:showLegendKey val="0"/>
          <c:showVal val="0"/>
          <c:showCatName val="0"/>
          <c:showSerName val="0"/>
          <c:showPercent val="0"/>
          <c:showBubbleSize val="0"/>
        </c:dLbls>
        <c:gapWidth val="15"/>
        <c:overlap val="75"/>
        <c:axId val="436560815"/>
        <c:axId val="436540911"/>
      </c:barChart>
      <c:catAx>
        <c:axId val="43656081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6540911"/>
        <c:crosses val="autoZero"/>
        <c:auto val="1"/>
        <c:lblAlgn val="ctr"/>
        <c:lblOffset val="100"/>
        <c:noMultiLvlLbl val="0"/>
      </c:catAx>
      <c:valAx>
        <c:axId val="43654091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6560815"/>
        <c:crosses val="autoZero"/>
        <c:crossBetween val="between"/>
      </c:valAx>
      <c:spPr>
        <a:solidFill>
          <a:schemeClr val="tx1">
            <a:lumMod val="50000"/>
            <a:lumOff val="50000"/>
            <a:alpha val="65000"/>
          </a:schemeClr>
        </a:solid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Sales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9D3F-D04C-9365-54010EEB25C2}"/>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9D3F-D04C-9365-54010EEB25C2}"/>
              </c:ext>
            </c:extLst>
          </c:dPt>
          <c:cat>
            <c:strRef>
              <c:f>Sheet1!$A$2:$A$3</c:f>
              <c:strCache>
                <c:ptCount val="2"/>
                <c:pt idx="0">
                  <c:v>1st Qtr</c:v>
                </c:pt>
                <c:pt idx="1">
                  <c:v>2nd Qtr</c:v>
                </c:pt>
              </c:strCache>
            </c:strRef>
          </c:cat>
          <c:val>
            <c:numRef>
              <c:f>Sheet1!$B$2:$B$3</c:f>
              <c:numCache>
                <c:formatCode>General</c:formatCode>
                <c:ptCount val="2"/>
                <c:pt idx="0">
                  <c:v>131730</c:v>
                </c:pt>
                <c:pt idx="1">
                  <c:v>343</c:v>
                </c:pt>
              </c:numCache>
            </c:numRef>
          </c:val>
          <c:extLst>
            <c:ext xmlns:c16="http://schemas.microsoft.com/office/drawing/2014/chart" uri="{C3380CC4-5D6E-409C-BE32-E72D297353CC}">
              <c16:uniqueId val="{00000004-9D3F-D04C-9365-54010EEB25C2}"/>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D25C2D2-3536-F642-8641-20C73DA28C0F}" type="doc">
      <dgm:prSet loTypeId="urn:microsoft.com/office/officeart/2005/8/layout/cycle1" loCatId="process" qsTypeId="urn:microsoft.com/office/officeart/2005/8/quickstyle/simple2" qsCatId="simple" csTypeId="urn:microsoft.com/office/officeart/2005/8/colors/accent1_2" csCatId="accent1" phldr="1"/>
      <dgm:spPr/>
      <dgm:t>
        <a:bodyPr/>
        <a:lstStyle/>
        <a:p>
          <a:endParaRPr lang="en-US"/>
        </a:p>
      </dgm:t>
    </dgm:pt>
    <dgm:pt modelId="{C752241A-0F4E-FD48-8D65-0199361F30DD}">
      <dgm:prSet phldrT="[Text]" custT="1"/>
      <dgm:spPr/>
      <dgm:t>
        <a:bodyPr/>
        <a:lstStyle/>
        <a:p>
          <a:endParaRPr lang="en-US" sz="1600" dirty="0"/>
        </a:p>
        <a:p>
          <a:r>
            <a:rPr lang="en-US" sz="1600" dirty="0"/>
            <a:t>Delivery Starts</a:t>
          </a:r>
        </a:p>
      </dgm:t>
    </dgm:pt>
    <dgm:pt modelId="{19D518B4-4222-C640-A63D-67AB2AD755C5}" type="parTrans" cxnId="{CDF468E9-ED26-FB4C-A866-65FC3429CCB0}">
      <dgm:prSet/>
      <dgm:spPr/>
      <dgm:t>
        <a:bodyPr/>
        <a:lstStyle/>
        <a:p>
          <a:endParaRPr lang="en-US" sz="1600"/>
        </a:p>
      </dgm:t>
    </dgm:pt>
    <dgm:pt modelId="{9185D108-7C1E-9F4D-AB89-D6B99EEDEBB9}" type="sibTrans" cxnId="{CDF468E9-ED26-FB4C-A866-65FC3429CCB0}">
      <dgm:prSet/>
      <dgm:spPr/>
      <dgm:t>
        <a:bodyPr/>
        <a:lstStyle/>
        <a:p>
          <a:endParaRPr lang="en-US" sz="1600"/>
        </a:p>
      </dgm:t>
    </dgm:pt>
    <dgm:pt modelId="{FE85DE84-78C9-EA47-BE85-DE72A9C989DA}">
      <dgm:prSet phldrT="[Text]" custT="1"/>
      <dgm:spPr/>
      <dgm:t>
        <a:bodyPr/>
        <a:lstStyle/>
        <a:p>
          <a:r>
            <a:rPr lang="en-US" sz="1600" dirty="0"/>
            <a:t>Jumpman arrives at the pickup location</a:t>
          </a:r>
        </a:p>
      </dgm:t>
    </dgm:pt>
    <dgm:pt modelId="{7FA47C18-C713-8B43-87E8-33B12C1F07C3}" type="parTrans" cxnId="{3CDB8B7A-D991-E448-A33D-9FED75E26A04}">
      <dgm:prSet/>
      <dgm:spPr/>
      <dgm:t>
        <a:bodyPr/>
        <a:lstStyle/>
        <a:p>
          <a:endParaRPr lang="en-US" sz="1600"/>
        </a:p>
      </dgm:t>
    </dgm:pt>
    <dgm:pt modelId="{2346E134-A72C-9A42-818D-FB740A91B355}" type="sibTrans" cxnId="{3CDB8B7A-D991-E448-A33D-9FED75E26A04}">
      <dgm:prSet/>
      <dgm:spPr/>
      <dgm:t>
        <a:bodyPr/>
        <a:lstStyle/>
        <a:p>
          <a:endParaRPr lang="en-US" sz="1600"/>
        </a:p>
      </dgm:t>
    </dgm:pt>
    <dgm:pt modelId="{5A419FD9-0A61-EF42-818E-FC2846925242}">
      <dgm:prSet phldrT="[Text]" custT="1"/>
      <dgm:spPr/>
      <dgm:t>
        <a:bodyPr/>
        <a:lstStyle/>
        <a:p>
          <a:r>
            <a:rPr lang="en-US" sz="1600" dirty="0"/>
            <a:t>Places order</a:t>
          </a:r>
        </a:p>
      </dgm:t>
    </dgm:pt>
    <dgm:pt modelId="{DDD43733-2271-5A4A-819E-BCDCED741A52}" type="parTrans" cxnId="{59AE9FEB-0EB6-D84A-BF23-A8304A1600F0}">
      <dgm:prSet/>
      <dgm:spPr/>
      <dgm:t>
        <a:bodyPr/>
        <a:lstStyle/>
        <a:p>
          <a:endParaRPr lang="en-US" sz="1600"/>
        </a:p>
      </dgm:t>
    </dgm:pt>
    <dgm:pt modelId="{3EF00779-9CC1-6F48-9511-955AC0551AEC}" type="sibTrans" cxnId="{59AE9FEB-0EB6-D84A-BF23-A8304A1600F0}">
      <dgm:prSet/>
      <dgm:spPr/>
      <dgm:t>
        <a:bodyPr/>
        <a:lstStyle/>
        <a:p>
          <a:endParaRPr lang="en-US" sz="1600"/>
        </a:p>
      </dgm:t>
    </dgm:pt>
    <dgm:pt modelId="{294520A4-D6F2-F14D-AC23-0C63912202DD}">
      <dgm:prSet custT="1"/>
      <dgm:spPr/>
      <dgm:t>
        <a:bodyPr/>
        <a:lstStyle/>
        <a:p>
          <a:r>
            <a:rPr lang="en-US" sz="1600" dirty="0"/>
            <a:t>Departs pickup location</a:t>
          </a:r>
        </a:p>
      </dgm:t>
    </dgm:pt>
    <dgm:pt modelId="{62271ED4-32C5-5B48-B216-655937A2C46A}" type="parTrans" cxnId="{11E6B731-77F1-534F-BF84-D3BD370BAC7C}">
      <dgm:prSet/>
      <dgm:spPr/>
      <dgm:t>
        <a:bodyPr/>
        <a:lstStyle/>
        <a:p>
          <a:endParaRPr lang="en-US" sz="1600"/>
        </a:p>
      </dgm:t>
    </dgm:pt>
    <dgm:pt modelId="{1818DB60-B6EE-CF4A-8D4E-0D9B4D213C44}" type="sibTrans" cxnId="{11E6B731-77F1-534F-BF84-D3BD370BAC7C}">
      <dgm:prSet/>
      <dgm:spPr/>
      <dgm:t>
        <a:bodyPr/>
        <a:lstStyle/>
        <a:p>
          <a:endParaRPr lang="en-US" sz="1600"/>
        </a:p>
      </dgm:t>
    </dgm:pt>
    <dgm:pt modelId="{AC8AB0A1-021D-7746-B6F8-30B9C0E7DBDE}">
      <dgm:prSet custT="1"/>
      <dgm:spPr/>
      <dgm:t>
        <a:bodyPr/>
        <a:lstStyle/>
        <a:p>
          <a:r>
            <a:rPr lang="en-US" sz="1600" dirty="0"/>
            <a:t>Arrives at customer’s location</a:t>
          </a:r>
        </a:p>
      </dgm:t>
    </dgm:pt>
    <dgm:pt modelId="{2248FD00-0321-DE4E-B01F-EE565583627A}" type="parTrans" cxnId="{935DBBA6-263D-0245-BD44-7299F0BCA819}">
      <dgm:prSet/>
      <dgm:spPr/>
      <dgm:t>
        <a:bodyPr/>
        <a:lstStyle/>
        <a:p>
          <a:endParaRPr lang="en-US" sz="1600"/>
        </a:p>
      </dgm:t>
    </dgm:pt>
    <dgm:pt modelId="{44F745B9-A1A5-CB42-BA64-0AD12D147080}" type="sibTrans" cxnId="{935DBBA6-263D-0245-BD44-7299F0BCA819}">
      <dgm:prSet/>
      <dgm:spPr/>
      <dgm:t>
        <a:bodyPr/>
        <a:lstStyle/>
        <a:p>
          <a:endParaRPr lang="en-US" sz="1600"/>
        </a:p>
      </dgm:t>
    </dgm:pt>
    <dgm:pt modelId="{74902772-1567-4042-982D-F13F83E1B633}" type="pres">
      <dgm:prSet presAssocID="{3D25C2D2-3536-F642-8641-20C73DA28C0F}" presName="cycle" presStyleCnt="0">
        <dgm:presLayoutVars>
          <dgm:dir/>
          <dgm:resizeHandles val="exact"/>
        </dgm:presLayoutVars>
      </dgm:prSet>
      <dgm:spPr/>
    </dgm:pt>
    <dgm:pt modelId="{ADA921DA-A4B2-444F-A6A2-02E8D9BAD5D6}" type="pres">
      <dgm:prSet presAssocID="{C752241A-0F4E-FD48-8D65-0199361F30DD}" presName="dummy" presStyleCnt="0"/>
      <dgm:spPr/>
    </dgm:pt>
    <dgm:pt modelId="{ED958C8C-F65E-024C-8D23-78383B787AC6}" type="pres">
      <dgm:prSet presAssocID="{C752241A-0F4E-FD48-8D65-0199361F30DD}" presName="node" presStyleLbl="revTx" presStyleIdx="0" presStyleCnt="5">
        <dgm:presLayoutVars>
          <dgm:bulletEnabled val="1"/>
        </dgm:presLayoutVars>
      </dgm:prSet>
      <dgm:spPr/>
    </dgm:pt>
    <dgm:pt modelId="{2CA947F4-4A25-8546-B4D6-F27C937F8189}" type="pres">
      <dgm:prSet presAssocID="{9185D108-7C1E-9F4D-AB89-D6B99EEDEBB9}" presName="sibTrans" presStyleLbl="node1" presStyleIdx="0" presStyleCnt="5"/>
      <dgm:spPr/>
    </dgm:pt>
    <dgm:pt modelId="{EE2598CA-EAAF-424E-9EBB-B80C92E77CB1}" type="pres">
      <dgm:prSet presAssocID="{FE85DE84-78C9-EA47-BE85-DE72A9C989DA}" presName="dummy" presStyleCnt="0"/>
      <dgm:spPr/>
    </dgm:pt>
    <dgm:pt modelId="{7679F723-D752-F248-A63E-196402F4262D}" type="pres">
      <dgm:prSet presAssocID="{FE85DE84-78C9-EA47-BE85-DE72A9C989DA}" presName="node" presStyleLbl="revTx" presStyleIdx="1" presStyleCnt="5">
        <dgm:presLayoutVars>
          <dgm:bulletEnabled val="1"/>
        </dgm:presLayoutVars>
      </dgm:prSet>
      <dgm:spPr/>
    </dgm:pt>
    <dgm:pt modelId="{4AEFDAC5-2BBB-4D43-8E73-08659EF13403}" type="pres">
      <dgm:prSet presAssocID="{2346E134-A72C-9A42-818D-FB740A91B355}" presName="sibTrans" presStyleLbl="node1" presStyleIdx="1" presStyleCnt="5"/>
      <dgm:spPr/>
    </dgm:pt>
    <dgm:pt modelId="{9CBC675D-DC9B-2346-B314-C2E81A1F2D29}" type="pres">
      <dgm:prSet presAssocID="{5A419FD9-0A61-EF42-818E-FC2846925242}" presName="dummy" presStyleCnt="0"/>
      <dgm:spPr/>
    </dgm:pt>
    <dgm:pt modelId="{8A638D4A-E47F-BD48-BF2D-2FE36DEAC121}" type="pres">
      <dgm:prSet presAssocID="{5A419FD9-0A61-EF42-818E-FC2846925242}" presName="node" presStyleLbl="revTx" presStyleIdx="2" presStyleCnt="5">
        <dgm:presLayoutVars>
          <dgm:bulletEnabled val="1"/>
        </dgm:presLayoutVars>
      </dgm:prSet>
      <dgm:spPr/>
    </dgm:pt>
    <dgm:pt modelId="{311B747B-F137-8547-9302-2C201913BE6B}" type="pres">
      <dgm:prSet presAssocID="{3EF00779-9CC1-6F48-9511-955AC0551AEC}" presName="sibTrans" presStyleLbl="node1" presStyleIdx="2" presStyleCnt="5"/>
      <dgm:spPr/>
    </dgm:pt>
    <dgm:pt modelId="{D1974D0D-0DCE-BD42-98C7-60DFCD48562B}" type="pres">
      <dgm:prSet presAssocID="{294520A4-D6F2-F14D-AC23-0C63912202DD}" presName="dummy" presStyleCnt="0"/>
      <dgm:spPr/>
    </dgm:pt>
    <dgm:pt modelId="{B4EF6ECC-D4E5-C643-9918-F04543B88460}" type="pres">
      <dgm:prSet presAssocID="{294520A4-D6F2-F14D-AC23-0C63912202DD}" presName="node" presStyleLbl="revTx" presStyleIdx="3" presStyleCnt="5">
        <dgm:presLayoutVars>
          <dgm:bulletEnabled val="1"/>
        </dgm:presLayoutVars>
      </dgm:prSet>
      <dgm:spPr/>
    </dgm:pt>
    <dgm:pt modelId="{B5422C5D-1958-BF48-B5B6-F821FB2C5EDE}" type="pres">
      <dgm:prSet presAssocID="{1818DB60-B6EE-CF4A-8D4E-0D9B4D213C44}" presName="sibTrans" presStyleLbl="node1" presStyleIdx="3" presStyleCnt="5"/>
      <dgm:spPr/>
    </dgm:pt>
    <dgm:pt modelId="{B374812E-F7FD-D44D-A267-1C3FA46AFAF1}" type="pres">
      <dgm:prSet presAssocID="{AC8AB0A1-021D-7746-B6F8-30B9C0E7DBDE}" presName="dummy" presStyleCnt="0"/>
      <dgm:spPr/>
    </dgm:pt>
    <dgm:pt modelId="{B9A588D5-3BE1-A744-9BD8-CE923B9D0E5C}" type="pres">
      <dgm:prSet presAssocID="{AC8AB0A1-021D-7746-B6F8-30B9C0E7DBDE}" presName="node" presStyleLbl="revTx" presStyleIdx="4" presStyleCnt="5">
        <dgm:presLayoutVars>
          <dgm:bulletEnabled val="1"/>
        </dgm:presLayoutVars>
      </dgm:prSet>
      <dgm:spPr/>
    </dgm:pt>
    <dgm:pt modelId="{199DC1C2-CEBD-F24C-B075-8DD077B99B08}" type="pres">
      <dgm:prSet presAssocID="{44F745B9-A1A5-CB42-BA64-0AD12D147080}" presName="sibTrans" presStyleLbl="node1" presStyleIdx="4" presStyleCnt="5"/>
      <dgm:spPr/>
    </dgm:pt>
  </dgm:ptLst>
  <dgm:cxnLst>
    <dgm:cxn modelId="{47D56627-9740-6D4E-9658-8179E8645EA9}" type="presOf" srcId="{AC8AB0A1-021D-7746-B6F8-30B9C0E7DBDE}" destId="{B9A588D5-3BE1-A744-9BD8-CE923B9D0E5C}" srcOrd="0" destOrd="0" presId="urn:microsoft.com/office/officeart/2005/8/layout/cycle1"/>
    <dgm:cxn modelId="{11E6B731-77F1-534F-BF84-D3BD370BAC7C}" srcId="{3D25C2D2-3536-F642-8641-20C73DA28C0F}" destId="{294520A4-D6F2-F14D-AC23-0C63912202DD}" srcOrd="3" destOrd="0" parTransId="{62271ED4-32C5-5B48-B216-655937A2C46A}" sibTransId="{1818DB60-B6EE-CF4A-8D4E-0D9B4D213C44}"/>
    <dgm:cxn modelId="{91266850-5B35-F949-A01D-829EACBD2611}" type="presOf" srcId="{FE85DE84-78C9-EA47-BE85-DE72A9C989DA}" destId="{7679F723-D752-F248-A63E-196402F4262D}" srcOrd="0" destOrd="0" presId="urn:microsoft.com/office/officeart/2005/8/layout/cycle1"/>
    <dgm:cxn modelId="{87D7925C-7D4E-EB47-AEE9-4994B72B4E2A}" type="presOf" srcId="{1818DB60-B6EE-CF4A-8D4E-0D9B4D213C44}" destId="{B5422C5D-1958-BF48-B5B6-F821FB2C5EDE}" srcOrd="0" destOrd="0" presId="urn:microsoft.com/office/officeart/2005/8/layout/cycle1"/>
    <dgm:cxn modelId="{72DB0B75-3730-6849-9A5B-EBA04079011C}" type="presOf" srcId="{9185D108-7C1E-9F4D-AB89-D6B99EEDEBB9}" destId="{2CA947F4-4A25-8546-B4D6-F27C937F8189}" srcOrd="0" destOrd="0" presId="urn:microsoft.com/office/officeart/2005/8/layout/cycle1"/>
    <dgm:cxn modelId="{B7F83179-5B91-E347-8B45-D7D3DF575D13}" type="presOf" srcId="{3EF00779-9CC1-6F48-9511-955AC0551AEC}" destId="{311B747B-F137-8547-9302-2C201913BE6B}" srcOrd="0" destOrd="0" presId="urn:microsoft.com/office/officeart/2005/8/layout/cycle1"/>
    <dgm:cxn modelId="{3CDB8B7A-D991-E448-A33D-9FED75E26A04}" srcId="{3D25C2D2-3536-F642-8641-20C73DA28C0F}" destId="{FE85DE84-78C9-EA47-BE85-DE72A9C989DA}" srcOrd="1" destOrd="0" parTransId="{7FA47C18-C713-8B43-87E8-33B12C1F07C3}" sibTransId="{2346E134-A72C-9A42-818D-FB740A91B355}"/>
    <dgm:cxn modelId="{08E77F83-7C2F-0148-B1BC-DDB4C0697ED5}" type="presOf" srcId="{5A419FD9-0A61-EF42-818E-FC2846925242}" destId="{8A638D4A-E47F-BD48-BF2D-2FE36DEAC121}" srcOrd="0" destOrd="0" presId="urn:microsoft.com/office/officeart/2005/8/layout/cycle1"/>
    <dgm:cxn modelId="{E89AD193-1644-5342-9D1E-615F010D2D22}" type="presOf" srcId="{44F745B9-A1A5-CB42-BA64-0AD12D147080}" destId="{199DC1C2-CEBD-F24C-B075-8DD077B99B08}" srcOrd="0" destOrd="0" presId="urn:microsoft.com/office/officeart/2005/8/layout/cycle1"/>
    <dgm:cxn modelId="{4292D9A2-2CF2-014A-B025-4C34D62AE577}" type="presOf" srcId="{294520A4-D6F2-F14D-AC23-0C63912202DD}" destId="{B4EF6ECC-D4E5-C643-9918-F04543B88460}" srcOrd="0" destOrd="0" presId="urn:microsoft.com/office/officeart/2005/8/layout/cycle1"/>
    <dgm:cxn modelId="{935DBBA6-263D-0245-BD44-7299F0BCA819}" srcId="{3D25C2D2-3536-F642-8641-20C73DA28C0F}" destId="{AC8AB0A1-021D-7746-B6F8-30B9C0E7DBDE}" srcOrd="4" destOrd="0" parTransId="{2248FD00-0321-DE4E-B01F-EE565583627A}" sibTransId="{44F745B9-A1A5-CB42-BA64-0AD12D147080}"/>
    <dgm:cxn modelId="{D28707BB-A4E4-BE41-B8F9-5957CC7F4497}" type="presOf" srcId="{C752241A-0F4E-FD48-8D65-0199361F30DD}" destId="{ED958C8C-F65E-024C-8D23-78383B787AC6}" srcOrd="0" destOrd="0" presId="urn:microsoft.com/office/officeart/2005/8/layout/cycle1"/>
    <dgm:cxn modelId="{0E03F0C1-3823-8A4E-AC2F-9D0FDAC06EE6}" type="presOf" srcId="{2346E134-A72C-9A42-818D-FB740A91B355}" destId="{4AEFDAC5-2BBB-4D43-8E73-08659EF13403}" srcOrd="0" destOrd="0" presId="urn:microsoft.com/office/officeart/2005/8/layout/cycle1"/>
    <dgm:cxn modelId="{CDF468E9-ED26-FB4C-A866-65FC3429CCB0}" srcId="{3D25C2D2-3536-F642-8641-20C73DA28C0F}" destId="{C752241A-0F4E-FD48-8D65-0199361F30DD}" srcOrd="0" destOrd="0" parTransId="{19D518B4-4222-C640-A63D-67AB2AD755C5}" sibTransId="{9185D108-7C1E-9F4D-AB89-D6B99EEDEBB9}"/>
    <dgm:cxn modelId="{59AE9FEB-0EB6-D84A-BF23-A8304A1600F0}" srcId="{3D25C2D2-3536-F642-8641-20C73DA28C0F}" destId="{5A419FD9-0A61-EF42-818E-FC2846925242}" srcOrd="2" destOrd="0" parTransId="{DDD43733-2271-5A4A-819E-BCDCED741A52}" sibTransId="{3EF00779-9CC1-6F48-9511-955AC0551AEC}"/>
    <dgm:cxn modelId="{B3BABDEC-2B2C-6040-A0E8-2167A67A44B2}" type="presOf" srcId="{3D25C2D2-3536-F642-8641-20C73DA28C0F}" destId="{74902772-1567-4042-982D-F13F83E1B633}" srcOrd="0" destOrd="0" presId="urn:microsoft.com/office/officeart/2005/8/layout/cycle1"/>
    <dgm:cxn modelId="{40A48EA5-76D7-0749-BD73-CB4E84D36C96}" type="presParOf" srcId="{74902772-1567-4042-982D-F13F83E1B633}" destId="{ADA921DA-A4B2-444F-A6A2-02E8D9BAD5D6}" srcOrd="0" destOrd="0" presId="urn:microsoft.com/office/officeart/2005/8/layout/cycle1"/>
    <dgm:cxn modelId="{384777BC-C640-B948-B99A-5595752A27B0}" type="presParOf" srcId="{74902772-1567-4042-982D-F13F83E1B633}" destId="{ED958C8C-F65E-024C-8D23-78383B787AC6}" srcOrd="1" destOrd="0" presId="urn:microsoft.com/office/officeart/2005/8/layout/cycle1"/>
    <dgm:cxn modelId="{46D17200-EFAE-C045-B70E-06D00FA85A12}" type="presParOf" srcId="{74902772-1567-4042-982D-F13F83E1B633}" destId="{2CA947F4-4A25-8546-B4D6-F27C937F8189}" srcOrd="2" destOrd="0" presId="urn:microsoft.com/office/officeart/2005/8/layout/cycle1"/>
    <dgm:cxn modelId="{230CDCCD-CB3F-9F46-AFD8-5B93AD7D7D8F}" type="presParOf" srcId="{74902772-1567-4042-982D-F13F83E1B633}" destId="{EE2598CA-EAAF-424E-9EBB-B80C92E77CB1}" srcOrd="3" destOrd="0" presId="urn:microsoft.com/office/officeart/2005/8/layout/cycle1"/>
    <dgm:cxn modelId="{629D6473-2970-3C43-AEDA-7C8835E2F986}" type="presParOf" srcId="{74902772-1567-4042-982D-F13F83E1B633}" destId="{7679F723-D752-F248-A63E-196402F4262D}" srcOrd="4" destOrd="0" presId="urn:microsoft.com/office/officeart/2005/8/layout/cycle1"/>
    <dgm:cxn modelId="{731D27CA-CC4A-6A45-AF21-7444B14D4447}" type="presParOf" srcId="{74902772-1567-4042-982D-F13F83E1B633}" destId="{4AEFDAC5-2BBB-4D43-8E73-08659EF13403}" srcOrd="5" destOrd="0" presId="urn:microsoft.com/office/officeart/2005/8/layout/cycle1"/>
    <dgm:cxn modelId="{6B64C033-E8AD-7E49-8063-20231C0F5B9D}" type="presParOf" srcId="{74902772-1567-4042-982D-F13F83E1B633}" destId="{9CBC675D-DC9B-2346-B314-C2E81A1F2D29}" srcOrd="6" destOrd="0" presId="urn:microsoft.com/office/officeart/2005/8/layout/cycle1"/>
    <dgm:cxn modelId="{011F659F-505A-5448-976E-972713050156}" type="presParOf" srcId="{74902772-1567-4042-982D-F13F83E1B633}" destId="{8A638D4A-E47F-BD48-BF2D-2FE36DEAC121}" srcOrd="7" destOrd="0" presId="urn:microsoft.com/office/officeart/2005/8/layout/cycle1"/>
    <dgm:cxn modelId="{497EF736-3C9E-344F-8A6C-CEE81BBDD73A}" type="presParOf" srcId="{74902772-1567-4042-982D-F13F83E1B633}" destId="{311B747B-F137-8547-9302-2C201913BE6B}" srcOrd="8" destOrd="0" presId="urn:microsoft.com/office/officeart/2005/8/layout/cycle1"/>
    <dgm:cxn modelId="{E31D72CF-4C26-084B-9444-79E275109440}" type="presParOf" srcId="{74902772-1567-4042-982D-F13F83E1B633}" destId="{D1974D0D-0DCE-BD42-98C7-60DFCD48562B}" srcOrd="9" destOrd="0" presId="urn:microsoft.com/office/officeart/2005/8/layout/cycle1"/>
    <dgm:cxn modelId="{96251D15-B153-D74D-A64F-0641A875535B}" type="presParOf" srcId="{74902772-1567-4042-982D-F13F83E1B633}" destId="{B4EF6ECC-D4E5-C643-9918-F04543B88460}" srcOrd="10" destOrd="0" presId="urn:microsoft.com/office/officeart/2005/8/layout/cycle1"/>
    <dgm:cxn modelId="{0AEA97F7-5F30-F04D-A8B5-97CBA5096705}" type="presParOf" srcId="{74902772-1567-4042-982D-F13F83E1B633}" destId="{B5422C5D-1958-BF48-B5B6-F821FB2C5EDE}" srcOrd="11" destOrd="0" presId="urn:microsoft.com/office/officeart/2005/8/layout/cycle1"/>
    <dgm:cxn modelId="{B1CBD021-FBC6-9E44-868B-54751B72C6E9}" type="presParOf" srcId="{74902772-1567-4042-982D-F13F83E1B633}" destId="{B374812E-F7FD-D44D-A267-1C3FA46AFAF1}" srcOrd="12" destOrd="0" presId="urn:microsoft.com/office/officeart/2005/8/layout/cycle1"/>
    <dgm:cxn modelId="{93B3103F-8CA8-8240-8CC2-E816E4DD90CC}" type="presParOf" srcId="{74902772-1567-4042-982D-F13F83E1B633}" destId="{B9A588D5-3BE1-A744-9BD8-CE923B9D0E5C}" srcOrd="13" destOrd="0" presId="urn:microsoft.com/office/officeart/2005/8/layout/cycle1"/>
    <dgm:cxn modelId="{79C559AE-0035-E548-9F00-5946DA59F4EB}" type="presParOf" srcId="{74902772-1567-4042-982D-F13F83E1B633}" destId="{199DC1C2-CEBD-F24C-B075-8DD077B99B08}" srcOrd="14" destOrd="0" presId="urn:microsoft.com/office/officeart/2005/8/layout/cycle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958C8C-F65E-024C-8D23-78383B787AC6}">
      <dsp:nvSpPr>
        <dsp:cNvPr id="0" name=""/>
        <dsp:cNvSpPr/>
      </dsp:nvSpPr>
      <dsp:spPr>
        <a:xfrm>
          <a:off x="3043487" y="33854"/>
          <a:ext cx="1166539" cy="11665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endParaRPr lang="en-US" sz="1600" kern="1200" dirty="0"/>
        </a:p>
        <a:p>
          <a:pPr marL="0" lvl="0" indent="0" algn="ctr" defTabSz="711200">
            <a:lnSpc>
              <a:spcPct val="90000"/>
            </a:lnSpc>
            <a:spcBef>
              <a:spcPct val="0"/>
            </a:spcBef>
            <a:spcAft>
              <a:spcPct val="35000"/>
            </a:spcAft>
            <a:buNone/>
          </a:pPr>
          <a:r>
            <a:rPr lang="en-US" sz="1600" kern="1200" dirty="0"/>
            <a:t>Delivery Starts</a:t>
          </a:r>
        </a:p>
      </dsp:txBody>
      <dsp:txXfrm>
        <a:off x="3043487" y="33854"/>
        <a:ext cx="1166539" cy="1166539"/>
      </dsp:txXfrm>
    </dsp:sp>
    <dsp:sp modelId="{2CA947F4-4A25-8546-B4D6-F27C937F8189}">
      <dsp:nvSpPr>
        <dsp:cNvPr id="0" name=""/>
        <dsp:cNvSpPr/>
      </dsp:nvSpPr>
      <dsp:spPr>
        <a:xfrm>
          <a:off x="298872" y="47"/>
          <a:ext cx="4374311" cy="4374311"/>
        </a:xfrm>
        <a:prstGeom prst="circularArrow">
          <a:avLst>
            <a:gd name="adj1" fmla="val 5200"/>
            <a:gd name="adj2" fmla="val 335920"/>
            <a:gd name="adj3" fmla="val 21293214"/>
            <a:gd name="adj4" fmla="val 19766263"/>
            <a:gd name="adj5" fmla="val 6067"/>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7679F723-D752-F248-A63E-196402F4262D}">
      <dsp:nvSpPr>
        <dsp:cNvPr id="0" name=""/>
        <dsp:cNvSpPr/>
      </dsp:nvSpPr>
      <dsp:spPr>
        <a:xfrm>
          <a:off x="3748497" y="2203650"/>
          <a:ext cx="1166539" cy="11665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t>Jumpman arrives at the pickup location</a:t>
          </a:r>
        </a:p>
      </dsp:txBody>
      <dsp:txXfrm>
        <a:off x="3748497" y="2203650"/>
        <a:ext cx="1166539" cy="1166539"/>
      </dsp:txXfrm>
    </dsp:sp>
    <dsp:sp modelId="{4AEFDAC5-2BBB-4D43-8E73-08659EF13403}">
      <dsp:nvSpPr>
        <dsp:cNvPr id="0" name=""/>
        <dsp:cNvSpPr/>
      </dsp:nvSpPr>
      <dsp:spPr>
        <a:xfrm>
          <a:off x="298872" y="47"/>
          <a:ext cx="4374311" cy="4374311"/>
        </a:xfrm>
        <a:prstGeom prst="circularArrow">
          <a:avLst>
            <a:gd name="adj1" fmla="val 5200"/>
            <a:gd name="adj2" fmla="val 335920"/>
            <a:gd name="adj3" fmla="val 4014669"/>
            <a:gd name="adj4" fmla="val 2253459"/>
            <a:gd name="adj5" fmla="val 6067"/>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8A638D4A-E47F-BD48-BF2D-2FE36DEAC121}">
      <dsp:nvSpPr>
        <dsp:cNvPr id="0" name=""/>
        <dsp:cNvSpPr/>
      </dsp:nvSpPr>
      <dsp:spPr>
        <a:xfrm>
          <a:off x="1902758" y="3544657"/>
          <a:ext cx="1166539" cy="11665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t>Places order</a:t>
          </a:r>
        </a:p>
      </dsp:txBody>
      <dsp:txXfrm>
        <a:off x="1902758" y="3544657"/>
        <a:ext cx="1166539" cy="1166539"/>
      </dsp:txXfrm>
    </dsp:sp>
    <dsp:sp modelId="{311B747B-F137-8547-9302-2C201913BE6B}">
      <dsp:nvSpPr>
        <dsp:cNvPr id="0" name=""/>
        <dsp:cNvSpPr/>
      </dsp:nvSpPr>
      <dsp:spPr>
        <a:xfrm>
          <a:off x="298872" y="47"/>
          <a:ext cx="4374311" cy="4374311"/>
        </a:xfrm>
        <a:prstGeom prst="circularArrow">
          <a:avLst>
            <a:gd name="adj1" fmla="val 5200"/>
            <a:gd name="adj2" fmla="val 335920"/>
            <a:gd name="adj3" fmla="val 8210621"/>
            <a:gd name="adj4" fmla="val 6449411"/>
            <a:gd name="adj5" fmla="val 6067"/>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B4EF6ECC-D4E5-C643-9918-F04543B88460}">
      <dsp:nvSpPr>
        <dsp:cNvPr id="0" name=""/>
        <dsp:cNvSpPr/>
      </dsp:nvSpPr>
      <dsp:spPr>
        <a:xfrm>
          <a:off x="57020" y="2203650"/>
          <a:ext cx="1166539" cy="11665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t>Departs pickup location</a:t>
          </a:r>
        </a:p>
      </dsp:txBody>
      <dsp:txXfrm>
        <a:off x="57020" y="2203650"/>
        <a:ext cx="1166539" cy="1166539"/>
      </dsp:txXfrm>
    </dsp:sp>
    <dsp:sp modelId="{B5422C5D-1958-BF48-B5B6-F821FB2C5EDE}">
      <dsp:nvSpPr>
        <dsp:cNvPr id="0" name=""/>
        <dsp:cNvSpPr/>
      </dsp:nvSpPr>
      <dsp:spPr>
        <a:xfrm>
          <a:off x="298872" y="47"/>
          <a:ext cx="4374311" cy="4374311"/>
        </a:xfrm>
        <a:prstGeom prst="circularArrow">
          <a:avLst>
            <a:gd name="adj1" fmla="val 5200"/>
            <a:gd name="adj2" fmla="val 335920"/>
            <a:gd name="adj3" fmla="val 12297817"/>
            <a:gd name="adj4" fmla="val 10770866"/>
            <a:gd name="adj5" fmla="val 6067"/>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B9A588D5-3BE1-A744-9BD8-CE923B9D0E5C}">
      <dsp:nvSpPr>
        <dsp:cNvPr id="0" name=""/>
        <dsp:cNvSpPr/>
      </dsp:nvSpPr>
      <dsp:spPr>
        <a:xfrm>
          <a:off x="762029" y="33854"/>
          <a:ext cx="1166539" cy="11665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t>Arrives at customer’s location</a:t>
          </a:r>
        </a:p>
      </dsp:txBody>
      <dsp:txXfrm>
        <a:off x="762029" y="33854"/>
        <a:ext cx="1166539" cy="1166539"/>
      </dsp:txXfrm>
    </dsp:sp>
    <dsp:sp modelId="{199DC1C2-CEBD-F24C-B075-8DD077B99B08}">
      <dsp:nvSpPr>
        <dsp:cNvPr id="0" name=""/>
        <dsp:cNvSpPr/>
      </dsp:nvSpPr>
      <dsp:spPr>
        <a:xfrm>
          <a:off x="298872" y="47"/>
          <a:ext cx="4374311" cy="4374311"/>
        </a:xfrm>
        <a:prstGeom prst="circularArrow">
          <a:avLst>
            <a:gd name="adj1" fmla="val 5200"/>
            <a:gd name="adj2" fmla="val 335920"/>
            <a:gd name="adj3" fmla="val 16865658"/>
            <a:gd name="adj4" fmla="val 15198422"/>
            <a:gd name="adj5" fmla="val 6067"/>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drawing1.xml><?xml version="1.0" encoding="utf-8"?>
<c:userShapes xmlns:c="http://schemas.openxmlformats.org/drawingml/2006/chart">
  <cdr:relSizeAnchor xmlns:cdr="http://schemas.openxmlformats.org/drawingml/2006/chartDrawing">
    <cdr:from>
      <cdr:x>0.13303</cdr:x>
      <cdr:y>0.36792</cdr:y>
    </cdr:from>
    <cdr:to>
      <cdr:x>0.47017</cdr:x>
      <cdr:y>0.55471</cdr:y>
    </cdr:to>
    <cdr:sp macro="" textlink="">
      <cdr:nvSpPr>
        <cdr:cNvPr id="2" name="TextBox 1">
          <a:extLst xmlns:a="http://schemas.openxmlformats.org/drawingml/2006/main">
            <a:ext uri="{FF2B5EF4-FFF2-40B4-BE49-F238E27FC236}">
              <a16:creationId xmlns:a16="http://schemas.microsoft.com/office/drawing/2014/main" id="{18D85E8A-C3DD-0D4E-89B8-30C13DD2E539}"/>
            </a:ext>
          </a:extLst>
        </cdr:cNvPr>
        <cdr:cNvSpPr txBox="1"/>
      </cdr:nvSpPr>
      <cdr:spPr>
        <a:xfrm xmlns:a="http://schemas.openxmlformats.org/drawingml/2006/main">
          <a:off x="321227" y="925780"/>
          <a:ext cx="814101" cy="470006"/>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pPr algn="ctr"/>
          <a:r>
            <a:rPr lang="en-US" sz="1100" b="1" dirty="0"/>
            <a:t>SINGLE </a:t>
          </a:r>
        </a:p>
        <a:p xmlns:a="http://schemas.openxmlformats.org/drawingml/2006/main">
          <a:pPr algn="ctr"/>
          <a:r>
            <a:rPr lang="en-US" b="1" dirty="0"/>
            <a:t>ORDER</a:t>
          </a:r>
          <a:endParaRPr lang="en-US" sz="1100" b="1" dirty="0"/>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033F209-9216-9F43-BCDE-52232DFF55E2}" type="datetimeFigureOut">
              <a:rPr lang="en-US" smtClean="0"/>
              <a:t>10/8/20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C76CD2-7D08-0F4E-B13E-E2A58BE107D2}" type="slidenum">
              <a:rPr lang="en-US" smtClean="0"/>
              <a:t>‹#›</a:t>
            </a:fld>
            <a:endParaRPr lang="en-US" dirty="0"/>
          </a:p>
        </p:txBody>
      </p:sp>
    </p:spTree>
    <p:extLst>
      <p:ext uri="{BB962C8B-B14F-4D97-AF65-F5344CB8AC3E}">
        <p14:creationId xmlns:p14="http://schemas.microsoft.com/office/powerpoint/2010/main" val="15133623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C76CD2-7D08-0F4E-B13E-E2A58BE107D2}" type="slidenum">
              <a:rPr lang="en-US" smtClean="0"/>
              <a:t>9</a:t>
            </a:fld>
            <a:endParaRPr lang="en-US" dirty="0"/>
          </a:p>
        </p:txBody>
      </p:sp>
    </p:spTree>
    <p:extLst>
      <p:ext uri="{BB962C8B-B14F-4D97-AF65-F5344CB8AC3E}">
        <p14:creationId xmlns:p14="http://schemas.microsoft.com/office/powerpoint/2010/main" val="33610762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time to delivery is a simple function of the the time the delivery starts, the time spent waiting at the pickup place, and the time spent traveling to the customer. We should seek to minimize time spent waiting at the business since the time spent traveling to the customer is out of our control.</a:t>
            </a:r>
          </a:p>
        </p:txBody>
      </p:sp>
      <p:sp>
        <p:nvSpPr>
          <p:cNvPr id="4" name="Slide Number Placeholder 3"/>
          <p:cNvSpPr>
            <a:spLocks noGrp="1"/>
          </p:cNvSpPr>
          <p:nvPr>
            <p:ph type="sldNum" sz="quarter" idx="5"/>
          </p:nvPr>
        </p:nvSpPr>
        <p:spPr/>
        <p:txBody>
          <a:bodyPr/>
          <a:lstStyle/>
          <a:p>
            <a:fld id="{32C76CD2-7D08-0F4E-B13E-E2A58BE107D2}" type="slidenum">
              <a:rPr lang="en-US" smtClean="0"/>
              <a:t>15</a:t>
            </a:fld>
            <a:endParaRPr lang="en-US" dirty="0"/>
          </a:p>
        </p:txBody>
      </p:sp>
    </p:spTree>
    <p:extLst>
      <p:ext uri="{BB962C8B-B14F-4D97-AF65-F5344CB8AC3E}">
        <p14:creationId xmlns:p14="http://schemas.microsoft.com/office/powerpoint/2010/main" val="10567679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0F9469-7D09-8B47-8AA1-0D6AE22452D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44E005F-735D-B948-8E6D-6FE2C994D3D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09F88A1-A7D4-A148-B375-63EA0EECFBA0}"/>
              </a:ext>
            </a:extLst>
          </p:cNvPr>
          <p:cNvSpPr>
            <a:spLocks noGrp="1"/>
          </p:cNvSpPr>
          <p:nvPr>
            <p:ph type="dt" sz="half" idx="10"/>
          </p:nvPr>
        </p:nvSpPr>
        <p:spPr/>
        <p:txBody>
          <a:bodyPr/>
          <a:lstStyle/>
          <a:p>
            <a:fld id="{80E3DE54-7BA0-D443-9D54-D30C16798DF8}" type="datetimeFigureOut">
              <a:rPr lang="en-US" smtClean="0"/>
              <a:t>10/7/20</a:t>
            </a:fld>
            <a:endParaRPr lang="en-US" dirty="0"/>
          </a:p>
        </p:txBody>
      </p:sp>
      <p:sp>
        <p:nvSpPr>
          <p:cNvPr id="5" name="Footer Placeholder 4">
            <a:extLst>
              <a:ext uri="{FF2B5EF4-FFF2-40B4-BE49-F238E27FC236}">
                <a16:creationId xmlns:a16="http://schemas.microsoft.com/office/drawing/2014/main" id="{DB2D8ABA-A137-7542-91DE-642C754CF0C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EFEA913-D2F0-DE49-A59F-A47663CAD313}"/>
              </a:ext>
            </a:extLst>
          </p:cNvPr>
          <p:cNvSpPr>
            <a:spLocks noGrp="1"/>
          </p:cNvSpPr>
          <p:nvPr>
            <p:ph type="sldNum" sz="quarter" idx="12"/>
          </p:nvPr>
        </p:nvSpPr>
        <p:spPr/>
        <p:txBody>
          <a:bodyPr/>
          <a:lstStyle/>
          <a:p>
            <a:fld id="{AD44F050-9915-E24F-A2A7-E8AD21817AE0}" type="slidenum">
              <a:rPr lang="en-US" smtClean="0"/>
              <a:t>‹#›</a:t>
            </a:fld>
            <a:endParaRPr lang="en-US" dirty="0"/>
          </a:p>
        </p:txBody>
      </p:sp>
    </p:spTree>
    <p:extLst>
      <p:ext uri="{BB962C8B-B14F-4D97-AF65-F5344CB8AC3E}">
        <p14:creationId xmlns:p14="http://schemas.microsoft.com/office/powerpoint/2010/main" val="14548683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388864-E94D-C843-AF82-DA2A1EACB8FB}"/>
              </a:ext>
            </a:extLst>
          </p:cNvPr>
          <p:cNvSpPr>
            <a:spLocks noGrp="1"/>
          </p:cNvSpPr>
          <p:nvPr>
            <p:ph type="title"/>
          </p:nvPr>
        </p:nvSpPr>
        <p:spPr>
          <a:xfrm>
            <a:off x="474562" y="365125"/>
            <a:ext cx="11242876" cy="1325563"/>
          </a:xfr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F7075AB-3D25-FC48-9308-BACD95A10347}"/>
              </a:ext>
            </a:extLst>
          </p:cNvPr>
          <p:cNvSpPr>
            <a:spLocks noGrp="1"/>
          </p:cNvSpPr>
          <p:nvPr>
            <p:ph type="body" orient="vert" idx="1"/>
          </p:nvPr>
        </p:nvSpPr>
        <p:spPr>
          <a:xfrm>
            <a:off x="474562" y="1825625"/>
            <a:ext cx="11242876" cy="43513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1C2A55-207F-3E46-BD16-9BBCD3EB04C6}"/>
              </a:ext>
            </a:extLst>
          </p:cNvPr>
          <p:cNvSpPr>
            <a:spLocks noGrp="1"/>
          </p:cNvSpPr>
          <p:nvPr>
            <p:ph type="dt" sz="half" idx="10"/>
          </p:nvPr>
        </p:nvSpPr>
        <p:spPr/>
        <p:txBody>
          <a:bodyPr/>
          <a:lstStyle/>
          <a:p>
            <a:fld id="{80E3DE54-7BA0-D443-9D54-D30C16798DF8}" type="datetimeFigureOut">
              <a:rPr lang="en-US" smtClean="0"/>
              <a:t>10/7/20</a:t>
            </a:fld>
            <a:endParaRPr lang="en-US" dirty="0"/>
          </a:p>
        </p:txBody>
      </p:sp>
      <p:sp>
        <p:nvSpPr>
          <p:cNvPr id="5" name="Footer Placeholder 4">
            <a:extLst>
              <a:ext uri="{FF2B5EF4-FFF2-40B4-BE49-F238E27FC236}">
                <a16:creationId xmlns:a16="http://schemas.microsoft.com/office/drawing/2014/main" id="{CD6831DF-4372-5E44-8E6C-B8878C65908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A138212-BC52-F541-AEAB-D69FBC8ACAE2}"/>
              </a:ext>
            </a:extLst>
          </p:cNvPr>
          <p:cNvSpPr>
            <a:spLocks noGrp="1"/>
          </p:cNvSpPr>
          <p:nvPr>
            <p:ph type="sldNum" sz="quarter" idx="12"/>
          </p:nvPr>
        </p:nvSpPr>
        <p:spPr/>
        <p:txBody>
          <a:bodyPr/>
          <a:lstStyle/>
          <a:p>
            <a:fld id="{AD44F050-9915-E24F-A2A7-E8AD21817AE0}" type="slidenum">
              <a:rPr lang="en-US" smtClean="0"/>
              <a:t>‹#›</a:t>
            </a:fld>
            <a:endParaRPr lang="en-US" dirty="0"/>
          </a:p>
        </p:txBody>
      </p:sp>
    </p:spTree>
    <p:extLst>
      <p:ext uri="{BB962C8B-B14F-4D97-AF65-F5344CB8AC3E}">
        <p14:creationId xmlns:p14="http://schemas.microsoft.com/office/powerpoint/2010/main" val="22324919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24830E5-6034-4F4A-A845-E44850C4147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4C6B15E-5D47-D741-8E89-17D9F7E9792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4A67C8-B0B9-E843-961E-DAB75351EFED}"/>
              </a:ext>
            </a:extLst>
          </p:cNvPr>
          <p:cNvSpPr>
            <a:spLocks noGrp="1"/>
          </p:cNvSpPr>
          <p:nvPr>
            <p:ph type="dt" sz="half" idx="10"/>
          </p:nvPr>
        </p:nvSpPr>
        <p:spPr/>
        <p:txBody>
          <a:bodyPr/>
          <a:lstStyle/>
          <a:p>
            <a:fld id="{80E3DE54-7BA0-D443-9D54-D30C16798DF8}" type="datetimeFigureOut">
              <a:rPr lang="en-US" smtClean="0"/>
              <a:t>10/7/20</a:t>
            </a:fld>
            <a:endParaRPr lang="en-US" dirty="0"/>
          </a:p>
        </p:txBody>
      </p:sp>
      <p:sp>
        <p:nvSpPr>
          <p:cNvPr id="5" name="Footer Placeholder 4">
            <a:extLst>
              <a:ext uri="{FF2B5EF4-FFF2-40B4-BE49-F238E27FC236}">
                <a16:creationId xmlns:a16="http://schemas.microsoft.com/office/drawing/2014/main" id="{58DB469A-25A5-9640-8B7E-0524530EAC1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2184C94-84AF-664F-B4BC-1C0C491E4C71}"/>
              </a:ext>
            </a:extLst>
          </p:cNvPr>
          <p:cNvSpPr>
            <a:spLocks noGrp="1"/>
          </p:cNvSpPr>
          <p:nvPr>
            <p:ph type="sldNum" sz="quarter" idx="12"/>
          </p:nvPr>
        </p:nvSpPr>
        <p:spPr/>
        <p:txBody>
          <a:bodyPr/>
          <a:lstStyle/>
          <a:p>
            <a:fld id="{AD44F050-9915-E24F-A2A7-E8AD21817AE0}" type="slidenum">
              <a:rPr lang="en-US" smtClean="0"/>
              <a:t>‹#›</a:t>
            </a:fld>
            <a:endParaRPr lang="en-US" dirty="0"/>
          </a:p>
        </p:txBody>
      </p:sp>
    </p:spTree>
    <p:extLst>
      <p:ext uri="{BB962C8B-B14F-4D97-AF65-F5344CB8AC3E}">
        <p14:creationId xmlns:p14="http://schemas.microsoft.com/office/powerpoint/2010/main" val="31680567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A44B75-79FD-5546-8A0D-B933F2749744}"/>
              </a:ext>
            </a:extLst>
          </p:cNvPr>
          <p:cNvSpPr>
            <a:spLocks noGrp="1"/>
          </p:cNvSpPr>
          <p:nvPr>
            <p:ph type="title"/>
          </p:nvPr>
        </p:nvSpPr>
        <p:spPr>
          <a:xfrm>
            <a:off x="462987" y="409575"/>
            <a:ext cx="11247120" cy="1236664"/>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B9BCD547-4018-CE4D-AFE4-CA2D0A8259FA}"/>
              </a:ext>
            </a:extLst>
          </p:cNvPr>
          <p:cNvSpPr>
            <a:spLocks noGrp="1"/>
          </p:cNvSpPr>
          <p:nvPr>
            <p:ph idx="1"/>
          </p:nvPr>
        </p:nvSpPr>
        <p:spPr>
          <a:xfrm>
            <a:off x="462987" y="1825625"/>
            <a:ext cx="1124712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AF6939-BF99-1E43-A5F8-98CEC316DD42}"/>
              </a:ext>
            </a:extLst>
          </p:cNvPr>
          <p:cNvSpPr>
            <a:spLocks noGrp="1"/>
          </p:cNvSpPr>
          <p:nvPr>
            <p:ph type="dt" sz="half" idx="10"/>
          </p:nvPr>
        </p:nvSpPr>
        <p:spPr/>
        <p:txBody>
          <a:bodyPr/>
          <a:lstStyle/>
          <a:p>
            <a:fld id="{80E3DE54-7BA0-D443-9D54-D30C16798DF8}" type="datetimeFigureOut">
              <a:rPr lang="en-US" smtClean="0"/>
              <a:t>10/7/20</a:t>
            </a:fld>
            <a:endParaRPr lang="en-US" dirty="0"/>
          </a:p>
        </p:txBody>
      </p:sp>
      <p:sp>
        <p:nvSpPr>
          <p:cNvPr id="5" name="Footer Placeholder 4">
            <a:extLst>
              <a:ext uri="{FF2B5EF4-FFF2-40B4-BE49-F238E27FC236}">
                <a16:creationId xmlns:a16="http://schemas.microsoft.com/office/drawing/2014/main" id="{6EF3B1DE-2025-9946-8A68-A3737F7AA47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D4D0FA0-7BC4-7949-AD3B-61F18DC62C64}"/>
              </a:ext>
            </a:extLst>
          </p:cNvPr>
          <p:cNvSpPr>
            <a:spLocks noGrp="1"/>
          </p:cNvSpPr>
          <p:nvPr>
            <p:ph type="sldNum" sz="quarter" idx="12"/>
          </p:nvPr>
        </p:nvSpPr>
        <p:spPr/>
        <p:txBody>
          <a:bodyPr/>
          <a:lstStyle/>
          <a:p>
            <a:r>
              <a:rPr lang="en-US" dirty="0"/>
              <a:t>#</a:t>
            </a:r>
          </a:p>
        </p:txBody>
      </p:sp>
    </p:spTree>
    <p:extLst>
      <p:ext uri="{BB962C8B-B14F-4D97-AF65-F5344CB8AC3E}">
        <p14:creationId xmlns:p14="http://schemas.microsoft.com/office/powerpoint/2010/main" val="12015769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4A186-131F-4746-87BA-B15D2230C36F}"/>
              </a:ext>
            </a:extLst>
          </p:cNvPr>
          <p:cNvSpPr>
            <a:spLocks noGrp="1"/>
          </p:cNvSpPr>
          <p:nvPr>
            <p:ph type="title"/>
          </p:nvPr>
        </p:nvSpPr>
        <p:spPr>
          <a:xfrm>
            <a:off x="462987" y="1709738"/>
            <a:ext cx="11253326"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BEE1C45-4953-234E-A674-45CAA6F78D79}"/>
              </a:ext>
            </a:extLst>
          </p:cNvPr>
          <p:cNvSpPr>
            <a:spLocks noGrp="1"/>
          </p:cNvSpPr>
          <p:nvPr>
            <p:ph type="body" idx="1"/>
          </p:nvPr>
        </p:nvSpPr>
        <p:spPr>
          <a:xfrm>
            <a:off x="462987" y="4589463"/>
            <a:ext cx="11253326"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7932BED-C8C1-9741-AECF-2189E408221F}"/>
              </a:ext>
            </a:extLst>
          </p:cNvPr>
          <p:cNvSpPr>
            <a:spLocks noGrp="1"/>
          </p:cNvSpPr>
          <p:nvPr>
            <p:ph type="dt" sz="half" idx="10"/>
          </p:nvPr>
        </p:nvSpPr>
        <p:spPr/>
        <p:txBody>
          <a:bodyPr/>
          <a:lstStyle/>
          <a:p>
            <a:fld id="{80E3DE54-7BA0-D443-9D54-D30C16798DF8}" type="datetimeFigureOut">
              <a:rPr lang="en-US" smtClean="0"/>
              <a:t>10/7/20</a:t>
            </a:fld>
            <a:endParaRPr lang="en-US" dirty="0"/>
          </a:p>
        </p:txBody>
      </p:sp>
      <p:sp>
        <p:nvSpPr>
          <p:cNvPr id="5" name="Footer Placeholder 4">
            <a:extLst>
              <a:ext uri="{FF2B5EF4-FFF2-40B4-BE49-F238E27FC236}">
                <a16:creationId xmlns:a16="http://schemas.microsoft.com/office/drawing/2014/main" id="{FCF15E18-54CC-3B41-B198-AF675371F95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D827DF4-9075-B342-9CD0-1CCCFBE703AF}"/>
              </a:ext>
            </a:extLst>
          </p:cNvPr>
          <p:cNvSpPr>
            <a:spLocks noGrp="1"/>
          </p:cNvSpPr>
          <p:nvPr>
            <p:ph type="sldNum" sz="quarter" idx="12"/>
          </p:nvPr>
        </p:nvSpPr>
        <p:spPr/>
        <p:txBody>
          <a:bodyPr/>
          <a:lstStyle/>
          <a:p>
            <a:fld id="{AD44F050-9915-E24F-A2A7-E8AD21817AE0}" type="slidenum">
              <a:rPr lang="en-US" smtClean="0"/>
              <a:t>‹#›</a:t>
            </a:fld>
            <a:endParaRPr lang="en-US" dirty="0"/>
          </a:p>
        </p:txBody>
      </p:sp>
    </p:spTree>
    <p:extLst>
      <p:ext uri="{BB962C8B-B14F-4D97-AF65-F5344CB8AC3E}">
        <p14:creationId xmlns:p14="http://schemas.microsoft.com/office/powerpoint/2010/main" val="16695484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AFCA8-6A5B-AC4D-B430-AC628A2DC4DA}"/>
              </a:ext>
            </a:extLst>
          </p:cNvPr>
          <p:cNvSpPr>
            <a:spLocks noGrp="1"/>
          </p:cNvSpPr>
          <p:nvPr>
            <p:ph type="title"/>
          </p:nvPr>
        </p:nvSpPr>
        <p:spPr>
          <a:xfrm>
            <a:off x="474562" y="365125"/>
            <a:ext cx="11242876" cy="1325563"/>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6659ED1A-6B04-1146-B9E8-6F4AC4506581}"/>
              </a:ext>
            </a:extLst>
          </p:cNvPr>
          <p:cNvSpPr>
            <a:spLocks noGrp="1"/>
          </p:cNvSpPr>
          <p:nvPr>
            <p:ph sz="half" idx="1"/>
          </p:nvPr>
        </p:nvSpPr>
        <p:spPr>
          <a:xfrm>
            <a:off x="474562" y="1825625"/>
            <a:ext cx="5545238"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B926F85-91AC-9E4A-84C6-F0C2F605FC0B}"/>
              </a:ext>
            </a:extLst>
          </p:cNvPr>
          <p:cNvSpPr>
            <a:spLocks noGrp="1"/>
          </p:cNvSpPr>
          <p:nvPr>
            <p:ph sz="half" idx="2"/>
          </p:nvPr>
        </p:nvSpPr>
        <p:spPr>
          <a:xfrm>
            <a:off x="6172199" y="1825625"/>
            <a:ext cx="5545237"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3C415CF-1097-874E-A42A-4194015C2A86}"/>
              </a:ext>
            </a:extLst>
          </p:cNvPr>
          <p:cNvSpPr>
            <a:spLocks noGrp="1"/>
          </p:cNvSpPr>
          <p:nvPr>
            <p:ph type="dt" sz="half" idx="10"/>
          </p:nvPr>
        </p:nvSpPr>
        <p:spPr/>
        <p:txBody>
          <a:bodyPr/>
          <a:lstStyle/>
          <a:p>
            <a:fld id="{80E3DE54-7BA0-D443-9D54-D30C16798DF8}" type="datetimeFigureOut">
              <a:rPr lang="en-US" smtClean="0"/>
              <a:t>10/7/20</a:t>
            </a:fld>
            <a:endParaRPr lang="en-US" dirty="0"/>
          </a:p>
        </p:txBody>
      </p:sp>
      <p:sp>
        <p:nvSpPr>
          <p:cNvPr id="6" name="Footer Placeholder 5">
            <a:extLst>
              <a:ext uri="{FF2B5EF4-FFF2-40B4-BE49-F238E27FC236}">
                <a16:creationId xmlns:a16="http://schemas.microsoft.com/office/drawing/2014/main" id="{0383B432-4548-7342-A0DC-B86070B338A8}"/>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E009189-1832-1545-ACCF-B1AB04DE32FA}"/>
              </a:ext>
            </a:extLst>
          </p:cNvPr>
          <p:cNvSpPr>
            <a:spLocks noGrp="1"/>
          </p:cNvSpPr>
          <p:nvPr>
            <p:ph type="sldNum" sz="quarter" idx="12"/>
          </p:nvPr>
        </p:nvSpPr>
        <p:spPr/>
        <p:txBody>
          <a:bodyPr/>
          <a:lstStyle/>
          <a:p>
            <a:fld id="{AD44F050-9915-E24F-A2A7-E8AD21817AE0}" type="slidenum">
              <a:rPr lang="en-US" smtClean="0"/>
              <a:t>‹#›</a:t>
            </a:fld>
            <a:endParaRPr lang="en-US" dirty="0"/>
          </a:p>
        </p:txBody>
      </p:sp>
    </p:spTree>
    <p:extLst>
      <p:ext uri="{BB962C8B-B14F-4D97-AF65-F5344CB8AC3E}">
        <p14:creationId xmlns:p14="http://schemas.microsoft.com/office/powerpoint/2010/main" val="23137838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F0718-CF5E-DC45-9010-9237FEC13E38}"/>
              </a:ext>
            </a:extLst>
          </p:cNvPr>
          <p:cNvSpPr>
            <a:spLocks noGrp="1"/>
          </p:cNvSpPr>
          <p:nvPr>
            <p:ph type="title"/>
          </p:nvPr>
        </p:nvSpPr>
        <p:spPr>
          <a:xfrm>
            <a:off x="474562" y="365125"/>
            <a:ext cx="11246052"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E4ABB0B-1117-D841-936F-7F00043B3024}"/>
              </a:ext>
            </a:extLst>
          </p:cNvPr>
          <p:cNvSpPr>
            <a:spLocks noGrp="1"/>
          </p:cNvSpPr>
          <p:nvPr>
            <p:ph type="body" idx="1"/>
          </p:nvPr>
        </p:nvSpPr>
        <p:spPr>
          <a:xfrm>
            <a:off x="496788" y="1681163"/>
            <a:ext cx="5500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4F518AC-7B51-5540-8C63-202D8D8FD19E}"/>
              </a:ext>
            </a:extLst>
          </p:cNvPr>
          <p:cNvSpPr>
            <a:spLocks noGrp="1"/>
          </p:cNvSpPr>
          <p:nvPr>
            <p:ph sz="half" idx="2"/>
          </p:nvPr>
        </p:nvSpPr>
        <p:spPr>
          <a:xfrm>
            <a:off x="474562" y="2505075"/>
            <a:ext cx="5523013"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BE34B33F-80B8-8B4D-8359-0D2B9D28AC2A}"/>
              </a:ext>
            </a:extLst>
          </p:cNvPr>
          <p:cNvSpPr>
            <a:spLocks noGrp="1"/>
          </p:cNvSpPr>
          <p:nvPr>
            <p:ph type="body" sz="quarter" idx="3"/>
          </p:nvPr>
        </p:nvSpPr>
        <p:spPr>
          <a:xfrm>
            <a:off x="6172200" y="1681163"/>
            <a:ext cx="55230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E4A63CC-81AF-2C4A-B1E7-E0A582B43993}"/>
              </a:ext>
            </a:extLst>
          </p:cNvPr>
          <p:cNvSpPr>
            <a:spLocks noGrp="1"/>
          </p:cNvSpPr>
          <p:nvPr>
            <p:ph sz="quarter" idx="4"/>
          </p:nvPr>
        </p:nvSpPr>
        <p:spPr>
          <a:xfrm>
            <a:off x="6172200" y="2505075"/>
            <a:ext cx="5523012"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B7361EE-5AD7-644C-80B9-700B5532BA7D}"/>
              </a:ext>
            </a:extLst>
          </p:cNvPr>
          <p:cNvSpPr>
            <a:spLocks noGrp="1"/>
          </p:cNvSpPr>
          <p:nvPr>
            <p:ph type="dt" sz="half" idx="10"/>
          </p:nvPr>
        </p:nvSpPr>
        <p:spPr/>
        <p:txBody>
          <a:bodyPr/>
          <a:lstStyle/>
          <a:p>
            <a:fld id="{80E3DE54-7BA0-D443-9D54-D30C16798DF8}" type="datetimeFigureOut">
              <a:rPr lang="en-US" smtClean="0"/>
              <a:t>10/7/20</a:t>
            </a:fld>
            <a:endParaRPr lang="en-US" dirty="0"/>
          </a:p>
        </p:txBody>
      </p:sp>
      <p:sp>
        <p:nvSpPr>
          <p:cNvPr id="8" name="Footer Placeholder 7">
            <a:extLst>
              <a:ext uri="{FF2B5EF4-FFF2-40B4-BE49-F238E27FC236}">
                <a16:creationId xmlns:a16="http://schemas.microsoft.com/office/drawing/2014/main" id="{BF14E86D-FEE3-5F4D-98B9-A89F66E885B7}"/>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4F7F63A6-C944-9946-819C-401C99E45F40}"/>
              </a:ext>
            </a:extLst>
          </p:cNvPr>
          <p:cNvSpPr>
            <a:spLocks noGrp="1"/>
          </p:cNvSpPr>
          <p:nvPr>
            <p:ph type="sldNum" sz="quarter" idx="12"/>
          </p:nvPr>
        </p:nvSpPr>
        <p:spPr/>
        <p:txBody>
          <a:bodyPr/>
          <a:lstStyle/>
          <a:p>
            <a:fld id="{AD44F050-9915-E24F-A2A7-E8AD21817AE0}" type="slidenum">
              <a:rPr lang="en-US" smtClean="0"/>
              <a:t>‹#›</a:t>
            </a:fld>
            <a:endParaRPr lang="en-US" dirty="0"/>
          </a:p>
        </p:txBody>
      </p:sp>
    </p:spTree>
    <p:extLst>
      <p:ext uri="{BB962C8B-B14F-4D97-AF65-F5344CB8AC3E}">
        <p14:creationId xmlns:p14="http://schemas.microsoft.com/office/powerpoint/2010/main" val="18465836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92F8F2-D1AE-054B-A82F-7395DEB7285D}"/>
              </a:ext>
            </a:extLst>
          </p:cNvPr>
          <p:cNvSpPr>
            <a:spLocks noGrp="1"/>
          </p:cNvSpPr>
          <p:nvPr>
            <p:ph type="title"/>
          </p:nvPr>
        </p:nvSpPr>
        <p:spPr>
          <a:xfrm>
            <a:off x="474562" y="365125"/>
            <a:ext cx="11242876" cy="1325563"/>
          </a:xfrm>
        </p:spPr>
        <p:txBody>
          <a:bodyPr/>
          <a:lstStyle/>
          <a:p>
            <a:r>
              <a:rPr lang="en-US"/>
              <a:t>Click to edit Master title style</a:t>
            </a:r>
          </a:p>
        </p:txBody>
      </p:sp>
      <p:sp>
        <p:nvSpPr>
          <p:cNvPr id="3" name="Date Placeholder 2">
            <a:extLst>
              <a:ext uri="{FF2B5EF4-FFF2-40B4-BE49-F238E27FC236}">
                <a16:creationId xmlns:a16="http://schemas.microsoft.com/office/drawing/2014/main" id="{7086BFF5-BBD3-7C42-BD93-576400BB3970}"/>
              </a:ext>
            </a:extLst>
          </p:cNvPr>
          <p:cNvSpPr>
            <a:spLocks noGrp="1"/>
          </p:cNvSpPr>
          <p:nvPr>
            <p:ph type="dt" sz="half" idx="10"/>
          </p:nvPr>
        </p:nvSpPr>
        <p:spPr/>
        <p:txBody>
          <a:bodyPr/>
          <a:lstStyle/>
          <a:p>
            <a:fld id="{80E3DE54-7BA0-D443-9D54-D30C16798DF8}" type="datetimeFigureOut">
              <a:rPr lang="en-US" smtClean="0"/>
              <a:t>10/7/20</a:t>
            </a:fld>
            <a:endParaRPr lang="en-US" dirty="0"/>
          </a:p>
        </p:txBody>
      </p:sp>
      <p:sp>
        <p:nvSpPr>
          <p:cNvPr id="4" name="Footer Placeholder 3">
            <a:extLst>
              <a:ext uri="{FF2B5EF4-FFF2-40B4-BE49-F238E27FC236}">
                <a16:creationId xmlns:a16="http://schemas.microsoft.com/office/drawing/2014/main" id="{5A0C0157-612A-7F41-B291-560D3E825479}"/>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D01985C5-4CA9-1846-8F47-60AE8080290D}"/>
              </a:ext>
            </a:extLst>
          </p:cNvPr>
          <p:cNvSpPr>
            <a:spLocks noGrp="1"/>
          </p:cNvSpPr>
          <p:nvPr>
            <p:ph type="sldNum" sz="quarter" idx="12"/>
          </p:nvPr>
        </p:nvSpPr>
        <p:spPr/>
        <p:txBody>
          <a:bodyPr/>
          <a:lstStyle/>
          <a:p>
            <a:fld id="{AD44F050-9915-E24F-A2A7-E8AD21817AE0}" type="slidenum">
              <a:rPr lang="en-US" smtClean="0"/>
              <a:t>‹#›</a:t>
            </a:fld>
            <a:endParaRPr lang="en-US" dirty="0"/>
          </a:p>
        </p:txBody>
      </p:sp>
    </p:spTree>
    <p:extLst>
      <p:ext uri="{BB962C8B-B14F-4D97-AF65-F5344CB8AC3E}">
        <p14:creationId xmlns:p14="http://schemas.microsoft.com/office/powerpoint/2010/main" val="15353624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393C212-8FCD-E542-8CAC-8A8093492E8B}"/>
              </a:ext>
            </a:extLst>
          </p:cNvPr>
          <p:cNvSpPr>
            <a:spLocks noGrp="1"/>
          </p:cNvSpPr>
          <p:nvPr>
            <p:ph type="dt" sz="half" idx="10"/>
          </p:nvPr>
        </p:nvSpPr>
        <p:spPr/>
        <p:txBody>
          <a:bodyPr/>
          <a:lstStyle/>
          <a:p>
            <a:fld id="{80E3DE54-7BA0-D443-9D54-D30C16798DF8}" type="datetimeFigureOut">
              <a:rPr lang="en-US" smtClean="0"/>
              <a:t>10/7/20</a:t>
            </a:fld>
            <a:endParaRPr lang="en-US" dirty="0"/>
          </a:p>
        </p:txBody>
      </p:sp>
      <p:sp>
        <p:nvSpPr>
          <p:cNvPr id="3" name="Footer Placeholder 2">
            <a:extLst>
              <a:ext uri="{FF2B5EF4-FFF2-40B4-BE49-F238E27FC236}">
                <a16:creationId xmlns:a16="http://schemas.microsoft.com/office/drawing/2014/main" id="{7AEFF47A-719B-4842-A45E-DF2FC3021B2E}"/>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1B636270-2680-7F48-BA28-E088C93B037C}"/>
              </a:ext>
            </a:extLst>
          </p:cNvPr>
          <p:cNvSpPr>
            <a:spLocks noGrp="1"/>
          </p:cNvSpPr>
          <p:nvPr>
            <p:ph type="sldNum" sz="quarter" idx="12"/>
          </p:nvPr>
        </p:nvSpPr>
        <p:spPr/>
        <p:txBody>
          <a:bodyPr/>
          <a:lstStyle/>
          <a:p>
            <a:fld id="{AD44F050-9915-E24F-A2A7-E8AD21817AE0}" type="slidenum">
              <a:rPr lang="en-US" smtClean="0"/>
              <a:t>‹#›</a:t>
            </a:fld>
            <a:endParaRPr lang="en-US" dirty="0"/>
          </a:p>
        </p:txBody>
      </p:sp>
    </p:spTree>
    <p:extLst>
      <p:ext uri="{BB962C8B-B14F-4D97-AF65-F5344CB8AC3E}">
        <p14:creationId xmlns:p14="http://schemas.microsoft.com/office/powerpoint/2010/main" val="28230310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3EC39-2A03-4746-9E53-120EE637C12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CAC89F6-D72F-A94B-B52A-73B9135E1A2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E9E00F1-4AB3-1A40-947A-AC4825743C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E50AB50-04B7-0F4E-B0EA-933441DB3CAF}"/>
              </a:ext>
            </a:extLst>
          </p:cNvPr>
          <p:cNvSpPr>
            <a:spLocks noGrp="1"/>
          </p:cNvSpPr>
          <p:nvPr>
            <p:ph type="dt" sz="half" idx="10"/>
          </p:nvPr>
        </p:nvSpPr>
        <p:spPr/>
        <p:txBody>
          <a:bodyPr/>
          <a:lstStyle/>
          <a:p>
            <a:fld id="{80E3DE54-7BA0-D443-9D54-D30C16798DF8}" type="datetimeFigureOut">
              <a:rPr lang="en-US" smtClean="0"/>
              <a:t>10/7/20</a:t>
            </a:fld>
            <a:endParaRPr lang="en-US" dirty="0"/>
          </a:p>
        </p:txBody>
      </p:sp>
      <p:sp>
        <p:nvSpPr>
          <p:cNvPr id="6" name="Footer Placeholder 5">
            <a:extLst>
              <a:ext uri="{FF2B5EF4-FFF2-40B4-BE49-F238E27FC236}">
                <a16:creationId xmlns:a16="http://schemas.microsoft.com/office/drawing/2014/main" id="{396CBC29-BB26-6B4F-A807-EDEEAC68D6B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DC9FAB31-D1F9-3D44-9DB9-5FA27AD98FC8}"/>
              </a:ext>
            </a:extLst>
          </p:cNvPr>
          <p:cNvSpPr>
            <a:spLocks noGrp="1"/>
          </p:cNvSpPr>
          <p:nvPr>
            <p:ph type="sldNum" sz="quarter" idx="12"/>
          </p:nvPr>
        </p:nvSpPr>
        <p:spPr/>
        <p:txBody>
          <a:bodyPr/>
          <a:lstStyle/>
          <a:p>
            <a:fld id="{AD44F050-9915-E24F-A2A7-E8AD21817AE0}" type="slidenum">
              <a:rPr lang="en-US" smtClean="0"/>
              <a:t>‹#›</a:t>
            </a:fld>
            <a:endParaRPr lang="en-US" dirty="0"/>
          </a:p>
        </p:txBody>
      </p:sp>
    </p:spTree>
    <p:extLst>
      <p:ext uri="{BB962C8B-B14F-4D97-AF65-F5344CB8AC3E}">
        <p14:creationId xmlns:p14="http://schemas.microsoft.com/office/powerpoint/2010/main" val="21696371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448FC1-D98C-134B-9D8F-C03164D3BC1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1B9649A-354C-D342-A608-81D359D6616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880E58D3-87D7-FF43-9F50-995242624FE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49EC3F5-F202-3E48-8C63-893C7B8EE81A}"/>
              </a:ext>
            </a:extLst>
          </p:cNvPr>
          <p:cNvSpPr>
            <a:spLocks noGrp="1"/>
          </p:cNvSpPr>
          <p:nvPr>
            <p:ph type="dt" sz="half" idx="10"/>
          </p:nvPr>
        </p:nvSpPr>
        <p:spPr/>
        <p:txBody>
          <a:bodyPr/>
          <a:lstStyle/>
          <a:p>
            <a:fld id="{80E3DE54-7BA0-D443-9D54-D30C16798DF8}" type="datetimeFigureOut">
              <a:rPr lang="en-US" smtClean="0"/>
              <a:t>10/7/20</a:t>
            </a:fld>
            <a:endParaRPr lang="en-US" dirty="0"/>
          </a:p>
        </p:txBody>
      </p:sp>
      <p:sp>
        <p:nvSpPr>
          <p:cNvPr id="6" name="Footer Placeholder 5">
            <a:extLst>
              <a:ext uri="{FF2B5EF4-FFF2-40B4-BE49-F238E27FC236}">
                <a16:creationId xmlns:a16="http://schemas.microsoft.com/office/drawing/2014/main" id="{EA303554-6929-8648-AB80-09F4CC3767D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3E0EB37-2166-7F4B-BFB9-43A8068B88BF}"/>
              </a:ext>
            </a:extLst>
          </p:cNvPr>
          <p:cNvSpPr>
            <a:spLocks noGrp="1"/>
          </p:cNvSpPr>
          <p:nvPr>
            <p:ph type="sldNum" sz="quarter" idx="12"/>
          </p:nvPr>
        </p:nvSpPr>
        <p:spPr/>
        <p:txBody>
          <a:bodyPr/>
          <a:lstStyle/>
          <a:p>
            <a:fld id="{AD44F050-9915-E24F-A2A7-E8AD21817AE0}" type="slidenum">
              <a:rPr lang="en-US" smtClean="0"/>
              <a:t>‹#›</a:t>
            </a:fld>
            <a:endParaRPr lang="en-US" dirty="0"/>
          </a:p>
        </p:txBody>
      </p:sp>
    </p:spTree>
    <p:extLst>
      <p:ext uri="{BB962C8B-B14F-4D97-AF65-F5344CB8AC3E}">
        <p14:creationId xmlns:p14="http://schemas.microsoft.com/office/powerpoint/2010/main" val="15328879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23EA788-0FA4-3847-8D5D-E82B4399C71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C314C73-8311-CD46-9792-E801859D7EA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3C0506-AAD0-CE4C-8F35-1B165E20A15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0E3DE54-7BA0-D443-9D54-D30C16798DF8}" type="datetimeFigureOut">
              <a:rPr lang="en-US" smtClean="0"/>
              <a:t>10/7/20</a:t>
            </a:fld>
            <a:endParaRPr lang="en-US" dirty="0"/>
          </a:p>
        </p:txBody>
      </p:sp>
      <p:sp>
        <p:nvSpPr>
          <p:cNvPr id="5" name="Footer Placeholder 4">
            <a:extLst>
              <a:ext uri="{FF2B5EF4-FFF2-40B4-BE49-F238E27FC236}">
                <a16:creationId xmlns:a16="http://schemas.microsoft.com/office/drawing/2014/main" id="{FB6BFADE-F57C-DF44-8C08-2759CBE3624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2D6A91FD-97A5-5F43-9FF4-96A11F3ED5A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44F050-9915-E24F-A2A7-E8AD21817AE0}" type="slidenum">
              <a:rPr lang="en-US" smtClean="0"/>
              <a:t>‹#›</a:t>
            </a:fld>
            <a:endParaRPr lang="en-US" dirty="0"/>
          </a:p>
        </p:txBody>
      </p:sp>
    </p:spTree>
    <p:extLst>
      <p:ext uri="{BB962C8B-B14F-4D97-AF65-F5344CB8AC3E}">
        <p14:creationId xmlns:p14="http://schemas.microsoft.com/office/powerpoint/2010/main" val="23985508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20.svg"/><Relationship Id="rId13" Type="http://schemas.openxmlformats.org/officeDocument/2006/relationships/image" Target="../media/image25.png"/><Relationship Id="rId18" Type="http://schemas.openxmlformats.org/officeDocument/2006/relationships/image" Target="../media/image30.svg"/><Relationship Id="rId3" Type="http://schemas.openxmlformats.org/officeDocument/2006/relationships/image" Target="../media/image15.png"/><Relationship Id="rId7" Type="http://schemas.openxmlformats.org/officeDocument/2006/relationships/image" Target="../media/image19.png"/><Relationship Id="rId12" Type="http://schemas.openxmlformats.org/officeDocument/2006/relationships/image" Target="../media/image24.svg"/><Relationship Id="rId17" Type="http://schemas.openxmlformats.org/officeDocument/2006/relationships/image" Target="../media/image29.png"/><Relationship Id="rId2" Type="http://schemas.openxmlformats.org/officeDocument/2006/relationships/image" Target="../media/image14.png"/><Relationship Id="rId16" Type="http://schemas.openxmlformats.org/officeDocument/2006/relationships/image" Target="../media/image28.svg"/><Relationship Id="rId1" Type="http://schemas.openxmlformats.org/officeDocument/2006/relationships/slideLayout" Target="../slideLayouts/slideLayout4.xml"/><Relationship Id="rId6" Type="http://schemas.openxmlformats.org/officeDocument/2006/relationships/image" Target="../media/image18.svg"/><Relationship Id="rId11" Type="http://schemas.openxmlformats.org/officeDocument/2006/relationships/image" Target="../media/image23.png"/><Relationship Id="rId5" Type="http://schemas.openxmlformats.org/officeDocument/2006/relationships/image" Target="../media/image17.png"/><Relationship Id="rId15" Type="http://schemas.openxmlformats.org/officeDocument/2006/relationships/image" Target="../media/image27.png"/><Relationship Id="rId10" Type="http://schemas.openxmlformats.org/officeDocument/2006/relationships/image" Target="../media/image22.svg"/><Relationship Id="rId4" Type="http://schemas.openxmlformats.org/officeDocument/2006/relationships/image" Target="../media/image16.png"/><Relationship Id="rId9" Type="http://schemas.openxmlformats.org/officeDocument/2006/relationships/image" Target="../media/image21.png"/><Relationship Id="rId14" Type="http://schemas.openxmlformats.org/officeDocument/2006/relationships/image" Target="../media/image26.svg"/></Relationships>
</file>

<file path=ppt/slides/_rels/slide1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4.xml"/><Relationship Id="rId4" Type="http://schemas.openxmlformats.org/officeDocument/2006/relationships/image" Target="../media/image3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5" Type="http://schemas.openxmlformats.org/officeDocument/2006/relationships/image" Target="../media/image4.svg"/><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8" Type="http://schemas.openxmlformats.org/officeDocument/2006/relationships/image" Target="../media/image44.png"/><Relationship Id="rId3" Type="http://schemas.openxmlformats.org/officeDocument/2006/relationships/image" Target="../media/image39.svg"/><Relationship Id="rId7" Type="http://schemas.openxmlformats.org/officeDocument/2006/relationships/image" Target="../media/image43.svg"/><Relationship Id="rId2" Type="http://schemas.openxmlformats.org/officeDocument/2006/relationships/image" Target="../media/image38.png"/><Relationship Id="rId1" Type="http://schemas.openxmlformats.org/officeDocument/2006/relationships/slideLayout" Target="../slideLayouts/slideLayout2.xml"/><Relationship Id="rId6" Type="http://schemas.openxmlformats.org/officeDocument/2006/relationships/image" Target="../media/image42.png"/><Relationship Id="rId11" Type="http://schemas.openxmlformats.org/officeDocument/2006/relationships/image" Target="../media/image47.svg"/><Relationship Id="rId5" Type="http://schemas.openxmlformats.org/officeDocument/2006/relationships/image" Target="../media/image41.svg"/><Relationship Id="rId10" Type="http://schemas.openxmlformats.org/officeDocument/2006/relationships/image" Target="../media/image46.png"/><Relationship Id="rId4" Type="http://schemas.openxmlformats.org/officeDocument/2006/relationships/image" Target="../media/image40.png"/><Relationship Id="rId9" Type="http://schemas.openxmlformats.org/officeDocument/2006/relationships/image" Target="../media/image45.sv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hyperlink" Target="https://www.linkedin.com/in/stephenlstark/" TargetMode="External"/><Relationship Id="rId2" Type="http://schemas.openxmlformats.org/officeDocument/2006/relationships/hyperlink" Target="mailto:stephenstark@uchicago.edu" TargetMode="External"/><Relationship Id="rId1" Type="http://schemas.openxmlformats.org/officeDocument/2006/relationships/slideLayout" Target="../slideLayouts/slideLayout2.xml"/><Relationship Id="rId4" Type="http://schemas.openxmlformats.org/officeDocument/2006/relationships/hyperlink" Target="https://github.com/sstarkjr/PM_MarketAnalysis"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chart" Target="../charts/chart1.xml"/><Relationship Id="rId1" Type="http://schemas.openxmlformats.org/officeDocument/2006/relationships/slideLayout" Target="../slideLayouts/slideLayout4.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chart" Target="../charts/char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4.sv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8F12FF-9723-8E48-AD34-76A7A269F9C9}"/>
              </a:ext>
            </a:extLst>
          </p:cNvPr>
          <p:cNvSpPr>
            <a:spLocks noGrp="1"/>
          </p:cNvSpPr>
          <p:nvPr>
            <p:ph type="ctrTitle"/>
          </p:nvPr>
        </p:nvSpPr>
        <p:spPr>
          <a:xfrm>
            <a:off x="1524000" y="1122363"/>
            <a:ext cx="9144000" cy="2387600"/>
          </a:xfrm>
        </p:spPr>
        <p:txBody>
          <a:bodyPr>
            <a:normAutofit/>
          </a:bodyPr>
          <a:lstStyle/>
          <a:p>
            <a:pPr algn="l"/>
            <a:r>
              <a:rPr lang="en-US" b="1" dirty="0"/>
              <a:t>Jumpman23 </a:t>
            </a:r>
            <a:br>
              <a:rPr lang="en-US" b="1" dirty="0"/>
            </a:br>
            <a:r>
              <a:rPr lang="en-US" b="1" dirty="0"/>
              <a:t>[New Market Analysis]</a:t>
            </a:r>
          </a:p>
        </p:txBody>
      </p:sp>
      <p:sp>
        <p:nvSpPr>
          <p:cNvPr id="3" name="Subtitle 2">
            <a:extLst>
              <a:ext uri="{FF2B5EF4-FFF2-40B4-BE49-F238E27FC236}">
                <a16:creationId xmlns:a16="http://schemas.microsoft.com/office/drawing/2014/main" id="{900211C0-B999-364D-8684-D28EF73709C4}"/>
              </a:ext>
            </a:extLst>
          </p:cNvPr>
          <p:cNvSpPr>
            <a:spLocks noGrp="1"/>
          </p:cNvSpPr>
          <p:nvPr>
            <p:ph type="subTitle" idx="1"/>
          </p:nvPr>
        </p:nvSpPr>
        <p:spPr>
          <a:xfrm>
            <a:off x="1524000" y="3602038"/>
            <a:ext cx="9144000" cy="1655762"/>
          </a:xfrm>
        </p:spPr>
        <p:txBody>
          <a:bodyPr>
            <a:normAutofit lnSpcReduction="10000"/>
          </a:bodyPr>
          <a:lstStyle/>
          <a:p>
            <a:pPr algn="l"/>
            <a:r>
              <a:rPr lang="en-US" b="1" dirty="0"/>
              <a:t>Stephen Stark</a:t>
            </a:r>
          </a:p>
          <a:p>
            <a:pPr algn="l"/>
            <a:r>
              <a:rPr lang="en-US" dirty="0"/>
              <a:t>October 2020</a:t>
            </a:r>
          </a:p>
          <a:p>
            <a:pPr algn="l"/>
            <a:endParaRPr lang="en-US" dirty="0"/>
          </a:p>
          <a:p>
            <a:pPr algn="l"/>
            <a:r>
              <a:rPr lang="en-US" dirty="0"/>
              <a:t>Presented to:</a:t>
            </a:r>
          </a:p>
        </p:txBody>
      </p:sp>
      <p:pic>
        <p:nvPicPr>
          <p:cNvPr id="8" name="Picture 7">
            <a:extLst>
              <a:ext uri="{FF2B5EF4-FFF2-40B4-BE49-F238E27FC236}">
                <a16:creationId xmlns:a16="http://schemas.microsoft.com/office/drawing/2014/main" id="{F35D68A1-2EAF-754E-9AA8-AB7741E1E230}"/>
              </a:ext>
            </a:extLst>
          </p:cNvPr>
          <p:cNvPicPr>
            <a:picLocks noChangeAspect="1"/>
          </p:cNvPicPr>
          <p:nvPr/>
        </p:nvPicPr>
        <p:blipFill>
          <a:blip r:embed="rId2"/>
          <a:stretch>
            <a:fillRect/>
          </a:stretch>
        </p:blipFill>
        <p:spPr>
          <a:xfrm>
            <a:off x="1323975" y="5172727"/>
            <a:ext cx="2975102" cy="1125819"/>
          </a:xfrm>
          <a:prstGeom prst="rect">
            <a:avLst/>
          </a:prstGeom>
        </p:spPr>
      </p:pic>
    </p:spTree>
    <p:extLst>
      <p:ext uri="{BB962C8B-B14F-4D97-AF65-F5344CB8AC3E}">
        <p14:creationId xmlns:p14="http://schemas.microsoft.com/office/powerpoint/2010/main" val="9017013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descr="Chart, bubble chart&#10;&#10;Description automatically generated">
            <a:extLst>
              <a:ext uri="{FF2B5EF4-FFF2-40B4-BE49-F238E27FC236}">
                <a16:creationId xmlns:a16="http://schemas.microsoft.com/office/drawing/2014/main" id="{34115ABB-37E0-A04D-A9DC-E6F13DBF0646}"/>
              </a:ext>
            </a:extLst>
          </p:cNvPr>
          <p:cNvPicPr>
            <a:picLocks noChangeAspect="1"/>
          </p:cNvPicPr>
          <p:nvPr/>
        </p:nvPicPr>
        <p:blipFill>
          <a:blip r:embed="rId2"/>
          <a:stretch>
            <a:fillRect/>
          </a:stretch>
        </p:blipFill>
        <p:spPr>
          <a:xfrm>
            <a:off x="7002684" y="1298884"/>
            <a:ext cx="5379185" cy="5379185"/>
          </a:xfrm>
          <a:prstGeom prst="rect">
            <a:avLst/>
          </a:prstGeom>
        </p:spPr>
      </p:pic>
      <p:sp>
        <p:nvSpPr>
          <p:cNvPr id="2" name="Title 1">
            <a:extLst>
              <a:ext uri="{FF2B5EF4-FFF2-40B4-BE49-F238E27FC236}">
                <a16:creationId xmlns:a16="http://schemas.microsoft.com/office/drawing/2014/main" id="{FF56ADD9-E57F-D746-9C93-1EB9E9DC5146}"/>
              </a:ext>
            </a:extLst>
          </p:cNvPr>
          <p:cNvSpPr>
            <a:spLocks noGrp="1"/>
          </p:cNvSpPr>
          <p:nvPr>
            <p:ph type="title"/>
          </p:nvPr>
        </p:nvSpPr>
        <p:spPr/>
        <p:txBody>
          <a:bodyPr/>
          <a:lstStyle/>
          <a:p>
            <a:r>
              <a:rPr lang="en-US" dirty="0">
                <a:solidFill>
                  <a:schemeClr val="tx1">
                    <a:lumMod val="50000"/>
                    <a:lumOff val="50000"/>
                  </a:schemeClr>
                </a:solidFill>
              </a:rPr>
              <a:t>3.3 </a:t>
            </a:r>
            <a:r>
              <a:rPr lang="en-US" b="1" dirty="0"/>
              <a:t>NEW MARKET ANALYSIS [BUSINESSES]</a:t>
            </a:r>
            <a:endParaRPr lang="en-US" dirty="0"/>
          </a:p>
        </p:txBody>
      </p:sp>
      <p:pic>
        <p:nvPicPr>
          <p:cNvPr id="4" name="Picture 3" descr="Text&#10;&#10;Description automatically generated">
            <a:extLst>
              <a:ext uri="{FF2B5EF4-FFF2-40B4-BE49-F238E27FC236}">
                <a16:creationId xmlns:a16="http://schemas.microsoft.com/office/drawing/2014/main" id="{887984CE-403B-B941-B7A1-D436A8341824}"/>
              </a:ext>
            </a:extLst>
          </p:cNvPr>
          <p:cNvPicPr>
            <a:picLocks noChangeAspect="1"/>
          </p:cNvPicPr>
          <p:nvPr/>
        </p:nvPicPr>
        <p:blipFill>
          <a:blip r:embed="rId3"/>
          <a:stretch>
            <a:fillRect/>
          </a:stretch>
        </p:blipFill>
        <p:spPr>
          <a:xfrm>
            <a:off x="104175" y="1189175"/>
            <a:ext cx="6910084" cy="5917682"/>
          </a:xfrm>
          <a:prstGeom prst="rect">
            <a:avLst/>
          </a:prstGeom>
        </p:spPr>
      </p:pic>
      <p:sp>
        <p:nvSpPr>
          <p:cNvPr id="8" name="TextBox 7">
            <a:extLst>
              <a:ext uri="{FF2B5EF4-FFF2-40B4-BE49-F238E27FC236}">
                <a16:creationId xmlns:a16="http://schemas.microsoft.com/office/drawing/2014/main" id="{7B402901-1FAB-4048-B735-E60D6892998B}"/>
              </a:ext>
            </a:extLst>
          </p:cNvPr>
          <p:cNvSpPr txBox="1"/>
          <p:nvPr/>
        </p:nvSpPr>
        <p:spPr>
          <a:xfrm>
            <a:off x="1421350" y="1841160"/>
            <a:ext cx="4271059" cy="369332"/>
          </a:xfrm>
          <a:prstGeom prst="rect">
            <a:avLst/>
          </a:prstGeom>
          <a:noFill/>
        </p:spPr>
        <p:txBody>
          <a:bodyPr wrap="square" rtlCol="0">
            <a:spAutoFit/>
          </a:bodyPr>
          <a:lstStyle/>
          <a:p>
            <a:pPr algn="ctr"/>
            <a:r>
              <a:rPr lang="en-US" b="1" dirty="0"/>
              <a:t>Most Frequented Pickup Spots</a:t>
            </a:r>
          </a:p>
        </p:txBody>
      </p:sp>
      <p:sp>
        <p:nvSpPr>
          <p:cNvPr id="15" name="TextBox 14">
            <a:extLst>
              <a:ext uri="{FF2B5EF4-FFF2-40B4-BE49-F238E27FC236}">
                <a16:creationId xmlns:a16="http://schemas.microsoft.com/office/drawing/2014/main" id="{5F319334-4C17-6847-8ED1-12474C9011EE}"/>
              </a:ext>
            </a:extLst>
          </p:cNvPr>
          <p:cNvSpPr txBox="1"/>
          <p:nvPr/>
        </p:nvSpPr>
        <p:spPr>
          <a:xfrm>
            <a:off x="7273574" y="5569545"/>
            <a:ext cx="1678329" cy="923330"/>
          </a:xfrm>
          <a:prstGeom prst="rect">
            <a:avLst/>
          </a:prstGeom>
          <a:noFill/>
        </p:spPr>
        <p:txBody>
          <a:bodyPr wrap="square" rtlCol="0">
            <a:spAutoFit/>
          </a:bodyPr>
          <a:lstStyle/>
          <a:p>
            <a:r>
              <a:rPr lang="en-US" b="1" dirty="0"/>
              <a:t>50+ categories available</a:t>
            </a:r>
          </a:p>
          <a:p>
            <a:r>
              <a:rPr lang="en-US" b="1" dirty="0"/>
              <a:t>on the platform</a:t>
            </a:r>
          </a:p>
        </p:txBody>
      </p:sp>
    </p:spTree>
    <p:extLst>
      <p:ext uri="{BB962C8B-B14F-4D97-AF65-F5344CB8AC3E}">
        <p14:creationId xmlns:p14="http://schemas.microsoft.com/office/powerpoint/2010/main" val="27341659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D31B3F-7BFC-2140-B2D5-809FEF6159AA}"/>
              </a:ext>
            </a:extLst>
          </p:cNvPr>
          <p:cNvSpPr>
            <a:spLocks noGrp="1"/>
          </p:cNvSpPr>
          <p:nvPr>
            <p:ph type="title"/>
          </p:nvPr>
        </p:nvSpPr>
        <p:spPr/>
        <p:txBody>
          <a:bodyPr/>
          <a:lstStyle/>
          <a:p>
            <a:r>
              <a:rPr lang="en-US" dirty="0">
                <a:solidFill>
                  <a:schemeClr val="tx1">
                    <a:lumMod val="50000"/>
                    <a:lumOff val="50000"/>
                  </a:schemeClr>
                </a:solidFill>
              </a:rPr>
              <a:t>4</a:t>
            </a:r>
            <a:r>
              <a:rPr lang="en-US" dirty="0"/>
              <a:t> </a:t>
            </a:r>
            <a:r>
              <a:rPr lang="en-US" b="1" dirty="0"/>
              <a:t>DATA</a:t>
            </a:r>
          </a:p>
        </p:txBody>
      </p:sp>
      <p:sp>
        <p:nvSpPr>
          <p:cNvPr id="36" name="Rectangle 35">
            <a:extLst>
              <a:ext uri="{FF2B5EF4-FFF2-40B4-BE49-F238E27FC236}">
                <a16:creationId xmlns:a16="http://schemas.microsoft.com/office/drawing/2014/main" id="{AEF0AC59-DA72-0644-A83B-6581C8B50F98}"/>
              </a:ext>
            </a:extLst>
          </p:cNvPr>
          <p:cNvSpPr/>
          <p:nvPr/>
        </p:nvSpPr>
        <p:spPr>
          <a:xfrm>
            <a:off x="838200" y="1400536"/>
            <a:ext cx="5435277" cy="5262979"/>
          </a:xfrm>
          <a:prstGeom prst="rect">
            <a:avLst/>
          </a:prstGeom>
        </p:spPr>
        <p:txBody>
          <a:bodyPr wrap="square">
            <a:spAutoFit/>
          </a:bodyPr>
          <a:lstStyle/>
          <a:p>
            <a:r>
              <a:rPr lang="en-US" sz="1400" b="1" dirty="0" err="1"/>
              <a:t>Job_ID</a:t>
            </a:r>
            <a:r>
              <a:rPr lang="en-US" sz="1400" b="1" dirty="0"/>
              <a:t>  </a:t>
            </a:r>
            <a:r>
              <a:rPr lang="en-US" sz="1400" dirty="0">
                <a:sym typeface="Wingdings" pitchFamily="2" charset="2"/>
              </a:rPr>
              <a:t></a:t>
            </a:r>
            <a:r>
              <a:rPr lang="en-US" sz="1400" dirty="0"/>
              <a:t> a unique identifier of a delivery</a:t>
            </a:r>
          </a:p>
          <a:p>
            <a:r>
              <a:rPr lang="en-US" sz="1400" b="1" dirty="0"/>
              <a:t>Customer_id </a:t>
            </a:r>
            <a:r>
              <a:rPr lang="en-US" sz="1400" dirty="0"/>
              <a:t>→ a unique identifier for the Jumpman23 customer</a:t>
            </a:r>
          </a:p>
          <a:p>
            <a:r>
              <a:rPr lang="en-US" sz="1400" b="1" dirty="0"/>
              <a:t>Jumpman_id </a:t>
            </a:r>
            <a:r>
              <a:rPr lang="en-US" sz="1400" dirty="0"/>
              <a:t>→ a unique identifier for the Jumpman who completed the delivery</a:t>
            </a:r>
          </a:p>
          <a:p>
            <a:r>
              <a:rPr lang="en-US" sz="1400" b="1" dirty="0"/>
              <a:t>vehicle_type </a:t>
            </a:r>
            <a:r>
              <a:rPr lang="en-US" sz="1400" dirty="0"/>
              <a:t>→ The method of transport the Jumpman used to complete the delivery</a:t>
            </a:r>
          </a:p>
          <a:p>
            <a:r>
              <a:rPr lang="en-US" sz="1400" b="1" dirty="0"/>
              <a:t>pickup_place </a:t>
            </a:r>
            <a:r>
              <a:rPr lang="en-US" sz="1400" dirty="0"/>
              <a:t>→ The name of the Pickup location</a:t>
            </a:r>
          </a:p>
          <a:p>
            <a:r>
              <a:rPr lang="en-US" sz="1400" b="1" dirty="0"/>
              <a:t>place_category </a:t>
            </a:r>
            <a:r>
              <a:rPr lang="en-US" sz="1400" dirty="0"/>
              <a:t>→ A categorization of the Pickup location</a:t>
            </a:r>
          </a:p>
          <a:p>
            <a:r>
              <a:rPr lang="en-US" sz="1400" b="1" dirty="0"/>
              <a:t>Item_name </a:t>
            </a:r>
            <a:r>
              <a:rPr lang="en-US" sz="1400" dirty="0"/>
              <a:t>→ the name of the item requested</a:t>
            </a:r>
          </a:p>
          <a:p>
            <a:r>
              <a:rPr lang="en-US" sz="1400" b="1" dirty="0"/>
              <a:t>Item_quantity </a:t>
            </a:r>
            <a:r>
              <a:rPr lang="en-US" sz="1400" dirty="0"/>
              <a:t>→ how many of that item was requested</a:t>
            </a:r>
          </a:p>
          <a:p>
            <a:r>
              <a:rPr lang="en-US" sz="1400" b="1" dirty="0"/>
              <a:t>Item_category_name </a:t>
            </a:r>
            <a:r>
              <a:rPr lang="en-US" sz="1400" dirty="0"/>
              <a:t>→ categorization provided by the merchant, think “appetizers”, ”soups” </a:t>
            </a:r>
            <a:r>
              <a:rPr lang="en-US" sz="1400" dirty="0" err="1"/>
              <a:t>etc</a:t>
            </a:r>
            <a:endParaRPr lang="en-US" sz="1400" dirty="0"/>
          </a:p>
          <a:p>
            <a:r>
              <a:rPr lang="en-US" sz="1400" b="1" dirty="0"/>
              <a:t>How_long_it_took_to_order </a:t>
            </a:r>
            <a:r>
              <a:rPr lang="en-US" sz="1400" dirty="0"/>
              <a:t>→ how long it took to place the order [interval]</a:t>
            </a:r>
          </a:p>
          <a:p>
            <a:r>
              <a:rPr lang="en-US" sz="1400" b="1" dirty="0"/>
              <a:t>pickup_lat </a:t>
            </a:r>
            <a:r>
              <a:rPr lang="en-US" sz="1400" dirty="0"/>
              <a:t>→ the coordinates of the pickup location</a:t>
            </a:r>
          </a:p>
          <a:p>
            <a:r>
              <a:rPr lang="en-US" sz="1400" b="1" dirty="0"/>
              <a:t>pickup_lon </a:t>
            </a:r>
            <a:r>
              <a:rPr lang="en-US" sz="1400" dirty="0"/>
              <a:t>→ the coordinates of the pickup location</a:t>
            </a:r>
          </a:p>
          <a:p>
            <a:r>
              <a:rPr lang="en-US" sz="1400" b="1" dirty="0"/>
              <a:t>dropoff_lat </a:t>
            </a:r>
            <a:r>
              <a:rPr lang="en-US" sz="1400" dirty="0"/>
              <a:t>→ the coordinates of the </a:t>
            </a:r>
            <a:r>
              <a:rPr lang="en-US" sz="1400" dirty="0" err="1"/>
              <a:t>dropoff</a:t>
            </a:r>
            <a:r>
              <a:rPr lang="en-US" sz="1400" dirty="0"/>
              <a:t> location</a:t>
            </a:r>
          </a:p>
          <a:p>
            <a:r>
              <a:rPr lang="en-US" sz="1400" b="1" dirty="0"/>
              <a:t>dropoff_lon </a:t>
            </a:r>
            <a:r>
              <a:rPr lang="en-US" sz="1400" dirty="0"/>
              <a:t>→ the coordinates of the </a:t>
            </a:r>
            <a:r>
              <a:rPr lang="en-US" sz="1400" dirty="0" err="1"/>
              <a:t>dropoff</a:t>
            </a:r>
            <a:r>
              <a:rPr lang="en-US" sz="1400" dirty="0"/>
              <a:t> location</a:t>
            </a:r>
          </a:p>
          <a:p>
            <a:r>
              <a:rPr lang="en-US" sz="1400" b="1" dirty="0"/>
              <a:t>when_the_delivery_started</a:t>
            </a:r>
            <a:r>
              <a:rPr lang="en-US" sz="1400" dirty="0"/>
              <a:t>→ localized timestamp representing when the delivery began</a:t>
            </a:r>
          </a:p>
          <a:p>
            <a:r>
              <a:rPr lang="en-US" sz="1400" b="1" dirty="0"/>
              <a:t>when_the_Jumpman_arrived_at_pickup </a:t>
            </a:r>
            <a:r>
              <a:rPr lang="en-US" sz="1400" dirty="0"/>
              <a:t>→ localized timestamp representing when the Jumpman arrived at the pickup location</a:t>
            </a:r>
          </a:p>
          <a:p>
            <a:r>
              <a:rPr lang="en-US" sz="1400" b="1" dirty="0"/>
              <a:t>when_the_Jumpman_left_pickup </a:t>
            </a:r>
            <a:r>
              <a:rPr lang="en-US" sz="1400" dirty="0"/>
              <a:t>→ localized timestamp representing when the Jumpman left the pickup location</a:t>
            </a:r>
          </a:p>
        </p:txBody>
      </p:sp>
      <p:pic>
        <p:nvPicPr>
          <p:cNvPr id="38" name="Picture 37" descr="Table&#10;&#10;Description automatically generated">
            <a:extLst>
              <a:ext uri="{FF2B5EF4-FFF2-40B4-BE49-F238E27FC236}">
                <a16:creationId xmlns:a16="http://schemas.microsoft.com/office/drawing/2014/main" id="{00FF7397-40A1-1344-8085-202DB38A0DD1}"/>
              </a:ext>
            </a:extLst>
          </p:cNvPr>
          <p:cNvPicPr>
            <a:picLocks noChangeAspect="1"/>
          </p:cNvPicPr>
          <p:nvPr/>
        </p:nvPicPr>
        <p:blipFill>
          <a:blip r:embed="rId2"/>
          <a:stretch>
            <a:fillRect/>
          </a:stretch>
        </p:blipFill>
        <p:spPr>
          <a:xfrm>
            <a:off x="7068145" y="1815608"/>
            <a:ext cx="3707050" cy="3226784"/>
          </a:xfrm>
          <a:prstGeom prst="rect">
            <a:avLst/>
          </a:prstGeom>
          <a:ln>
            <a:solidFill>
              <a:schemeClr val="dk1"/>
            </a:solidFill>
          </a:ln>
        </p:spPr>
      </p:pic>
      <p:sp>
        <p:nvSpPr>
          <p:cNvPr id="39" name="TextBox 38">
            <a:extLst>
              <a:ext uri="{FF2B5EF4-FFF2-40B4-BE49-F238E27FC236}">
                <a16:creationId xmlns:a16="http://schemas.microsoft.com/office/drawing/2014/main" id="{C2BB076D-CE05-9541-8204-50137ADB7224}"/>
              </a:ext>
            </a:extLst>
          </p:cNvPr>
          <p:cNvSpPr txBox="1"/>
          <p:nvPr/>
        </p:nvSpPr>
        <p:spPr>
          <a:xfrm>
            <a:off x="7068145" y="5299974"/>
            <a:ext cx="3707050" cy="307777"/>
          </a:xfrm>
          <a:prstGeom prst="rect">
            <a:avLst/>
          </a:prstGeom>
          <a:noFill/>
        </p:spPr>
        <p:txBody>
          <a:bodyPr wrap="square" rtlCol="0">
            <a:spAutoFit/>
          </a:bodyPr>
          <a:lstStyle/>
          <a:p>
            <a:r>
              <a:rPr lang="en-US" sz="1400" dirty="0"/>
              <a:t>Initial dataset: 5,983 records, 18 features</a:t>
            </a:r>
          </a:p>
        </p:txBody>
      </p:sp>
    </p:spTree>
    <p:extLst>
      <p:ext uri="{BB962C8B-B14F-4D97-AF65-F5344CB8AC3E}">
        <p14:creationId xmlns:p14="http://schemas.microsoft.com/office/powerpoint/2010/main" val="36912534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D31B3F-7BFC-2140-B2D5-809FEF6159AA}"/>
              </a:ext>
            </a:extLst>
          </p:cNvPr>
          <p:cNvSpPr>
            <a:spLocks noGrp="1"/>
          </p:cNvSpPr>
          <p:nvPr>
            <p:ph type="title"/>
          </p:nvPr>
        </p:nvSpPr>
        <p:spPr>
          <a:xfrm>
            <a:off x="474562" y="365125"/>
            <a:ext cx="11242876" cy="1325563"/>
          </a:xfrm>
        </p:spPr>
        <p:txBody>
          <a:bodyPr/>
          <a:lstStyle/>
          <a:p>
            <a:r>
              <a:rPr lang="en-US" dirty="0">
                <a:solidFill>
                  <a:schemeClr val="tx1">
                    <a:lumMod val="50000"/>
                    <a:lumOff val="50000"/>
                  </a:schemeClr>
                </a:solidFill>
              </a:rPr>
              <a:t>4.1</a:t>
            </a:r>
            <a:r>
              <a:rPr lang="en-US" dirty="0"/>
              <a:t> </a:t>
            </a:r>
            <a:r>
              <a:rPr lang="en-US" b="1" dirty="0"/>
              <a:t>DATA [INTEGRITY CONCERNS]</a:t>
            </a:r>
          </a:p>
        </p:txBody>
      </p:sp>
      <p:graphicFrame>
        <p:nvGraphicFramePr>
          <p:cNvPr id="8" name="Table 8">
            <a:extLst>
              <a:ext uri="{FF2B5EF4-FFF2-40B4-BE49-F238E27FC236}">
                <a16:creationId xmlns:a16="http://schemas.microsoft.com/office/drawing/2014/main" id="{80B0255E-711B-F54C-9B3B-ABE81D6B5E27}"/>
              </a:ext>
            </a:extLst>
          </p:cNvPr>
          <p:cNvGraphicFramePr>
            <a:graphicFrameLocks noGrp="1"/>
          </p:cNvGraphicFramePr>
          <p:nvPr>
            <p:extLst>
              <p:ext uri="{D42A27DB-BD31-4B8C-83A1-F6EECF244321}">
                <p14:modId xmlns:p14="http://schemas.microsoft.com/office/powerpoint/2010/main" val="2821516201"/>
              </p:ext>
            </p:extLst>
          </p:nvPr>
        </p:nvGraphicFramePr>
        <p:xfrm>
          <a:off x="240807" y="2291533"/>
          <a:ext cx="2916819" cy="4121696"/>
        </p:xfrm>
        <a:graphic>
          <a:graphicData uri="http://schemas.openxmlformats.org/drawingml/2006/table">
            <a:tbl>
              <a:tblPr firstRow="1" bandRow="1">
                <a:tableStyleId>{5C22544A-7EE6-4342-B048-85BDC9FD1C3A}</a:tableStyleId>
              </a:tblPr>
              <a:tblGrid>
                <a:gridCol w="2096369">
                  <a:extLst>
                    <a:ext uri="{9D8B030D-6E8A-4147-A177-3AD203B41FA5}">
                      <a16:colId xmlns:a16="http://schemas.microsoft.com/office/drawing/2014/main" val="1258085703"/>
                    </a:ext>
                  </a:extLst>
                </a:gridCol>
                <a:gridCol w="820450">
                  <a:extLst>
                    <a:ext uri="{9D8B030D-6E8A-4147-A177-3AD203B41FA5}">
                      <a16:colId xmlns:a16="http://schemas.microsoft.com/office/drawing/2014/main" val="3386613569"/>
                    </a:ext>
                  </a:extLst>
                </a:gridCol>
              </a:tblGrid>
              <a:tr h="107570">
                <a:tc>
                  <a:txBody>
                    <a:bodyPr/>
                    <a:lstStyle/>
                    <a:p>
                      <a:pPr algn="l" fontAlgn="b"/>
                      <a:r>
                        <a:rPr lang="en-US" sz="1200" b="1" i="0" u="none" strike="noStrike" dirty="0">
                          <a:solidFill>
                            <a:srgbClr val="000000"/>
                          </a:solidFill>
                          <a:effectLst/>
                          <a:latin typeface="Calibri" panose="020F0502020204030204" pitchFamily="34" charset="0"/>
                        </a:rPr>
                        <a:t>Attribute</a:t>
                      </a:r>
                    </a:p>
                  </a:txBody>
                  <a:tcPr marL="4717" marR="4717" marT="4717" marB="0" anchor="b"/>
                </a:tc>
                <a:tc>
                  <a:txBody>
                    <a:bodyPr/>
                    <a:lstStyle/>
                    <a:p>
                      <a:pPr algn="ctr" fontAlgn="b"/>
                      <a:r>
                        <a:rPr lang="en-US" sz="1200" b="1" i="0" u="none" strike="noStrike" dirty="0">
                          <a:solidFill>
                            <a:srgbClr val="000000"/>
                          </a:solidFill>
                          <a:effectLst/>
                          <a:latin typeface="Calibri" panose="020F0502020204030204" pitchFamily="34" charset="0"/>
                        </a:rPr>
                        <a:t>Missing Value Count</a:t>
                      </a:r>
                    </a:p>
                  </a:txBody>
                  <a:tcPr marL="4717" marR="4717" marT="4717" marB="0" anchor="b"/>
                </a:tc>
                <a:extLst>
                  <a:ext uri="{0D108BD9-81ED-4DB2-BD59-A6C34878D82A}">
                    <a16:rowId xmlns:a16="http://schemas.microsoft.com/office/drawing/2014/main" val="1366333991"/>
                  </a:ext>
                </a:extLst>
              </a:tr>
              <a:tr h="107570">
                <a:tc>
                  <a:txBody>
                    <a:bodyPr/>
                    <a:lstStyle/>
                    <a:p>
                      <a:pPr algn="l" fontAlgn="b"/>
                      <a:r>
                        <a:rPr lang="en-US" sz="1200" b="0" i="0" u="none" strike="noStrike" dirty="0">
                          <a:solidFill>
                            <a:srgbClr val="000000"/>
                          </a:solidFill>
                          <a:effectLst/>
                          <a:latin typeface="Calibri" panose="020F0502020204030204" pitchFamily="34" charset="0"/>
                        </a:rPr>
                        <a:t>delivery_id</a:t>
                      </a:r>
                    </a:p>
                  </a:txBody>
                  <a:tcPr marL="4717" marR="4717" marT="4717" marB="0" anchor="b"/>
                </a:tc>
                <a:tc>
                  <a:txBody>
                    <a:bodyPr/>
                    <a:lstStyle/>
                    <a:p>
                      <a:pPr algn="ctr" fontAlgn="b"/>
                      <a:r>
                        <a:rPr lang="en-US" sz="1200" b="0" i="0" u="none" strike="noStrike" dirty="0">
                          <a:solidFill>
                            <a:srgbClr val="000000"/>
                          </a:solidFill>
                          <a:effectLst/>
                          <a:latin typeface="Calibri" panose="020F0502020204030204" pitchFamily="34" charset="0"/>
                        </a:rPr>
                        <a:t>0</a:t>
                      </a:r>
                    </a:p>
                  </a:txBody>
                  <a:tcPr marL="4717" marR="4717" marT="4717" marB="0" anchor="b"/>
                </a:tc>
                <a:extLst>
                  <a:ext uri="{0D108BD9-81ED-4DB2-BD59-A6C34878D82A}">
                    <a16:rowId xmlns:a16="http://schemas.microsoft.com/office/drawing/2014/main" val="600843719"/>
                  </a:ext>
                </a:extLst>
              </a:tr>
              <a:tr h="107570">
                <a:tc>
                  <a:txBody>
                    <a:bodyPr/>
                    <a:lstStyle/>
                    <a:p>
                      <a:pPr algn="l" fontAlgn="b"/>
                      <a:r>
                        <a:rPr lang="en-US" sz="1200" b="0" i="0" u="none" strike="noStrike" dirty="0">
                          <a:solidFill>
                            <a:srgbClr val="000000"/>
                          </a:solidFill>
                          <a:effectLst/>
                          <a:latin typeface="Calibri" panose="020F0502020204030204" pitchFamily="34" charset="0"/>
                        </a:rPr>
                        <a:t>customer_id</a:t>
                      </a:r>
                    </a:p>
                  </a:txBody>
                  <a:tcPr marL="4717" marR="4717" marT="4717" marB="0" anchor="b"/>
                </a:tc>
                <a:tc>
                  <a:txBody>
                    <a:bodyPr/>
                    <a:lstStyle/>
                    <a:p>
                      <a:pPr algn="ctr" fontAlgn="b"/>
                      <a:r>
                        <a:rPr lang="en-US" sz="1200" b="0" i="0" u="none" strike="noStrike" dirty="0">
                          <a:solidFill>
                            <a:srgbClr val="000000"/>
                          </a:solidFill>
                          <a:effectLst/>
                          <a:latin typeface="Calibri" panose="020F0502020204030204" pitchFamily="34" charset="0"/>
                        </a:rPr>
                        <a:t>0</a:t>
                      </a:r>
                    </a:p>
                  </a:txBody>
                  <a:tcPr marL="4717" marR="4717" marT="4717" marB="0" anchor="b"/>
                </a:tc>
                <a:extLst>
                  <a:ext uri="{0D108BD9-81ED-4DB2-BD59-A6C34878D82A}">
                    <a16:rowId xmlns:a16="http://schemas.microsoft.com/office/drawing/2014/main" val="3673899072"/>
                  </a:ext>
                </a:extLst>
              </a:tr>
              <a:tr h="107570">
                <a:tc>
                  <a:txBody>
                    <a:bodyPr/>
                    <a:lstStyle/>
                    <a:p>
                      <a:pPr algn="l" fontAlgn="b"/>
                      <a:r>
                        <a:rPr lang="en-US" sz="1200" b="0" i="0" u="none" strike="noStrike" dirty="0">
                          <a:solidFill>
                            <a:srgbClr val="000000"/>
                          </a:solidFill>
                          <a:effectLst/>
                          <a:latin typeface="Calibri" panose="020F0502020204030204" pitchFamily="34" charset="0"/>
                        </a:rPr>
                        <a:t>jumpman_id</a:t>
                      </a:r>
                    </a:p>
                  </a:txBody>
                  <a:tcPr marL="4717" marR="4717" marT="4717" marB="0" anchor="b"/>
                </a:tc>
                <a:tc>
                  <a:txBody>
                    <a:bodyPr/>
                    <a:lstStyle/>
                    <a:p>
                      <a:pPr algn="ctr" fontAlgn="b"/>
                      <a:r>
                        <a:rPr lang="en-US" sz="1200" b="0" i="0" u="none" strike="noStrike" dirty="0">
                          <a:solidFill>
                            <a:srgbClr val="000000"/>
                          </a:solidFill>
                          <a:effectLst/>
                          <a:latin typeface="Calibri" panose="020F0502020204030204" pitchFamily="34" charset="0"/>
                        </a:rPr>
                        <a:t>0</a:t>
                      </a:r>
                    </a:p>
                  </a:txBody>
                  <a:tcPr marL="4717" marR="4717" marT="4717" marB="0" anchor="b"/>
                </a:tc>
                <a:extLst>
                  <a:ext uri="{0D108BD9-81ED-4DB2-BD59-A6C34878D82A}">
                    <a16:rowId xmlns:a16="http://schemas.microsoft.com/office/drawing/2014/main" val="3129033879"/>
                  </a:ext>
                </a:extLst>
              </a:tr>
              <a:tr h="107570">
                <a:tc>
                  <a:txBody>
                    <a:bodyPr/>
                    <a:lstStyle/>
                    <a:p>
                      <a:pPr algn="l" fontAlgn="b"/>
                      <a:r>
                        <a:rPr lang="en-US" sz="1200" b="0" i="0" u="none" strike="noStrike" dirty="0">
                          <a:solidFill>
                            <a:srgbClr val="000000"/>
                          </a:solidFill>
                          <a:effectLst/>
                          <a:latin typeface="Calibri" panose="020F0502020204030204" pitchFamily="34" charset="0"/>
                        </a:rPr>
                        <a:t>vehicle_type</a:t>
                      </a:r>
                    </a:p>
                  </a:txBody>
                  <a:tcPr marL="4717" marR="4717" marT="4717" marB="0" anchor="b"/>
                </a:tc>
                <a:tc>
                  <a:txBody>
                    <a:bodyPr/>
                    <a:lstStyle/>
                    <a:p>
                      <a:pPr algn="ctr" fontAlgn="b"/>
                      <a:r>
                        <a:rPr lang="en-US" sz="1200" b="0" i="0" u="none" strike="noStrike" dirty="0">
                          <a:solidFill>
                            <a:srgbClr val="000000"/>
                          </a:solidFill>
                          <a:effectLst/>
                          <a:latin typeface="Calibri" panose="020F0502020204030204" pitchFamily="34" charset="0"/>
                        </a:rPr>
                        <a:t>0</a:t>
                      </a:r>
                    </a:p>
                  </a:txBody>
                  <a:tcPr marL="4717" marR="4717" marT="4717" marB="0" anchor="b"/>
                </a:tc>
                <a:extLst>
                  <a:ext uri="{0D108BD9-81ED-4DB2-BD59-A6C34878D82A}">
                    <a16:rowId xmlns:a16="http://schemas.microsoft.com/office/drawing/2014/main" val="506514451"/>
                  </a:ext>
                </a:extLst>
              </a:tr>
              <a:tr h="107570">
                <a:tc>
                  <a:txBody>
                    <a:bodyPr/>
                    <a:lstStyle/>
                    <a:p>
                      <a:pPr algn="l" fontAlgn="b"/>
                      <a:r>
                        <a:rPr lang="en-US" sz="1200" b="0" i="0" u="none" strike="noStrike" dirty="0">
                          <a:solidFill>
                            <a:srgbClr val="000000"/>
                          </a:solidFill>
                          <a:effectLst/>
                          <a:latin typeface="Calibri" panose="020F0502020204030204" pitchFamily="34" charset="0"/>
                        </a:rPr>
                        <a:t>pickup_place</a:t>
                      </a:r>
                    </a:p>
                  </a:txBody>
                  <a:tcPr marL="4717" marR="4717" marT="4717" marB="0" anchor="b"/>
                </a:tc>
                <a:tc>
                  <a:txBody>
                    <a:bodyPr/>
                    <a:lstStyle/>
                    <a:p>
                      <a:pPr algn="ctr" fontAlgn="b"/>
                      <a:r>
                        <a:rPr lang="en-US" sz="1200" b="0" i="0" u="none" strike="noStrike" dirty="0">
                          <a:solidFill>
                            <a:srgbClr val="000000"/>
                          </a:solidFill>
                          <a:effectLst/>
                          <a:latin typeface="Calibri" panose="020F0502020204030204" pitchFamily="34" charset="0"/>
                        </a:rPr>
                        <a:t>0</a:t>
                      </a:r>
                    </a:p>
                  </a:txBody>
                  <a:tcPr marL="4717" marR="4717" marT="4717" marB="0" anchor="b"/>
                </a:tc>
                <a:extLst>
                  <a:ext uri="{0D108BD9-81ED-4DB2-BD59-A6C34878D82A}">
                    <a16:rowId xmlns:a16="http://schemas.microsoft.com/office/drawing/2014/main" val="913727068"/>
                  </a:ext>
                </a:extLst>
              </a:tr>
              <a:tr h="107570">
                <a:tc>
                  <a:txBody>
                    <a:bodyPr/>
                    <a:lstStyle/>
                    <a:p>
                      <a:pPr algn="l" fontAlgn="b"/>
                      <a:r>
                        <a:rPr lang="en-US" sz="1200" b="0" i="0" u="none" strike="noStrike" dirty="0">
                          <a:solidFill>
                            <a:srgbClr val="000000"/>
                          </a:solidFill>
                          <a:effectLst/>
                          <a:latin typeface="Calibri" panose="020F0502020204030204" pitchFamily="34" charset="0"/>
                        </a:rPr>
                        <a:t>place_category</a:t>
                      </a:r>
                    </a:p>
                  </a:txBody>
                  <a:tcPr marL="4717" marR="4717" marT="4717" marB="0" anchor="b"/>
                </a:tc>
                <a:tc>
                  <a:txBody>
                    <a:bodyPr/>
                    <a:lstStyle/>
                    <a:p>
                      <a:pPr algn="ctr" fontAlgn="b"/>
                      <a:r>
                        <a:rPr lang="en-US" sz="1200" b="0" i="0" u="none" strike="noStrike" dirty="0">
                          <a:solidFill>
                            <a:srgbClr val="000000"/>
                          </a:solidFill>
                          <a:effectLst/>
                          <a:latin typeface="Calibri" panose="020F0502020204030204" pitchFamily="34" charset="0"/>
                        </a:rPr>
                        <a:t>883</a:t>
                      </a:r>
                    </a:p>
                  </a:txBody>
                  <a:tcPr marL="4717" marR="4717" marT="4717" marB="0" anchor="b"/>
                </a:tc>
                <a:extLst>
                  <a:ext uri="{0D108BD9-81ED-4DB2-BD59-A6C34878D82A}">
                    <a16:rowId xmlns:a16="http://schemas.microsoft.com/office/drawing/2014/main" val="500561858"/>
                  </a:ext>
                </a:extLst>
              </a:tr>
              <a:tr h="107570">
                <a:tc>
                  <a:txBody>
                    <a:bodyPr/>
                    <a:lstStyle/>
                    <a:p>
                      <a:pPr algn="l" fontAlgn="b"/>
                      <a:r>
                        <a:rPr lang="en-US" sz="1200" b="0" i="0" u="none" strike="noStrike" dirty="0">
                          <a:solidFill>
                            <a:srgbClr val="000000"/>
                          </a:solidFill>
                          <a:effectLst/>
                          <a:latin typeface="Calibri" panose="020F0502020204030204" pitchFamily="34" charset="0"/>
                        </a:rPr>
                        <a:t>item_name</a:t>
                      </a:r>
                    </a:p>
                  </a:txBody>
                  <a:tcPr marL="4717" marR="4717" marT="4717" marB="0" anchor="b"/>
                </a:tc>
                <a:tc>
                  <a:txBody>
                    <a:bodyPr/>
                    <a:lstStyle/>
                    <a:p>
                      <a:pPr algn="ctr" fontAlgn="b"/>
                      <a:r>
                        <a:rPr lang="en-US" sz="1200" b="0" i="0" u="none" strike="noStrike" dirty="0">
                          <a:solidFill>
                            <a:srgbClr val="000000"/>
                          </a:solidFill>
                          <a:effectLst/>
                          <a:latin typeface="Calibri" panose="020F0502020204030204" pitchFamily="34" charset="0"/>
                        </a:rPr>
                        <a:t>1,230</a:t>
                      </a:r>
                    </a:p>
                  </a:txBody>
                  <a:tcPr marL="4717" marR="4717" marT="4717" marB="0" anchor="b"/>
                </a:tc>
                <a:extLst>
                  <a:ext uri="{0D108BD9-81ED-4DB2-BD59-A6C34878D82A}">
                    <a16:rowId xmlns:a16="http://schemas.microsoft.com/office/drawing/2014/main" val="1309561289"/>
                  </a:ext>
                </a:extLst>
              </a:tr>
              <a:tr h="107570">
                <a:tc>
                  <a:txBody>
                    <a:bodyPr/>
                    <a:lstStyle/>
                    <a:p>
                      <a:pPr algn="l" fontAlgn="b"/>
                      <a:r>
                        <a:rPr lang="en-US" sz="1200" b="0" i="0" u="none" strike="noStrike" dirty="0">
                          <a:solidFill>
                            <a:srgbClr val="000000"/>
                          </a:solidFill>
                          <a:effectLst/>
                          <a:latin typeface="Calibri" panose="020F0502020204030204" pitchFamily="34" charset="0"/>
                        </a:rPr>
                        <a:t>item_quantity</a:t>
                      </a:r>
                    </a:p>
                  </a:txBody>
                  <a:tcPr marL="4717" marR="4717" marT="4717" marB="0" anchor="b"/>
                </a:tc>
                <a:tc>
                  <a:txBody>
                    <a:bodyPr/>
                    <a:lstStyle/>
                    <a:p>
                      <a:pPr algn="ctr" fontAlgn="b"/>
                      <a:r>
                        <a:rPr lang="en-US" sz="1200" b="0" i="0" u="none" strike="noStrike" dirty="0">
                          <a:solidFill>
                            <a:srgbClr val="000000"/>
                          </a:solidFill>
                          <a:effectLst/>
                          <a:latin typeface="Calibri" panose="020F0502020204030204" pitchFamily="34" charset="0"/>
                        </a:rPr>
                        <a:t>1,230</a:t>
                      </a:r>
                    </a:p>
                  </a:txBody>
                  <a:tcPr marL="4717" marR="4717" marT="4717" marB="0" anchor="b"/>
                </a:tc>
                <a:extLst>
                  <a:ext uri="{0D108BD9-81ED-4DB2-BD59-A6C34878D82A}">
                    <a16:rowId xmlns:a16="http://schemas.microsoft.com/office/drawing/2014/main" val="2440365531"/>
                  </a:ext>
                </a:extLst>
              </a:tr>
              <a:tr h="107570">
                <a:tc>
                  <a:txBody>
                    <a:bodyPr/>
                    <a:lstStyle/>
                    <a:p>
                      <a:pPr algn="l" fontAlgn="b"/>
                      <a:r>
                        <a:rPr lang="en-US" sz="1200" b="0" i="0" u="none" strike="noStrike" dirty="0">
                          <a:solidFill>
                            <a:srgbClr val="000000"/>
                          </a:solidFill>
                          <a:effectLst/>
                          <a:latin typeface="Calibri" panose="020F0502020204030204" pitchFamily="34" charset="0"/>
                        </a:rPr>
                        <a:t>item_category_name</a:t>
                      </a:r>
                    </a:p>
                  </a:txBody>
                  <a:tcPr marL="4717" marR="4717" marT="4717" marB="0" anchor="b"/>
                </a:tc>
                <a:tc>
                  <a:txBody>
                    <a:bodyPr/>
                    <a:lstStyle/>
                    <a:p>
                      <a:pPr algn="ctr" fontAlgn="b"/>
                      <a:r>
                        <a:rPr lang="en-US" sz="1200" b="0" i="0" u="none" strike="noStrike" dirty="0">
                          <a:solidFill>
                            <a:srgbClr val="000000"/>
                          </a:solidFill>
                          <a:effectLst/>
                          <a:latin typeface="Calibri" panose="020F0502020204030204" pitchFamily="34" charset="0"/>
                        </a:rPr>
                        <a:t>1,230</a:t>
                      </a:r>
                    </a:p>
                  </a:txBody>
                  <a:tcPr marL="4717" marR="4717" marT="4717" marB="0" anchor="b"/>
                </a:tc>
                <a:extLst>
                  <a:ext uri="{0D108BD9-81ED-4DB2-BD59-A6C34878D82A}">
                    <a16:rowId xmlns:a16="http://schemas.microsoft.com/office/drawing/2014/main" val="2757871755"/>
                  </a:ext>
                </a:extLst>
              </a:tr>
              <a:tr h="107570">
                <a:tc>
                  <a:txBody>
                    <a:bodyPr/>
                    <a:lstStyle/>
                    <a:p>
                      <a:pPr algn="l" fontAlgn="b"/>
                      <a:r>
                        <a:rPr lang="en-US" sz="1200" b="0" i="0" u="none" strike="noStrike" dirty="0">
                          <a:solidFill>
                            <a:srgbClr val="000000"/>
                          </a:solidFill>
                          <a:effectLst/>
                          <a:latin typeface="Calibri" panose="020F0502020204030204" pitchFamily="34" charset="0"/>
                        </a:rPr>
                        <a:t>how_long_it_took_to_order</a:t>
                      </a:r>
                    </a:p>
                  </a:txBody>
                  <a:tcPr marL="4717" marR="4717" marT="4717" marB="0" anchor="b"/>
                </a:tc>
                <a:tc>
                  <a:txBody>
                    <a:bodyPr/>
                    <a:lstStyle/>
                    <a:p>
                      <a:pPr algn="ctr" fontAlgn="b"/>
                      <a:r>
                        <a:rPr lang="en-US" sz="1200" b="0" i="0" u="none" strike="noStrike" dirty="0">
                          <a:solidFill>
                            <a:srgbClr val="000000"/>
                          </a:solidFill>
                          <a:effectLst/>
                          <a:latin typeface="Calibri" panose="020F0502020204030204" pitchFamily="34" charset="0"/>
                        </a:rPr>
                        <a:t>2,945</a:t>
                      </a:r>
                    </a:p>
                  </a:txBody>
                  <a:tcPr marL="4717" marR="4717" marT="4717" marB="0" anchor="b"/>
                </a:tc>
                <a:extLst>
                  <a:ext uri="{0D108BD9-81ED-4DB2-BD59-A6C34878D82A}">
                    <a16:rowId xmlns:a16="http://schemas.microsoft.com/office/drawing/2014/main" val="847256094"/>
                  </a:ext>
                </a:extLst>
              </a:tr>
              <a:tr h="107570">
                <a:tc>
                  <a:txBody>
                    <a:bodyPr/>
                    <a:lstStyle/>
                    <a:p>
                      <a:pPr algn="l" fontAlgn="b"/>
                      <a:r>
                        <a:rPr lang="en-US" sz="1200" b="0" i="0" u="none" strike="noStrike" dirty="0">
                          <a:solidFill>
                            <a:srgbClr val="000000"/>
                          </a:solidFill>
                          <a:effectLst/>
                          <a:latin typeface="Calibri" panose="020F0502020204030204" pitchFamily="34" charset="0"/>
                        </a:rPr>
                        <a:t>pickup_lat</a:t>
                      </a:r>
                    </a:p>
                  </a:txBody>
                  <a:tcPr marL="4717" marR="4717" marT="4717" marB="0" anchor="b"/>
                </a:tc>
                <a:tc>
                  <a:txBody>
                    <a:bodyPr/>
                    <a:lstStyle/>
                    <a:p>
                      <a:pPr algn="ctr" fontAlgn="b"/>
                      <a:r>
                        <a:rPr lang="en-US" sz="1200" b="0" i="0" u="none" strike="noStrike" dirty="0">
                          <a:solidFill>
                            <a:srgbClr val="000000"/>
                          </a:solidFill>
                          <a:effectLst/>
                          <a:latin typeface="Calibri" panose="020F0502020204030204" pitchFamily="34" charset="0"/>
                        </a:rPr>
                        <a:t>0</a:t>
                      </a:r>
                    </a:p>
                  </a:txBody>
                  <a:tcPr marL="4717" marR="4717" marT="4717" marB="0" anchor="b"/>
                </a:tc>
                <a:extLst>
                  <a:ext uri="{0D108BD9-81ED-4DB2-BD59-A6C34878D82A}">
                    <a16:rowId xmlns:a16="http://schemas.microsoft.com/office/drawing/2014/main" val="1091114394"/>
                  </a:ext>
                </a:extLst>
              </a:tr>
              <a:tr h="107570">
                <a:tc>
                  <a:txBody>
                    <a:bodyPr/>
                    <a:lstStyle/>
                    <a:p>
                      <a:pPr algn="l" fontAlgn="b"/>
                      <a:r>
                        <a:rPr lang="en-US" sz="1200" b="0" i="0" u="none" strike="noStrike" dirty="0">
                          <a:solidFill>
                            <a:srgbClr val="000000"/>
                          </a:solidFill>
                          <a:effectLst/>
                          <a:latin typeface="Calibri" panose="020F0502020204030204" pitchFamily="34" charset="0"/>
                        </a:rPr>
                        <a:t>pickup_lon</a:t>
                      </a:r>
                    </a:p>
                  </a:txBody>
                  <a:tcPr marL="4717" marR="4717" marT="4717" marB="0" anchor="b"/>
                </a:tc>
                <a:tc>
                  <a:txBody>
                    <a:bodyPr/>
                    <a:lstStyle/>
                    <a:p>
                      <a:pPr algn="ctr" fontAlgn="b"/>
                      <a:r>
                        <a:rPr lang="en-US" sz="1200" b="0" i="0" u="none" strike="noStrike" dirty="0">
                          <a:solidFill>
                            <a:srgbClr val="000000"/>
                          </a:solidFill>
                          <a:effectLst/>
                          <a:latin typeface="Calibri" panose="020F0502020204030204" pitchFamily="34" charset="0"/>
                        </a:rPr>
                        <a:t>0</a:t>
                      </a:r>
                    </a:p>
                  </a:txBody>
                  <a:tcPr marL="4717" marR="4717" marT="4717" marB="0" anchor="b"/>
                </a:tc>
                <a:extLst>
                  <a:ext uri="{0D108BD9-81ED-4DB2-BD59-A6C34878D82A}">
                    <a16:rowId xmlns:a16="http://schemas.microsoft.com/office/drawing/2014/main" val="1946054561"/>
                  </a:ext>
                </a:extLst>
              </a:tr>
              <a:tr h="107570">
                <a:tc>
                  <a:txBody>
                    <a:bodyPr/>
                    <a:lstStyle/>
                    <a:p>
                      <a:pPr algn="l" fontAlgn="b"/>
                      <a:r>
                        <a:rPr lang="en-US" sz="1200" b="0" i="0" u="none" strike="noStrike" dirty="0">
                          <a:solidFill>
                            <a:srgbClr val="000000"/>
                          </a:solidFill>
                          <a:effectLst/>
                          <a:latin typeface="Calibri" panose="020F0502020204030204" pitchFamily="34" charset="0"/>
                        </a:rPr>
                        <a:t>dropoff_lat</a:t>
                      </a:r>
                    </a:p>
                  </a:txBody>
                  <a:tcPr marL="4717" marR="4717" marT="4717" marB="0" anchor="b"/>
                </a:tc>
                <a:tc>
                  <a:txBody>
                    <a:bodyPr/>
                    <a:lstStyle/>
                    <a:p>
                      <a:pPr algn="ctr" fontAlgn="b"/>
                      <a:r>
                        <a:rPr lang="en-US" sz="1200" b="0" i="0" u="none" strike="noStrike" dirty="0">
                          <a:solidFill>
                            <a:srgbClr val="000000"/>
                          </a:solidFill>
                          <a:effectLst/>
                          <a:latin typeface="Calibri" panose="020F0502020204030204" pitchFamily="34" charset="0"/>
                        </a:rPr>
                        <a:t>0</a:t>
                      </a:r>
                    </a:p>
                  </a:txBody>
                  <a:tcPr marL="4717" marR="4717" marT="4717" marB="0" anchor="b"/>
                </a:tc>
                <a:extLst>
                  <a:ext uri="{0D108BD9-81ED-4DB2-BD59-A6C34878D82A}">
                    <a16:rowId xmlns:a16="http://schemas.microsoft.com/office/drawing/2014/main" val="523002916"/>
                  </a:ext>
                </a:extLst>
              </a:tr>
              <a:tr h="107570">
                <a:tc>
                  <a:txBody>
                    <a:bodyPr/>
                    <a:lstStyle/>
                    <a:p>
                      <a:pPr algn="l" fontAlgn="b"/>
                      <a:r>
                        <a:rPr lang="en-US" sz="1200" b="0" i="0" u="none" strike="noStrike" dirty="0">
                          <a:solidFill>
                            <a:srgbClr val="000000"/>
                          </a:solidFill>
                          <a:effectLst/>
                          <a:latin typeface="Calibri" panose="020F0502020204030204" pitchFamily="34" charset="0"/>
                        </a:rPr>
                        <a:t>dropoff_lon</a:t>
                      </a:r>
                    </a:p>
                  </a:txBody>
                  <a:tcPr marL="4717" marR="4717" marT="4717" marB="0" anchor="b"/>
                </a:tc>
                <a:tc>
                  <a:txBody>
                    <a:bodyPr/>
                    <a:lstStyle/>
                    <a:p>
                      <a:pPr algn="ctr" fontAlgn="b"/>
                      <a:r>
                        <a:rPr lang="en-US" sz="1200" b="0" i="0" u="none" strike="noStrike" dirty="0">
                          <a:solidFill>
                            <a:srgbClr val="000000"/>
                          </a:solidFill>
                          <a:effectLst/>
                          <a:latin typeface="Calibri" panose="020F0502020204030204" pitchFamily="34" charset="0"/>
                        </a:rPr>
                        <a:t>0</a:t>
                      </a:r>
                    </a:p>
                  </a:txBody>
                  <a:tcPr marL="4717" marR="4717" marT="4717" marB="0" anchor="b"/>
                </a:tc>
                <a:extLst>
                  <a:ext uri="{0D108BD9-81ED-4DB2-BD59-A6C34878D82A}">
                    <a16:rowId xmlns:a16="http://schemas.microsoft.com/office/drawing/2014/main" val="101667824"/>
                  </a:ext>
                </a:extLst>
              </a:tr>
              <a:tr h="107570">
                <a:tc>
                  <a:txBody>
                    <a:bodyPr/>
                    <a:lstStyle/>
                    <a:p>
                      <a:pPr algn="l" fontAlgn="b"/>
                      <a:r>
                        <a:rPr lang="en-US" sz="1200" b="0" i="0" u="none" strike="noStrike" dirty="0">
                          <a:solidFill>
                            <a:srgbClr val="000000"/>
                          </a:solidFill>
                          <a:effectLst/>
                          <a:latin typeface="Calibri" panose="020F0502020204030204" pitchFamily="34" charset="0"/>
                        </a:rPr>
                        <a:t>when_the_delivery_started</a:t>
                      </a:r>
                    </a:p>
                  </a:txBody>
                  <a:tcPr marL="4717" marR="4717" marT="4717" marB="0" anchor="b"/>
                </a:tc>
                <a:tc>
                  <a:txBody>
                    <a:bodyPr/>
                    <a:lstStyle/>
                    <a:p>
                      <a:pPr algn="ctr" fontAlgn="b"/>
                      <a:r>
                        <a:rPr lang="en-US" sz="1200" b="0" i="0" u="none" strike="noStrike" dirty="0">
                          <a:solidFill>
                            <a:srgbClr val="000000"/>
                          </a:solidFill>
                          <a:effectLst/>
                          <a:latin typeface="Calibri" panose="020F0502020204030204" pitchFamily="34" charset="0"/>
                        </a:rPr>
                        <a:t>0</a:t>
                      </a:r>
                    </a:p>
                  </a:txBody>
                  <a:tcPr marL="4717" marR="4717" marT="4717" marB="0" anchor="b"/>
                </a:tc>
                <a:extLst>
                  <a:ext uri="{0D108BD9-81ED-4DB2-BD59-A6C34878D82A}">
                    <a16:rowId xmlns:a16="http://schemas.microsoft.com/office/drawing/2014/main" val="3564062226"/>
                  </a:ext>
                </a:extLst>
              </a:tr>
              <a:tr h="196310">
                <a:tc>
                  <a:txBody>
                    <a:bodyPr/>
                    <a:lstStyle/>
                    <a:p>
                      <a:pPr algn="l" fontAlgn="b"/>
                      <a:r>
                        <a:rPr lang="en-US" sz="1200" b="0" i="0" u="none" strike="noStrike" dirty="0">
                          <a:solidFill>
                            <a:srgbClr val="000000"/>
                          </a:solidFill>
                          <a:effectLst/>
                          <a:latin typeface="Calibri" panose="020F0502020204030204" pitchFamily="34" charset="0"/>
                        </a:rPr>
                        <a:t>when_the_Jumpman_arrived_at_pickup</a:t>
                      </a:r>
                    </a:p>
                  </a:txBody>
                  <a:tcPr marL="4717" marR="4717" marT="4717" marB="0" anchor="b"/>
                </a:tc>
                <a:tc>
                  <a:txBody>
                    <a:bodyPr/>
                    <a:lstStyle/>
                    <a:p>
                      <a:pPr algn="ctr" fontAlgn="b"/>
                      <a:r>
                        <a:rPr lang="en-US" sz="1200" b="0" i="0" u="none" strike="noStrike" dirty="0">
                          <a:solidFill>
                            <a:srgbClr val="000000"/>
                          </a:solidFill>
                          <a:effectLst/>
                          <a:latin typeface="Calibri" panose="020F0502020204030204" pitchFamily="34" charset="0"/>
                        </a:rPr>
                        <a:t>550</a:t>
                      </a:r>
                    </a:p>
                  </a:txBody>
                  <a:tcPr marL="4717" marR="4717" marT="4717" marB="0" anchor="b"/>
                </a:tc>
                <a:extLst>
                  <a:ext uri="{0D108BD9-81ED-4DB2-BD59-A6C34878D82A}">
                    <a16:rowId xmlns:a16="http://schemas.microsoft.com/office/drawing/2014/main" val="962977973"/>
                  </a:ext>
                </a:extLst>
              </a:tr>
              <a:tr h="196310">
                <a:tc>
                  <a:txBody>
                    <a:bodyPr/>
                    <a:lstStyle/>
                    <a:p>
                      <a:pPr algn="l" fontAlgn="b"/>
                      <a:r>
                        <a:rPr lang="en-US" sz="1200" b="0" i="0" u="none" strike="noStrike" dirty="0">
                          <a:solidFill>
                            <a:srgbClr val="000000"/>
                          </a:solidFill>
                          <a:effectLst/>
                          <a:latin typeface="Calibri" panose="020F0502020204030204" pitchFamily="34" charset="0"/>
                        </a:rPr>
                        <a:t>when_the_Jumpman_left_pickup</a:t>
                      </a:r>
                    </a:p>
                  </a:txBody>
                  <a:tcPr marL="4717" marR="4717" marT="4717" marB="0" anchor="b"/>
                </a:tc>
                <a:tc>
                  <a:txBody>
                    <a:bodyPr/>
                    <a:lstStyle/>
                    <a:p>
                      <a:pPr algn="ctr" fontAlgn="b"/>
                      <a:r>
                        <a:rPr lang="en-US" sz="1200" b="0" i="0" u="none" strike="noStrike" dirty="0">
                          <a:solidFill>
                            <a:srgbClr val="000000"/>
                          </a:solidFill>
                          <a:effectLst/>
                          <a:latin typeface="Calibri" panose="020F0502020204030204" pitchFamily="34" charset="0"/>
                        </a:rPr>
                        <a:t>550</a:t>
                      </a:r>
                    </a:p>
                  </a:txBody>
                  <a:tcPr marL="4717" marR="4717" marT="4717" marB="0" anchor="b"/>
                </a:tc>
                <a:extLst>
                  <a:ext uri="{0D108BD9-81ED-4DB2-BD59-A6C34878D82A}">
                    <a16:rowId xmlns:a16="http://schemas.microsoft.com/office/drawing/2014/main" val="3536399374"/>
                  </a:ext>
                </a:extLst>
              </a:tr>
              <a:tr h="196310">
                <a:tc>
                  <a:txBody>
                    <a:bodyPr/>
                    <a:lstStyle/>
                    <a:p>
                      <a:pPr algn="l" fontAlgn="b"/>
                      <a:r>
                        <a:rPr lang="en-US" sz="1200" b="0" i="0" u="none" strike="noStrike" dirty="0">
                          <a:solidFill>
                            <a:srgbClr val="000000"/>
                          </a:solidFill>
                          <a:effectLst/>
                          <a:latin typeface="Calibri" panose="020F0502020204030204" pitchFamily="34" charset="0"/>
                        </a:rPr>
                        <a:t>when_the_Jumpman_arrived_at_dropoff</a:t>
                      </a:r>
                    </a:p>
                  </a:txBody>
                  <a:tcPr marL="4717" marR="4717" marT="4717" marB="0" anchor="b"/>
                </a:tc>
                <a:tc>
                  <a:txBody>
                    <a:bodyPr/>
                    <a:lstStyle/>
                    <a:p>
                      <a:pPr algn="ctr" fontAlgn="b"/>
                      <a:r>
                        <a:rPr lang="en-US" sz="1200" b="0" i="0" u="none" strike="noStrike" dirty="0">
                          <a:solidFill>
                            <a:srgbClr val="000000"/>
                          </a:solidFill>
                          <a:effectLst/>
                          <a:latin typeface="Calibri" panose="020F0502020204030204" pitchFamily="34" charset="0"/>
                        </a:rPr>
                        <a:t>0</a:t>
                      </a:r>
                    </a:p>
                  </a:txBody>
                  <a:tcPr marL="4717" marR="4717" marT="4717" marB="0" anchor="b"/>
                </a:tc>
                <a:extLst>
                  <a:ext uri="{0D108BD9-81ED-4DB2-BD59-A6C34878D82A}">
                    <a16:rowId xmlns:a16="http://schemas.microsoft.com/office/drawing/2014/main" val="3560837287"/>
                  </a:ext>
                </a:extLst>
              </a:tr>
            </a:tbl>
          </a:graphicData>
        </a:graphic>
      </p:graphicFrame>
      <p:grpSp>
        <p:nvGrpSpPr>
          <p:cNvPr id="47" name="Group 46">
            <a:extLst>
              <a:ext uri="{FF2B5EF4-FFF2-40B4-BE49-F238E27FC236}">
                <a16:creationId xmlns:a16="http://schemas.microsoft.com/office/drawing/2014/main" id="{FD8D4786-50F6-5848-9F7A-436EAE9E5854}"/>
              </a:ext>
            </a:extLst>
          </p:cNvPr>
          <p:cNvGrpSpPr/>
          <p:nvPr/>
        </p:nvGrpSpPr>
        <p:grpSpPr>
          <a:xfrm>
            <a:off x="7980341" y="1700197"/>
            <a:ext cx="3924212" cy="2296308"/>
            <a:chOff x="7818294" y="1653897"/>
            <a:chExt cx="3924212" cy="2296308"/>
          </a:xfrm>
        </p:grpSpPr>
        <p:pic>
          <p:nvPicPr>
            <p:cNvPr id="14" name="Picture 13">
              <a:extLst>
                <a:ext uri="{FF2B5EF4-FFF2-40B4-BE49-F238E27FC236}">
                  <a16:creationId xmlns:a16="http://schemas.microsoft.com/office/drawing/2014/main" id="{8470A7D9-B0D0-8948-A51C-27C18BC9E30E}"/>
                </a:ext>
              </a:extLst>
            </p:cNvPr>
            <p:cNvPicPr>
              <a:picLocks noChangeAspect="1"/>
            </p:cNvPicPr>
            <p:nvPr/>
          </p:nvPicPr>
          <p:blipFill>
            <a:blip r:embed="rId2"/>
            <a:stretch>
              <a:fillRect/>
            </a:stretch>
          </p:blipFill>
          <p:spPr>
            <a:xfrm>
              <a:off x="7818294" y="1653897"/>
              <a:ext cx="3719495" cy="2296308"/>
            </a:xfrm>
            <a:prstGeom prst="rect">
              <a:avLst/>
            </a:prstGeom>
          </p:spPr>
        </p:pic>
        <p:sp>
          <p:nvSpPr>
            <p:cNvPr id="15" name="Oval 14">
              <a:extLst>
                <a:ext uri="{FF2B5EF4-FFF2-40B4-BE49-F238E27FC236}">
                  <a16:creationId xmlns:a16="http://schemas.microsoft.com/office/drawing/2014/main" id="{4DD39339-EA4B-8648-9175-EE6414F8B859}"/>
                </a:ext>
              </a:extLst>
            </p:cNvPr>
            <p:cNvSpPr/>
            <p:nvPr/>
          </p:nvSpPr>
          <p:spPr>
            <a:xfrm>
              <a:off x="11174989" y="1692087"/>
              <a:ext cx="362800" cy="308287"/>
            </a:xfrm>
            <a:prstGeom prst="ellipse">
              <a:avLst/>
            </a:prstGeom>
            <a:noFill/>
            <a:ln w="412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extBox 15">
              <a:extLst>
                <a:ext uri="{FF2B5EF4-FFF2-40B4-BE49-F238E27FC236}">
                  <a16:creationId xmlns:a16="http://schemas.microsoft.com/office/drawing/2014/main" id="{47402183-9A22-CC42-8D68-02E8E497A7D0}"/>
                </a:ext>
              </a:extLst>
            </p:cNvPr>
            <p:cNvSpPr txBox="1"/>
            <p:nvPr/>
          </p:nvSpPr>
          <p:spPr>
            <a:xfrm>
              <a:off x="11064664" y="2000374"/>
              <a:ext cx="633698" cy="231946"/>
            </a:xfrm>
            <a:prstGeom prst="rect">
              <a:avLst/>
            </a:prstGeom>
            <a:noFill/>
          </p:spPr>
          <p:txBody>
            <a:bodyPr wrap="square" rtlCol="0">
              <a:spAutoFit/>
            </a:bodyPr>
            <a:lstStyle/>
            <a:p>
              <a:pPr algn="ctr"/>
              <a:r>
                <a:rPr lang="en-US" sz="1200" dirty="0">
                  <a:solidFill>
                    <a:srgbClr val="FF0000"/>
                  </a:solidFill>
                </a:rPr>
                <a:t>115 mph</a:t>
              </a:r>
            </a:p>
          </p:txBody>
        </p:sp>
        <p:sp>
          <p:nvSpPr>
            <p:cNvPr id="17" name="TextBox 16">
              <a:extLst>
                <a:ext uri="{FF2B5EF4-FFF2-40B4-BE49-F238E27FC236}">
                  <a16:creationId xmlns:a16="http://schemas.microsoft.com/office/drawing/2014/main" id="{7D69FC7B-3E70-4B48-A959-44F1C0080094}"/>
                </a:ext>
              </a:extLst>
            </p:cNvPr>
            <p:cNvSpPr txBox="1"/>
            <p:nvPr/>
          </p:nvSpPr>
          <p:spPr>
            <a:xfrm>
              <a:off x="10397034" y="2243895"/>
              <a:ext cx="1345472" cy="830997"/>
            </a:xfrm>
            <a:prstGeom prst="rect">
              <a:avLst/>
            </a:prstGeom>
            <a:solidFill>
              <a:schemeClr val="bg1"/>
            </a:solidFill>
            <a:ln>
              <a:solidFill>
                <a:srgbClr val="FF0000"/>
              </a:solidFill>
            </a:ln>
          </p:spPr>
          <p:txBody>
            <a:bodyPr wrap="square" rtlCol="0">
              <a:spAutoFit/>
            </a:bodyPr>
            <a:lstStyle/>
            <a:p>
              <a:pPr algn="ctr"/>
              <a:r>
                <a:rPr lang="en-US" sz="1200" dirty="0">
                  <a:solidFill>
                    <a:srgbClr val="FF0000"/>
                  </a:solidFill>
                </a:rPr>
                <a:t>Not even Lance Armstrong could achieve these speeds!</a:t>
              </a:r>
            </a:p>
          </p:txBody>
        </p:sp>
      </p:grpSp>
      <p:pic>
        <p:nvPicPr>
          <p:cNvPr id="19" name="Picture 18">
            <a:extLst>
              <a:ext uri="{FF2B5EF4-FFF2-40B4-BE49-F238E27FC236}">
                <a16:creationId xmlns:a16="http://schemas.microsoft.com/office/drawing/2014/main" id="{4668D784-DF3D-D34A-92F7-59BFC216C959}"/>
              </a:ext>
            </a:extLst>
          </p:cNvPr>
          <p:cNvPicPr>
            <a:picLocks noChangeAspect="1"/>
          </p:cNvPicPr>
          <p:nvPr/>
        </p:nvPicPr>
        <p:blipFill rotWithShape="1">
          <a:blip r:embed="rId3"/>
          <a:srcRect l="2703" t="29267"/>
          <a:stretch/>
        </p:blipFill>
        <p:spPr>
          <a:xfrm>
            <a:off x="3333507" y="4016414"/>
            <a:ext cx="3222769" cy="2811386"/>
          </a:xfrm>
          <a:prstGeom prst="rect">
            <a:avLst/>
          </a:prstGeom>
        </p:spPr>
      </p:pic>
      <p:sp>
        <p:nvSpPr>
          <p:cNvPr id="20" name="Content Placeholder 12">
            <a:extLst>
              <a:ext uri="{FF2B5EF4-FFF2-40B4-BE49-F238E27FC236}">
                <a16:creationId xmlns:a16="http://schemas.microsoft.com/office/drawing/2014/main" id="{651C0AD6-433E-D848-A4EF-A88040FD6051}"/>
              </a:ext>
            </a:extLst>
          </p:cNvPr>
          <p:cNvSpPr txBox="1">
            <a:spLocks/>
          </p:cNvSpPr>
          <p:nvPr/>
        </p:nvSpPr>
        <p:spPr>
          <a:xfrm>
            <a:off x="3310357" y="2252894"/>
            <a:ext cx="3328871" cy="170564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200" dirty="0"/>
              <a:t>Heatmap showing seven columns of missing data, by record descending vertically. White space indicates missing data. </a:t>
            </a:r>
            <a:r>
              <a:rPr lang="en-US" sz="1200" b="1" dirty="0"/>
              <a:t>Significant.</a:t>
            </a:r>
            <a:endParaRPr lang="en-US" sz="1200" dirty="0"/>
          </a:p>
          <a:p>
            <a:pPr marL="0" indent="0">
              <a:buFont typeface="Arial" panose="020B0604020202020204" pitchFamily="34" charset="0"/>
              <a:buNone/>
            </a:pPr>
            <a:endParaRPr lang="en-US" sz="100" dirty="0"/>
          </a:p>
          <a:p>
            <a:pPr marL="0" indent="0">
              <a:buFont typeface="Arial" panose="020B0604020202020204" pitchFamily="34" charset="0"/>
              <a:buNone/>
            </a:pPr>
            <a:r>
              <a:rPr lang="en-US" sz="1200" dirty="0"/>
              <a:t>Notice data is usually missing for multiple columns for the same record. Systemic data collection issue! </a:t>
            </a:r>
          </a:p>
        </p:txBody>
      </p:sp>
      <p:sp>
        <p:nvSpPr>
          <p:cNvPr id="23" name="Content Placeholder 12">
            <a:extLst>
              <a:ext uri="{FF2B5EF4-FFF2-40B4-BE49-F238E27FC236}">
                <a16:creationId xmlns:a16="http://schemas.microsoft.com/office/drawing/2014/main" id="{2B5FA299-71CB-2647-A2F8-FA91AF0CAF48}"/>
              </a:ext>
            </a:extLst>
          </p:cNvPr>
          <p:cNvSpPr txBox="1">
            <a:spLocks/>
          </p:cNvSpPr>
          <p:nvPr/>
        </p:nvSpPr>
        <p:spPr>
          <a:xfrm>
            <a:off x="6682812" y="1615972"/>
            <a:ext cx="1626660" cy="43143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b="1" dirty="0"/>
              <a:t>SUSPICIOUS…</a:t>
            </a:r>
          </a:p>
          <a:p>
            <a:endParaRPr lang="en-US" sz="1800" dirty="0"/>
          </a:p>
        </p:txBody>
      </p:sp>
      <p:sp>
        <p:nvSpPr>
          <p:cNvPr id="24" name="Content Placeholder 12">
            <a:extLst>
              <a:ext uri="{FF2B5EF4-FFF2-40B4-BE49-F238E27FC236}">
                <a16:creationId xmlns:a16="http://schemas.microsoft.com/office/drawing/2014/main" id="{0E553AAF-88C0-024D-9237-8B92AE15D09D}"/>
              </a:ext>
            </a:extLst>
          </p:cNvPr>
          <p:cNvSpPr txBox="1">
            <a:spLocks/>
          </p:cNvSpPr>
          <p:nvPr/>
        </p:nvSpPr>
        <p:spPr>
          <a:xfrm>
            <a:off x="7092202" y="5607664"/>
            <a:ext cx="4842240" cy="920955"/>
          </a:xfrm>
          <a:prstGeom prst="rect">
            <a:avLst/>
          </a:prstGeom>
          <a:noFill/>
          <a:ln>
            <a:solidFill>
              <a:schemeClr val="dk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1800" dirty="0"/>
              <a:t>In total, data quality concerns are significant and should be addresses. However, they do not pose a threat to this analysis. </a:t>
            </a:r>
          </a:p>
        </p:txBody>
      </p:sp>
      <p:pic>
        <p:nvPicPr>
          <p:cNvPr id="4" name="Picture 3" descr="A picture containing graphical user interface&#10;&#10;Description automatically generated">
            <a:extLst>
              <a:ext uri="{FF2B5EF4-FFF2-40B4-BE49-F238E27FC236}">
                <a16:creationId xmlns:a16="http://schemas.microsoft.com/office/drawing/2014/main" id="{0561A8DE-EA3C-CE43-85AC-620D072A77EB}"/>
              </a:ext>
            </a:extLst>
          </p:cNvPr>
          <p:cNvPicPr>
            <a:picLocks noChangeAspect="1"/>
          </p:cNvPicPr>
          <p:nvPr/>
        </p:nvPicPr>
        <p:blipFill>
          <a:blip r:embed="rId4"/>
          <a:stretch>
            <a:fillRect/>
          </a:stretch>
        </p:blipFill>
        <p:spPr>
          <a:xfrm>
            <a:off x="6906584" y="4207368"/>
            <a:ext cx="4973293" cy="770231"/>
          </a:xfrm>
          <a:prstGeom prst="rect">
            <a:avLst/>
          </a:prstGeom>
          <a:effectLst>
            <a:glow rad="63500">
              <a:schemeClr val="accent3">
                <a:satMod val="175000"/>
                <a:alpha val="40000"/>
              </a:schemeClr>
            </a:glow>
            <a:outerShdw blurRad="50800" dist="38100" dir="2700000" algn="tl" rotWithShape="0">
              <a:prstClr val="black">
                <a:alpha val="40000"/>
              </a:prstClr>
            </a:outerShdw>
          </a:effectLst>
        </p:spPr>
      </p:pic>
      <p:grpSp>
        <p:nvGrpSpPr>
          <p:cNvPr id="48" name="Group 47">
            <a:extLst>
              <a:ext uri="{FF2B5EF4-FFF2-40B4-BE49-F238E27FC236}">
                <a16:creationId xmlns:a16="http://schemas.microsoft.com/office/drawing/2014/main" id="{F14EB148-3F7E-B244-909F-B33201EB4B60}"/>
              </a:ext>
            </a:extLst>
          </p:cNvPr>
          <p:cNvGrpSpPr/>
          <p:nvPr/>
        </p:nvGrpSpPr>
        <p:grpSpPr>
          <a:xfrm>
            <a:off x="3429000" y="3749040"/>
            <a:ext cx="2743200" cy="274320"/>
            <a:chOff x="3429000" y="3749040"/>
            <a:chExt cx="2743200" cy="274320"/>
          </a:xfrm>
        </p:grpSpPr>
        <p:pic>
          <p:nvPicPr>
            <p:cNvPr id="6" name="Graphic 5" descr="Badge 7">
              <a:extLst>
                <a:ext uri="{FF2B5EF4-FFF2-40B4-BE49-F238E27FC236}">
                  <a16:creationId xmlns:a16="http://schemas.microsoft.com/office/drawing/2014/main" id="{5418B7C7-2C3E-904C-82A6-2ED880D7394F}"/>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897880" y="3749040"/>
              <a:ext cx="274320" cy="274320"/>
            </a:xfrm>
            <a:prstGeom prst="rect">
              <a:avLst/>
            </a:prstGeom>
          </p:spPr>
        </p:pic>
        <p:pic>
          <p:nvPicPr>
            <p:cNvPr id="9" name="Graphic 8" descr="Badge 6">
              <a:extLst>
                <a:ext uri="{FF2B5EF4-FFF2-40B4-BE49-F238E27FC236}">
                  <a16:creationId xmlns:a16="http://schemas.microsoft.com/office/drawing/2014/main" id="{12F3AE79-891F-064C-BEB8-352576EF5BD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486400" y="3749040"/>
              <a:ext cx="274320" cy="274320"/>
            </a:xfrm>
            <a:prstGeom prst="rect">
              <a:avLst/>
            </a:prstGeom>
          </p:spPr>
        </p:pic>
        <p:pic>
          <p:nvPicPr>
            <p:cNvPr id="11" name="Graphic 10" descr="Badge 5">
              <a:extLst>
                <a:ext uri="{FF2B5EF4-FFF2-40B4-BE49-F238E27FC236}">
                  <a16:creationId xmlns:a16="http://schemas.microsoft.com/office/drawing/2014/main" id="{1870EF5F-685D-2D4C-A102-34D8C10690BD}"/>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5074920" y="3749040"/>
              <a:ext cx="274320" cy="274320"/>
            </a:xfrm>
            <a:prstGeom prst="rect">
              <a:avLst/>
            </a:prstGeom>
          </p:spPr>
        </p:pic>
        <p:pic>
          <p:nvPicPr>
            <p:cNvPr id="22" name="Graphic 21" descr="Badge 4">
              <a:extLst>
                <a:ext uri="{FF2B5EF4-FFF2-40B4-BE49-F238E27FC236}">
                  <a16:creationId xmlns:a16="http://schemas.microsoft.com/office/drawing/2014/main" id="{6130CB05-D2C8-9847-9EA6-39E8F6F8AFF9}"/>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4663440" y="3749040"/>
              <a:ext cx="274320" cy="274320"/>
            </a:xfrm>
            <a:prstGeom prst="rect">
              <a:avLst/>
            </a:prstGeom>
          </p:spPr>
        </p:pic>
        <p:pic>
          <p:nvPicPr>
            <p:cNvPr id="26" name="Graphic 25" descr="Badge 3">
              <a:extLst>
                <a:ext uri="{FF2B5EF4-FFF2-40B4-BE49-F238E27FC236}">
                  <a16:creationId xmlns:a16="http://schemas.microsoft.com/office/drawing/2014/main" id="{4846ABDE-6C36-814B-876B-625932773DC8}"/>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4251960" y="3749040"/>
              <a:ext cx="274320" cy="274320"/>
            </a:xfrm>
            <a:prstGeom prst="rect">
              <a:avLst/>
            </a:prstGeom>
          </p:spPr>
        </p:pic>
        <p:pic>
          <p:nvPicPr>
            <p:cNvPr id="28" name="Graphic 27" descr="Badge">
              <a:extLst>
                <a:ext uri="{FF2B5EF4-FFF2-40B4-BE49-F238E27FC236}">
                  <a16:creationId xmlns:a16="http://schemas.microsoft.com/office/drawing/2014/main" id="{BE31A402-876B-DA41-8524-F81FA39F21FD}"/>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3840480" y="3749040"/>
              <a:ext cx="274320" cy="274320"/>
            </a:xfrm>
            <a:prstGeom prst="rect">
              <a:avLst/>
            </a:prstGeom>
          </p:spPr>
        </p:pic>
        <p:pic>
          <p:nvPicPr>
            <p:cNvPr id="30" name="Graphic 29" descr="Badge 1">
              <a:extLst>
                <a:ext uri="{FF2B5EF4-FFF2-40B4-BE49-F238E27FC236}">
                  <a16:creationId xmlns:a16="http://schemas.microsoft.com/office/drawing/2014/main" id="{539A14CF-7DB6-D942-969B-A04A42C1BB52}"/>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3429000" y="3749040"/>
              <a:ext cx="274320" cy="274320"/>
            </a:xfrm>
            <a:prstGeom prst="rect">
              <a:avLst/>
            </a:prstGeom>
          </p:spPr>
        </p:pic>
      </p:grpSp>
      <p:sp>
        <p:nvSpPr>
          <p:cNvPr id="31" name="TextBox 30">
            <a:extLst>
              <a:ext uri="{FF2B5EF4-FFF2-40B4-BE49-F238E27FC236}">
                <a16:creationId xmlns:a16="http://schemas.microsoft.com/office/drawing/2014/main" id="{95723BCB-2D34-8641-ACD2-D95D98AF3A7A}"/>
              </a:ext>
            </a:extLst>
          </p:cNvPr>
          <p:cNvSpPr txBox="1"/>
          <p:nvPr/>
        </p:nvSpPr>
        <p:spPr>
          <a:xfrm>
            <a:off x="7176458" y="4878739"/>
            <a:ext cx="4472521" cy="276999"/>
          </a:xfrm>
          <a:prstGeom prst="rect">
            <a:avLst/>
          </a:prstGeom>
          <a:solidFill>
            <a:schemeClr val="bg1"/>
          </a:solidFill>
          <a:ln>
            <a:solidFill>
              <a:srgbClr val="FF0000"/>
            </a:solidFill>
          </a:ln>
        </p:spPr>
        <p:txBody>
          <a:bodyPr wrap="square" rtlCol="0">
            <a:spAutoFit/>
          </a:bodyPr>
          <a:lstStyle/>
          <a:p>
            <a:r>
              <a:rPr lang="en-US" sz="1200" dirty="0">
                <a:solidFill>
                  <a:srgbClr val="FF0000"/>
                </a:solidFill>
              </a:rPr>
              <a:t>Deliveries with multiple items are broken out on as separate records</a:t>
            </a:r>
          </a:p>
        </p:txBody>
      </p:sp>
      <p:cxnSp>
        <p:nvCxnSpPr>
          <p:cNvPr id="32" name="Straight Connector 31">
            <a:extLst>
              <a:ext uri="{FF2B5EF4-FFF2-40B4-BE49-F238E27FC236}">
                <a16:creationId xmlns:a16="http://schemas.microsoft.com/office/drawing/2014/main" id="{AA0D3A3E-6BBB-F249-AD04-D36CA56181E3}"/>
              </a:ext>
            </a:extLst>
          </p:cNvPr>
          <p:cNvCxnSpPr>
            <a:cxnSpLocks/>
          </p:cNvCxnSpPr>
          <p:nvPr/>
        </p:nvCxnSpPr>
        <p:spPr>
          <a:xfrm>
            <a:off x="6613362" y="1831691"/>
            <a:ext cx="0" cy="4535055"/>
          </a:xfrm>
          <a:prstGeom prst="line">
            <a:avLst/>
          </a:prstGeom>
        </p:spPr>
        <p:style>
          <a:lnRef idx="1">
            <a:schemeClr val="dk1"/>
          </a:lnRef>
          <a:fillRef idx="0">
            <a:schemeClr val="dk1"/>
          </a:fillRef>
          <a:effectRef idx="0">
            <a:schemeClr val="dk1"/>
          </a:effectRef>
          <a:fontRef idx="minor">
            <a:schemeClr val="tx1"/>
          </a:fontRef>
        </p:style>
      </p:cxnSp>
      <p:sp>
        <p:nvSpPr>
          <p:cNvPr id="46" name="TextBox 45">
            <a:extLst>
              <a:ext uri="{FF2B5EF4-FFF2-40B4-BE49-F238E27FC236}">
                <a16:creationId xmlns:a16="http://schemas.microsoft.com/office/drawing/2014/main" id="{F9D28DD2-FC1B-7C42-BCC0-6F8D5906DFF1}"/>
              </a:ext>
            </a:extLst>
          </p:cNvPr>
          <p:cNvSpPr txBox="1"/>
          <p:nvPr/>
        </p:nvSpPr>
        <p:spPr>
          <a:xfrm>
            <a:off x="240807" y="1615972"/>
            <a:ext cx="3599673" cy="923330"/>
          </a:xfrm>
          <a:prstGeom prst="rect">
            <a:avLst/>
          </a:prstGeom>
          <a:noFill/>
        </p:spPr>
        <p:txBody>
          <a:bodyPr wrap="square" rtlCol="0">
            <a:spAutoFit/>
          </a:bodyPr>
          <a:lstStyle/>
          <a:p>
            <a:r>
              <a:rPr lang="en-US" b="1" dirty="0"/>
              <a:t>SYSTEMIC data quality problems</a:t>
            </a:r>
          </a:p>
          <a:p>
            <a:endParaRPr lang="en-US" dirty="0"/>
          </a:p>
          <a:p>
            <a:endParaRPr lang="en-US" dirty="0"/>
          </a:p>
        </p:txBody>
      </p:sp>
    </p:spTree>
    <p:extLst>
      <p:ext uri="{BB962C8B-B14F-4D97-AF65-F5344CB8AC3E}">
        <p14:creationId xmlns:p14="http://schemas.microsoft.com/office/powerpoint/2010/main" val="14070746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D31B3F-7BFC-2140-B2D5-809FEF6159AA}"/>
              </a:ext>
            </a:extLst>
          </p:cNvPr>
          <p:cNvSpPr>
            <a:spLocks noGrp="1"/>
          </p:cNvSpPr>
          <p:nvPr>
            <p:ph type="title"/>
          </p:nvPr>
        </p:nvSpPr>
        <p:spPr>
          <a:xfrm>
            <a:off x="474562" y="365125"/>
            <a:ext cx="11242876" cy="1325563"/>
          </a:xfrm>
        </p:spPr>
        <p:txBody>
          <a:bodyPr/>
          <a:lstStyle/>
          <a:p>
            <a:r>
              <a:rPr lang="en-US" dirty="0">
                <a:solidFill>
                  <a:schemeClr val="tx1">
                    <a:lumMod val="50000"/>
                    <a:lumOff val="50000"/>
                  </a:schemeClr>
                </a:solidFill>
              </a:rPr>
              <a:t>4.2</a:t>
            </a:r>
            <a:r>
              <a:rPr lang="en-US" dirty="0"/>
              <a:t> </a:t>
            </a:r>
            <a:r>
              <a:rPr lang="en-US" b="1" dirty="0"/>
              <a:t>DATA [FEATURE ENGINEERING]</a:t>
            </a:r>
          </a:p>
        </p:txBody>
      </p:sp>
      <p:pic>
        <p:nvPicPr>
          <p:cNvPr id="6" name="Picture 5" descr="Text&#10;&#10;Description automatically generated">
            <a:extLst>
              <a:ext uri="{FF2B5EF4-FFF2-40B4-BE49-F238E27FC236}">
                <a16:creationId xmlns:a16="http://schemas.microsoft.com/office/drawing/2014/main" id="{0258118B-CF9D-B442-BC68-B1A786FB3D67}"/>
              </a:ext>
            </a:extLst>
          </p:cNvPr>
          <p:cNvPicPr>
            <a:picLocks noChangeAspect="1"/>
          </p:cNvPicPr>
          <p:nvPr/>
        </p:nvPicPr>
        <p:blipFill>
          <a:blip r:embed="rId2"/>
          <a:stretch>
            <a:fillRect/>
          </a:stretch>
        </p:blipFill>
        <p:spPr>
          <a:xfrm>
            <a:off x="6751737" y="1369953"/>
            <a:ext cx="5054600" cy="1638300"/>
          </a:xfrm>
          <a:prstGeom prst="rect">
            <a:avLst/>
          </a:prstGeom>
        </p:spPr>
      </p:pic>
      <p:pic>
        <p:nvPicPr>
          <p:cNvPr id="9" name="Picture 8" descr="Chart&#10;&#10;Description automatically generated">
            <a:extLst>
              <a:ext uri="{FF2B5EF4-FFF2-40B4-BE49-F238E27FC236}">
                <a16:creationId xmlns:a16="http://schemas.microsoft.com/office/drawing/2014/main" id="{240A7E94-0DCA-5F47-A126-765D5324EDCE}"/>
              </a:ext>
            </a:extLst>
          </p:cNvPr>
          <p:cNvPicPr>
            <a:picLocks noChangeAspect="1"/>
          </p:cNvPicPr>
          <p:nvPr/>
        </p:nvPicPr>
        <p:blipFill>
          <a:blip r:embed="rId3"/>
          <a:stretch>
            <a:fillRect/>
          </a:stretch>
        </p:blipFill>
        <p:spPr>
          <a:xfrm>
            <a:off x="6550138" y="4404412"/>
            <a:ext cx="4902200" cy="2146300"/>
          </a:xfrm>
          <a:prstGeom prst="rect">
            <a:avLst/>
          </a:prstGeom>
        </p:spPr>
      </p:pic>
      <p:pic>
        <p:nvPicPr>
          <p:cNvPr id="11" name="Picture 10" descr="Text&#10;&#10;Description automatically generated">
            <a:extLst>
              <a:ext uri="{FF2B5EF4-FFF2-40B4-BE49-F238E27FC236}">
                <a16:creationId xmlns:a16="http://schemas.microsoft.com/office/drawing/2014/main" id="{9955B0AA-F950-A541-A499-EFBF8D68B1CF}"/>
              </a:ext>
            </a:extLst>
          </p:cNvPr>
          <p:cNvPicPr>
            <a:picLocks noChangeAspect="1"/>
          </p:cNvPicPr>
          <p:nvPr/>
        </p:nvPicPr>
        <p:blipFill>
          <a:blip r:embed="rId4"/>
          <a:stretch>
            <a:fillRect/>
          </a:stretch>
        </p:blipFill>
        <p:spPr>
          <a:xfrm>
            <a:off x="318234" y="1966847"/>
            <a:ext cx="5933221" cy="2381361"/>
          </a:xfrm>
          <a:prstGeom prst="rect">
            <a:avLst/>
          </a:prstGeom>
        </p:spPr>
      </p:pic>
      <p:sp>
        <p:nvSpPr>
          <p:cNvPr id="12" name="TextBox 11">
            <a:extLst>
              <a:ext uri="{FF2B5EF4-FFF2-40B4-BE49-F238E27FC236}">
                <a16:creationId xmlns:a16="http://schemas.microsoft.com/office/drawing/2014/main" id="{505D1DB7-B146-3C4B-AADA-443B2A3F99B1}"/>
              </a:ext>
            </a:extLst>
          </p:cNvPr>
          <p:cNvSpPr txBox="1"/>
          <p:nvPr/>
        </p:nvSpPr>
        <p:spPr>
          <a:xfrm>
            <a:off x="385662" y="1506021"/>
            <a:ext cx="3908546" cy="369332"/>
          </a:xfrm>
          <a:prstGeom prst="rect">
            <a:avLst/>
          </a:prstGeom>
          <a:noFill/>
          <a:ln>
            <a:noFill/>
          </a:ln>
        </p:spPr>
        <p:txBody>
          <a:bodyPr wrap="square" rtlCol="0">
            <a:spAutoFit/>
          </a:bodyPr>
          <a:lstStyle/>
          <a:p>
            <a:pPr algn="ctr"/>
            <a:r>
              <a:rPr lang="en-US" b="1" dirty="0"/>
              <a:t>DEMOGRAPHIC &amp; GEOGRAPHIC DATA</a:t>
            </a:r>
          </a:p>
        </p:txBody>
      </p:sp>
      <p:sp>
        <p:nvSpPr>
          <p:cNvPr id="22" name="TextBox 21">
            <a:extLst>
              <a:ext uri="{FF2B5EF4-FFF2-40B4-BE49-F238E27FC236}">
                <a16:creationId xmlns:a16="http://schemas.microsoft.com/office/drawing/2014/main" id="{C44C767E-0F45-E14B-A32F-81C999A80F74}"/>
              </a:ext>
            </a:extLst>
          </p:cNvPr>
          <p:cNvSpPr txBox="1"/>
          <p:nvPr/>
        </p:nvSpPr>
        <p:spPr>
          <a:xfrm>
            <a:off x="385662" y="4624367"/>
            <a:ext cx="5436402" cy="1477328"/>
          </a:xfrm>
          <a:prstGeom prst="rect">
            <a:avLst/>
          </a:prstGeom>
          <a:noFill/>
        </p:spPr>
        <p:txBody>
          <a:bodyPr wrap="square" rtlCol="0">
            <a:spAutoFit/>
          </a:bodyPr>
          <a:lstStyle/>
          <a:p>
            <a:r>
              <a:rPr lang="en-US" dirty="0"/>
              <a:t>“</a:t>
            </a:r>
            <a:r>
              <a:rPr lang="en-US" dirty="0" err="1"/>
              <a:t>uszipcode</a:t>
            </a:r>
            <a:r>
              <a:rPr lang="en-US" dirty="0"/>
              <a:t>” package provides access US census data in dictionary format</a:t>
            </a:r>
          </a:p>
          <a:p>
            <a:endParaRPr lang="en-US" dirty="0"/>
          </a:p>
          <a:p>
            <a:r>
              <a:rPr lang="en-US" dirty="0"/>
              <a:t>A sample function returns zip code based on latitude and longitude coordinates</a:t>
            </a:r>
          </a:p>
        </p:txBody>
      </p:sp>
      <p:sp>
        <p:nvSpPr>
          <p:cNvPr id="28" name="TextBox 27">
            <a:extLst>
              <a:ext uri="{FF2B5EF4-FFF2-40B4-BE49-F238E27FC236}">
                <a16:creationId xmlns:a16="http://schemas.microsoft.com/office/drawing/2014/main" id="{7F298BE5-A43C-9D46-8757-7062DEB5C0A3}"/>
              </a:ext>
            </a:extLst>
          </p:cNvPr>
          <p:cNvSpPr txBox="1"/>
          <p:nvPr/>
        </p:nvSpPr>
        <p:spPr>
          <a:xfrm>
            <a:off x="6751737" y="3088077"/>
            <a:ext cx="5201214" cy="646331"/>
          </a:xfrm>
          <a:prstGeom prst="rect">
            <a:avLst/>
          </a:prstGeom>
          <a:noFill/>
          <a:ln>
            <a:solidFill>
              <a:schemeClr val="dk1"/>
            </a:solidFill>
          </a:ln>
        </p:spPr>
        <p:txBody>
          <a:bodyPr wrap="square" rtlCol="0">
            <a:spAutoFit/>
          </a:bodyPr>
          <a:lstStyle/>
          <a:p>
            <a:r>
              <a:rPr lang="en-US" dirty="0"/>
              <a:t>I used Haversine distance, aka “as the crow flies”, as a measure of distance between two coordinate points</a:t>
            </a:r>
          </a:p>
        </p:txBody>
      </p:sp>
      <p:sp>
        <p:nvSpPr>
          <p:cNvPr id="32" name="TextBox 31">
            <a:extLst>
              <a:ext uri="{FF2B5EF4-FFF2-40B4-BE49-F238E27FC236}">
                <a16:creationId xmlns:a16="http://schemas.microsoft.com/office/drawing/2014/main" id="{D44C3F3A-CE48-4B4E-B22A-2F098C3851DD}"/>
              </a:ext>
            </a:extLst>
          </p:cNvPr>
          <p:cNvSpPr txBox="1"/>
          <p:nvPr/>
        </p:nvSpPr>
        <p:spPr>
          <a:xfrm>
            <a:off x="9502656" y="5193760"/>
            <a:ext cx="2460737" cy="1323439"/>
          </a:xfrm>
          <a:prstGeom prst="rect">
            <a:avLst/>
          </a:prstGeom>
          <a:noFill/>
          <a:ln>
            <a:solidFill>
              <a:schemeClr val="dk1"/>
            </a:solidFill>
          </a:ln>
        </p:spPr>
        <p:txBody>
          <a:bodyPr wrap="square" rtlCol="0">
            <a:spAutoFit/>
          </a:bodyPr>
          <a:lstStyle/>
          <a:p>
            <a:r>
              <a:rPr lang="en-US" sz="1600" dirty="0"/>
              <a:t>I engineered certain new features (e.g. total delivery time or time spent at pickup) that are a function of existing features</a:t>
            </a:r>
          </a:p>
        </p:txBody>
      </p:sp>
      <p:cxnSp>
        <p:nvCxnSpPr>
          <p:cNvPr id="33" name="Straight Connector 32">
            <a:extLst>
              <a:ext uri="{FF2B5EF4-FFF2-40B4-BE49-F238E27FC236}">
                <a16:creationId xmlns:a16="http://schemas.microsoft.com/office/drawing/2014/main" id="{32EF5149-B186-2048-845E-01C4E957A56E}"/>
              </a:ext>
            </a:extLst>
          </p:cNvPr>
          <p:cNvCxnSpPr>
            <a:cxnSpLocks/>
          </p:cNvCxnSpPr>
          <p:nvPr/>
        </p:nvCxnSpPr>
        <p:spPr>
          <a:xfrm>
            <a:off x="6567062" y="2291533"/>
            <a:ext cx="0" cy="4075213"/>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6563078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D20CC92-6045-F848-8B3F-E6A948D47CBA}"/>
              </a:ext>
            </a:extLst>
          </p:cNvPr>
          <p:cNvSpPr>
            <a:spLocks noGrp="1"/>
          </p:cNvSpPr>
          <p:nvPr>
            <p:ph type="title"/>
          </p:nvPr>
        </p:nvSpPr>
        <p:spPr/>
        <p:txBody>
          <a:bodyPr/>
          <a:lstStyle/>
          <a:p>
            <a:r>
              <a:rPr lang="en-US" dirty="0">
                <a:solidFill>
                  <a:schemeClr val="tx1">
                    <a:lumMod val="50000"/>
                    <a:lumOff val="50000"/>
                  </a:schemeClr>
                </a:solidFill>
              </a:rPr>
              <a:t>5 </a:t>
            </a:r>
            <a:r>
              <a:rPr lang="en-US" b="1" dirty="0"/>
              <a:t>GROWTH STRATEGY</a:t>
            </a:r>
          </a:p>
        </p:txBody>
      </p:sp>
      <p:sp>
        <p:nvSpPr>
          <p:cNvPr id="7" name="TextBox 6">
            <a:extLst>
              <a:ext uri="{FF2B5EF4-FFF2-40B4-BE49-F238E27FC236}">
                <a16:creationId xmlns:a16="http://schemas.microsoft.com/office/drawing/2014/main" id="{66FBDD22-ACDF-7D4E-9CF9-B962CB5B5953}"/>
              </a:ext>
            </a:extLst>
          </p:cNvPr>
          <p:cNvSpPr txBox="1"/>
          <p:nvPr/>
        </p:nvSpPr>
        <p:spPr>
          <a:xfrm>
            <a:off x="3657600" y="2722945"/>
            <a:ext cx="4872942" cy="3588955"/>
          </a:xfrm>
          <a:prstGeom prst="rect">
            <a:avLst/>
          </a:prstGeom>
          <a:solidFill>
            <a:schemeClr val="bg1">
              <a:lumMod val="85000"/>
            </a:schemeClr>
          </a:solidFill>
          <a:effectLst>
            <a:softEdge rad="0"/>
          </a:effectLst>
        </p:spPr>
        <p:txBody>
          <a:bodyPr wrap="square" rtlCol="0">
            <a:spAutoFit/>
          </a:bodyPr>
          <a:lstStyle/>
          <a:p>
            <a:endParaRPr lang="en-US" dirty="0"/>
          </a:p>
        </p:txBody>
      </p:sp>
      <p:sp>
        <p:nvSpPr>
          <p:cNvPr id="6" name="Content Placeholder 5">
            <a:extLst>
              <a:ext uri="{FF2B5EF4-FFF2-40B4-BE49-F238E27FC236}">
                <a16:creationId xmlns:a16="http://schemas.microsoft.com/office/drawing/2014/main" id="{6B1F088F-90EF-FB44-8402-452E04D326F4}"/>
              </a:ext>
            </a:extLst>
          </p:cNvPr>
          <p:cNvSpPr>
            <a:spLocks noGrp="1"/>
          </p:cNvSpPr>
          <p:nvPr>
            <p:ph idx="1"/>
          </p:nvPr>
        </p:nvSpPr>
        <p:spPr/>
        <p:txBody>
          <a:bodyPr>
            <a:normAutofit/>
          </a:bodyPr>
          <a:lstStyle/>
          <a:p>
            <a:pPr marL="0" indent="0" algn="ctr">
              <a:buNone/>
            </a:pPr>
            <a:r>
              <a:rPr lang="en-US" sz="3000" dirty="0"/>
              <a:t>GROWTH RECOMMENDATIONS</a:t>
            </a:r>
          </a:p>
          <a:p>
            <a:pPr marL="0" indent="0" algn="ctr">
              <a:buNone/>
            </a:pPr>
            <a:endParaRPr lang="en-US" sz="3000" dirty="0"/>
          </a:p>
          <a:p>
            <a:pPr marL="0" indent="0" algn="ctr">
              <a:buNone/>
            </a:pPr>
            <a:r>
              <a:rPr lang="en-US" sz="3200" b="1" dirty="0"/>
              <a:t>TARGETED CAMPAIGNS </a:t>
            </a:r>
          </a:p>
          <a:p>
            <a:pPr marL="0" indent="0" algn="ctr">
              <a:buNone/>
            </a:pPr>
            <a:r>
              <a:rPr lang="en-US" sz="5000" b="1" dirty="0"/>
              <a:t>+</a:t>
            </a:r>
          </a:p>
          <a:p>
            <a:pPr marL="0" indent="0" algn="ctr">
              <a:buNone/>
            </a:pPr>
            <a:r>
              <a:rPr lang="en-US" sz="3200" b="1" dirty="0"/>
              <a:t>ENGAGEMENT </a:t>
            </a:r>
          </a:p>
          <a:p>
            <a:pPr marL="0" indent="0" algn="ctr">
              <a:buNone/>
            </a:pPr>
            <a:r>
              <a:rPr lang="en-US" sz="5000" b="1" dirty="0"/>
              <a:t>+</a:t>
            </a:r>
          </a:p>
          <a:p>
            <a:pPr marL="0" indent="0" algn="ctr">
              <a:buNone/>
            </a:pPr>
            <a:r>
              <a:rPr lang="en-US" sz="3000" b="1" dirty="0"/>
              <a:t>WAIT TIMES</a:t>
            </a:r>
          </a:p>
        </p:txBody>
      </p:sp>
    </p:spTree>
    <p:extLst>
      <p:ext uri="{BB962C8B-B14F-4D97-AF65-F5344CB8AC3E}">
        <p14:creationId xmlns:p14="http://schemas.microsoft.com/office/powerpoint/2010/main" val="17559692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93835-7093-2148-9141-44AE6A0B0095}"/>
              </a:ext>
            </a:extLst>
          </p:cNvPr>
          <p:cNvSpPr>
            <a:spLocks noGrp="1"/>
          </p:cNvSpPr>
          <p:nvPr>
            <p:ph type="title"/>
          </p:nvPr>
        </p:nvSpPr>
        <p:spPr>
          <a:xfrm>
            <a:off x="462987" y="409575"/>
            <a:ext cx="11247120" cy="1236664"/>
          </a:xfrm>
        </p:spPr>
        <p:txBody>
          <a:bodyPr>
            <a:normAutofit/>
          </a:bodyPr>
          <a:lstStyle/>
          <a:p>
            <a:r>
              <a:rPr lang="en-US" dirty="0">
                <a:solidFill>
                  <a:schemeClr val="tx1">
                    <a:lumMod val="50000"/>
                    <a:lumOff val="50000"/>
                  </a:schemeClr>
                </a:solidFill>
              </a:rPr>
              <a:t>5.1</a:t>
            </a:r>
            <a:r>
              <a:rPr lang="en-US" b="1" dirty="0"/>
              <a:t> GROWTH STRATEGY [TARGETED CAMPAIGNS]</a:t>
            </a:r>
          </a:p>
        </p:txBody>
      </p:sp>
      <p:sp>
        <p:nvSpPr>
          <p:cNvPr id="33" name="Content Placeholder 32">
            <a:extLst>
              <a:ext uri="{FF2B5EF4-FFF2-40B4-BE49-F238E27FC236}">
                <a16:creationId xmlns:a16="http://schemas.microsoft.com/office/drawing/2014/main" id="{56371E86-D5C0-4147-97B7-869DEA9B7570}"/>
              </a:ext>
            </a:extLst>
          </p:cNvPr>
          <p:cNvSpPr>
            <a:spLocks noGrp="1"/>
          </p:cNvSpPr>
          <p:nvPr>
            <p:ph idx="1"/>
          </p:nvPr>
        </p:nvSpPr>
        <p:spPr>
          <a:xfrm>
            <a:off x="462987" y="1825625"/>
            <a:ext cx="11247120" cy="4351338"/>
          </a:xfrm>
        </p:spPr>
        <p:txBody>
          <a:bodyPr>
            <a:normAutofit/>
          </a:bodyPr>
          <a:lstStyle/>
          <a:p>
            <a:pPr marL="0" indent="0">
              <a:buNone/>
            </a:pPr>
            <a:r>
              <a:rPr lang="en-US" sz="1800" b="1" dirty="0"/>
              <a:t>GROWTH RECOMMENDATION #1</a:t>
            </a:r>
            <a:r>
              <a:rPr lang="en-US" sz="1800" dirty="0"/>
              <a:t>: Targeted campaigns to specific zip codes.</a:t>
            </a:r>
          </a:p>
          <a:p>
            <a:r>
              <a:rPr lang="en-US" sz="1800" dirty="0"/>
              <a:t>[11226, 10025, 11211]: have the lowest market penetration rate, currently reaching 60 of the 290K potential customers</a:t>
            </a:r>
          </a:p>
          <a:p>
            <a:r>
              <a:rPr lang="en-US" sz="1800" dirty="0"/>
              <a:t>[10282,10007,10069]: have the highest average household median income $200K+ and a low market penetration rate, currently reaching 110 of the 17K potential customers</a:t>
            </a:r>
          </a:p>
          <a:p>
            <a:endParaRPr lang="en-US" sz="1800" dirty="0"/>
          </a:p>
          <a:p>
            <a:endParaRPr lang="en-US" sz="1800" dirty="0"/>
          </a:p>
        </p:txBody>
      </p:sp>
      <p:sp>
        <p:nvSpPr>
          <p:cNvPr id="34" name="Rectangle 33">
            <a:extLst>
              <a:ext uri="{FF2B5EF4-FFF2-40B4-BE49-F238E27FC236}">
                <a16:creationId xmlns:a16="http://schemas.microsoft.com/office/drawing/2014/main" id="{F4E83141-E8EE-BA4E-A37D-419B00B5010C}"/>
              </a:ext>
            </a:extLst>
          </p:cNvPr>
          <p:cNvSpPr/>
          <p:nvPr/>
        </p:nvSpPr>
        <p:spPr>
          <a:xfrm>
            <a:off x="838200" y="3570848"/>
            <a:ext cx="2855012" cy="369332"/>
          </a:xfrm>
          <a:prstGeom prst="rect">
            <a:avLst/>
          </a:prstGeom>
        </p:spPr>
        <p:txBody>
          <a:bodyPr wrap="none">
            <a:spAutoFit/>
          </a:bodyPr>
          <a:lstStyle/>
          <a:p>
            <a:r>
              <a:rPr lang="en-US" b="1" dirty="0"/>
              <a:t>Target UNTAPPED MARKETS</a:t>
            </a:r>
          </a:p>
        </p:txBody>
      </p:sp>
      <p:grpSp>
        <p:nvGrpSpPr>
          <p:cNvPr id="35" name="Group 34">
            <a:extLst>
              <a:ext uri="{FF2B5EF4-FFF2-40B4-BE49-F238E27FC236}">
                <a16:creationId xmlns:a16="http://schemas.microsoft.com/office/drawing/2014/main" id="{EB852704-94E3-4942-9BE1-9259124CB4FE}"/>
              </a:ext>
            </a:extLst>
          </p:cNvPr>
          <p:cNvGrpSpPr/>
          <p:nvPr/>
        </p:nvGrpSpPr>
        <p:grpSpPr>
          <a:xfrm>
            <a:off x="950495" y="4298665"/>
            <a:ext cx="5485434" cy="1677455"/>
            <a:chOff x="799824" y="4805690"/>
            <a:chExt cx="5485434" cy="1677455"/>
          </a:xfrm>
        </p:grpSpPr>
        <p:sp>
          <p:nvSpPr>
            <p:cNvPr id="36" name="TextBox 35">
              <a:extLst>
                <a:ext uri="{FF2B5EF4-FFF2-40B4-BE49-F238E27FC236}">
                  <a16:creationId xmlns:a16="http://schemas.microsoft.com/office/drawing/2014/main" id="{3FB72F36-83CE-CC45-8BDC-A96D7264456A}"/>
                </a:ext>
              </a:extLst>
            </p:cNvPr>
            <p:cNvSpPr txBox="1"/>
            <p:nvPr/>
          </p:nvSpPr>
          <p:spPr>
            <a:xfrm>
              <a:off x="799824" y="4805690"/>
              <a:ext cx="5485434" cy="1677455"/>
            </a:xfrm>
            <a:prstGeom prst="rect">
              <a:avLst/>
            </a:prstGeom>
            <a:solidFill>
              <a:srgbClr val="00B050">
                <a:alpha val="94000"/>
              </a:srgbClr>
            </a:solidFill>
          </p:spPr>
          <p:txBody>
            <a:bodyPr wrap="square" rtlCol="0">
              <a:spAutoFit/>
            </a:bodyPr>
            <a:lstStyle/>
            <a:p>
              <a:endParaRPr lang="en-US" dirty="0"/>
            </a:p>
          </p:txBody>
        </p:sp>
        <p:sp>
          <p:nvSpPr>
            <p:cNvPr id="37" name="TextBox 36">
              <a:extLst>
                <a:ext uri="{FF2B5EF4-FFF2-40B4-BE49-F238E27FC236}">
                  <a16:creationId xmlns:a16="http://schemas.microsoft.com/office/drawing/2014/main" id="{491B93E9-0788-8244-8327-6EE9E70D9C75}"/>
                </a:ext>
              </a:extLst>
            </p:cNvPr>
            <p:cNvSpPr txBox="1"/>
            <p:nvPr/>
          </p:nvSpPr>
          <p:spPr>
            <a:xfrm>
              <a:off x="1285686" y="4960957"/>
              <a:ext cx="2464510" cy="861774"/>
            </a:xfrm>
            <a:prstGeom prst="rect">
              <a:avLst/>
            </a:prstGeom>
            <a:noFill/>
          </p:spPr>
          <p:txBody>
            <a:bodyPr wrap="square" rtlCol="0">
              <a:spAutoFit/>
            </a:bodyPr>
            <a:lstStyle/>
            <a:p>
              <a:pPr algn="ctr"/>
              <a:r>
                <a:rPr lang="en-US" sz="5000" dirty="0"/>
                <a:t>286,000</a:t>
              </a:r>
            </a:p>
          </p:txBody>
        </p:sp>
        <p:sp>
          <p:nvSpPr>
            <p:cNvPr id="38" name="TextBox 37">
              <a:extLst>
                <a:ext uri="{FF2B5EF4-FFF2-40B4-BE49-F238E27FC236}">
                  <a16:creationId xmlns:a16="http://schemas.microsoft.com/office/drawing/2014/main" id="{B9D83FE9-3B6F-924C-B8E3-C3195501BB97}"/>
                </a:ext>
              </a:extLst>
            </p:cNvPr>
            <p:cNvSpPr txBox="1"/>
            <p:nvPr/>
          </p:nvSpPr>
          <p:spPr>
            <a:xfrm>
              <a:off x="4381727" y="4960957"/>
              <a:ext cx="1237078" cy="861774"/>
            </a:xfrm>
            <a:prstGeom prst="rect">
              <a:avLst/>
            </a:prstGeom>
            <a:noFill/>
          </p:spPr>
          <p:txBody>
            <a:bodyPr wrap="square" rtlCol="0">
              <a:spAutoFit/>
            </a:bodyPr>
            <a:lstStyle/>
            <a:p>
              <a:pPr algn="ctr"/>
              <a:r>
                <a:rPr lang="en-US" sz="5000" dirty="0"/>
                <a:t>60</a:t>
              </a:r>
            </a:p>
          </p:txBody>
        </p:sp>
        <p:sp>
          <p:nvSpPr>
            <p:cNvPr id="39" name="TextBox 38">
              <a:extLst>
                <a:ext uri="{FF2B5EF4-FFF2-40B4-BE49-F238E27FC236}">
                  <a16:creationId xmlns:a16="http://schemas.microsoft.com/office/drawing/2014/main" id="{FD2A3DF2-59DD-2C43-94E9-70F322299AF4}"/>
                </a:ext>
              </a:extLst>
            </p:cNvPr>
            <p:cNvSpPr txBox="1"/>
            <p:nvPr/>
          </p:nvSpPr>
          <p:spPr>
            <a:xfrm>
              <a:off x="1638842" y="5726835"/>
              <a:ext cx="1758197" cy="461665"/>
            </a:xfrm>
            <a:prstGeom prst="rect">
              <a:avLst/>
            </a:prstGeom>
            <a:noFill/>
          </p:spPr>
          <p:txBody>
            <a:bodyPr wrap="square" rtlCol="0">
              <a:spAutoFit/>
            </a:bodyPr>
            <a:lstStyle/>
            <a:p>
              <a:pPr algn="ctr"/>
              <a:r>
                <a:rPr lang="en-US" sz="1200" dirty="0"/>
                <a:t>Population of NY’s three most populous zip codes</a:t>
              </a:r>
            </a:p>
          </p:txBody>
        </p:sp>
        <p:sp>
          <p:nvSpPr>
            <p:cNvPr id="40" name="TextBox 39">
              <a:extLst>
                <a:ext uri="{FF2B5EF4-FFF2-40B4-BE49-F238E27FC236}">
                  <a16:creationId xmlns:a16="http://schemas.microsoft.com/office/drawing/2014/main" id="{A0DE40BE-6ECC-8541-B760-CB31C365AA55}"/>
                </a:ext>
              </a:extLst>
            </p:cNvPr>
            <p:cNvSpPr txBox="1"/>
            <p:nvPr/>
          </p:nvSpPr>
          <p:spPr>
            <a:xfrm>
              <a:off x="3957301" y="5726835"/>
              <a:ext cx="2085929" cy="461665"/>
            </a:xfrm>
            <a:prstGeom prst="rect">
              <a:avLst/>
            </a:prstGeom>
            <a:noFill/>
          </p:spPr>
          <p:txBody>
            <a:bodyPr wrap="square" rtlCol="0">
              <a:spAutoFit/>
            </a:bodyPr>
            <a:lstStyle/>
            <a:p>
              <a:pPr algn="ctr"/>
              <a:r>
                <a:rPr lang="en-US" sz="1200" dirty="0"/>
                <a:t>Number of current customers in those same three zip codes</a:t>
              </a:r>
            </a:p>
          </p:txBody>
        </p:sp>
      </p:grpSp>
      <p:grpSp>
        <p:nvGrpSpPr>
          <p:cNvPr id="41" name="Group 40">
            <a:extLst>
              <a:ext uri="{FF2B5EF4-FFF2-40B4-BE49-F238E27FC236}">
                <a16:creationId xmlns:a16="http://schemas.microsoft.com/office/drawing/2014/main" id="{296B83FF-887E-1E4B-84FC-6C0DC3192CF9}"/>
              </a:ext>
            </a:extLst>
          </p:cNvPr>
          <p:cNvGrpSpPr/>
          <p:nvPr/>
        </p:nvGrpSpPr>
        <p:grpSpPr>
          <a:xfrm>
            <a:off x="7429870" y="4265267"/>
            <a:ext cx="3888387" cy="2328222"/>
            <a:chOff x="8168214" y="4440722"/>
            <a:chExt cx="3888387" cy="2328222"/>
          </a:xfrm>
        </p:grpSpPr>
        <p:graphicFrame>
          <p:nvGraphicFramePr>
            <p:cNvPr id="42" name="Chart 41">
              <a:extLst>
                <a:ext uri="{FF2B5EF4-FFF2-40B4-BE49-F238E27FC236}">
                  <a16:creationId xmlns:a16="http://schemas.microsoft.com/office/drawing/2014/main" id="{B04378BE-C333-D445-BB55-B08847B80F77}"/>
                </a:ext>
              </a:extLst>
            </p:cNvPr>
            <p:cNvGraphicFramePr/>
            <p:nvPr/>
          </p:nvGraphicFramePr>
          <p:xfrm>
            <a:off x="8168214" y="4737618"/>
            <a:ext cx="2192759" cy="2031326"/>
          </p:xfrm>
          <a:graphic>
            <a:graphicData uri="http://schemas.openxmlformats.org/drawingml/2006/chart">
              <c:chart xmlns:c="http://schemas.openxmlformats.org/drawingml/2006/chart" xmlns:r="http://schemas.openxmlformats.org/officeDocument/2006/relationships" r:id="rId3"/>
            </a:graphicData>
          </a:graphic>
        </p:graphicFrame>
        <p:sp>
          <p:nvSpPr>
            <p:cNvPr id="43" name="TextBox 42">
              <a:extLst>
                <a:ext uri="{FF2B5EF4-FFF2-40B4-BE49-F238E27FC236}">
                  <a16:creationId xmlns:a16="http://schemas.microsoft.com/office/drawing/2014/main" id="{3640F651-0F6B-F145-AF82-2A5C0AD62206}"/>
                </a:ext>
              </a:extLst>
            </p:cNvPr>
            <p:cNvSpPr txBox="1"/>
            <p:nvPr/>
          </p:nvSpPr>
          <p:spPr>
            <a:xfrm>
              <a:off x="10447137" y="4440722"/>
              <a:ext cx="1609464" cy="1600438"/>
            </a:xfrm>
            <a:prstGeom prst="rect">
              <a:avLst/>
            </a:prstGeom>
            <a:noFill/>
          </p:spPr>
          <p:txBody>
            <a:bodyPr wrap="square" rtlCol="0">
              <a:spAutoFit/>
            </a:bodyPr>
            <a:lstStyle/>
            <a:p>
              <a:r>
                <a:rPr lang="en-US" sz="1400" b="1" dirty="0"/>
                <a:t>0.26%</a:t>
              </a:r>
            </a:p>
            <a:p>
              <a:endParaRPr lang="en-US" sz="100" b="1" dirty="0"/>
            </a:p>
            <a:p>
              <a:endParaRPr lang="en-US" sz="100" dirty="0"/>
            </a:p>
            <a:p>
              <a:r>
                <a:rPr lang="en-US" sz="1400" dirty="0"/>
                <a:t>Current reach of the </a:t>
              </a:r>
              <a:r>
                <a:rPr lang="en-US" sz="1400" b="1" dirty="0"/>
                <a:t>10 highest earning* zip codes</a:t>
              </a:r>
            </a:p>
            <a:p>
              <a:endParaRPr lang="en-US" sz="1400" dirty="0"/>
            </a:p>
            <a:p>
              <a:endParaRPr lang="en-US" sz="600" dirty="0"/>
            </a:p>
            <a:p>
              <a:r>
                <a:rPr lang="en-US" sz="600" dirty="0"/>
                <a:t>*by estimated average household income</a:t>
              </a:r>
            </a:p>
            <a:p>
              <a:r>
                <a:rPr lang="en-US" sz="1400" dirty="0"/>
                <a:t> </a:t>
              </a:r>
            </a:p>
          </p:txBody>
        </p:sp>
        <p:cxnSp>
          <p:nvCxnSpPr>
            <p:cNvPr id="44" name="Straight Arrow Connector 43">
              <a:extLst>
                <a:ext uri="{FF2B5EF4-FFF2-40B4-BE49-F238E27FC236}">
                  <a16:creationId xmlns:a16="http://schemas.microsoft.com/office/drawing/2014/main" id="{A6FA7938-5B2F-2146-917E-B0FB0794481F}"/>
                </a:ext>
              </a:extLst>
            </p:cNvPr>
            <p:cNvCxnSpPr/>
            <p:nvPr/>
          </p:nvCxnSpPr>
          <p:spPr>
            <a:xfrm flipH="1">
              <a:off x="9352344" y="4662014"/>
              <a:ext cx="1008629" cy="132101"/>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988133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C419AB33-31C6-2B43-8859-9D911782C8DF}"/>
              </a:ext>
            </a:extLst>
          </p:cNvPr>
          <p:cNvGraphicFramePr>
            <a:graphicFrameLocks noGrp="1"/>
          </p:cNvGraphicFramePr>
          <p:nvPr>
            <p:extLst>
              <p:ext uri="{D42A27DB-BD31-4B8C-83A1-F6EECF244321}">
                <p14:modId xmlns:p14="http://schemas.microsoft.com/office/powerpoint/2010/main" val="1017542527"/>
              </p:ext>
            </p:extLst>
          </p:nvPr>
        </p:nvGraphicFramePr>
        <p:xfrm>
          <a:off x="382728" y="1991638"/>
          <a:ext cx="4235567" cy="4458040"/>
        </p:xfrm>
        <a:graphic>
          <a:graphicData uri="http://schemas.openxmlformats.org/drawingml/2006/table">
            <a:tbl>
              <a:tblPr firstRow="1" bandRow="1">
                <a:tableStyleId>{5C22544A-7EE6-4342-B048-85BDC9FD1C3A}</a:tableStyleId>
              </a:tblPr>
              <a:tblGrid>
                <a:gridCol w="912150">
                  <a:extLst>
                    <a:ext uri="{9D8B030D-6E8A-4147-A177-3AD203B41FA5}">
                      <a16:colId xmlns:a16="http://schemas.microsoft.com/office/drawing/2014/main" val="267374531"/>
                    </a:ext>
                  </a:extLst>
                </a:gridCol>
                <a:gridCol w="1210746">
                  <a:extLst>
                    <a:ext uri="{9D8B030D-6E8A-4147-A177-3AD203B41FA5}">
                      <a16:colId xmlns:a16="http://schemas.microsoft.com/office/drawing/2014/main" val="975810304"/>
                    </a:ext>
                  </a:extLst>
                </a:gridCol>
                <a:gridCol w="975940">
                  <a:extLst>
                    <a:ext uri="{9D8B030D-6E8A-4147-A177-3AD203B41FA5}">
                      <a16:colId xmlns:a16="http://schemas.microsoft.com/office/drawing/2014/main" val="3737206079"/>
                    </a:ext>
                  </a:extLst>
                </a:gridCol>
                <a:gridCol w="1136731">
                  <a:extLst>
                    <a:ext uri="{9D8B030D-6E8A-4147-A177-3AD203B41FA5}">
                      <a16:colId xmlns:a16="http://schemas.microsoft.com/office/drawing/2014/main" val="2957826634"/>
                    </a:ext>
                  </a:extLst>
                </a:gridCol>
              </a:tblGrid>
              <a:tr h="266180">
                <a:tc>
                  <a:txBody>
                    <a:bodyPr/>
                    <a:lstStyle/>
                    <a:p>
                      <a:pPr algn="l"/>
                      <a:r>
                        <a:rPr lang="en-US" sz="1400" dirty="0"/>
                        <a:t>Zip Code</a:t>
                      </a:r>
                    </a:p>
                  </a:txBody>
                  <a:tcPr anchor="b"/>
                </a:tc>
                <a:tc>
                  <a:txBody>
                    <a:bodyPr/>
                    <a:lstStyle/>
                    <a:p>
                      <a:pPr algn="ctr"/>
                      <a:r>
                        <a:rPr lang="en-US" sz="1400" dirty="0"/>
                        <a:t>Estimated</a:t>
                      </a:r>
                    </a:p>
                    <a:p>
                      <a:pPr algn="ctr"/>
                      <a:r>
                        <a:rPr lang="en-US" sz="1400" dirty="0"/>
                        <a:t>Population</a:t>
                      </a:r>
                    </a:p>
                  </a:txBody>
                  <a:tcPr anchor="b"/>
                </a:tc>
                <a:tc>
                  <a:txBody>
                    <a:bodyPr/>
                    <a:lstStyle/>
                    <a:p>
                      <a:pPr algn="ctr"/>
                      <a:r>
                        <a:rPr lang="en-US" sz="1400" dirty="0"/>
                        <a:t># Unique Customers</a:t>
                      </a:r>
                    </a:p>
                  </a:txBody>
                  <a:tcPr anchor="b"/>
                </a:tc>
                <a:tc>
                  <a:txBody>
                    <a:bodyPr/>
                    <a:lstStyle/>
                    <a:p>
                      <a:pPr algn="ctr"/>
                      <a:r>
                        <a:rPr lang="en-US" sz="1400" dirty="0"/>
                        <a:t>Market Penetration</a:t>
                      </a:r>
                    </a:p>
                    <a:p>
                      <a:pPr algn="ctr"/>
                      <a:r>
                        <a:rPr lang="en-US" sz="1400" dirty="0"/>
                        <a:t>(X 10)</a:t>
                      </a:r>
                    </a:p>
                  </a:txBody>
                  <a:tcPr anchor="b"/>
                </a:tc>
                <a:extLst>
                  <a:ext uri="{0D108BD9-81ED-4DB2-BD59-A6C34878D82A}">
                    <a16:rowId xmlns:a16="http://schemas.microsoft.com/office/drawing/2014/main" val="53651944"/>
                  </a:ext>
                </a:extLst>
              </a:tr>
              <a:tr h="372652">
                <a:tc>
                  <a:txBody>
                    <a:bodyPr/>
                    <a:lstStyle/>
                    <a:p>
                      <a:pPr algn="l" fontAlgn="ctr"/>
                      <a:r>
                        <a:rPr lang="en-US" sz="1400" b="0" dirty="0">
                          <a:effectLst/>
                        </a:rPr>
                        <a:t>11226</a:t>
                      </a:r>
                    </a:p>
                  </a:txBody>
                  <a:tcPr anchor="ctr"/>
                </a:tc>
                <a:tc>
                  <a:txBody>
                    <a:bodyPr/>
                    <a:lstStyle/>
                    <a:p>
                      <a:pPr algn="ctr" rtl="0" fontAlgn="ctr"/>
                      <a:r>
                        <a:rPr lang="en-US" sz="1400" b="0" i="0" u="none" strike="noStrike" dirty="0">
                          <a:solidFill>
                            <a:schemeClr val="tx1"/>
                          </a:solidFill>
                          <a:effectLst/>
                          <a:latin typeface="Calibri" panose="020F0502020204030204" pitchFamily="34" charset="0"/>
                        </a:rPr>
                        <a:t>101,572</a:t>
                      </a:r>
                    </a:p>
                  </a:txBody>
                  <a:tcPr marL="9525" marR="9525" marT="9525" marB="0" anchor="ctr"/>
                </a:tc>
                <a:tc>
                  <a:txBody>
                    <a:bodyPr/>
                    <a:lstStyle/>
                    <a:p>
                      <a:pPr algn="ctr" rtl="0" fontAlgn="ctr"/>
                      <a:r>
                        <a:rPr lang="en-US" sz="1400" b="0" i="0" u="none" strike="noStrike" dirty="0">
                          <a:solidFill>
                            <a:schemeClr val="tx1"/>
                          </a:solidFill>
                          <a:effectLst/>
                          <a:latin typeface="Calibri" panose="020F0502020204030204" pitchFamily="34" charset="0"/>
                        </a:rPr>
                        <a:t>3</a:t>
                      </a:r>
                    </a:p>
                  </a:txBody>
                  <a:tcPr marL="9525" marR="9525" marT="9525" marB="0" anchor="ctr"/>
                </a:tc>
                <a:tc>
                  <a:txBody>
                    <a:bodyPr/>
                    <a:lstStyle/>
                    <a:p>
                      <a:pPr algn="ctr" fontAlgn="b"/>
                      <a:r>
                        <a:rPr lang="en-US" sz="1400" b="0" i="0" u="none" strike="noStrike" dirty="0">
                          <a:solidFill>
                            <a:schemeClr val="tx1"/>
                          </a:solidFill>
                          <a:effectLst/>
                          <a:latin typeface="Calibri" panose="020F0502020204030204" pitchFamily="34" charset="0"/>
                        </a:rPr>
                        <a:t>0.030%</a:t>
                      </a:r>
                    </a:p>
                  </a:txBody>
                  <a:tcPr marL="9525" marR="9525" marT="9525" marB="0" anchor="ctr"/>
                </a:tc>
                <a:extLst>
                  <a:ext uri="{0D108BD9-81ED-4DB2-BD59-A6C34878D82A}">
                    <a16:rowId xmlns:a16="http://schemas.microsoft.com/office/drawing/2014/main" val="2757509482"/>
                  </a:ext>
                </a:extLst>
              </a:tr>
              <a:tr h="372652">
                <a:tc>
                  <a:txBody>
                    <a:bodyPr/>
                    <a:lstStyle/>
                    <a:p>
                      <a:pPr algn="l" fontAlgn="ctr"/>
                      <a:r>
                        <a:rPr lang="en-US" sz="1400" b="0" dirty="0">
                          <a:effectLst/>
                        </a:rPr>
                        <a:t>10025</a:t>
                      </a:r>
                    </a:p>
                  </a:txBody>
                  <a:tcPr anchor="ctr"/>
                </a:tc>
                <a:tc>
                  <a:txBody>
                    <a:bodyPr/>
                    <a:lstStyle/>
                    <a:p>
                      <a:pPr algn="ctr" rtl="0" fontAlgn="ctr"/>
                      <a:r>
                        <a:rPr lang="en-US" sz="1400" b="0" i="0" u="none" strike="noStrike" dirty="0">
                          <a:solidFill>
                            <a:schemeClr val="tx1"/>
                          </a:solidFill>
                          <a:effectLst/>
                          <a:latin typeface="Calibri" panose="020F0502020204030204" pitchFamily="34" charset="0"/>
                        </a:rPr>
                        <a:t>94,600</a:t>
                      </a:r>
                    </a:p>
                  </a:txBody>
                  <a:tcPr marL="9525" marR="9525" marT="9525" marB="0" anchor="ctr"/>
                </a:tc>
                <a:tc>
                  <a:txBody>
                    <a:bodyPr/>
                    <a:lstStyle/>
                    <a:p>
                      <a:pPr algn="ctr" rtl="0" fontAlgn="ctr"/>
                      <a:r>
                        <a:rPr lang="en-US" sz="1400" b="0" i="0" u="none" strike="noStrike" dirty="0">
                          <a:solidFill>
                            <a:schemeClr val="tx1"/>
                          </a:solidFill>
                          <a:effectLst/>
                          <a:latin typeface="Calibri" panose="020F0502020204030204" pitchFamily="34" charset="0"/>
                        </a:rPr>
                        <a:t>26</a:t>
                      </a:r>
                    </a:p>
                  </a:txBody>
                  <a:tcPr marL="9525" marR="9525" marT="9525" marB="0" anchor="ctr"/>
                </a:tc>
                <a:tc>
                  <a:txBody>
                    <a:bodyPr/>
                    <a:lstStyle/>
                    <a:p>
                      <a:pPr algn="ctr" fontAlgn="b"/>
                      <a:r>
                        <a:rPr lang="en-US" sz="1400" b="0" i="0" u="none" strike="noStrike" dirty="0">
                          <a:solidFill>
                            <a:schemeClr val="tx1"/>
                          </a:solidFill>
                          <a:effectLst/>
                          <a:latin typeface="Calibri" panose="020F0502020204030204" pitchFamily="34" charset="0"/>
                        </a:rPr>
                        <a:t>0.275%</a:t>
                      </a:r>
                    </a:p>
                  </a:txBody>
                  <a:tcPr marL="9525" marR="9525" marT="9525" marB="0" anchor="ctr"/>
                </a:tc>
                <a:extLst>
                  <a:ext uri="{0D108BD9-81ED-4DB2-BD59-A6C34878D82A}">
                    <a16:rowId xmlns:a16="http://schemas.microsoft.com/office/drawing/2014/main" val="1334286661"/>
                  </a:ext>
                </a:extLst>
              </a:tr>
              <a:tr h="372652">
                <a:tc>
                  <a:txBody>
                    <a:bodyPr/>
                    <a:lstStyle/>
                    <a:p>
                      <a:pPr algn="l" fontAlgn="ctr"/>
                      <a:r>
                        <a:rPr lang="en-US" sz="1400" b="0" dirty="0">
                          <a:effectLst/>
                        </a:rPr>
                        <a:t>11211</a:t>
                      </a:r>
                    </a:p>
                  </a:txBody>
                  <a:tcPr anchor="ctr"/>
                </a:tc>
                <a:tc>
                  <a:txBody>
                    <a:bodyPr/>
                    <a:lstStyle/>
                    <a:p>
                      <a:pPr algn="ctr" rtl="0" fontAlgn="ctr"/>
                      <a:r>
                        <a:rPr lang="en-US" sz="1400" b="0" i="0" u="none" strike="noStrike" dirty="0">
                          <a:solidFill>
                            <a:schemeClr val="tx1"/>
                          </a:solidFill>
                          <a:effectLst/>
                          <a:latin typeface="Calibri" panose="020F0502020204030204" pitchFamily="34" charset="0"/>
                        </a:rPr>
                        <a:t>90,117</a:t>
                      </a:r>
                    </a:p>
                  </a:txBody>
                  <a:tcPr marL="9525" marR="9525" marT="9525" marB="0" anchor="ctr"/>
                </a:tc>
                <a:tc>
                  <a:txBody>
                    <a:bodyPr/>
                    <a:lstStyle/>
                    <a:p>
                      <a:pPr algn="ctr" rtl="0" fontAlgn="ctr"/>
                      <a:r>
                        <a:rPr lang="en-US" sz="1400" b="0" i="0" u="none" strike="noStrike" dirty="0">
                          <a:solidFill>
                            <a:schemeClr val="tx1"/>
                          </a:solidFill>
                          <a:effectLst/>
                          <a:latin typeface="Calibri" panose="020F0502020204030204" pitchFamily="34" charset="0"/>
                        </a:rPr>
                        <a:t>31</a:t>
                      </a:r>
                    </a:p>
                  </a:txBody>
                  <a:tcPr marL="9525" marR="9525" marT="9525" marB="0" anchor="ctr"/>
                </a:tc>
                <a:tc>
                  <a:txBody>
                    <a:bodyPr/>
                    <a:lstStyle/>
                    <a:p>
                      <a:pPr algn="ctr" fontAlgn="b"/>
                      <a:r>
                        <a:rPr lang="en-US" sz="1400" b="0" i="0" u="none" strike="noStrike" dirty="0">
                          <a:solidFill>
                            <a:schemeClr val="tx1"/>
                          </a:solidFill>
                          <a:effectLst/>
                          <a:latin typeface="Calibri" panose="020F0502020204030204" pitchFamily="34" charset="0"/>
                        </a:rPr>
                        <a:t>0.344%</a:t>
                      </a:r>
                    </a:p>
                  </a:txBody>
                  <a:tcPr marL="9525" marR="9525" marT="9525" marB="0" anchor="ctr"/>
                </a:tc>
                <a:extLst>
                  <a:ext uri="{0D108BD9-81ED-4DB2-BD59-A6C34878D82A}">
                    <a16:rowId xmlns:a16="http://schemas.microsoft.com/office/drawing/2014/main" val="2684392347"/>
                  </a:ext>
                </a:extLst>
              </a:tr>
              <a:tr h="372652">
                <a:tc>
                  <a:txBody>
                    <a:bodyPr/>
                    <a:lstStyle/>
                    <a:p>
                      <a:pPr algn="l" fontAlgn="ctr"/>
                      <a:r>
                        <a:rPr lang="en-US" sz="1400" b="0" dirty="0">
                          <a:effectLst/>
                        </a:rPr>
                        <a:t>11206</a:t>
                      </a:r>
                    </a:p>
                  </a:txBody>
                  <a:tcPr anchor="ctr"/>
                </a:tc>
                <a:tc>
                  <a:txBody>
                    <a:bodyPr/>
                    <a:lstStyle/>
                    <a:p>
                      <a:pPr algn="ctr" rtl="0" fontAlgn="ctr"/>
                      <a:r>
                        <a:rPr lang="en-US" sz="1400" b="0" i="0" u="none" strike="noStrike" dirty="0">
                          <a:solidFill>
                            <a:schemeClr val="tx1"/>
                          </a:solidFill>
                          <a:effectLst/>
                          <a:latin typeface="Calibri" panose="020F0502020204030204" pitchFamily="34" charset="0"/>
                        </a:rPr>
                        <a:t>81,677</a:t>
                      </a:r>
                    </a:p>
                  </a:txBody>
                  <a:tcPr marL="9525" marR="9525" marT="9525" marB="0" anchor="ctr"/>
                </a:tc>
                <a:tc>
                  <a:txBody>
                    <a:bodyPr/>
                    <a:lstStyle/>
                    <a:p>
                      <a:pPr algn="ctr" rtl="0" fontAlgn="ctr"/>
                      <a:r>
                        <a:rPr lang="en-US" sz="1400" b="0" i="0" u="none" strike="noStrike" dirty="0">
                          <a:solidFill>
                            <a:schemeClr val="tx1"/>
                          </a:solidFill>
                          <a:effectLst/>
                          <a:latin typeface="Calibri" panose="020F0502020204030204" pitchFamily="34" charset="0"/>
                        </a:rPr>
                        <a:t>2</a:t>
                      </a:r>
                    </a:p>
                  </a:txBody>
                  <a:tcPr marL="9525" marR="9525" marT="9525" marB="0" anchor="ctr"/>
                </a:tc>
                <a:tc>
                  <a:txBody>
                    <a:bodyPr/>
                    <a:lstStyle/>
                    <a:p>
                      <a:pPr algn="ctr" fontAlgn="b"/>
                      <a:r>
                        <a:rPr lang="en-US" sz="1400" b="0" i="0" u="none" strike="noStrike" dirty="0">
                          <a:solidFill>
                            <a:schemeClr val="tx1"/>
                          </a:solidFill>
                          <a:effectLst/>
                          <a:latin typeface="Calibri" panose="020F0502020204030204" pitchFamily="34" charset="0"/>
                        </a:rPr>
                        <a:t>0.024%</a:t>
                      </a:r>
                    </a:p>
                  </a:txBody>
                  <a:tcPr marL="9525" marR="9525" marT="9525" marB="0" anchor="ctr"/>
                </a:tc>
                <a:extLst>
                  <a:ext uri="{0D108BD9-81ED-4DB2-BD59-A6C34878D82A}">
                    <a16:rowId xmlns:a16="http://schemas.microsoft.com/office/drawing/2014/main" val="451966490"/>
                  </a:ext>
                </a:extLst>
              </a:tr>
              <a:tr h="372652">
                <a:tc>
                  <a:txBody>
                    <a:bodyPr/>
                    <a:lstStyle/>
                    <a:p>
                      <a:pPr algn="l" fontAlgn="ctr"/>
                      <a:r>
                        <a:rPr lang="en-US" sz="1400" b="0" dirty="0">
                          <a:effectLst/>
                        </a:rPr>
                        <a:t>10002</a:t>
                      </a:r>
                    </a:p>
                  </a:txBody>
                  <a:tcPr anchor="ctr"/>
                </a:tc>
                <a:tc>
                  <a:txBody>
                    <a:bodyPr/>
                    <a:lstStyle/>
                    <a:p>
                      <a:pPr algn="ctr" rtl="0" fontAlgn="ctr"/>
                      <a:r>
                        <a:rPr lang="en-US" sz="1400" b="0" i="0" u="none" strike="noStrike" dirty="0">
                          <a:solidFill>
                            <a:schemeClr val="tx1"/>
                          </a:solidFill>
                          <a:effectLst/>
                          <a:latin typeface="Calibri" panose="020F0502020204030204" pitchFamily="34" charset="0"/>
                        </a:rPr>
                        <a:t>81,410</a:t>
                      </a:r>
                    </a:p>
                  </a:txBody>
                  <a:tcPr marL="9525" marR="9525" marT="9525" marB="0" anchor="ctr"/>
                </a:tc>
                <a:tc>
                  <a:txBody>
                    <a:bodyPr/>
                    <a:lstStyle/>
                    <a:p>
                      <a:pPr algn="ctr" rtl="0" fontAlgn="ctr"/>
                      <a:r>
                        <a:rPr lang="en-US" sz="1400" b="0" i="0" u="none" strike="noStrike" dirty="0">
                          <a:solidFill>
                            <a:schemeClr val="tx1"/>
                          </a:solidFill>
                          <a:effectLst/>
                          <a:latin typeface="Calibri" panose="020F0502020204030204" pitchFamily="34" charset="0"/>
                        </a:rPr>
                        <a:t>135</a:t>
                      </a:r>
                    </a:p>
                  </a:txBody>
                  <a:tcPr marL="9525" marR="9525" marT="9525" marB="0" anchor="ctr"/>
                </a:tc>
                <a:tc>
                  <a:txBody>
                    <a:bodyPr/>
                    <a:lstStyle/>
                    <a:p>
                      <a:pPr algn="ctr" fontAlgn="b"/>
                      <a:r>
                        <a:rPr lang="en-US" sz="1400" b="0" i="0" u="none" strike="noStrike" dirty="0">
                          <a:solidFill>
                            <a:schemeClr val="tx1"/>
                          </a:solidFill>
                          <a:effectLst/>
                          <a:latin typeface="Calibri" panose="020F0502020204030204" pitchFamily="34" charset="0"/>
                        </a:rPr>
                        <a:t>1.658%</a:t>
                      </a:r>
                    </a:p>
                  </a:txBody>
                  <a:tcPr marL="9525" marR="9525" marT="9525" marB="0" anchor="ctr"/>
                </a:tc>
                <a:extLst>
                  <a:ext uri="{0D108BD9-81ED-4DB2-BD59-A6C34878D82A}">
                    <a16:rowId xmlns:a16="http://schemas.microsoft.com/office/drawing/2014/main" val="1544606257"/>
                  </a:ext>
                </a:extLst>
              </a:tr>
              <a:tr h="372652">
                <a:tc>
                  <a:txBody>
                    <a:bodyPr/>
                    <a:lstStyle/>
                    <a:p>
                      <a:pPr algn="l" fontAlgn="ctr"/>
                      <a:r>
                        <a:rPr lang="en-US" sz="1400" b="0" dirty="0">
                          <a:effectLst/>
                        </a:rPr>
                        <a:t>11221</a:t>
                      </a:r>
                    </a:p>
                  </a:txBody>
                  <a:tcPr anchor="ctr"/>
                </a:tc>
                <a:tc>
                  <a:txBody>
                    <a:bodyPr/>
                    <a:lstStyle/>
                    <a:p>
                      <a:pPr algn="ctr" rtl="0" fontAlgn="ctr"/>
                      <a:r>
                        <a:rPr lang="en-US" sz="1400" b="0" i="0" u="none" strike="noStrike" dirty="0">
                          <a:solidFill>
                            <a:schemeClr val="tx1"/>
                          </a:solidFill>
                          <a:effectLst/>
                          <a:latin typeface="Calibri" panose="020F0502020204030204" pitchFamily="34" charset="0"/>
                        </a:rPr>
                        <a:t>78,895</a:t>
                      </a:r>
                    </a:p>
                  </a:txBody>
                  <a:tcPr marL="9525" marR="9525" marT="9525" marB="0" anchor="ctr"/>
                </a:tc>
                <a:tc>
                  <a:txBody>
                    <a:bodyPr/>
                    <a:lstStyle/>
                    <a:p>
                      <a:pPr algn="ctr" rtl="0" fontAlgn="ctr"/>
                      <a:r>
                        <a:rPr lang="en-US" sz="1400" b="0" i="0" u="none" strike="noStrike" dirty="0">
                          <a:solidFill>
                            <a:schemeClr val="tx1"/>
                          </a:solidFill>
                          <a:effectLst/>
                          <a:latin typeface="Calibri" panose="020F0502020204030204" pitchFamily="34" charset="0"/>
                        </a:rPr>
                        <a:t>2</a:t>
                      </a:r>
                    </a:p>
                  </a:txBody>
                  <a:tcPr marL="9525" marR="9525" marT="9525" marB="0" anchor="ctr"/>
                </a:tc>
                <a:tc>
                  <a:txBody>
                    <a:bodyPr/>
                    <a:lstStyle/>
                    <a:p>
                      <a:pPr algn="ctr" fontAlgn="b"/>
                      <a:r>
                        <a:rPr lang="en-US" sz="1400" b="0" i="0" u="none" strike="noStrike" dirty="0">
                          <a:solidFill>
                            <a:schemeClr val="tx1"/>
                          </a:solidFill>
                          <a:effectLst/>
                          <a:latin typeface="Calibri" panose="020F0502020204030204" pitchFamily="34" charset="0"/>
                        </a:rPr>
                        <a:t>0.025%</a:t>
                      </a:r>
                    </a:p>
                  </a:txBody>
                  <a:tcPr marL="9525" marR="9525" marT="9525" marB="0" anchor="ctr"/>
                </a:tc>
                <a:extLst>
                  <a:ext uri="{0D108BD9-81ED-4DB2-BD59-A6C34878D82A}">
                    <a16:rowId xmlns:a16="http://schemas.microsoft.com/office/drawing/2014/main" val="1366550189"/>
                  </a:ext>
                </a:extLst>
              </a:tr>
              <a:tr h="372652">
                <a:tc>
                  <a:txBody>
                    <a:bodyPr/>
                    <a:lstStyle/>
                    <a:p>
                      <a:pPr algn="l" fontAlgn="ctr"/>
                      <a:r>
                        <a:rPr lang="en-US" sz="1400" b="0" dirty="0">
                          <a:effectLst/>
                        </a:rPr>
                        <a:t>10029</a:t>
                      </a:r>
                    </a:p>
                  </a:txBody>
                  <a:tcPr anchor="ctr"/>
                </a:tc>
                <a:tc>
                  <a:txBody>
                    <a:bodyPr/>
                    <a:lstStyle/>
                    <a:p>
                      <a:pPr algn="ctr" rtl="0" fontAlgn="ctr"/>
                      <a:r>
                        <a:rPr lang="en-US" sz="1400" b="0" i="0" u="none" strike="noStrike" dirty="0">
                          <a:solidFill>
                            <a:schemeClr val="tx1"/>
                          </a:solidFill>
                          <a:effectLst/>
                          <a:latin typeface="Calibri" panose="020F0502020204030204" pitchFamily="34" charset="0"/>
                        </a:rPr>
                        <a:t>76,003</a:t>
                      </a:r>
                    </a:p>
                  </a:txBody>
                  <a:tcPr marL="9525" marR="9525" marT="9525" marB="0" anchor="ctr"/>
                </a:tc>
                <a:tc>
                  <a:txBody>
                    <a:bodyPr/>
                    <a:lstStyle/>
                    <a:p>
                      <a:pPr algn="ctr" rtl="0" fontAlgn="ctr"/>
                      <a:r>
                        <a:rPr lang="en-US" sz="1400" b="0" i="0" u="none" strike="noStrike" dirty="0">
                          <a:solidFill>
                            <a:schemeClr val="tx1"/>
                          </a:solidFill>
                          <a:effectLst/>
                          <a:latin typeface="Calibri" panose="020F0502020204030204" pitchFamily="34" charset="0"/>
                        </a:rPr>
                        <a:t>39</a:t>
                      </a:r>
                    </a:p>
                  </a:txBody>
                  <a:tcPr marL="9525" marR="9525" marT="9525" marB="0" anchor="ctr"/>
                </a:tc>
                <a:tc>
                  <a:txBody>
                    <a:bodyPr/>
                    <a:lstStyle/>
                    <a:p>
                      <a:pPr algn="ctr" fontAlgn="b"/>
                      <a:r>
                        <a:rPr lang="en-US" sz="1400" b="0" i="0" u="none" strike="noStrike" dirty="0">
                          <a:solidFill>
                            <a:schemeClr val="tx1"/>
                          </a:solidFill>
                          <a:effectLst/>
                          <a:latin typeface="Calibri" panose="020F0502020204030204" pitchFamily="34" charset="0"/>
                        </a:rPr>
                        <a:t>0.513%</a:t>
                      </a:r>
                    </a:p>
                  </a:txBody>
                  <a:tcPr marL="9525" marR="9525" marT="9525" marB="0" anchor="ctr"/>
                </a:tc>
                <a:extLst>
                  <a:ext uri="{0D108BD9-81ED-4DB2-BD59-A6C34878D82A}">
                    <a16:rowId xmlns:a16="http://schemas.microsoft.com/office/drawing/2014/main" val="498296555"/>
                  </a:ext>
                </a:extLst>
              </a:tr>
              <a:tr h="372652">
                <a:tc>
                  <a:txBody>
                    <a:bodyPr/>
                    <a:lstStyle/>
                    <a:p>
                      <a:pPr algn="l" fontAlgn="ctr"/>
                      <a:r>
                        <a:rPr lang="en-US" sz="1400" b="0" dirty="0">
                          <a:effectLst/>
                        </a:rPr>
                        <a:t>11215</a:t>
                      </a:r>
                    </a:p>
                  </a:txBody>
                  <a:tcPr anchor="ctr"/>
                </a:tc>
                <a:tc>
                  <a:txBody>
                    <a:bodyPr/>
                    <a:lstStyle/>
                    <a:p>
                      <a:pPr algn="ctr" rtl="0" fontAlgn="ctr"/>
                      <a:r>
                        <a:rPr lang="en-US" sz="1400" b="0" i="0" u="none" strike="noStrike" dirty="0">
                          <a:solidFill>
                            <a:schemeClr val="tx1"/>
                          </a:solidFill>
                          <a:effectLst/>
                          <a:latin typeface="Calibri" panose="020F0502020204030204" pitchFamily="34" charset="0"/>
                        </a:rPr>
                        <a:t>63,488</a:t>
                      </a:r>
                    </a:p>
                  </a:txBody>
                  <a:tcPr marL="9525" marR="9525" marT="9525" marB="0" anchor="ctr"/>
                </a:tc>
                <a:tc>
                  <a:txBody>
                    <a:bodyPr/>
                    <a:lstStyle/>
                    <a:p>
                      <a:pPr algn="ctr" rtl="0" fontAlgn="ctr"/>
                      <a:r>
                        <a:rPr lang="en-US" sz="1400" b="0" i="0" u="none" strike="noStrike" dirty="0">
                          <a:solidFill>
                            <a:schemeClr val="tx1"/>
                          </a:solidFill>
                          <a:effectLst/>
                          <a:latin typeface="Calibri" panose="020F0502020204030204" pitchFamily="34" charset="0"/>
                        </a:rPr>
                        <a:t>13</a:t>
                      </a:r>
                    </a:p>
                  </a:txBody>
                  <a:tcPr marL="9525" marR="9525" marT="9525" marB="0" anchor="ctr"/>
                </a:tc>
                <a:tc>
                  <a:txBody>
                    <a:bodyPr/>
                    <a:lstStyle/>
                    <a:p>
                      <a:pPr algn="ctr" fontAlgn="b"/>
                      <a:r>
                        <a:rPr lang="en-US" sz="1400" b="0" i="0" u="none" strike="noStrike" dirty="0">
                          <a:solidFill>
                            <a:schemeClr val="tx1"/>
                          </a:solidFill>
                          <a:effectLst/>
                          <a:latin typeface="Calibri" panose="020F0502020204030204" pitchFamily="34" charset="0"/>
                        </a:rPr>
                        <a:t>0.205%</a:t>
                      </a:r>
                    </a:p>
                  </a:txBody>
                  <a:tcPr marL="9525" marR="9525" marT="9525" marB="0" anchor="ctr"/>
                </a:tc>
                <a:extLst>
                  <a:ext uri="{0D108BD9-81ED-4DB2-BD59-A6C34878D82A}">
                    <a16:rowId xmlns:a16="http://schemas.microsoft.com/office/drawing/2014/main" val="2742545544"/>
                  </a:ext>
                </a:extLst>
              </a:tr>
              <a:tr h="372652">
                <a:tc>
                  <a:txBody>
                    <a:bodyPr/>
                    <a:lstStyle/>
                    <a:p>
                      <a:pPr algn="l" fontAlgn="ctr"/>
                      <a:r>
                        <a:rPr lang="en-US" sz="1400" b="0" dirty="0">
                          <a:effectLst/>
                        </a:rPr>
                        <a:t>10009</a:t>
                      </a:r>
                    </a:p>
                  </a:txBody>
                  <a:tcPr anchor="ctr"/>
                </a:tc>
                <a:tc>
                  <a:txBody>
                    <a:bodyPr/>
                    <a:lstStyle/>
                    <a:p>
                      <a:pPr algn="ctr" rtl="0" fontAlgn="ctr"/>
                      <a:r>
                        <a:rPr lang="en-US" sz="1400" b="0" i="0" u="none" strike="noStrike" dirty="0">
                          <a:solidFill>
                            <a:schemeClr val="tx1"/>
                          </a:solidFill>
                          <a:effectLst/>
                          <a:latin typeface="Calibri" panose="020F0502020204030204" pitchFamily="34" charset="0"/>
                        </a:rPr>
                        <a:t>61,347</a:t>
                      </a:r>
                    </a:p>
                  </a:txBody>
                  <a:tcPr marL="9525" marR="9525" marT="9525" marB="0" anchor="ctr"/>
                </a:tc>
                <a:tc>
                  <a:txBody>
                    <a:bodyPr/>
                    <a:lstStyle/>
                    <a:p>
                      <a:pPr algn="ctr" rtl="0" fontAlgn="ctr"/>
                      <a:r>
                        <a:rPr lang="en-US" sz="1400" b="0" i="0" u="none" strike="noStrike" dirty="0">
                          <a:solidFill>
                            <a:schemeClr val="tx1"/>
                          </a:solidFill>
                          <a:effectLst/>
                          <a:latin typeface="Calibri" panose="020F0502020204030204" pitchFamily="34" charset="0"/>
                        </a:rPr>
                        <a:t>121</a:t>
                      </a:r>
                    </a:p>
                  </a:txBody>
                  <a:tcPr marL="9525" marR="9525" marT="9525" marB="0" anchor="ctr"/>
                </a:tc>
                <a:tc>
                  <a:txBody>
                    <a:bodyPr/>
                    <a:lstStyle/>
                    <a:p>
                      <a:pPr algn="ctr" fontAlgn="b"/>
                      <a:r>
                        <a:rPr lang="en-US" sz="1400" b="0" i="0" u="none" strike="noStrike" dirty="0">
                          <a:solidFill>
                            <a:schemeClr val="tx1"/>
                          </a:solidFill>
                          <a:effectLst/>
                          <a:latin typeface="Calibri" panose="020F0502020204030204" pitchFamily="34" charset="0"/>
                        </a:rPr>
                        <a:t>1.972%</a:t>
                      </a:r>
                    </a:p>
                  </a:txBody>
                  <a:tcPr marL="9525" marR="9525" marT="9525" marB="0" anchor="ctr"/>
                </a:tc>
                <a:extLst>
                  <a:ext uri="{0D108BD9-81ED-4DB2-BD59-A6C34878D82A}">
                    <a16:rowId xmlns:a16="http://schemas.microsoft.com/office/drawing/2014/main" val="3567551438"/>
                  </a:ext>
                </a:extLst>
              </a:tr>
              <a:tr h="372652">
                <a:tc>
                  <a:txBody>
                    <a:bodyPr/>
                    <a:lstStyle/>
                    <a:p>
                      <a:pPr algn="l" fontAlgn="ctr"/>
                      <a:r>
                        <a:rPr lang="en-US" sz="1400" b="0" dirty="0">
                          <a:effectLst/>
                        </a:rPr>
                        <a:t>10023</a:t>
                      </a:r>
                    </a:p>
                  </a:txBody>
                  <a:tcPr anchor="ctr"/>
                </a:tc>
                <a:tc>
                  <a:txBody>
                    <a:bodyPr/>
                    <a:lstStyle/>
                    <a:p>
                      <a:pPr algn="ctr" rtl="0" fontAlgn="ctr"/>
                      <a:r>
                        <a:rPr lang="en-US" sz="1400" b="0" i="0" u="none" strike="noStrike" dirty="0">
                          <a:solidFill>
                            <a:schemeClr val="tx1"/>
                          </a:solidFill>
                          <a:effectLst/>
                          <a:latin typeface="Calibri" panose="020F0502020204030204" pitchFamily="34" charset="0"/>
                        </a:rPr>
                        <a:t>60,998</a:t>
                      </a:r>
                    </a:p>
                  </a:txBody>
                  <a:tcPr marL="9525" marR="9525" marT="9525" marB="0" anchor="ctr"/>
                </a:tc>
                <a:tc>
                  <a:txBody>
                    <a:bodyPr/>
                    <a:lstStyle/>
                    <a:p>
                      <a:pPr algn="ctr" rtl="0" fontAlgn="ctr"/>
                      <a:r>
                        <a:rPr lang="en-US" sz="1400" b="0" i="0" u="none" strike="noStrike" dirty="0">
                          <a:solidFill>
                            <a:schemeClr val="tx1"/>
                          </a:solidFill>
                          <a:effectLst/>
                          <a:latin typeface="Calibri" panose="020F0502020204030204" pitchFamily="34" charset="0"/>
                        </a:rPr>
                        <a:t>73</a:t>
                      </a:r>
                    </a:p>
                  </a:txBody>
                  <a:tcPr marL="9525" marR="9525" marT="9525" marB="0" anchor="ctr"/>
                </a:tc>
                <a:tc>
                  <a:txBody>
                    <a:bodyPr/>
                    <a:lstStyle/>
                    <a:p>
                      <a:pPr algn="ctr" fontAlgn="b"/>
                      <a:r>
                        <a:rPr lang="en-US" sz="1400" b="0" i="0" u="none" strike="noStrike" dirty="0">
                          <a:solidFill>
                            <a:schemeClr val="tx1"/>
                          </a:solidFill>
                          <a:effectLst/>
                          <a:latin typeface="Calibri" panose="020F0502020204030204" pitchFamily="34" charset="0"/>
                        </a:rPr>
                        <a:t>1.197%</a:t>
                      </a:r>
                    </a:p>
                  </a:txBody>
                  <a:tcPr marL="9525" marR="9525" marT="9525" marB="0" anchor="ctr"/>
                </a:tc>
                <a:extLst>
                  <a:ext uri="{0D108BD9-81ED-4DB2-BD59-A6C34878D82A}">
                    <a16:rowId xmlns:a16="http://schemas.microsoft.com/office/drawing/2014/main" val="1647821762"/>
                  </a:ext>
                </a:extLst>
              </a:tr>
            </a:tbl>
          </a:graphicData>
        </a:graphic>
      </p:graphicFrame>
      <p:graphicFrame>
        <p:nvGraphicFramePr>
          <p:cNvPr id="6" name="Table 5">
            <a:extLst>
              <a:ext uri="{FF2B5EF4-FFF2-40B4-BE49-F238E27FC236}">
                <a16:creationId xmlns:a16="http://schemas.microsoft.com/office/drawing/2014/main" id="{B443CAF2-1CB1-E34D-8281-1513E7C3DB59}"/>
              </a:ext>
            </a:extLst>
          </p:cNvPr>
          <p:cNvGraphicFramePr>
            <a:graphicFrameLocks noGrp="1"/>
          </p:cNvGraphicFramePr>
          <p:nvPr>
            <p:extLst>
              <p:ext uri="{D42A27DB-BD31-4B8C-83A1-F6EECF244321}">
                <p14:modId xmlns:p14="http://schemas.microsoft.com/office/powerpoint/2010/main" val="4125369147"/>
              </p:ext>
            </p:extLst>
          </p:nvPr>
        </p:nvGraphicFramePr>
        <p:xfrm>
          <a:off x="5034972" y="2009758"/>
          <a:ext cx="5011839" cy="4439920"/>
        </p:xfrm>
        <a:graphic>
          <a:graphicData uri="http://schemas.openxmlformats.org/drawingml/2006/table">
            <a:tbl>
              <a:tblPr firstRow="1" bandRow="1">
                <a:tableStyleId>{5C22544A-7EE6-4342-B048-85BDC9FD1C3A}</a:tableStyleId>
              </a:tblPr>
              <a:tblGrid>
                <a:gridCol w="908559">
                  <a:extLst>
                    <a:ext uri="{9D8B030D-6E8A-4147-A177-3AD203B41FA5}">
                      <a16:colId xmlns:a16="http://schemas.microsoft.com/office/drawing/2014/main" val="267374531"/>
                    </a:ext>
                  </a:extLst>
                </a:gridCol>
                <a:gridCol w="981447">
                  <a:extLst>
                    <a:ext uri="{9D8B030D-6E8A-4147-A177-3AD203B41FA5}">
                      <a16:colId xmlns:a16="http://schemas.microsoft.com/office/drawing/2014/main" val="975810304"/>
                    </a:ext>
                  </a:extLst>
                </a:gridCol>
                <a:gridCol w="1042761">
                  <a:extLst>
                    <a:ext uri="{9D8B030D-6E8A-4147-A177-3AD203B41FA5}">
                      <a16:colId xmlns:a16="http://schemas.microsoft.com/office/drawing/2014/main" val="1354174087"/>
                    </a:ext>
                  </a:extLst>
                </a:gridCol>
                <a:gridCol w="1010177">
                  <a:extLst>
                    <a:ext uri="{9D8B030D-6E8A-4147-A177-3AD203B41FA5}">
                      <a16:colId xmlns:a16="http://schemas.microsoft.com/office/drawing/2014/main" val="3737206079"/>
                    </a:ext>
                  </a:extLst>
                </a:gridCol>
                <a:gridCol w="1068895">
                  <a:extLst>
                    <a:ext uri="{9D8B030D-6E8A-4147-A177-3AD203B41FA5}">
                      <a16:colId xmlns:a16="http://schemas.microsoft.com/office/drawing/2014/main" val="654462183"/>
                    </a:ext>
                  </a:extLst>
                </a:gridCol>
              </a:tblGrid>
              <a:tr h="370840">
                <a:tc>
                  <a:txBody>
                    <a:bodyPr/>
                    <a:lstStyle/>
                    <a:p>
                      <a:pPr algn="l"/>
                      <a:r>
                        <a:rPr lang="en-US" sz="1400" dirty="0"/>
                        <a:t>Zip Code</a:t>
                      </a:r>
                    </a:p>
                  </a:txBody>
                  <a:tcPr anchor="b"/>
                </a:tc>
                <a:tc>
                  <a:txBody>
                    <a:bodyPr/>
                    <a:lstStyle/>
                    <a:p>
                      <a:pPr algn="ctr"/>
                      <a:r>
                        <a:rPr lang="en-US" sz="1400" dirty="0"/>
                        <a:t>Median Household</a:t>
                      </a:r>
                    </a:p>
                    <a:p>
                      <a:pPr algn="ctr"/>
                      <a:r>
                        <a:rPr lang="en-US" sz="1400" dirty="0"/>
                        <a:t>Income</a:t>
                      </a:r>
                    </a:p>
                  </a:txBody>
                  <a:tcPr anchor="b"/>
                </a:tc>
                <a:tc>
                  <a:txBody>
                    <a:bodyPr/>
                    <a:lstStyle/>
                    <a:p>
                      <a:pPr algn="ctr"/>
                      <a:r>
                        <a:rPr lang="en-US" sz="1400" dirty="0"/>
                        <a:t>Estimated Population</a:t>
                      </a:r>
                    </a:p>
                  </a:txBody>
                  <a:tcPr anchor="b"/>
                </a:tc>
                <a:tc>
                  <a:txBody>
                    <a:bodyPr/>
                    <a:lstStyle/>
                    <a:p>
                      <a:pPr algn="ctr"/>
                      <a:r>
                        <a:rPr lang="en-US" sz="1400" dirty="0"/>
                        <a:t># Unique Customers</a:t>
                      </a:r>
                    </a:p>
                  </a:txBody>
                  <a:tcPr anchor="b"/>
                </a:tc>
                <a:tc>
                  <a:txBody>
                    <a:bodyPr/>
                    <a:lstStyle/>
                    <a:p>
                      <a:pPr algn="ctr"/>
                      <a:r>
                        <a:rPr lang="en-US" sz="1400" dirty="0"/>
                        <a:t>Market Penetration</a:t>
                      </a:r>
                    </a:p>
                    <a:p>
                      <a:pPr algn="ctr"/>
                      <a:r>
                        <a:rPr lang="en-US" sz="1400" dirty="0"/>
                        <a:t>(X 10)</a:t>
                      </a:r>
                    </a:p>
                  </a:txBody>
                  <a:tcPr anchor="b"/>
                </a:tc>
                <a:extLst>
                  <a:ext uri="{0D108BD9-81ED-4DB2-BD59-A6C34878D82A}">
                    <a16:rowId xmlns:a16="http://schemas.microsoft.com/office/drawing/2014/main" val="53651944"/>
                  </a:ext>
                </a:extLst>
              </a:tr>
              <a:tr h="370840">
                <a:tc>
                  <a:txBody>
                    <a:bodyPr/>
                    <a:lstStyle/>
                    <a:p>
                      <a:pPr algn="l" fontAlgn="ctr"/>
                      <a:r>
                        <a:rPr lang="en-US" sz="1400" b="0" dirty="0">
                          <a:effectLst/>
                        </a:rPr>
                        <a:t>10282</a:t>
                      </a:r>
                    </a:p>
                  </a:txBody>
                  <a:tcPr anchor="ctr"/>
                </a:tc>
                <a:tc>
                  <a:txBody>
                    <a:bodyPr/>
                    <a:lstStyle/>
                    <a:p>
                      <a:pPr algn="ctr" fontAlgn="ctr"/>
                      <a:r>
                        <a:rPr lang="en-US" sz="1400" dirty="0">
                          <a:effectLst/>
                        </a:rPr>
                        <a:t>230,952</a:t>
                      </a:r>
                    </a:p>
                  </a:txBody>
                  <a:tcPr anchor="ctr"/>
                </a:tc>
                <a:tc>
                  <a:txBody>
                    <a:bodyPr/>
                    <a:lstStyle/>
                    <a:p>
                      <a:pPr algn="ctr" fontAlgn="ctr"/>
                      <a:r>
                        <a:rPr lang="en-US" sz="1400" dirty="0">
                          <a:effectLst/>
                        </a:rPr>
                        <a:t>4,783</a:t>
                      </a:r>
                    </a:p>
                  </a:txBody>
                  <a:tcPr anchor="ctr"/>
                </a:tc>
                <a:tc>
                  <a:txBody>
                    <a:bodyPr/>
                    <a:lstStyle/>
                    <a:p>
                      <a:pPr algn="ctr" fontAlgn="ctr"/>
                      <a:r>
                        <a:rPr lang="en-US" sz="1400" dirty="0">
                          <a:effectLst/>
                        </a:rPr>
                        <a:t>27</a:t>
                      </a:r>
                    </a:p>
                  </a:txBody>
                  <a:tcPr anchor="ctr"/>
                </a:tc>
                <a:tc>
                  <a:txBody>
                    <a:bodyPr/>
                    <a:lstStyle/>
                    <a:p>
                      <a:pPr algn="ctr" fontAlgn="b"/>
                      <a:r>
                        <a:rPr lang="en-US" sz="1400" b="0" i="0" u="none" strike="noStrike" dirty="0">
                          <a:solidFill>
                            <a:srgbClr val="000000"/>
                          </a:solidFill>
                          <a:effectLst/>
                          <a:latin typeface="Calibri" panose="020F0502020204030204" pitchFamily="34" charset="0"/>
                        </a:rPr>
                        <a:t>5.645%</a:t>
                      </a:r>
                    </a:p>
                  </a:txBody>
                  <a:tcPr marL="9525" marR="9525" marT="9525" marB="0" anchor="ctr"/>
                </a:tc>
                <a:extLst>
                  <a:ext uri="{0D108BD9-81ED-4DB2-BD59-A6C34878D82A}">
                    <a16:rowId xmlns:a16="http://schemas.microsoft.com/office/drawing/2014/main" val="2757509482"/>
                  </a:ext>
                </a:extLst>
              </a:tr>
              <a:tr h="370840">
                <a:tc>
                  <a:txBody>
                    <a:bodyPr/>
                    <a:lstStyle/>
                    <a:p>
                      <a:pPr algn="l" fontAlgn="ctr"/>
                      <a:r>
                        <a:rPr lang="en-US" sz="1400" b="0" dirty="0">
                          <a:effectLst/>
                        </a:rPr>
                        <a:t>10007</a:t>
                      </a:r>
                    </a:p>
                  </a:txBody>
                  <a:tcPr anchor="ctr"/>
                </a:tc>
                <a:tc>
                  <a:txBody>
                    <a:bodyPr/>
                    <a:lstStyle/>
                    <a:p>
                      <a:pPr algn="ctr" fontAlgn="ctr"/>
                      <a:r>
                        <a:rPr lang="en-US" sz="1400" dirty="0">
                          <a:effectLst/>
                        </a:rPr>
                        <a:t>216,037</a:t>
                      </a:r>
                    </a:p>
                  </a:txBody>
                  <a:tcPr anchor="ctr"/>
                </a:tc>
                <a:tc>
                  <a:txBody>
                    <a:bodyPr/>
                    <a:lstStyle/>
                    <a:p>
                      <a:pPr algn="ctr" fontAlgn="ctr"/>
                      <a:r>
                        <a:rPr lang="en-US" sz="1400" dirty="0">
                          <a:effectLst/>
                        </a:rPr>
                        <a:t>6,988</a:t>
                      </a:r>
                    </a:p>
                  </a:txBody>
                  <a:tcPr anchor="ctr"/>
                </a:tc>
                <a:tc>
                  <a:txBody>
                    <a:bodyPr/>
                    <a:lstStyle/>
                    <a:p>
                      <a:pPr algn="ctr" fontAlgn="ctr"/>
                      <a:r>
                        <a:rPr lang="en-US" sz="1400" dirty="0">
                          <a:effectLst/>
                        </a:rPr>
                        <a:t>38</a:t>
                      </a:r>
                    </a:p>
                  </a:txBody>
                  <a:tcPr anchor="ctr"/>
                </a:tc>
                <a:tc>
                  <a:txBody>
                    <a:bodyPr/>
                    <a:lstStyle/>
                    <a:p>
                      <a:pPr algn="ctr" fontAlgn="b"/>
                      <a:r>
                        <a:rPr lang="en-US" sz="1400" b="0" i="0" u="none" strike="noStrike" dirty="0">
                          <a:solidFill>
                            <a:srgbClr val="000000"/>
                          </a:solidFill>
                          <a:effectLst/>
                          <a:latin typeface="Calibri" panose="020F0502020204030204" pitchFamily="34" charset="0"/>
                        </a:rPr>
                        <a:t>5.438%</a:t>
                      </a:r>
                    </a:p>
                  </a:txBody>
                  <a:tcPr marL="9525" marR="9525" marT="9525" marB="0" anchor="ctr"/>
                </a:tc>
                <a:extLst>
                  <a:ext uri="{0D108BD9-81ED-4DB2-BD59-A6C34878D82A}">
                    <a16:rowId xmlns:a16="http://schemas.microsoft.com/office/drawing/2014/main" val="1334286661"/>
                  </a:ext>
                </a:extLst>
              </a:tr>
              <a:tr h="370840">
                <a:tc>
                  <a:txBody>
                    <a:bodyPr/>
                    <a:lstStyle/>
                    <a:p>
                      <a:pPr algn="l" fontAlgn="ctr"/>
                      <a:r>
                        <a:rPr lang="en-US" sz="1400" b="0" dirty="0">
                          <a:effectLst/>
                        </a:rPr>
                        <a:t>10069</a:t>
                      </a:r>
                    </a:p>
                  </a:txBody>
                  <a:tcPr anchor="ctr"/>
                </a:tc>
                <a:tc>
                  <a:txBody>
                    <a:bodyPr/>
                    <a:lstStyle/>
                    <a:p>
                      <a:pPr algn="ctr" fontAlgn="ctr"/>
                      <a:r>
                        <a:rPr lang="en-US" sz="1400" dirty="0">
                          <a:effectLst/>
                        </a:rPr>
                        <a:t>170,630</a:t>
                      </a:r>
                    </a:p>
                  </a:txBody>
                  <a:tcPr anchor="ctr"/>
                </a:tc>
                <a:tc>
                  <a:txBody>
                    <a:bodyPr/>
                    <a:lstStyle/>
                    <a:p>
                      <a:pPr algn="ctr" fontAlgn="ctr"/>
                      <a:r>
                        <a:rPr lang="en-US" sz="1400" dirty="0">
                          <a:effectLst/>
                        </a:rPr>
                        <a:t>5,199</a:t>
                      </a:r>
                    </a:p>
                  </a:txBody>
                  <a:tcPr anchor="ctr"/>
                </a:tc>
                <a:tc>
                  <a:txBody>
                    <a:bodyPr/>
                    <a:lstStyle/>
                    <a:p>
                      <a:pPr algn="ctr" fontAlgn="ctr"/>
                      <a:r>
                        <a:rPr lang="en-US" sz="1400" dirty="0">
                          <a:effectLst/>
                        </a:rPr>
                        <a:t>45</a:t>
                      </a:r>
                    </a:p>
                  </a:txBody>
                  <a:tcPr anchor="ctr"/>
                </a:tc>
                <a:tc>
                  <a:txBody>
                    <a:bodyPr/>
                    <a:lstStyle/>
                    <a:p>
                      <a:pPr algn="ctr" fontAlgn="b"/>
                      <a:r>
                        <a:rPr lang="en-US" sz="1400" b="0" i="0" u="none" strike="noStrike" dirty="0">
                          <a:solidFill>
                            <a:srgbClr val="000000"/>
                          </a:solidFill>
                          <a:effectLst/>
                          <a:latin typeface="Calibri" panose="020F0502020204030204" pitchFamily="34" charset="0"/>
                        </a:rPr>
                        <a:t>8.656%</a:t>
                      </a:r>
                    </a:p>
                  </a:txBody>
                  <a:tcPr marL="9525" marR="9525" marT="9525" marB="0" anchor="ctr"/>
                </a:tc>
                <a:extLst>
                  <a:ext uri="{0D108BD9-81ED-4DB2-BD59-A6C34878D82A}">
                    <a16:rowId xmlns:a16="http://schemas.microsoft.com/office/drawing/2014/main" val="2684392347"/>
                  </a:ext>
                </a:extLst>
              </a:tr>
              <a:tr h="370840">
                <a:tc>
                  <a:txBody>
                    <a:bodyPr/>
                    <a:lstStyle/>
                    <a:p>
                      <a:pPr algn="l" fontAlgn="ctr"/>
                      <a:r>
                        <a:rPr lang="en-US" sz="1400" b="0" dirty="0">
                          <a:effectLst/>
                        </a:rPr>
                        <a:t>10162</a:t>
                      </a:r>
                    </a:p>
                  </a:txBody>
                  <a:tcPr anchor="ctr"/>
                </a:tc>
                <a:tc>
                  <a:txBody>
                    <a:bodyPr/>
                    <a:lstStyle/>
                    <a:p>
                      <a:pPr algn="ctr" fontAlgn="ctr"/>
                      <a:r>
                        <a:rPr lang="en-US" sz="1400" dirty="0">
                          <a:effectLst/>
                        </a:rPr>
                        <a:t>168,667</a:t>
                      </a:r>
                    </a:p>
                  </a:txBody>
                  <a:tcPr anchor="ctr"/>
                </a:tc>
                <a:tc>
                  <a:txBody>
                    <a:bodyPr/>
                    <a:lstStyle/>
                    <a:p>
                      <a:pPr algn="ctr" fontAlgn="ctr"/>
                      <a:r>
                        <a:rPr lang="en-US" sz="1400" dirty="0">
                          <a:effectLst/>
                        </a:rPr>
                        <a:t>1,685</a:t>
                      </a:r>
                    </a:p>
                  </a:txBody>
                  <a:tcPr anchor="ctr"/>
                </a:tc>
                <a:tc>
                  <a:txBody>
                    <a:bodyPr/>
                    <a:lstStyle/>
                    <a:p>
                      <a:pPr algn="ctr" fontAlgn="ctr"/>
                      <a:r>
                        <a:rPr lang="en-US" sz="1400" dirty="0">
                          <a:effectLst/>
                        </a:rPr>
                        <a:t>64</a:t>
                      </a:r>
                    </a:p>
                  </a:txBody>
                  <a:tcPr anchor="ctr"/>
                </a:tc>
                <a:tc>
                  <a:txBody>
                    <a:bodyPr/>
                    <a:lstStyle/>
                    <a:p>
                      <a:pPr algn="ctr" fontAlgn="b"/>
                      <a:r>
                        <a:rPr lang="en-US" sz="1400" b="0" i="0" u="none" strike="noStrike" dirty="0">
                          <a:solidFill>
                            <a:srgbClr val="000000"/>
                          </a:solidFill>
                          <a:effectLst/>
                          <a:latin typeface="Calibri" panose="020F0502020204030204" pitchFamily="34" charset="0"/>
                        </a:rPr>
                        <a:t>37.982%</a:t>
                      </a:r>
                    </a:p>
                  </a:txBody>
                  <a:tcPr marL="9525" marR="9525" marT="9525" marB="0" anchor="ctr"/>
                </a:tc>
                <a:extLst>
                  <a:ext uri="{0D108BD9-81ED-4DB2-BD59-A6C34878D82A}">
                    <a16:rowId xmlns:a16="http://schemas.microsoft.com/office/drawing/2014/main" val="451966490"/>
                  </a:ext>
                </a:extLst>
              </a:tr>
              <a:tr h="370840">
                <a:tc>
                  <a:txBody>
                    <a:bodyPr/>
                    <a:lstStyle/>
                    <a:p>
                      <a:pPr algn="l" fontAlgn="ctr"/>
                      <a:r>
                        <a:rPr lang="en-US" sz="1400" b="0" dirty="0">
                          <a:effectLst/>
                        </a:rPr>
                        <a:t>10280</a:t>
                      </a:r>
                    </a:p>
                  </a:txBody>
                  <a:tcPr anchor="ctr"/>
                </a:tc>
                <a:tc>
                  <a:txBody>
                    <a:bodyPr/>
                    <a:lstStyle/>
                    <a:p>
                      <a:pPr algn="ctr" fontAlgn="ctr"/>
                      <a:r>
                        <a:rPr lang="en-US" sz="1400" dirty="0">
                          <a:effectLst/>
                        </a:rPr>
                        <a:t>129,574</a:t>
                      </a:r>
                    </a:p>
                  </a:txBody>
                  <a:tcPr anchor="ctr"/>
                </a:tc>
                <a:tc>
                  <a:txBody>
                    <a:bodyPr/>
                    <a:lstStyle/>
                    <a:p>
                      <a:pPr algn="ctr" fontAlgn="ctr"/>
                      <a:r>
                        <a:rPr lang="en-US" sz="1400" dirty="0">
                          <a:effectLst/>
                        </a:rPr>
                        <a:t>7,853</a:t>
                      </a:r>
                    </a:p>
                  </a:txBody>
                  <a:tcPr anchor="ctr"/>
                </a:tc>
                <a:tc>
                  <a:txBody>
                    <a:bodyPr/>
                    <a:lstStyle/>
                    <a:p>
                      <a:pPr algn="ctr" fontAlgn="ctr"/>
                      <a:r>
                        <a:rPr lang="en-US" sz="1400" dirty="0">
                          <a:effectLst/>
                        </a:rPr>
                        <a:t>18</a:t>
                      </a:r>
                    </a:p>
                  </a:txBody>
                  <a:tcPr anchor="ctr"/>
                </a:tc>
                <a:tc>
                  <a:txBody>
                    <a:bodyPr/>
                    <a:lstStyle/>
                    <a:p>
                      <a:pPr algn="ctr" fontAlgn="b"/>
                      <a:r>
                        <a:rPr lang="en-US" sz="1400" b="0" i="0" u="none" strike="noStrike" dirty="0">
                          <a:solidFill>
                            <a:srgbClr val="000000"/>
                          </a:solidFill>
                          <a:effectLst/>
                          <a:latin typeface="Calibri" panose="020F0502020204030204" pitchFamily="34" charset="0"/>
                        </a:rPr>
                        <a:t>2.292%</a:t>
                      </a:r>
                    </a:p>
                  </a:txBody>
                  <a:tcPr marL="9525" marR="9525" marT="9525" marB="0" anchor="ctr"/>
                </a:tc>
                <a:extLst>
                  <a:ext uri="{0D108BD9-81ED-4DB2-BD59-A6C34878D82A}">
                    <a16:rowId xmlns:a16="http://schemas.microsoft.com/office/drawing/2014/main" val="1544606257"/>
                  </a:ext>
                </a:extLst>
              </a:tr>
              <a:tr h="370840">
                <a:tc>
                  <a:txBody>
                    <a:bodyPr/>
                    <a:lstStyle/>
                    <a:p>
                      <a:pPr algn="l" fontAlgn="ctr"/>
                      <a:r>
                        <a:rPr lang="en-US" sz="1400" b="0" dirty="0">
                          <a:effectLst/>
                        </a:rPr>
                        <a:t>11109</a:t>
                      </a:r>
                    </a:p>
                  </a:txBody>
                  <a:tcPr anchor="ctr"/>
                </a:tc>
                <a:tc>
                  <a:txBody>
                    <a:bodyPr/>
                    <a:lstStyle/>
                    <a:p>
                      <a:pPr algn="ctr" fontAlgn="ctr"/>
                      <a:r>
                        <a:rPr lang="en-US" sz="1400" dirty="0">
                          <a:effectLst/>
                        </a:rPr>
                        <a:t>125,871</a:t>
                      </a:r>
                    </a:p>
                  </a:txBody>
                  <a:tcPr anchor="ctr"/>
                </a:tc>
                <a:tc>
                  <a:txBody>
                    <a:bodyPr/>
                    <a:lstStyle/>
                    <a:p>
                      <a:pPr algn="ctr" fontAlgn="ctr"/>
                      <a:r>
                        <a:rPr lang="en-US" sz="1400" dirty="0">
                          <a:effectLst/>
                        </a:rPr>
                        <a:t>3,523</a:t>
                      </a:r>
                    </a:p>
                  </a:txBody>
                  <a:tcPr anchor="ctr"/>
                </a:tc>
                <a:tc>
                  <a:txBody>
                    <a:bodyPr/>
                    <a:lstStyle/>
                    <a:p>
                      <a:pPr algn="ctr" fontAlgn="ctr"/>
                      <a:r>
                        <a:rPr lang="en-US" sz="1400" dirty="0">
                          <a:effectLst/>
                        </a:rPr>
                        <a:t>2</a:t>
                      </a:r>
                    </a:p>
                  </a:txBody>
                  <a:tcPr anchor="ctr"/>
                </a:tc>
                <a:tc>
                  <a:txBody>
                    <a:bodyPr/>
                    <a:lstStyle/>
                    <a:p>
                      <a:pPr algn="ctr" fontAlgn="b"/>
                      <a:r>
                        <a:rPr lang="en-US" sz="1400" b="0" i="0" u="none" strike="noStrike" dirty="0">
                          <a:solidFill>
                            <a:srgbClr val="000000"/>
                          </a:solidFill>
                          <a:effectLst/>
                          <a:latin typeface="Calibri" panose="020F0502020204030204" pitchFamily="34" charset="0"/>
                        </a:rPr>
                        <a:t>0.568%</a:t>
                      </a:r>
                    </a:p>
                  </a:txBody>
                  <a:tcPr marL="9525" marR="9525" marT="9525" marB="0" anchor="ctr"/>
                </a:tc>
                <a:extLst>
                  <a:ext uri="{0D108BD9-81ED-4DB2-BD59-A6C34878D82A}">
                    <a16:rowId xmlns:a16="http://schemas.microsoft.com/office/drawing/2014/main" val="1366550189"/>
                  </a:ext>
                </a:extLst>
              </a:tr>
              <a:tr h="370840">
                <a:tc>
                  <a:txBody>
                    <a:bodyPr/>
                    <a:lstStyle/>
                    <a:p>
                      <a:pPr algn="l" fontAlgn="ctr"/>
                      <a:r>
                        <a:rPr lang="en-US" sz="1400" b="0" dirty="0">
                          <a:effectLst/>
                        </a:rPr>
                        <a:t>10005</a:t>
                      </a:r>
                    </a:p>
                  </a:txBody>
                  <a:tcPr anchor="ctr"/>
                </a:tc>
                <a:tc>
                  <a:txBody>
                    <a:bodyPr/>
                    <a:lstStyle/>
                    <a:p>
                      <a:pPr algn="ctr" fontAlgn="ctr"/>
                      <a:r>
                        <a:rPr lang="en-US" sz="1400" dirty="0">
                          <a:effectLst/>
                        </a:rPr>
                        <a:t>124,670</a:t>
                      </a:r>
                    </a:p>
                  </a:txBody>
                  <a:tcPr anchor="ctr"/>
                </a:tc>
                <a:tc>
                  <a:txBody>
                    <a:bodyPr/>
                    <a:lstStyle/>
                    <a:p>
                      <a:pPr algn="ctr" fontAlgn="ctr"/>
                      <a:r>
                        <a:rPr lang="en-US" sz="1400" dirty="0">
                          <a:effectLst/>
                        </a:rPr>
                        <a:t>7,135</a:t>
                      </a:r>
                    </a:p>
                  </a:txBody>
                  <a:tcPr anchor="ctr"/>
                </a:tc>
                <a:tc>
                  <a:txBody>
                    <a:bodyPr/>
                    <a:lstStyle/>
                    <a:p>
                      <a:pPr algn="ctr" fontAlgn="ctr"/>
                      <a:r>
                        <a:rPr lang="en-US" sz="1400" dirty="0">
                          <a:effectLst/>
                        </a:rPr>
                        <a:t>18</a:t>
                      </a:r>
                    </a:p>
                  </a:txBody>
                  <a:tcPr anchor="ctr"/>
                </a:tc>
                <a:tc>
                  <a:txBody>
                    <a:bodyPr/>
                    <a:lstStyle/>
                    <a:p>
                      <a:pPr algn="ctr" fontAlgn="b"/>
                      <a:r>
                        <a:rPr lang="en-US" sz="1400" b="0" i="0" u="none" strike="noStrike" dirty="0">
                          <a:solidFill>
                            <a:srgbClr val="000000"/>
                          </a:solidFill>
                          <a:effectLst/>
                          <a:latin typeface="Calibri" panose="020F0502020204030204" pitchFamily="34" charset="0"/>
                        </a:rPr>
                        <a:t>2.523%</a:t>
                      </a:r>
                    </a:p>
                  </a:txBody>
                  <a:tcPr marL="9525" marR="9525" marT="9525" marB="0" anchor="ctr"/>
                </a:tc>
                <a:extLst>
                  <a:ext uri="{0D108BD9-81ED-4DB2-BD59-A6C34878D82A}">
                    <a16:rowId xmlns:a16="http://schemas.microsoft.com/office/drawing/2014/main" val="498296555"/>
                  </a:ext>
                </a:extLst>
              </a:tr>
              <a:tr h="370840">
                <a:tc>
                  <a:txBody>
                    <a:bodyPr/>
                    <a:lstStyle/>
                    <a:p>
                      <a:pPr algn="l" fontAlgn="ctr"/>
                      <a:r>
                        <a:rPr lang="en-US" sz="1400" b="0" dirty="0">
                          <a:effectLst/>
                        </a:rPr>
                        <a:t>10006</a:t>
                      </a:r>
                    </a:p>
                  </a:txBody>
                  <a:tcPr anchor="ctr"/>
                </a:tc>
                <a:tc>
                  <a:txBody>
                    <a:bodyPr/>
                    <a:lstStyle/>
                    <a:p>
                      <a:pPr algn="ctr" fontAlgn="ctr"/>
                      <a:r>
                        <a:rPr lang="en-US" sz="1400" dirty="0">
                          <a:effectLst/>
                        </a:rPr>
                        <a:t>119,274</a:t>
                      </a:r>
                    </a:p>
                  </a:txBody>
                  <a:tcPr anchor="ctr"/>
                </a:tc>
                <a:tc>
                  <a:txBody>
                    <a:bodyPr/>
                    <a:lstStyle/>
                    <a:p>
                      <a:pPr algn="ctr" fontAlgn="ctr"/>
                      <a:r>
                        <a:rPr lang="en-US" sz="1400" dirty="0">
                          <a:effectLst/>
                        </a:rPr>
                        <a:t>3,011</a:t>
                      </a:r>
                    </a:p>
                  </a:txBody>
                  <a:tcPr anchor="ctr"/>
                </a:tc>
                <a:tc>
                  <a:txBody>
                    <a:bodyPr/>
                    <a:lstStyle/>
                    <a:p>
                      <a:pPr algn="ctr" fontAlgn="ctr"/>
                      <a:r>
                        <a:rPr lang="en-US" sz="1400" dirty="0">
                          <a:effectLst/>
                        </a:rPr>
                        <a:t>31</a:t>
                      </a:r>
                    </a:p>
                  </a:txBody>
                  <a:tcPr anchor="ctr"/>
                </a:tc>
                <a:tc>
                  <a:txBody>
                    <a:bodyPr/>
                    <a:lstStyle/>
                    <a:p>
                      <a:pPr algn="ctr" fontAlgn="b"/>
                      <a:r>
                        <a:rPr lang="en-US" sz="1400" b="0" i="0" u="none" strike="noStrike" dirty="0">
                          <a:solidFill>
                            <a:srgbClr val="000000"/>
                          </a:solidFill>
                          <a:effectLst/>
                          <a:latin typeface="Calibri" panose="020F0502020204030204" pitchFamily="34" charset="0"/>
                        </a:rPr>
                        <a:t>10.296%</a:t>
                      </a:r>
                    </a:p>
                  </a:txBody>
                  <a:tcPr marL="9525" marR="9525" marT="9525" marB="0" anchor="ctr"/>
                </a:tc>
                <a:extLst>
                  <a:ext uri="{0D108BD9-81ED-4DB2-BD59-A6C34878D82A}">
                    <a16:rowId xmlns:a16="http://schemas.microsoft.com/office/drawing/2014/main" val="2742545544"/>
                  </a:ext>
                </a:extLst>
              </a:tr>
              <a:tr h="370840">
                <a:tc>
                  <a:txBody>
                    <a:bodyPr/>
                    <a:lstStyle/>
                    <a:p>
                      <a:pPr algn="l" fontAlgn="ctr"/>
                      <a:r>
                        <a:rPr lang="en-US" sz="1400" b="0" dirty="0">
                          <a:effectLst/>
                        </a:rPr>
                        <a:t>10065</a:t>
                      </a:r>
                    </a:p>
                  </a:txBody>
                  <a:tcPr anchor="ctr"/>
                </a:tc>
                <a:tc>
                  <a:txBody>
                    <a:bodyPr/>
                    <a:lstStyle/>
                    <a:p>
                      <a:pPr algn="ctr" fontAlgn="ctr"/>
                      <a:r>
                        <a:rPr lang="en-US" sz="1400" dirty="0">
                          <a:effectLst/>
                        </a:rPr>
                        <a:t>115,519</a:t>
                      </a:r>
                    </a:p>
                  </a:txBody>
                  <a:tcPr anchor="ctr"/>
                </a:tc>
                <a:tc>
                  <a:txBody>
                    <a:bodyPr/>
                    <a:lstStyle/>
                    <a:p>
                      <a:pPr algn="ctr" fontAlgn="ctr"/>
                      <a:r>
                        <a:rPr lang="en-US" sz="1400" dirty="0">
                          <a:effectLst/>
                        </a:rPr>
                        <a:t>32,270</a:t>
                      </a:r>
                    </a:p>
                  </a:txBody>
                  <a:tcPr anchor="ctr"/>
                </a:tc>
                <a:tc>
                  <a:txBody>
                    <a:bodyPr/>
                    <a:lstStyle/>
                    <a:p>
                      <a:pPr algn="ctr" fontAlgn="ctr"/>
                      <a:r>
                        <a:rPr lang="en-US" sz="1400" dirty="0">
                          <a:effectLst/>
                        </a:rPr>
                        <a:t>99</a:t>
                      </a:r>
                    </a:p>
                  </a:txBody>
                  <a:tcPr anchor="ctr"/>
                </a:tc>
                <a:tc>
                  <a:txBody>
                    <a:bodyPr/>
                    <a:lstStyle/>
                    <a:p>
                      <a:pPr algn="ctr" fontAlgn="b"/>
                      <a:r>
                        <a:rPr lang="en-US" sz="1400" b="0" i="0" u="none" strike="noStrike" dirty="0">
                          <a:solidFill>
                            <a:srgbClr val="000000"/>
                          </a:solidFill>
                          <a:effectLst/>
                          <a:latin typeface="Calibri" panose="020F0502020204030204" pitchFamily="34" charset="0"/>
                        </a:rPr>
                        <a:t>3.068%</a:t>
                      </a:r>
                    </a:p>
                  </a:txBody>
                  <a:tcPr marL="9525" marR="9525" marT="9525" marB="0" anchor="ctr"/>
                </a:tc>
                <a:extLst>
                  <a:ext uri="{0D108BD9-81ED-4DB2-BD59-A6C34878D82A}">
                    <a16:rowId xmlns:a16="http://schemas.microsoft.com/office/drawing/2014/main" val="3567551438"/>
                  </a:ext>
                </a:extLst>
              </a:tr>
              <a:tr h="370840">
                <a:tc>
                  <a:txBody>
                    <a:bodyPr/>
                    <a:lstStyle/>
                    <a:p>
                      <a:pPr algn="l" fontAlgn="ctr"/>
                      <a:r>
                        <a:rPr lang="en-US" sz="1400" b="0" dirty="0">
                          <a:effectLst/>
                        </a:rPr>
                        <a:t>10024</a:t>
                      </a:r>
                    </a:p>
                  </a:txBody>
                  <a:tcPr anchor="ctr"/>
                </a:tc>
                <a:tc>
                  <a:txBody>
                    <a:bodyPr/>
                    <a:lstStyle/>
                    <a:p>
                      <a:pPr algn="ctr" fontAlgn="ctr"/>
                      <a:r>
                        <a:rPr lang="en-US" sz="1400" dirty="0">
                          <a:effectLst/>
                        </a:rPr>
                        <a:t>109,956</a:t>
                      </a:r>
                    </a:p>
                  </a:txBody>
                  <a:tcPr anchor="ctr"/>
                </a:tc>
                <a:tc>
                  <a:txBody>
                    <a:bodyPr/>
                    <a:lstStyle/>
                    <a:p>
                      <a:pPr algn="ctr" fontAlgn="ctr"/>
                      <a:r>
                        <a:rPr lang="en-US" sz="1400" dirty="0">
                          <a:effectLst/>
                        </a:rPr>
                        <a:t>59,283</a:t>
                      </a:r>
                    </a:p>
                  </a:txBody>
                  <a:tcPr anchor="ctr"/>
                </a:tc>
                <a:tc>
                  <a:txBody>
                    <a:bodyPr/>
                    <a:lstStyle/>
                    <a:p>
                      <a:pPr algn="ctr" fontAlgn="ctr"/>
                      <a:r>
                        <a:rPr lang="en-US" sz="1400" dirty="0">
                          <a:effectLst/>
                        </a:rPr>
                        <a:t>1</a:t>
                      </a:r>
                    </a:p>
                  </a:txBody>
                  <a:tcPr anchor="ctr"/>
                </a:tc>
                <a:tc>
                  <a:txBody>
                    <a:bodyPr/>
                    <a:lstStyle/>
                    <a:p>
                      <a:pPr algn="ctr" fontAlgn="b"/>
                      <a:r>
                        <a:rPr lang="en-US" sz="1400" b="0" i="0" u="none" strike="noStrike" dirty="0">
                          <a:solidFill>
                            <a:srgbClr val="000000"/>
                          </a:solidFill>
                          <a:effectLst/>
                          <a:latin typeface="Calibri" panose="020F0502020204030204" pitchFamily="34" charset="0"/>
                        </a:rPr>
                        <a:t>0.017%</a:t>
                      </a:r>
                    </a:p>
                  </a:txBody>
                  <a:tcPr marL="9525" marR="9525" marT="9525" marB="0" anchor="ctr"/>
                </a:tc>
                <a:extLst>
                  <a:ext uri="{0D108BD9-81ED-4DB2-BD59-A6C34878D82A}">
                    <a16:rowId xmlns:a16="http://schemas.microsoft.com/office/drawing/2014/main" val="1647821762"/>
                  </a:ext>
                </a:extLst>
              </a:tr>
            </a:tbl>
          </a:graphicData>
        </a:graphic>
      </p:graphicFrame>
      <p:sp>
        <p:nvSpPr>
          <p:cNvPr id="8" name="TextBox 7">
            <a:extLst>
              <a:ext uri="{FF2B5EF4-FFF2-40B4-BE49-F238E27FC236}">
                <a16:creationId xmlns:a16="http://schemas.microsoft.com/office/drawing/2014/main" id="{EA6E750B-0D7B-9B49-9499-2B0824E02B7D}"/>
              </a:ext>
            </a:extLst>
          </p:cNvPr>
          <p:cNvSpPr txBox="1"/>
          <p:nvPr/>
        </p:nvSpPr>
        <p:spPr>
          <a:xfrm>
            <a:off x="382727" y="1598622"/>
            <a:ext cx="3296143" cy="369332"/>
          </a:xfrm>
          <a:prstGeom prst="rect">
            <a:avLst/>
          </a:prstGeom>
          <a:noFill/>
        </p:spPr>
        <p:txBody>
          <a:bodyPr wrap="square" rtlCol="0">
            <a:spAutoFit/>
          </a:bodyPr>
          <a:lstStyle/>
          <a:p>
            <a:r>
              <a:rPr lang="en-US" b="1" dirty="0"/>
              <a:t>10 MOST POPULOUS ZIP CODES</a:t>
            </a:r>
          </a:p>
        </p:txBody>
      </p:sp>
      <p:sp>
        <p:nvSpPr>
          <p:cNvPr id="9" name="TextBox 8">
            <a:extLst>
              <a:ext uri="{FF2B5EF4-FFF2-40B4-BE49-F238E27FC236}">
                <a16:creationId xmlns:a16="http://schemas.microsoft.com/office/drawing/2014/main" id="{ED28936C-1E73-0F46-99ED-12DC7B365785}"/>
              </a:ext>
            </a:extLst>
          </p:cNvPr>
          <p:cNvSpPr txBox="1"/>
          <p:nvPr/>
        </p:nvSpPr>
        <p:spPr>
          <a:xfrm>
            <a:off x="4949452" y="1622306"/>
            <a:ext cx="3358775" cy="369332"/>
          </a:xfrm>
          <a:prstGeom prst="rect">
            <a:avLst/>
          </a:prstGeom>
          <a:noFill/>
        </p:spPr>
        <p:txBody>
          <a:bodyPr wrap="square" rtlCol="0">
            <a:spAutoFit/>
          </a:bodyPr>
          <a:lstStyle/>
          <a:p>
            <a:r>
              <a:rPr lang="en-US" b="1" dirty="0"/>
              <a:t>10 HIGEST EARNING ZIP CODES</a:t>
            </a:r>
          </a:p>
        </p:txBody>
      </p:sp>
      <p:sp>
        <p:nvSpPr>
          <p:cNvPr id="10" name="TextBox 9">
            <a:extLst>
              <a:ext uri="{FF2B5EF4-FFF2-40B4-BE49-F238E27FC236}">
                <a16:creationId xmlns:a16="http://schemas.microsoft.com/office/drawing/2014/main" id="{81C915D4-67D0-CD4B-9D70-CCFD7E33CF4D}"/>
              </a:ext>
            </a:extLst>
          </p:cNvPr>
          <p:cNvSpPr txBox="1"/>
          <p:nvPr/>
        </p:nvSpPr>
        <p:spPr>
          <a:xfrm>
            <a:off x="10150998" y="3614165"/>
            <a:ext cx="1886672" cy="1231106"/>
          </a:xfrm>
          <a:prstGeom prst="rect">
            <a:avLst/>
          </a:prstGeom>
          <a:noFill/>
          <a:ln>
            <a:solidFill>
              <a:schemeClr val="dk1"/>
            </a:solidFill>
          </a:ln>
        </p:spPr>
        <p:txBody>
          <a:bodyPr wrap="square" rtlCol="0">
            <a:spAutoFit/>
          </a:bodyPr>
          <a:lstStyle/>
          <a:p>
            <a:r>
              <a:rPr lang="en-US" sz="1600" b="1" dirty="0"/>
              <a:t>Market Penetration (X10) </a:t>
            </a:r>
            <a:r>
              <a:rPr lang="en-US" sz="1600" dirty="0"/>
              <a:t>= </a:t>
            </a:r>
          </a:p>
          <a:p>
            <a:r>
              <a:rPr lang="en-US" sz="1400" dirty="0"/>
              <a:t>(# Unique Customers / Estimated Population) *10</a:t>
            </a:r>
          </a:p>
        </p:txBody>
      </p:sp>
      <p:sp>
        <p:nvSpPr>
          <p:cNvPr id="23" name="Title 22">
            <a:extLst>
              <a:ext uri="{FF2B5EF4-FFF2-40B4-BE49-F238E27FC236}">
                <a16:creationId xmlns:a16="http://schemas.microsoft.com/office/drawing/2014/main" id="{0B1346FC-AE0F-5F47-96F1-8554A41F7725}"/>
              </a:ext>
            </a:extLst>
          </p:cNvPr>
          <p:cNvSpPr>
            <a:spLocks noGrp="1"/>
          </p:cNvSpPr>
          <p:nvPr>
            <p:ph type="title"/>
          </p:nvPr>
        </p:nvSpPr>
        <p:spPr>
          <a:xfrm>
            <a:off x="497711" y="365125"/>
            <a:ext cx="11311562" cy="1325563"/>
          </a:xfrm>
        </p:spPr>
        <p:txBody>
          <a:bodyPr>
            <a:normAutofit/>
          </a:bodyPr>
          <a:lstStyle/>
          <a:p>
            <a:r>
              <a:rPr lang="en-US" dirty="0">
                <a:solidFill>
                  <a:schemeClr val="tx1">
                    <a:lumMod val="50000"/>
                    <a:lumOff val="50000"/>
                  </a:schemeClr>
                </a:solidFill>
              </a:rPr>
              <a:t>5.1 </a:t>
            </a:r>
            <a:r>
              <a:rPr lang="en-US" b="1" dirty="0"/>
              <a:t>GROWTH STRATEGY [TARGETED CAMPAIGNS]</a:t>
            </a:r>
            <a:endParaRPr lang="en-US" dirty="0"/>
          </a:p>
        </p:txBody>
      </p:sp>
    </p:spTree>
    <p:extLst>
      <p:ext uri="{BB962C8B-B14F-4D97-AF65-F5344CB8AC3E}">
        <p14:creationId xmlns:p14="http://schemas.microsoft.com/office/powerpoint/2010/main" val="30271114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A7569-74D4-0A4B-9638-8C36D6B9A994}"/>
              </a:ext>
            </a:extLst>
          </p:cNvPr>
          <p:cNvSpPr>
            <a:spLocks noGrp="1"/>
          </p:cNvSpPr>
          <p:nvPr>
            <p:ph type="title"/>
          </p:nvPr>
        </p:nvSpPr>
        <p:spPr>
          <a:xfrm>
            <a:off x="462987" y="409575"/>
            <a:ext cx="11247120" cy="1236664"/>
          </a:xfrm>
        </p:spPr>
        <p:txBody>
          <a:bodyPr/>
          <a:lstStyle/>
          <a:p>
            <a:r>
              <a:rPr lang="en-US" b="1" dirty="0">
                <a:solidFill>
                  <a:schemeClr val="tx1">
                    <a:lumMod val="50000"/>
                    <a:lumOff val="50000"/>
                  </a:schemeClr>
                </a:solidFill>
              </a:rPr>
              <a:t>5.2</a:t>
            </a:r>
            <a:r>
              <a:rPr lang="en-US" b="1" dirty="0"/>
              <a:t> GROWTH STRATEGY [ENGAGEMENT]</a:t>
            </a:r>
          </a:p>
        </p:txBody>
      </p:sp>
      <p:sp>
        <p:nvSpPr>
          <p:cNvPr id="3" name="Content Placeholder 2">
            <a:extLst>
              <a:ext uri="{FF2B5EF4-FFF2-40B4-BE49-F238E27FC236}">
                <a16:creationId xmlns:a16="http://schemas.microsoft.com/office/drawing/2014/main" id="{794413B6-26DB-0142-9C6D-5D0BBC5C8B5C}"/>
              </a:ext>
            </a:extLst>
          </p:cNvPr>
          <p:cNvSpPr>
            <a:spLocks noGrp="1"/>
          </p:cNvSpPr>
          <p:nvPr>
            <p:ph idx="1"/>
          </p:nvPr>
        </p:nvSpPr>
        <p:spPr>
          <a:xfrm>
            <a:off x="462987" y="1825625"/>
            <a:ext cx="11247120" cy="4351338"/>
          </a:xfrm>
        </p:spPr>
        <p:txBody>
          <a:bodyPr>
            <a:normAutofit/>
          </a:bodyPr>
          <a:lstStyle/>
          <a:p>
            <a:pPr marL="0" indent="0">
              <a:buNone/>
            </a:pPr>
            <a:r>
              <a:rPr lang="en-US" sz="1800" dirty="0"/>
              <a:t>GROWTH RECOMMENDATION #2: Focus on Jumpmen and Customer engagement. Survey the ones who use the service the most to to gather feedback on their hurdles and challenges. Also engage with the customers who only used once and haven’t returned.</a:t>
            </a:r>
          </a:p>
          <a:p>
            <a:endParaRPr lang="en-US" sz="1800" dirty="0"/>
          </a:p>
        </p:txBody>
      </p:sp>
      <p:pic>
        <p:nvPicPr>
          <p:cNvPr id="30" name="Picture 29" descr="Table&#10;&#10;Description automatically generated">
            <a:extLst>
              <a:ext uri="{FF2B5EF4-FFF2-40B4-BE49-F238E27FC236}">
                <a16:creationId xmlns:a16="http://schemas.microsoft.com/office/drawing/2014/main" id="{F66FC9CD-94B2-3E45-AFED-D15DFC44205B}"/>
              </a:ext>
            </a:extLst>
          </p:cNvPr>
          <p:cNvPicPr>
            <a:picLocks noChangeAspect="1"/>
          </p:cNvPicPr>
          <p:nvPr/>
        </p:nvPicPr>
        <p:blipFill>
          <a:blip r:embed="rId2"/>
          <a:stretch>
            <a:fillRect/>
          </a:stretch>
        </p:blipFill>
        <p:spPr>
          <a:xfrm>
            <a:off x="2302974" y="2745401"/>
            <a:ext cx="1348284" cy="4026841"/>
          </a:xfrm>
          <a:prstGeom prst="rect">
            <a:avLst/>
          </a:prstGeom>
          <a:effectLst>
            <a:outerShdw blurRad="63500" sx="102000" sy="102000" algn="ctr" rotWithShape="0">
              <a:prstClr val="black">
                <a:alpha val="40000"/>
              </a:prstClr>
            </a:outerShdw>
          </a:effectLst>
        </p:spPr>
      </p:pic>
      <p:sp>
        <p:nvSpPr>
          <p:cNvPr id="31" name="Left Brace 30">
            <a:extLst>
              <a:ext uri="{FF2B5EF4-FFF2-40B4-BE49-F238E27FC236}">
                <a16:creationId xmlns:a16="http://schemas.microsoft.com/office/drawing/2014/main" id="{DF002DCC-B31E-AE4D-9438-1B248B027D2B}"/>
              </a:ext>
            </a:extLst>
          </p:cNvPr>
          <p:cNvSpPr/>
          <p:nvPr/>
        </p:nvSpPr>
        <p:spPr>
          <a:xfrm>
            <a:off x="7294463" y="3040000"/>
            <a:ext cx="254643" cy="1006997"/>
          </a:xfrm>
          <a:prstGeom prst="lef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2" name="Left Brace 31">
            <a:extLst>
              <a:ext uri="{FF2B5EF4-FFF2-40B4-BE49-F238E27FC236}">
                <a16:creationId xmlns:a16="http://schemas.microsoft.com/office/drawing/2014/main" id="{342A3E99-CC34-CE48-9F1C-998EAD16CABA}"/>
              </a:ext>
            </a:extLst>
          </p:cNvPr>
          <p:cNvSpPr/>
          <p:nvPr/>
        </p:nvSpPr>
        <p:spPr>
          <a:xfrm>
            <a:off x="7294462" y="4261057"/>
            <a:ext cx="254643" cy="2208669"/>
          </a:xfrm>
          <a:prstGeom prst="lef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3" name="TextBox 32">
            <a:extLst>
              <a:ext uri="{FF2B5EF4-FFF2-40B4-BE49-F238E27FC236}">
                <a16:creationId xmlns:a16="http://schemas.microsoft.com/office/drawing/2014/main" id="{4C8A6FD3-9DC4-8E4D-924B-D23107FB8136}"/>
              </a:ext>
            </a:extLst>
          </p:cNvPr>
          <p:cNvSpPr txBox="1"/>
          <p:nvPr/>
        </p:nvSpPr>
        <p:spPr>
          <a:xfrm>
            <a:off x="4945683" y="3004889"/>
            <a:ext cx="1651718" cy="1077218"/>
          </a:xfrm>
          <a:prstGeom prst="rect">
            <a:avLst/>
          </a:prstGeom>
          <a:noFill/>
          <a:ln>
            <a:solidFill>
              <a:schemeClr val="accent1"/>
            </a:solidFill>
          </a:ln>
        </p:spPr>
        <p:txBody>
          <a:bodyPr wrap="square" rtlCol="0">
            <a:spAutoFit/>
          </a:bodyPr>
          <a:lstStyle/>
          <a:p>
            <a:pPr algn="ctr"/>
            <a:r>
              <a:rPr lang="en-US" sz="1600" dirty="0"/>
              <a:t>Five most active Jumpmen/Customers on the platform</a:t>
            </a:r>
          </a:p>
        </p:txBody>
      </p:sp>
      <p:sp>
        <p:nvSpPr>
          <p:cNvPr id="34" name="TextBox 33">
            <a:extLst>
              <a:ext uri="{FF2B5EF4-FFF2-40B4-BE49-F238E27FC236}">
                <a16:creationId xmlns:a16="http://schemas.microsoft.com/office/drawing/2014/main" id="{6551651E-2892-F148-A930-02F508E6B803}"/>
              </a:ext>
            </a:extLst>
          </p:cNvPr>
          <p:cNvSpPr txBox="1"/>
          <p:nvPr/>
        </p:nvSpPr>
        <p:spPr>
          <a:xfrm>
            <a:off x="4855706" y="4771836"/>
            <a:ext cx="1778997" cy="1323439"/>
          </a:xfrm>
          <a:prstGeom prst="rect">
            <a:avLst/>
          </a:prstGeom>
          <a:noFill/>
          <a:ln>
            <a:solidFill>
              <a:schemeClr val="accent1"/>
            </a:solidFill>
          </a:ln>
        </p:spPr>
        <p:txBody>
          <a:bodyPr wrap="square" rtlCol="0">
            <a:spAutoFit/>
          </a:bodyPr>
          <a:lstStyle/>
          <a:p>
            <a:pPr algn="ctr"/>
            <a:r>
              <a:rPr lang="en-US" sz="1600" dirty="0"/>
              <a:t>Ten minimally active Jumpmen/Customers (random sample)</a:t>
            </a:r>
          </a:p>
        </p:txBody>
      </p:sp>
      <p:pic>
        <p:nvPicPr>
          <p:cNvPr id="36" name="Picture 35" descr="Table&#10;&#10;Description automatically generated">
            <a:extLst>
              <a:ext uri="{FF2B5EF4-FFF2-40B4-BE49-F238E27FC236}">
                <a16:creationId xmlns:a16="http://schemas.microsoft.com/office/drawing/2014/main" id="{CBF86B2D-FFD5-FC46-A682-B3D63647CB6F}"/>
              </a:ext>
            </a:extLst>
          </p:cNvPr>
          <p:cNvPicPr>
            <a:picLocks noChangeAspect="1"/>
          </p:cNvPicPr>
          <p:nvPr/>
        </p:nvPicPr>
        <p:blipFill>
          <a:blip r:embed="rId3"/>
          <a:stretch>
            <a:fillRect/>
          </a:stretch>
        </p:blipFill>
        <p:spPr>
          <a:xfrm>
            <a:off x="7630086" y="2714715"/>
            <a:ext cx="1351868" cy="4026841"/>
          </a:xfrm>
          <a:prstGeom prst="rect">
            <a:avLst/>
          </a:prstGeom>
          <a:effectLst>
            <a:outerShdw blurRad="63500" sx="102000" sy="102000" algn="ctr" rotWithShape="0">
              <a:prstClr val="black">
                <a:alpha val="40000"/>
              </a:prstClr>
            </a:outerShdw>
          </a:effectLst>
        </p:spPr>
      </p:pic>
      <p:sp>
        <p:nvSpPr>
          <p:cNvPr id="37" name="Left Brace 36">
            <a:extLst>
              <a:ext uri="{FF2B5EF4-FFF2-40B4-BE49-F238E27FC236}">
                <a16:creationId xmlns:a16="http://schemas.microsoft.com/office/drawing/2014/main" id="{1B01D0DA-6F22-A843-9B31-9ECF0F6DBCE7}"/>
              </a:ext>
            </a:extLst>
          </p:cNvPr>
          <p:cNvSpPr/>
          <p:nvPr/>
        </p:nvSpPr>
        <p:spPr>
          <a:xfrm rot="10800000">
            <a:off x="3802409" y="4261056"/>
            <a:ext cx="254643" cy="2208669"/>
          </a:xfrm>
          <a:prstGeom prst="lef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8" name="Left Brace 37">
            <a:extLst>
              <a:ext uri="{FF2B5EF4-FFF2-40B4-BE49-F238E27FC236}">
                <a16:creationId xmlns:a16="http://schemas.microsoft.com/office/drawing/2014/main" id="{BF611547-D888-934A-B46A-37BBA5F71864}"/>
              </a:ext>
            </a:extLst>
          </p:cNvPr>
          <p:cNvSpPr/>
          <p:nvPr/>
        </p:nvSpPr>
        <p:spPr>
          <a:xfrm rot="10800000">
            <a:off x="3802409" y="3039999"/>
            <a:ext cx="254643" cy="1006997"/>
          </a:xfrm>
          <a:prstGeom prst="lef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Tree>
    <p:extLst>
      <p:ext uri="{BB962C8B-B14F-4D97-AF65-F5344CB8AC3E}">
        <p14:creationId xmlns:p14="http://schemas.microsoft.com/office/powerpoint/2010/main" val="36500265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A7569-74D4-0A4B-9638-8C36D6B9A994}"/>
              </a:ext>
            </a:extLst>
          </p:cNvPr>
          <p:cNvSpPr>
            <a:spLocks noGrp="1"/>
          </p:cNvSpPr>
          <p:nvPr>
            <p:ph type="title"/>
          </p:nvPr>
        </p:nvSpPr>
        <p:spPr/>
        <p:txBody>
          <a:bodyPr/>
          <a:lstStyle/>
          <a:p>
            <a:r>
              <a:rPr lang="en-US" dirty="0">
                <a:solidFill>
                  <a:schemeClr val="tx1">
                    <a:lumMod val="50000"/>
                    <a:lumOff val="50000"/>
                  </a:schemeClr>
                </a:solidFill>
              </a:rPr>
              <a:t>5.3 </a:t>
            </a:r>
            <a:r>
              <a:rPr lang="en-US" b="1" dirty="0"/>
              <a:t>GROWTH STRATEGY [WAIT TIMES]</a:t>
            </a:r>
          </a:p>
        </p:txBody>
      </p:sp>
      <p:sp>
        <p:nvSpPr>
          <p:cNvPr id="11" name="Content Placeholder 2">
            <a:extLst>
              <a:ext uri="{FF2B5EF4-FFF2-40B4-BE49-F238E27FC236}">
                <a16:creationId xmlns:a16="http://schemas.microsoft.com/office/drawing/2014/main" id="{3E82C8E6-2B81-AC4A-8EC3-CE229E3620C8}"/>
              </a:ext>
            </a:extLst>
          </p:cNvPr>
          <p:cNvSpPr>
            <a:spLocks noGrp="1"/>
          </p:cNvSpPr>
          <p:nvPr>
            <p:ph idx="1"/>
          </p:nvPr>
        </p:nvSpPr>
        <p:spPr/>
        <p:txBody>
          <a:bodyPr>
            <a:normAutofit/>
          </a:bodyPr>
          <a:lstStyle/>
          <a:p>
            <a:pPr marL="0" indent="0">
              <a:buNone/>
            </a:pPr>
            <a:r>
              <a:rPr lang="en-US" sz="1800" b="1" dirty="0"/>
              <a:t>GROWTH RECOMMENDATION #3: </a:t>
            </a:r>
            <a:r>
              <a:rPr lang="en-US" sz="1800" dirty="0"/>
              <a:t>Decrease wasted time at restaurants. Explore a restaurant partnership model to minimize the time spent waiting at the pickup location.</a:t>
            </a:r>
          </a:p>
          <a:p>
            <a:pPr marL="0" indent="0">
              <a:buNone/>
            </a:pPr>
            <a:endParaRPr lang="en-US" sz="1600" dirty="0"/>
          </a:p>
          <a:p>
            <a:pPr marL="0" indent="0">
              <a:buNone/>
            </a:pPr>
            <a:r>
              <a:rPr lang="en-US" sz="1600" b="1" dirty="0"/>
              <a:t>Minimize WAIT TIMES for Jumpmen. </a:t>
            </a:r>
            <a:r>
              <a:rPr lang="en-US" sz="1600" dirty="0"/>
              <a:t>Recommend partnership model with restaurants to minimize wasted time. </a:t>
            </a:r>
          </a:p>
          <a:p>
            <a:endParaRPr lang="en-US" sz="1500" dirty="0"/>
          </a:p>
          <a:p>
            <a:endParaRPr lang="en-US" sz="1500" dirty="0"/>
          </a:p>
          <a:p>
            <a:endParaRPr lang="en-US" sz="1500" dirty="0"/>
          </a:p>
          <a:p>
            <a:pPr lvl="2"/>
            <a:endParaRPr lang="en-US" sz="700" dirty="0"/>
          </a:p>
          <a:p>
            <a:endParaRPr lang="en-US" sz="1500" dirty="0"/>
          </a:p>
          <a:p>
            <a:endParaRPr lang="en-US" sz="1500" dirty="0"/>
          </a:p>
          <a:p>
            <a:endParaRPr lang="en-US" sz="1500" dirty="0"/>
          </a:p>
        </p:txBody>
      </p:sp>
      <p:sp>
        <p:nvSpPr>
          <p:cNvPr id="12" name="TextBox 11">
            <a:extLst>
              <a:ext uri="{FF2B5EF4-FFF2-40B4-BE49-F238E27FC236}">
                <a16:creationId xmlns:a16="http://schemas.microsoft.com/office/drawing/2014/main" id="{E0189592-D2A4-7A43-9C0A-5FCF939C805E}"/>
              </a:ext>
            </a:extLst>
          </p:cNvPr>
          <p:cNvSpPr txBox="1"/>
          <p:nvPr/>
        </p:nvSpPr>
        <p:spPr>
          <a:xfrm>
            <a:off x="4817007" y="3177279"/>
            <a:ext cx="5812483" cy="2031325"/>
          </a:xfrm>
          <a:prstGeom prst="rect">
            <a:avLst/>
          </a:prstGeom>
          <a:noFill/>
        </p:spPr>
        <p:txBody>
          <a:bodyPr wrap="square" rtlCol="0">
            <a:spAutoFit/>
          </a:bodyPr>
          <a:lstStyle/>
          <a:p>
            <a:r>
              <a:rPr lang="en-US" sz="1400" dirty="0"/>
              <a:t>Set an ambitious goal to have Jumpmen spending </a:t>
            </a:r>
            <a:r>
              <a:rPr lang="en-US" sz="1400" b="1" dirty="0"/>
              <a:t>no longer than 15 minutes </a:t>
            </a:r>
            <a:r>
              <a:rPr lang="en-US" sz="1400" dirty="0"/>
              <a:t>at each restaurant. Achieve this goal by implementing a business partnership model.</a:t>
            </a:r>
          </a:p>
          <a:p>
            <a:endParaRPr lang="en-US" sz="1400" dirty="0"/>
          </a:p>
          <a:p>
            <a:r>
              <a:rPr lang="en-US" sz="1400" dirty="0"/>
              <a:t>In October 2014,  reducing all wait times to a max of 15 minutes would have saved Jumpmen a total of 14,000 minutes, or an average of 27 minutes per Jumpman</a:t>
            </a:r>
          </a:p>
          <a:p>
            <a:endParaRPr lang="en-US" sz="1400" dirty="0"/>
          </a:p>
          <a:p>
            <a:r>
              <a:rPr lang="en-US" sz="1400" dirty="0"/>
              <a:t>Giving time back to Jumpmen allows them to put more time into the platform</a:t>
            </a:r>
          </a:p>
        </p:txBody>
      </p:sp>
      <p:grpSp>
        <p:nvGrpSpPr>
          <p:cNvPr id="13" name="Group 12">
            <a:extLst>
              <a:ext uri="{FF2B5EF4-FFF2-40B4-BE49-F238E27FC236}">
                <a16:creationId xmlns:a16="http://schemas.microsoft.com/office/drawing/2014/main" id="{A7C65497-6EC3-B245-8CBB-45BA30D0F956}"/>
              </a:ext>
            </a:extLst>
          </p:cNvPr>
          <p:cNvGrpSpPr/>
          <p:nvPr/>
        </p:nvGrpSpPr>
        <p:grpSpPr>
          <a:xfrm>
            <a:off x="838200" y="3185105"/>
            <a:ext cx="2973795" cy="2092949"/>
            <a:chOff x="1169941" y="2235983"/>
            <a:chExt cx="2973795" cy="2092949"/>
          </a:xfrm>
        </p:grpSpPr>
        <p:pic>
          <p:nvPicPr>
            <p:cNvPr id="14" name="Picture 13">
              <a:extLst>
                <a:ext uri="{FF2B5EF4-FFF2-40B4-BE49-F238E27FC236}">
                  <a16:creationId xmlns:a16="http://schemas.microsoft.com/office/drawing/2014/main" id="{FA89F47A-E11E-424A-A894-6420A6FBD149}"/>
                </a:ext>
              </a:extLst>
            </p:cNvPr>
            <p:cNvPicPr>
              <a:picLocks noChangeAspect="1"/>
            </p:cNvPicPr>
            <p:nvPr/>
          </p:nvPicPr>
          <p:blipFill>
            <a:blip r:embed="rId2"/>
            <a:stretch>
              <a:fillRect/>
            </a:stretch>
          </p:blipFill>
          <p:spPr>
            <a:xfrm>
              <a:off x="1169941" y="2235983"/>
              <a:ext cx="2973795" cy="2092949"/>
            </a:xfrm>
            <a:prstGeom prst="rect">
              <a:avLst/>
            </a:prstGeom>
          </p:spPr>
        </p:pic>
        <p:pic>
          <p:nvPicPr>
            <p:cNvPr id="15" name="Picture 14" descr="Table&#10;&#10;Description automatically generated">
              <a:extLst>
                <a:ext uri="{FF2B5EF4-FFF2-40B4-BE49-F238E27FC236}">
                  <a16:creationId xmlns:a16="http://schemas.microsoft.com/office/drawing/2014/main" id="{AAC3E3C2-9194-BA41-B744-93A2604323C5}"/>
                </a:ext>
              </a:extLst>
            </p:cNvPr>
            <p:cNvPicPr>
              <a:picLocks noChangeAspect="1"/>
            </p:cNvPicPr>
            <p:nvPr/>
          </p:nvPicPr>
          <p:blipFill>
            <a:blip r:embed="rId3"/>
            <a:stretch>
              <a:fillRect/>
            </a:stretch>
          </p:blipFill>
          <p:spPr>
            <a:xfrm>
              <a:off x="2751017" y="2546431"/>
              <a:ext cx="1153082" cy="1240436"/>
            </a:xfrm>
            <a:prstGeom prst="rect">
              <a:avLst/>
            </a:prstGeom>
            <a:ln>
              <a:solidFill>
                <a:schemeClr val="dk1"/>
              </a:solidFill>
            </a:ln>
          </p:spPr>
        </p:pic>
      </p:grpSp>
      <p:pic>
        <p:nvPicPr>
          <p:cNvPr id="16" name="Graphic 15" descr="Lightbulb">
            <a:extLst>
              <a:ext uri="{FF2B5EF4-FFF2-40B4-BE49-F238E27FC236}">
                <a16:creationId xmlns:a16="http://schemas.microsoft.com/office/drawing/2014/main" id="{C8B90E7F-E7DE-9648-B2F9-CD63F150097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291325" y="3215594"/>
            <a:ext cx="358879" cy="358879"/>
          </a:xfrm>
          <a:prstGeom prst="rect">
            <a:avLst/>
          </a:prstGeom>
        </p:spPr>
      </p:pic>
      <p:pic>
        <p:nvPicPr>
          <p:cNvPr id="17" name="Graphic 16" descr="Lightbulb">
            <a:extLst>
              <a:ext uri="{FF2B5EF4-FFF2-40B4-BE49-F238E27FC236}">
                <a16:creationId xmlns:a16="http://schemas.microsoft.com/office/drawing/2014/main" id="{CED393EE-A629-8A48-B51A-5307167B844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291324" y="4119101"/>
            <a:ext cx="358879" cy="358879"/>
          </a:xfrm>
          <a:prstGeom prst="rect">
            <a:avLst/>
          </a:prstGeom>
        </p:spPr>
      </p:pic>
      <p:pic>
        <p:nvPicPr>
          <p:cNvPr id="18" name="Graphic 17" descr="Lightbulb">
            <a:extLst>
              <a:ext uri="{FF2B5EF4-FFF2-40B4-BE49-F238E27FC236}">
                <a16:creationId xmlns:a16="http://schemas.microsoft.com/office/drawing/2014/main" id="{3F016C98-E2F4-A748-A279-D996D7CC337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291324" y="4889043"/>
            <a:ext cx="358879" cy="358879"/>
          </a:xfrm>
          <a:prstGeom prst="rect">
            <a:avLst/>
          </a:prstGeom>
        </p:spPr>
      </p:pic>
    </p:spTree>
    <p:extLst>
      <p:ext uri="{BB962C8B-B14F-4D97-AF65-F5344CB8AC3E}">
        <p14:creationId xmlns:p14="http://schemas.microsoft.com/office/powerpoint/2010/main" val="34283520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828DC8-7E80-CD42-B487-C09E734905B6}"/>
              </a:ext>
            </a:extLst>
          </p:cNvPr>
          <p:cNvSpPr>
            <a:spLocks noGrp="1"/>
          </p:cNvSpPr>
          <p:nvPr>
            <p:ph type="title"/>
          </p:nvPr>
        </p:nvSpPr>
        <p:spPr/>
        <p:txBody>
          <a:bodyPr/>
          <a:lstStyle/>
          <a:p>
            <a:r>
              <a:rPr lang="en-US" b="1" dirty="0">
                <a:solidFill>
                  <a:schemeClr val="tx1">
                    <a:lumMod val="50000"/>
                    <a:lumOff val="50000"/>
                  </a:schemeClr>
                </a:solidFill>
              </a:rPr>
              <a:t>6</a:t>
            </a:r>
            <a:r>
              <a:rPr lang="en-US" b="1" dirty="0"/>
              <a:t> NEXT STEPS [BEYOND THIS ANALYSIS]</a:t>
            </a:r>
          </a:p>
        </p:txBody>
      </p:sp>
      <p:sp>
        <p:nvSpPr>
          <p:cNvPr id="3" name="Content Placeholder 2">
            <a:extLst>
              <a:ext uri="{FF2B5EF4-FFF2-40B4-BE49-F238E27FC236}">
                <a16:creationId xmlns:a16="http://schemas.microsoft.com/office/drawing/2014/main" id="{129C6951-E656-014C-8931-822A4DCA16C7}"/>
              </a:ext>
            </a:extLst>
          </p:cNvPr>
          <p:cNvSpPr>
            <a:spLocks noGrp="1"/>
          </p:cNvSpPr>
          <p:nvPr>
            <p:ph idx="1"/>
          </p:nvPr>
        </p:nvSpPr>
        <p:spPr>
          <a:xfrm>
            <a:off x="1506429" y="1690688"/>
            <a:ext cx="9847371" cy="4351338"/>
          </a:xfrm>
        </p:spPr>
        <p:txBody>
          <a:bodyPr>
            <a:normAutofit fontScale="70000" lnSpcReduction="20000"/>
          </a:bodyPr>
          <a:lstStyle/>
          <a:p>
            <a:pPr marL="0" indent="0">
              <a:lnSpc>
                <a:spcPct val="120000"/>
              </a:lnSpc>
              <a:buNone/>
            </a:pPr>
            <a:r>
              <a:rPr lang="en-US" dirty="0"/>
              <a:t>Implement the outlined growth strategies</a:t>
            </a:r>
          </a:p>
          <a:p>
            <a:pPr marL="0" indent="0">
              <a:lnSpc>
                <a:spcPct val="120000"/>
              </a:lnSpc>
              <a:buNone/>
            </a:pPr>
            <a:endParaRPr lang="en-US" sz="100" dirty="0"/>
          </a:p>
          <a:p>
            <a:pPr marL="0" indent="0">
              <a:lnSpc>
                <a:spcPct val="120000"/>
              </a:lnSpc>
              <a:buNone/>
            </a:pPr>
            <a:r>
              <a:rPr lang="en-US" dirty="0"/>
              <a:t>Survey/Customer Engagement</a:t>
            </a:r>
          </a:p>
          <a:p>
            <a:pPr marL="971550" lvl="1" indent="-514350">
              <a:lnSpc>
                <a:spcPct val="120000"/>
              </a:lnSpc>
              <a:buFont typeface="+mj-lt"/>
              <a:buAutoNum type="alphaLcParenR"/>
            </a:pPr>
            <a:r>
              <a:rPr lang="en-US" sz="2200" dirty="0"/>
              <a:t>VIP Postmen &amp; VIP Customers: What works for them? What are their hurdles?</a:t>
            </a:r>
          </a:p>
          <a:p>
            <a:pPr marL="971550" lvl="1" indent="-514350">
              <a:lnSpc>
                <a:spcPct val="120000"/>
              </a:lnSpc>
              <a:buAutoNum type="alphaLcParenR"/>
            </a:pPr>
            <a:r>
              <a:rPr lang="en-US" sz="2200" dirty="0"/>
              <a:t>If someone left the platform after a single delivery, ask them what, if anything, went wrong?</a:t>
            </a:r>
          </a:p>
          <a:p>
            <a:pPr marL="457200" lvl="1" indent="0">
              <a:lnSpc>
                <a:spcPct val="120000"/>
              </a:lnSpc>
              <a:buNone/>
            </a:pPr>
            <a:endParaRPr lang="en-US" sz="100" dirty="0"/>
          </a:p>
          <a:p>
            <a:pPr marL="0" indent="0">
              <a:lnSpc>
                <a:spcPct val="120000"/>
              </a:lnSpc>
              <a:buNone/>
            </a:pPr>
            <a:r>
              <a:rPr lang="en-US" dirty="0"/>
              <a:t>Define specific KPIs to better understand performance. </a:t>
            </a:r>
          </a:p>
          <a:p>
            <a:pPr marL="971550" lvl="1" indent="-514350">
              <a:lnSpc>
                <a:spcPct val="120000"/>
              </a:lnSpc>
              <a:buFont typeface="+mj-lt"/>
              <a:buAutoNum type="alphaLcParenR"/>
            </a:pPr>
            <a:r>
              <a:rPr lang="en-US" dirty="0"/>
              <a:t>The CEO wants to grow the business 20%. In terms of what? Number of transactions? Number of customer’s reached? Number of restaurants on the platform? Completed transaction value?</a:t>
            </a:r>
          </a:p>
          <a:p>
            <a:pPr marL="457200" lvl="1" indent="0">
              <a:lnSpc>
                <a:spcPct val="120000"/>
              </a:lnSpc>
              <a:buNone/>
            </a:pPr>
            <a:endParaRPr lang="en-US" sz="100" dirty="0"/>
          </a:p>
          <a:p>
            <a:pPr marL="0" indent="0">
              <a:lnSpc>
                <a:spcPct val="120000"/>
              </a:lnSpc>
              <a:buNone/>
            </a:pPr>
            <a:r>
              <a:rPr lang="en-US" dirty="0"/>
              <a:t>Invest in quality assurance measures to investigate data inconsistencies </a:t>
            </a:r>
          </a:p>
          <a:p>
            <a:pPr marL="0" indent="0">
              <a:lnSpc>
                <a:spcPct val="120000"/>
              </a:lnSpc>
              <a:buNone/>
            </a:pPr>
            <a:endParaRPr lang="en-US" sz="100" dirty="0"/>
          </a:p>
          <a:p>
            <a:pPr marL="0" indent="0">
              <a:lnSpc>
                <a:spcPct val="120000"/>
              </a:lnSpc>
              <a:buNone/>
            </a:pPr>
            <a:r>
              <a:rPr lang="en-US" dirty="0"/>
              <a:t>Broaden the scope of the analysis. More data! </a:t>
            </a:r>
          </a:p>
          <a:p>
            <a:pPr marL="971550" lvl="1" indent="-514350">
              <a:lnSpc>
                <a:spcPct val="120000"/>
              </a:lnSpc>
              <a:buFont typeface="+mj-lt"/>
              <a:buAutoNum type="alphaLcParenR"/>
            </a:pPr>
            <a:r>
              <a:rPr lang="en-US" dirty="0"/>
              <a:t>Time series modeling to account for seasonality. What insights from other markets could we leverage to better forecast the New York Market?</a:t>
            </a:r>
          </a:p>
        </p:txBody>
      </p:sp>
      <p:pic>
        <p:nvPicPr>
          <p:cNvPr id="6" name="Graphic 5" descr="Badge 5">
            <a:extLst>
              <a:ext uri="{FF2B5EF4-FFF2-40B4-BE49-F238E27FC236}">
                <a16:creationId xmlns:a16="http://schemas.microsoft.com/office/drawing/2014/main" id="{1F589860-CBAC-CC45-A24D-CA35F3D68CA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38200" y="4990910"/>
            <a:ext cx="548640" cy="548640"/>
          </a:xfrm>
          <a:prstGeom prst="rect">
            <a:avLst/>
          </a:prstGeom>
        </p:spPr>
      </p:pic>
      <p:pic>
        <p:nvPicPr>
          <p:cNvPr id="8" name="Graphic 7" descr="Badge 4">
            <a:extLst>
              <a:ext uri="{FF2B5EF4-FFF2-40B4-BE49-F238E27FC236}">
                <a16:creationId xmlns:a16="http://schemas.microsoft.com/office/drawing/2014/main" id="{31DE6A80-DD1A-0C46-A6A2-940EA0FAAB8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38200" y="4367119"/>
            <a:ext cx="548640" cy="548640"/>
          </a:xfrm>
          <a:prstGeom prst="rect">
            <a:avLst/>
          </a:prstGeom>
        </p:spPr>
      </p:pic>
      <p:pic>
        <p:nvPicPr>
          <p:cNvPr id="10" name="Graphic 9" descr="Badge 3">
            <a:extLst>
              <a:ext uri="{FF2B5EF4-FFF2-40B4-BE49-F238E27FC236}">
                <a16:creationId xmlns:a16="http://schemas.microsoft.com/office/drawing/2014/main" id="{4BC9566D-7899-8845-922B-A4BF2F00A52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38200" y="3299637"/>
            <a:ext cx="548640" cy="548640"/>
          </a:xfrm>
          <a:prstGeom prst="rect">
            <a:avLst/>
          </a:prstGeom>
        </p:spPr>
      </p:pic>
      <p:pic>
        <p:nvPicPr>
          <p:cNvPr id="12" name="Graphic 11" descr="Badge">
            <a:extLst>
              <a:ext uri="{FF2B5EF4-FFF2-40B4-BE49-F238E27FC236}">
                <a16:creationId xmlns:a16="http://schemas.microsoft.com/office/drawing/2014/main" id="{8C119C1A-E8B8-9A4C-9460-836D5856A565}"/>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838200" y="2259153"/>
            <a:ext cx="548640" cy="548640"/>
          </a:xfrm>
          <a:prstGeom prst="rect">
            <a:avLst/>
          </a:prstGeom>
        </p:spPr>
      </p:pic>
      <p:pic>
        <p:nvPicPr>
          <p:cNvPr id="14" name="Graphic 13" descr="Badge 1">
            <a:extLst>
              <a:ext uri="{FF2B5EF4-FFF2-40B4-BE49-F238E27FC236}">
                <a16:creationId xmlns:a16="http://schemas.microsoft.com/office/drawing/2014/main" id="{8B24C999-D85A-594D-A974-8C1A28EC1066}"/>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838200" y="1690688"/>
            <a:ext cx="548640" cy="548640"/>
          </a:xfrm>
          <a:prstGeom prst="rect">
            <a:avLst/>
          </a:prstGeom>
        </p:spPr>
      </p:pic>
    </p:spTree>
    <p:extLst>
      <p:ext uri="{BB962C8B-B14F-4D97-AF65-F5344CB8AC3E}">
        <p14:creationId xmlns:p14="http://schemas.microsoft.com/office/powerpoint/2010/main" val="20452043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E3DF7-BA3B-2043-9EA1-463FE9DFD213}"/>
              </a:ext>
            </a:extLst>
          </p:cNvPr>
          <p:cNvSpPr>
            <a:spLocks noGrp="1"/>
          </p:cNvSpPr>
          <p:nvPr>
            <p:ph type="title"/>
          </p:nvPr>
        </p:nvSpPr>
        <p:spPr/>
        <p:txBody>
          <a:bodyPr anchor="b">
            <a:normAutofit/>
          </a:bodyPr>
          <a:lstStyle/>
          <a:p>
            <a:r>
              <a:rPr lang="en-US" b="1" dirty="0"/>
              <a:t>ANALYSIS OVERVIEW</a:t>
            </a:r>
          </a:p>
        </p:txBody>
      </p:sp>
      <p:sp>
        <p:nvSpPr>
          <p:cNvPr id="3" name="Content Placeholder 2">
            <a:extLst>
              <a:ext uri="{FF2B5EF4-FFF2-40B4-BE49-F238E27FC236}">
                <a16:creationId xmlns:a16="http://schemas.microsoft.com/office/drawing/2014/main" id="{006EB635-C36B-B645-A447-F4F4AA37A3F5}"/>
              </a:ext>
            </a:extLst>
          </p:cNvPr>
          <p:cNvSpPr>
            <a:spLocks noGrp="1"/>
          </p:cNvSpPr>
          <p:nvPr>
            <p:ph sz="half" idx="1"/>
          </p:nvPr>
        </p:nvSpPr>
        <p:spPr/>
        <p:txBody>
          <a:bodyPr anchor="t">
            <a:normAutofit/>
          </a:bodyPr>
          <a:lstStyle/>
          <a:p>
            <a:pPr marL="0" indent="0">
              <a:buNone/>
            </a:pPr>
            <a:r>
              <a:rPr lang="en-US" dirty="0">
                <a:solidFill>
                  <a:schemeClr val="tx1">
                    <a:lumMod val="50000"/>
                    <a:lumOff val="50000"/>
                  </a:schemeClr>
                </a:solidFill>
              </a:rPr>
              <a:t>1 </a:t>
            </a:r>
            <a:r>
              <a:rPr lang="en-US" b="1" dirty="0"/>
              <a:t>EXECUTIVE SUMARY</a:t>
            </a:r>
          </a:p>
          <a:p>
            <a:pPr marL="0" indent="0">
              <a:buNone/>
            </a:pPr>
            <a:r>
              <a:rPr lang="en-US" dirty="0">
                <a:solidFill>
                  <a:schemeClr val="tx1">
                    <a:lumMod val="50000"/>
                    <a:lumOff val="50000"/>
                  </a:schemeClr>
                </a:solidFill>
              </a:rPr>
              <a:t>2</a:t>
            </a:r>
            <a:r>
              <a:rPr lang="en-US" dirty="0"/>
              <a:t> </a:t>
            </a:r>
            <a:r>
              <a:rPr lang="en-US" b="1" dirty="0"/>
              <a:t>INTRODUCTION</a:t>
            </a:r>
          </a:p>
          <a:p>
            <a:pPr marL="0" indent="0">
              <a:buNone/>
            </a:pPr>
            <a:r>
              <a:rPr lang="en-US" dirty="0">
                <a:solidFill>
                  <a:schemeClr val="tx1">
                    <a:lumMod val="50000"/>
                    <a:lumOff val="50000"/>
                  </a:schemeClr>
                </a:solidFill>
              </a:rPr>
              <a:t>3 </a:t>
            </a:r>
            <a:r>
              <a:rPr lang="en-US" b="1" dirty="0"/>
              <a:t>NEW MARKET ANALYSIS</a:t>
            </a:r>
          </a:p>
          <a:p>
            <a:pPr marL="0" indent="0">
              <a:buNone/>
            </a:pPr>
            <a:r>
              <a:rPr lang="en-US" dirty="0">
                <a:solidFill>
                  <a:schemeClr val="tx1">
                    <a:lumMod val="50000"/>
                    <a:lumOff val="50000"/>
                  </a:schemeClr>
                </a:solidFill>
              </a:rPr>
              <a:t>4</a:t>
            </a:r>
            <a:r>
              <a:rPr lang="en-US" dirty="0"/>
              <a:t> </a:t>
            </a:r>
            <a:r>
              <a:rPr lang="en-US" b="1" dirty="0"/>
              <a:t>DATA</a:t>
            </a:r>
          </a:p>
          <a:p>
            <a:pPr marL="0" indent="0">
              <a:buNone/>
            </a:pPr>
            <a:r>
              <a:rPr lang="en-US" dirty="0">
                <a:solidFill>
                  <a:schemeClr val="tx1">
                    <a:lumMod val="50000"/>
                    <a:lumOff val="50000"/>
                  </a:schemeClr>
                </a:solidFill>
              </a:rPr>
              <a:t>5 </a:t>
            </a:r>
            <a:r>
              <a:rPr lang="en-US" b="1" dirty="0"/>
              <a:t>GROWTH STRATEGY</a:t>
            </a:r>
          </a:p>
          <a:p>
            <a:pPr marL="0" indent="0">
              <a:buNone/>
            </a:pPr>
            <a:r>
              <a:rPr lang="en-US" dirty="0">
                <a:solidFill>
                  <a:schemeClr val="tx1">
                    <a:lumMod val="50000"/>
                    <a:lumOff val="50000"/>
                  </a:schemeClr>
                </a:solidFill>
              </a:rPr>
              <a:t>6</a:t>
            </a:r>
            <a:r>
              <a:rPr lang="en-US" dirty="0"/>
              <a:t> </a:t>
            </a:r>
            <a:r>
              <a:rPr lang="en-US" b="1" dirty="0"/>
              <a:t>NEXT STEPS</a:t>
            </a:r>
          </a:p>
          <a:p>
            <a:pPr marL="0" indent="0">
              <a:buNone/>
            </a:pPr>
            <a:r>
              <a:rPr lang="en-US" dirty="0">
                <a:solidFill>
                  <a:schemeClr val="tx1">
                    <a:lumMod val="50000"/>
                    <a:lumOff val="50000"/>
                  </a:schemeClr>
                </a:solidFill>
              </a:rPr>
              <a:t>7 </a:t>
            </a:r>
            <a:r>
              <a:rPr lang="en-US" b="1" dirty="0"/>
              <a:t>APPENDIX</a:t>
            </a:r>
          </a:p>
        </p:txBody>
      </p:sp>
    </p:spTree>
    <p:extLst>
      <p:ext uri="{BB962C8B-B14F-4D97-AF65-F5344CB8AC3E}">
        <p14:creationId xmlns:p14="http://schemas.microsoft.com/office/powerpoint/2010/main" val="36734420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8DA99-C362-584A-B5CC-2CDA40E3F694}"/>
              </a:ext>
            </a:extLst>
          </p:cNvPr>
          <p:cNvSpPr>
            <a:spLocks noGrp="1"/>
          </p:cNvSpPr>
          <p:nvPr>
            <p:ph type="title"/>
          </p:nvPr>
        </p:nvSpPr>
        <p:spPr/>
        <p:txBody>
          <a:bodyPr/>
          <a:lstStyle/>
          <a:p>
            <a:r>
              <a:rPr lang="en-US" dirty="0">
                <a:solidFill>
                  <a:schemeClr val="tx1">
                    <a:lumMod val="50000"/>
                    <a:lumOff val="50000"/>
                  </a:schemeClr>
                </a:solidFill>
              </a:rPr>
              <a:t>7</a:t>
            </a:r>
            <a:r>
              <a:rPr lang="en-US" b="1" dirty="0"/>
              <a:t> APPENDIX</a:t>
            </a:r>
          </a:p>
        </p:txBody>
      </p:sp>
      <p:sp>
        <p:nvSpPr>
          <p:cNvPr id="3" name="Content Placeholder 2">
            <a:extLst>
              <a:ext uri="{FF2B5EF4-FFF2-40B4-BE49-F238E27FC236}">
                <a16:creationId xmlns:a16="http://schemas.microsoft.com/office/drawing/2014/main" id="{A1D82CB1-4D3C-C84E-BC17-72AC1020EB2E}"/>
              </a:ext>
            </a:extLst>
          </p:cNvPr>
          <p:cNvSpPr>
            <a:spLocks noGrp="1"/>
          </p:cNvSpPr>
          <p:nvPr>
            <p:ph idx="1"/>
          </p:nvPr>
        </p:nvSpPr>
        <p:spPr/>
        <p:txBody>
          <a:bodyPr/>
          <a:lstStyle/>
          <a:p>
            <a:pPr marL="0" indent="0">
              <a:buNone/>
            </a:pPr>
            <a:r>
              <a:rPr lang="en-US" dirty="0"/>
              <a:t>I hope you enjoyed my analysis. Please reach out with any further questions.</a:t>
            </a:r>
          </a:p>
          <a:p>
            <a:pPr marL="0" indent="0">
              <a:buNone/>
            </a:pPr>
            <a:endParaRPr lang="en-US" dirty="0"/>
          </a:p>
          <a:p>
            <a:pPr marL="0" indent="0">
              <a:buNone/>
            </a:pPr>
            <a:r>
              <a:rPr lang="en-US" dirty="0"/>
              <a:t>The full analysis can be found on my GitHub profile.</a:t>
            </a:r>
          </a:p>
          <a:p>
            <a:endParaRPr lang="en-US" dirty="0"/>
          </a:p>
          <a:p>
            <a:pPr marL="0" indent="0">
              <a:buNone/>
            </a:pPr>
            <a:r>
              <a:rPr lang="en-US" dirty="0"/>
              <a:t>Contact Information:</a:t>
            </a:r>
          </a:p>
          <a:p>
            <a:pPr marL="0" indent="0">
              <a:buNone/>
            </a:pPr>
            <a:r>
              <a:rPr lang="en-US" dirty="0"/>
              <a:t>Stephen Stark</a:t>
            </a:r>
          </a:p>
          <a:p>
            <a:pPr marL="0" indent="0">
              <a:buNone/>
            </a:pPr>
            <a:r>
              <a:rPr lang="en-US" dirty="0">
                <a:hlinkClick r:id="rId2"/>
              </a:rPr>
              <a:t>Email</a:t>
            </a:r>
            <a:r>
              <a:rPr lang="en-US" dirty="0"/>
              <a:t> | </a:t>
            </a:r>
            <a:r>
              <a:rPr lang="en-US" dirty="0">
                <a:hlinkClick r:id="rId3"/>
              </a:rPr>
              <a:t>LinkedIn</a:t>
            </a:r>
            <a:r>
              <a:rPr lang="en-US" dirty="0"/>
              <a:t> | </a:t>
            </a:r>
            <a:r>
              <a:rPr lang="en-US" dirty="0">
                <a:hlinkClick r:id="rId4"/>
              </a:rPr>
              <a:t>GitHub</a:t>
            </a:r>
            <a:endParaRPr lang="en-US" dirty="0"/>
          </a:p>
        </p:txBody>
      </p:sp>
    </p:spTree>
    <p:extLst>
      <p:ext uri="{BB962C8B-B14F-4D97-AF65-F5344CB8AC3E}">
        <p14:creationId xmlns:p14="http://schemas.microsoft.com/office/powerpoint/2010/main" val="42431279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83E736-4B98-9644-A7B5-0049FB8F0674}"/>
              </a:ext>
            </a:extLst>
          </p:cNvPr>
          <p:cNvSpPr>
            <a:spLocks noGrp="1"/>
          </p:cNvSpPr>
          <p:nvPr>
            <p:ph type="title"/>
          </p:nvPr>
        </p:nvSpPr>
        <p:spPr/>
        <p:txBody>
          <a:bodyPr/>
          <a:lstStyle/>
          <a:p>
            <a:r>
              <a:rPr lang="en-US" dirty="0">
                <a:solidFill>
                  <a:schemeClr val="tx1">
                    <a:lumMod val="50000"/>
                    <a:lumOff val="50000"/>
                  </a:schemeClr>
                </a:solidFill>
              </a:rPr>
              <a:t>1</a:t>
            </a:r>
            <a:r>
              <a:rPr lang="en-US" b="1" dirty="0"/>
              <a:t> EXECUTIVE SUMMARY </a:t>
            </a:r>
          </a:p>
        </p:txBody>
      </p:sp>
      <p:sp>
        <p:nvSpPr>
          <p:cNvPr id="3" name="Content Placeholder 2">
            <a:extLst>
              <a:ext uri="{FF2B5EF4-FFF2-40B4-BE49-F238E27FC236}">
                <a16:creationId xmlns:a16="http://schemas.microsoft.com/office/drawing/2014/main" id="{C2C89DF2-3A71-824E-B4DE-C3F1A6BEA76E}"/>
              </a:ext>
            </a:extLst>
          </p:cNvPr>
          <p:cNvSpPr>
            <a:spLocks noGrp="1"/>
          </p:cNvSpPr>
          <p:nvPr>
            <p:ph idx="1"/>
          </p:nvPr>
        </p:nvSpPr>
        <p:spPr>
          <a:xfrm>
            <a:off x="838200" y="1825625"/>
            <a:ext cx="10515600" cy="4667250"/>
          </a:xfrm>
        </p:spPr>
        <p:txBody>
          <a:bodyPr>
            <a:normAutofit fontScale="92500"/>
          </a:bodyPr>
          <a:lstStyle/>
          <a:p>
            <a:pPr marL="0" indent="0">
              <a:buNone/>
            </a:pPr>
            <a:r>
              <a:rPr lang="en-US" sz="1600" dirty="0"/>
              <a:t>The New York market is </a:t>
            </a:r>
            <a:r>
              <a:rPr lang="en-US" sz="1600" b="1" dirty="0"/>
              <a:t>STRONG with SIGNIFICANT GROWTH POTENTIAL</a:t>
            </a:r>
            <a:r>
              <a:rPr lang="en-US" sz="1600" dirty="0"/>
              <a:t>:</a:t>
            </a:r>
          </a:p>
          <a:p>
            <a:r>
              <a:rPr lang="en-US" sz="1600" dirty="0"/>
              <a:t>Completed 4,700 transactions in the month of October 2014 </a:t>
            </a:r>
          </a:p>
          <a:p>
            <a:r>
              <a:rPr lang="en-US" sz="1600" dirty="0"/>
              <a:t>45-minute average delivery time </a:t>
            </a:r>
          </a:p>
          <a:p>
            <a:r>
              <a:rPr lang="en-US" sz="1600" dirty="0"/>
              <a:t>2,900+ unique customers served; 16% order twice, 6% order three or more times</a:t>
            </a:r>
          </a:p>
          <a:p>
            <a:r>
              <a:rPr lang="en-US" sz="1600" dirty="0"/>
              <a:t>Most popular delivery time is between 6PM-8PM</a:t>
            </a:r>
          </a:p>
          <a:p>
            <a:pPr marL="0" indent="0">
              <a:buNone/>
            </a:pPr>
            <a:endParaRPr lang="en-US" sz="1600" b="1" dirty="0"/>
          </a:p>
          <a:p>
            <a:pPr marL="0" indent="0">
              <a:buNone/>
            </a:pPr>
            <a:r>
              <a:rPr lang="en-US" sz="1600" b="1" dirty="0"/>
              <a:t>GROWTH RECOMMENDATION #1: </a:t>
            </a:r>
            <a:r>
              <a:rPr lang="en-US" sz="1600" dirty="0"/>
              <a:t>Targeted campaigns to specific zip codes.</a:t>
            </a:r>
          </a:p>
          <a:p>
            <a:r>
              <a:rPr lang="en-US" sz="1600" dirty="0"/>
              <a:t>[11226, 10025, 11211]: have the lowest market penetration rate, currently reaching 60 of the 290K potential customers</a:t>
            </a:r>
          </a:p>
          <a:p>
            <a:r>
              <a:rPr lang="en-US" sz="1600" dirty="0"/>
              <a:t>[10282,10007,10069]: have the highest average household median income $200K+ and a low market penetration rate, currently reaching 110 of the 17K potential customers</a:t>
            </a:r>
          </a:p>
          <a:p>
            <a:endParaRPr lang="en-US" sz="600" dirty="0"/>
          </a:p>
          <a:p>
            <a:pPr marL="0" indent="0">
              <a:buNone/>
            </a:pPr>
            <a:r>
              <a:rPr lang="en-US" sz="1600" b="1" dirty="0"/>
              <a:t>GROWTH RECOMMENDATION #2: </a:t>
            </a:r>
            <a:r>
              <a:rPr lang="en-US" sz="1600" dirty="0"/>
              <a:t>Focus on Jumpmen and Customer engagement. Survey the ones who use the service the most to to gather feedback on their hurdles and challenges. Also engage with the customers who only used once and haven’t returned.</a:t>
            </a:r>
          </a:p>
          <a:p>
            <a:pPr marL="0" indent="0">
              <a:buNone/>
            </a:pPr>
            <a:endParaRPr lang="en-US" sz="600" dirty="0"/>
          </a:p>
          <a:p>
            <a:pPr marL="0" indent="0">
              <a:buNone/>
            </a:pPr>
            <a:r>
              <a:rPr lang="en-US" sz="1600" b="1" dirty="0"/>
              <a:t>GROWTH RECOMMENDATION #3: </a:t>
            </a:r>
            <a:r>
              <a:rPr lang="en-US" sz="1600" dirty="0"/>
              <a:t>Decrease wasted time at restaurants. Explore a restaurant partnership model to minimize the time spent waiting at the pickup location.</a:t>
            </a:r>
          </a:p>
        </p:txBody>
      </p:sp>
    </p:spTree>
    <p:extLst>
      <p:ext uri="{BB962C8B-B14F-4D97-AF65-F5344CB8AC3E}">
        <p14:creationId xmlns:p14="http://schemas.microsoft.com/office/powerpoint/2010/main" val="18646497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722D2-D305-994E-9DB7-08152701F673}"/>
              </a:ext>
            </a:extLst>
          </p:cNvPr>
          <p:cNvSpPr>
            <a:spLocks noGrp="1"/>
          </p:cNvSpPr>
          <p:nvPr>
            <p:ph type="title"/>
          </p:nvPr>
        </p:nvSpPr>
        <p:spPr/>
        <p:txBody>
          <a:bodyPr/>
          <a:lstStyle/>
          <a:p>
            <a:r>
              <a:rPr lang="en-US" dirty="0">
                <a:solidFill>
                  <a:schemeClr val="tx1">
                    <a:lumMod val="50000"/>
                    <a:lumOff val="50000"/>
                  </a:schemeClr>
                </a:solidFill>
              </a:rPr>
              <a:t>2</a:t>
            </a:r>
            <a:r>
              <a:rPr lang="en-US" b="1" dirty="0"/>
              <a:t> INTRODUCTION</a:t>
            </a:r>
          </a:p>
        </p:txBody>
      </p:sp>
      <p:sp>
        <p:nvSpPr>
          <p:cNvPr id="24" name="Content Placeholder 23">
            <a:extLst>
              <a:ext uri="{FF2B5EF4-FFF2-40B4-BE49-F238E27FC236}">
                <a16:creationId xmlns:a16="http://schemas.microsoft.com/office/drawing/2014/main" id="{04FCE0AD-685B-E742-9ACC-02B308525902}"/>
              </a:ext>
            </a:extLst>
          </p:cNvPr>
          <p:cNvSpPr>
            <a:spLocks noGrp="1"/>
          </p:cNvSpPr>
          <p:nvPr>
            <p:ph sz="half" idx="2"/>
          </p:nvPr>
        </p:nvSpPr>
        <p:spPr>
          <a:xfrm>
            <a:off x="6172200" y="1825624"/>
            <a:ext cx="5181600" cy="5032375"/>
          </a:xfrm>
        </p:spPr>
        <p:txBody>
          <a:bodyPr>
            <a:normAutofit fontScale="32500" lnSpcReduction="20000"/>
          </a:bodyPr>
          <a:lstStyle/>
          <a:p>
            <a:pPr marL="0" indent="0">
              <a:buNone/>
            </a:pPr>
            <a:r>
              <a:rPr lang="en-US" sz="8000" b="1" dirty="0"/>
              <a:t>Assumptions</a:t>
            </a:r>
            <a:r>
              <a:rPr lang="en-US" sz="4000" b="1" dirty="0"/>
              <a:t>:</a:t>
            </a:r>
          </a:p>
          <a:p>
            <a:pPr>
              <a:lnSpc>
                <a:spcPct val="120000"/>
              </a:lnSpc>
            </a:pPr>
            <a:r>
              <a:rPr lang="en-US" sz="5500" dirty="0"/>
              <a:t>Place category, item name, item quantity, category name were all replaced with “not disclosed”</a:t>
            </a:r>
          </a:p>
          <a:p>
            <a:pPr>
              <a:lnSpc>
                <a:spcPct val="120000"/>
              </a:lnSpc>
            </a:pPr>
            <a:r>
              <a:rPr lang="en-US" sz="5500" dirty="0"/>
              <a:t>Estimated time to order using an average value for the dataset as my analysis did not show meaningful deviation by place category </a:t>
            </a:r>
          </a:p>
          <a:p>
            <a:pPr>
              <a:lnSpc>
                <a:spcPct val="120000"/>
              </a:lnSpc>
            </a:pPr>
            <a:r>
              <a:rPr lang="en-US" sz="5500" dirty="0"/>
              <a:t>Dropped records that did not have Jumpman pickup arrival and departure times</a:t>
            </a:r>
          </a:p>
          <a:p>
            <a:pPr>
              <a:lnSpc>
                <a:spcPct val="120000"/>
              </a:lnSpc>
            </a:pPr>
            <a:r>
              <a:rPr lang="en-US" sz="5500" dirty="0"/>
              <a:t>Multiple items from the same order were broken out into separate records. I decided to only keep one record per delivery id</a:t>
            </a:r>
          </a:p>
          <a:p>
            <a:pPr>
              <a:lnSpc>
                <a:spcPct val="120000"/>
              </a:lnSpc>
            </a:pPr>
            <a:r>
              <a:rPr lang="en-US" sz="5500" dirty="0"/>
              <a:t>Excluded records with suspicious values. One record suggested a bicyclist traveled 100+ mph</a:t>
            </a:r>
          </a:p>
          <a:p>
            <a:endParaRPr lang="en-US" dirty="0"/>
          </a:p>
        </p:txBody>
      </p:sp>
      <p:sp>
        <p:nvSpPr>
          <p:cNvPr id="25" name="Content Placeholder 23">
            <a:extLst>
              <a:ext uri="{FF2B5EF4-FFF2-40B4-BE49-F238E27FC236}">
                <a16:creationId xmlns:a16="http://schemas.microsoft.com/office/drawing/2014/main" id="{39A61836-5866-3B42-9CE5-F668738B74E6}"/>
              </a:ext>
            </a:extLst>
          </p:cNvPr>
          <p:cNvSpPr txBox="1">
            <a:spLocks/>
          </p:cNvSpPr>
          <p:nvPr/>
        </p:nvSpPr>
        <p:spPr>
          <a:xfrm>
            <a:off x="990600" y="1825625"/>
            <a:ext cx="5181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600" b="1" dirty="0"/>
              <a:t>Methodology</a:t>
            </a:r>
            <a:r>
              <a:rPr lang="en-US" sz="2600" dirty="0"/>
              <a:t>:</a:t>
            </a:r>
          </a:p>
          <a:p>
            <a:pPr marL="514350" indent="-514350">
              <a:buAutoNum type="arabicPeriod"/>
            </a:pPr>
            <a:r>
              <a:rPr lang="en-US" sz="2000" dirty="0"/>
              <a:t>Examine data integrity concerns</a:t>
            </a:r>
          </a:p>
          <a:p>
            <a:pPr marL="514350" indent="-514350">
              <a:buAutoNum type="arabicPeriod"/>
            </a:pPr>
            <a:r>
              <a:rPr lang="en-US" sz="2000" dirty="0"/>
              <a:t>Exploratory data analysis</a:t>
            </a:r>
          </a:p>
          <a:p>
            <a:pPr marL="514350" indent="-514350">
              <a:buAutoNum type="arabicPeriod"/>
            </a:pPr>
            <a:r>
              <a:rPr lang="en-US" sz="2000" dirty="0"/>
              <a:t>Feature engineering</a:t>
            </a:r>
          </a:p>
          <a:p>
            <a:pPr marL="514350" indent="-514350">
              <a:buAutoNum type="arabicPeriod"/>
            </a:pPr>
            <a:r>
              <a:rPr lang="en-US" sz="2000" dirty="0"/>
              <a:t>Determine growth strategy</a:t>
            </a:r>
          </a:p>
          <a:p>
            <a:pPr marL="514350" indent="-514350">
              <a:buAutoNum type="arabicPeriod"/>
            </a:pPr>
            <a:endParaRPr lang="en-US" sz="2600" dirty="0"/>
          </a:p>
        </p:txBody>
      </p:sp>
    </p:spTree>
    <p:extLst>
      <p:ext uri="{BB962C8B-B14F-4D97-AF65-F5344CB8AC3E}">
        <p14:creationId xmlns:p14="http://schemas.microsoft.com/office/powerpoint/2010/main" val="16010876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D20CC92-6045-F848-8B3F-E6A948D47CBA}"/>
              </a:ext>
            </a:extLst>
          </p:cNvPr>
          <p:cNvSpPr>
            <a:spLocks noGrp="1"/>
          </p:cNvSpPr>
          <p:nvPr>
            <p:ph type="title"/>
          </p:nvPr>
        </p:nvSpPr>
        <p:spPr/>
        <p:txBody>
          <a:bodyPr/>
          <a:lstStyle/>
          <a:p>
            <a:r>
              <a:rPr lang="en-US" dirty="0">
                <a:solidFill>
                  <a:schemeClr val="tx1">
                    <a:lumMod val="50000"/>
                    <a:lumOff val="50000"/>
                  </a:schemeClr>
                </a:solidFill>
              </a:rPr>
              <a:t>3</a:t>
            </a:r>
            <a:r>
              <a:rPr lang="en-US" b="1" dirty="0"/>
              <a:t> NEW MARKET ANALYSIS </a:t>
            </a:r>
          </a:p>
        </p:txBody>
      </p:sp>
      <p:sp>
        <p:nvSpPr>
          <p:cNvPr id="7" name="TextBox 6">
            <a:extLst>
              <a:ext uri="{FF2B5EF4-FFF2-40B4-BE49-F238E27FC236}">
                <a16:creationId xmlns:a16="http://schemas.microsoft.com/office/drawing/2014/main" id="{66FBDD22-ACDF-7D4E-9CF9-B962CB5B5953}"/>
              </a:ext>
            </a:extLst>
          </p:cNvPr>
          <p:cNvSpPr txBox="1"/>
          <p:nvPr/>
        </p:nvSpPr>
        <p:spPr>
          <a:xfrm>
            <a:off x="4272987" y="2722944"/>
            <a:ext cx="3747648" cy="3588955"/>
          </a:xfrm>
          <a:prstGeom prst="rect">
            <a:avLst/>
          </a:prstGeom>
          <a:solidFill>
            <a:schemeClr val="bg1">
              <a:lumMod val="85000"/>
            </a:schemeClr>
          </a:solidFill>
          <a:effectLst>
            <a:softEdge rad="0"/>
          </a:effectLst>
        </p:spPr>
        <p:txBody>
          <a:bodyPr wrap="square" rtlCol="0">
            <a:spAutoFit/>
          </a:bodyPr>
          <a:lstStyle/>
          <a:p>
            <a:endParaRPr lang="en-US" dirty="0"/>
          </a:p>
        </p:txBody>
      </p:sp>
      <p:sp>
        <p:nvSpPr>
          <p:cNvPr id="6" name="Content Placeholder 5">
            <a:extLst>
              <a:ext uri="{FF2B5EF4-FFF2-40B4-BE49-F238E27FC236}">
                <a16:creationId xmlns:a16="http://schemas.microsoft.com/office/drawing/2014/main" id="{6B1F088F-90EF-FB44-8402-452E04D326F4}"/>
              </a:ext>
            </a:extLst>
          </p:cNvPr>
          <p:cNvSpPr>
            <a:spLocks noGrp="1"/>
          </p:cNvSpPr>
          <p:nvPr>
            <p:ph idx="1"/>
          </p:nvPr>
        </p:nvSpPr>
        <p:spPr/>
        <p:txBody>
          <a:bodyPr>
            <a:normAutofit/>
          </a:bodyPr>
          <a:lstStyle/>
          <a:p>
            <a:pPr marL="0" indent="0" algn="ctr">
              <a:buNone/>
            </a:pPr>
            <a:r>
              <a:rPr lang="en-US" sz="3000" dirty="0"/>
              <a:t>KNOW THE BUSINESS </a:t>
            </a:r>
          </a:p>
          <a:p>
            <a:pPr marL="0" indent="0" algn="ctr">
              <a:buNone/>
            </a:pPr>
            <a:endParaRPr lang="en-US" sz="3000" dirty="0"/>
          </a:p>
          <a:p>
            <a:pPr marL="0" indent="0" algn="ctr">
              <a:buNone/>
            </a:pPr>
            <a:r>
              <a:rPr lang="en-US" sz="3000" b="1" dirty="0"/>
              <a:t>CUSTOMERS</a:t>
            </a:r>
          </a:p>
          <a:p>
            <a:pPr marL="0" indent="0" algn="ctr">
              <a:buNone/>
            </a:pPr>
            <a:r>
              <a:rPr lang="en-US" sz="5000" b="1" dirty="0"/>
              <a:t>+</a:t>
            </a:r>
          </a:p>
          <a:p>
            <a:pPr marL="0" indent="0" algn="ctr">
              <a:buNone/>
            </a:pPr>
            <a:r>
              <a:rPr lang="en-US" sz="3000" b="1" dirty="0"/>
              <a:t>JUMPMEN</a:t>
            </a:r>
          </a:p>
          <a:p>
            <a:pPr marL="0" indent="0" algn="ctr">
              <a:buNone/>
            </a:pPr>
            <a:r>
              <a:rPr lang="en-US" sz="5000" b="1" dirty="0"/>
              <a:t>+</a:t>
            </a:r>
          </a:p>
          <a:p>
            <a:pPr marL="0" indent="0" algn="ctr">
              <a:buNone/>
            </a:pPr>
            <a:r>
              <a:rPr lang="en-US" sz="3000" b="1" dirty="0"/>
              <a:t>BUSINESSES</a:t>
            </a:r>
            <a:endParaRPr lang="en-US" sz="3000" dirty="0"/>
          </a:p>
        </p:txBody>
      </p:sp>
    </p:spTree>
    <p:extLst>
      <p:ext uri="{BB962C8B-B14F-4D97-AF65-F5344CB8AC3E}">
        <p14:creationId xmlns:p14="http://schemas.microsoft.com/office/powerpoint/2010/main" val="287967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FD823-B593-C646-ADFF-C22F72D11484}"/>
              </a:ext>
            </a:extLst>
          </p:cNvPr>
          <p:cNvSpPr>
            <a:spLocks noGrp="1"/>
          </p:cNvSpPr>
          <p:nvPr>
            <p:ph type="title"/>
          </p:nvPr>
        </p:nvSpPr>
        <p:spPr/>
        <p:txBody>
          <a:bodyPr/>
          <a:lstStyle/>
          <a:p>
            <a:r>
              <a:rPr lang="en-US" dirty="0">
                <a:solidFill>
                  <a:schemeClr val="tx1">
                    <a:lumMod val="50000"/>
                    <a:lumOff val="50000"/>
                  </a:schemeClr>
                </a:solidFill>
              </a:rPr>
              <a:t>3.1</a:t>
            </a:r>
            <a:r>
              <a:rPr lang="en-US" b="1" dirty="0"/>
              <a:t> NEW MARKET ANALYSIS [CUSTOMERS]</a:t>
            </a:r>
          </a:p>
        </p:txBody>
      </p:sp>
      <p:sp>
        <p:nvSpPr>
          <p:cNvPr id="8" name="Content Placeholder 7">
            <a:extLst>
              <a:ext uri="{FF2B5EF4-FFF2-40B4-BE49-F238E27FC236}">
                <a16:creationId xmlns:a16="http://schemas.microsoft.com/office/drawing/2014/main" id="{51D60E37-4447-0847-BCB8-8C365F0CF1CB}"/>
              </a:ext>
            </a:extLst>
          </p:cNvPr>
          <p:cNvSpPr>
            <a:spLocks noGrp="1"/>
          </p:cNvSpPr>
          <p:nvPr>
            <p:ph sz="half" idx="1"/>
          </p:nvPr>
        </p:nvSpPr>
        <p:spPr>
          <a:xfrm>
            <a:off x="838201" y="1825625"/>
            <a:ext cx="4736244" cy="4351338"/>
          </a:xfrm>
        </p:spPr>
        <p:txBody>
          <a:bodyPr>
            <a:normAutofit/>
          </a:bodyPr>
          <a:lstStyle/>
          <a:p>
            <a:pPr marL="0" indent="0">
              <a:buNone/>
            </a:pPr>
            <a:r>
              <a:rPr lang="en-US" sz="1600" b="1" dirty="0"/>
              <a:t>CUSTOMER PROFILE</a:t>
            </a:r>
          </a:p>
          <a:p>
            <a:pPr marL="0" indent="0">
              <a:buNone/>
            </a:pPr>
            <a:r>
              <a:rPr lang="en-US" sz="1600" dirty="0"/>
              <a:t>Dinner is most popular (6PM – 8PM) followed by lunch</a:t>
            </a:r>
          </a:p>
          <a:p>
            <a:pPr marL="0" indent="0">
              <a:buNone/>
            </a:pPr>
            <a:endParaRPr lang="en-US" sz="100" dirty="0"/>
          </a:p>
          <a:p>
            <a:pPr marL="0" indent="0">
              <a:buNone/>
            </a:pPr>
            <a:r>
              <a:rPr lang="en-US" sz="1600" dirty="0"/>
              <a:t>Five most frequented drop off zip codes are</a:t>
            </a:r>
          </a:p>
          <a:p>
            <a:pPr marL="0" indent="0">
              <a:buNone/>
            </a:pPr>
            <a:r>
              <a:rPr lang="en-US" sz="1600" dirty="0"/>
              <a:t>[10001, 10002, 10003, 10011, 10012]</a:t>
            </a:r>
          </a:p>
          <a:p>
            <a:pPr marL="0" indent="0">
              <a:buNone/>
            </a:pPr>
            <a:endParaRPr lang="en-US" sz="100" dirty="0"/>
          </a:p>
          <a:p>
            <a:pPr marL="0" indent="0">
              <a:buNone/>
            </a:pPr>
            <a:r>
              <a:rPr lang="en-US" sz="1600" dirty="0"/>
              <a:t>Average median household income of $80K, with average population of 46K per zip code</a:t>
            </a:r>
          </a:p>
          <a:p>
            <a:pPr marL="0" indent="0">
              <a:buNone/>
            </a:pPr>
            <a:endParaRPr lang="en-US" sz="100" dirty="0"/>
          </a:p>
          <a:p>
            <a:pPr marL="0" indent="0">
              <a:buNone/>
            </a:pPr>
            <a:r>
              <a:rPr lang="en-US" sz="1600" dirty="0"/>
              <a:t>Most popular categories: Italian, American, burgers, Japanese, and dessert  </a:t>
            </a:r>
          </a:p>
          <a:p>
            <a:pPr marL="0" indent="0">
              <a:buNone/>
            </a:pPr>
            <a:endParaRPr lang="en-US" sz="1400" dirty="0"/>
          </a:p>
        </p:txBody>
      </p:sp>
      <p:sp>
        <p:nvSpPr>
          <p:cNvPr id="10" name="Content Placeholder 9">
            <a:extLst>
              <a:ext uri="{FF2B5EF4-FFF2-40B4-BE49-F238E27FC236}">
                <a16:creationId xmlns:a16="http://schemas.microsoft.com/office/drawing/2014/main" id="{F6910CA8-34C1-3A4B-A6C1-94452995C4DE}"/>
              </a:ext>
            </a:extLst>
          </p:cNvPr>
          <p:cNvSpPr>
            <a:spLocks noGrp="1"/>
          </p:cNvSpPr>
          <p:nvPr>
            <p:ph sz="half" idx="2"/>
          </p:nvPr>
        </p:nvSpPr>
        <p:spPr>
          <a:xfrm>
            <a:off x="6412374" y="1825625"/>
            <a:ext cx="4941425" cy="4351338"/>
          </a:xfrm>
        </p:spPr>
        <p:txBody>
          <a:bodyPr>
            <a:normAutofit/>
          </a:bodyPr>
          <a:lstStyle/>
          <a:p>
            <a:pPr marL="0" indent="0">
              <a:buNone/>
            </a:pPr>
            <a:r>
              <a:rPr lang="en-US" sz="1600" b="1" dirty="0"/>
              <a:t>CUSTOMER LOYALTY</a:t>
            </a:r>
          </a:p>
          <a:p>
            <a:pPr marL="0" indent="0">
              <a:buNone/>
            </a:pPr>
            <a:r>
              <a:rPr lang="en-US" sz="1600" dirty="0"/>
              <a:t>Most loyal customer, customer id #369272, ordered 23 times!</a:t>
            </a:r>
          </a:p>
          <a:p>
            <a:pPr marL="0" indent="0">
              <a:buNone/>
            </a:pPr>
            <a:endParaRPr lang="en-US" sz="100" dirty="0"/>
          </a:p>
          <a:p>
            <a:pPr marL="0" indent="0">
              <a:buNone/>
            </a:pPr>
            <a:r>
              <a:rPr lang="en-US" sz="1600" dirty="0"/>
              <a:t>Average order frequency per customer is 1.6x</a:t>
            </a:r>
          </a:p>
          <a:p>
            <a:pPr marL="0" indent="0">
              <a:buNone/>
            </a:pPr>
            <a:endParaRPr lang="en-US" sz="100" dirty="0"/>
          </a:p>
          <a:p>
            <a:pPr marL="0" indent="0">
              <a:buNone/>
            </a:pPr>
            <a:r>
              <a:rPr lang="en-US" sz="1600" dirty="0"/>
              <a:t>30% of customers ordered more than once</a:t>
            </a:r>
          </a:p>
          <a:p>
            <a:endParaRPr lang="en-US" sz="1600" dirty="0">
              <a:solidFill>
                <a:srgbClr val="FF0000"/>
              </a:solidFill>
            </a:endParaRPr>
          </a:p>
          <a:p>
            <a:endParaRPr lang="en-US" sz="1600" dirty="0"/>
          </a:p>
          <a:p>
            <a:endParaRPr lang="en-US" sz="1600" dirty="0"/>
          </a:p>
        </p:txBody>
      </p:sp>
      <p:graphicFrame>
        <p:nvGraphicFramePr>
          <p:cNvPr id="6" name="Chart 5">
            <a:extLst>
              <a:ext uri="{FF2B5EF4-FFF2-40B4-BE49-F238E27FC236}">
                <a16:creationId xmlns:a16="http://schemas.microsoft.com/office/drawing/2014/main" id="{6913B4B3-C0B5-AD4A-A6DD-6DD670FFABEC}"/>
              </a:ext>
            </a:extLst>
          </p:cNvPr>
          <p:cNvGraphicFramePr/>
          <p:nvPr>
            <p:extLst>
              <p:ext uri="{D42A27DB-BD31-4B8C-83A1-F6EECF244321}">
                <p14:modId xmlns:p14="http://schemas.microsoft.com/office/powerpoint/2010/main" val="1361481739"/>
              </p:ext>
            </p:extLst>
          </p:nvPr>
        </p:nvGraphicFramePr>
        <p:xfrm>
          <a:off x="9065840" y="4032741"/>
          <a:ext cx="2414740" cy="2516253"/>
        </p:xfrm>
        <a:graphic>
          <a:graphicData uri="http://schemas.openxmlformats.org/drawingml/2006/chart">
            <c:chart xmlns:c="http://schemas.openxmlformats.org/drawingml/2006/chart" xmlns:r="http://schemas.openxmlformats.org/officeDocument/2006/relationships" r:id="rId2"/>
          </a:graphicData>
        </a:graphic>
      </p:graphicFrame>
      <p:pic>
        <p:nvPicPr>
          <p:cNvPr id="7" name="Picture 6">
            <a:extLst>
              <a:ext uri="{FF2B5EF4-FFF2-40B4-BE49-F238E27FC236}">
                <a16:creationId xmlns:a16="http://schemas.microsoft.com/office/drawing/2014/main" id="{9DD48B3D-B43E-C346-905C-5090D406A944}"/>
              </a:ext>
            </a:extLst>
          </p:cNvPr>
          <p:cNvPicPr>
            <a:picLocks noChangeAspect="1"/>
          </p:cNvPicPr>
          <p:nvPr/>
        </p:nvPicPr>
        <p:blipFill>
          <a:blip r:embed="rId3"/>
          <a:stretch>
            <a:fillRect/>
          </a:stretch>
        </p:blipFill>
        <p:spPr>
          <a:xfrm>
            <a:off x="1504708" y="4709959"/>
            <a:ext cx="3005712" cy="2148041"/>
          </a:xfrm>
          <a:prstGeom prst="rect">
            <a:avLst/>
          </a:prstGeom>
        </p:spPr>
      </p:pic>
      <p:graphicFrame>
        <p:nvGraphicFramePr>
          <p:cNvPr id="15" name="Chart 14">
            <a:extLst>
              <a:ext uri="{FF2B5EF4-FFF2-40B4-BE49-F238E27FC236}">
                <a16:creationId xmlns:a16="http://schemas.microsoft.com/office/drawing/2014/main" id="{75E141CC-77D3-8748-8474-6284E4FE187D}"/>
              </a:ext>
            </a:extLst>
          </p:cNvPr>
          <p:cNvGraphicFramePr/>
          <p:nvPr>
            <p:extLst>
              <p:ext uri="{D42A27DB-BD31-4B8C-83A1-F6EECF244321}">
                <p14:modId xmlns:p14="http://schemas.microsoft.com/office/powerpoint/2010/main" val="1074991232"/>
              </p:ext>
            </p:extLst>
          </p:nvPr>
        </p:nvGraphicFramePr>
        <p:xfrm>
          <a:off x="5992521" y="4047861"/>
          <a:ext cx="2860423" cy="2400052"/>
        </p:xfrm>
        <a:graphic>
          <a:graphicData uri="http://schemas.openxmlformats.org/drawingml/2006/chart">
            <c:chart xmlns:c="http://schemas.openxmlformats.org/drawingml/2006/chart" xmlns:r="http://schemas.openxmlformats.org/officeDocument/2006/relationships" r:id="rId4"/>
          </a:graphicData>
        </a:graphic>
      </p:graphicFrame>
      <p:pic>
        <p:nvPicPr>
          <p:cNvPr id="18" name="Graphic 17" descr="Lightbulb">
            <a:extLst>
              <a:ext uri="{FF2B5EF4-FFF2-40B4-BE49-F238E27FC236}">
                <a16:creationId xmlns:a16="http://schemas.microsoft.com/office/drawing/2014/main" id="{442D39E5-3ABF-E141-934A-2BF525B1457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30442" y="2141400"/>
            <a:ext cx="358879" cy="358879"/>
          </a:xfrm>
          <a:prstGeom prst="rect">
            <a:avLst/>
          </a:prstGeom>
        </p:spPr>
      </p:pic>
      <p:pic>
        <p:nvPicPr>
          <p:cNvPr id="19" name="Graphic 18" descr="Lightbulb">
            <a:extLst>
              <a:ext uri="{FF2B5EF4-FFF2-40B4-BE49-F238E27FC236}">
                <a16:creationId xmlns:a16="http://schemas.microsoft.com/office/drawing/2014/main" id="{B620C810-6412-E54A-9B35-F497593DDF6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21825" y="2781828"/>
            <a:ext cx="358879" cy="358879"/>
          </a:xfrm>
          <a:prstGeom prst="rect">
            <a:avLst/>
          </a:prstGeom>
        </p:spPr>
      </p:pic>
      <p:pic>
        <p:nvPicPr>
          <p:cNvPr id="20" name="Graphic 19" descr="Lightbulb">
            <a:extLst>
              <a:ext uri="{FF2B5EF4-FFF2-40B4-BE49-F238E27FC236}">
                <a16:creationId xmlns:a16="http://schemas.microsoft.com/office/drawing/2014/main" id="{AE1BEE2C-34C2-7547-A5AB-E446E467EF4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088330" y="2235926"/>
            <a:ext cx="358879" cy="358879"/>
          </a:xfrm>
          <a:prstGeom prst="rect">
            <a:avLst/>
          </a:prstGeom>
        </p:spPr>
      </p:pic>
      <p:pic>
        <p:nvPicPr>
          <p:cNvPr id="21" name="Graphic 20" descr="Lightbulb">
            <a:extLst>
              <a:ext uri="{FF2B5EF4-FFF2-40B4-BE49-F238E27FC236}">
                <a16:creationId xmlns:a16="http://schemas.microsoft.com/office/drawing/2014/main" id="{402CA333-2D3F-E84A-9FFD-261F09EAA35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30439" y="4222646"/>
            <a:ext cx="358879" cy="358879"/>
          </a:xfrm>
          <a:prstGeom prst="rect">
            <a:avLst/>
          </a:prstGeom>
        </p:spPr>
      </p:pic>
      <p:pic>
        <p:nvPicPr>
          <p:cNvPr id="23" name="Graphic 22" descr="Lightbulb">
            <a:extLst>
              <a:ext uri="{FF2B5EF4-FFF2-40B4-BE49-F238E27FC236}">
                <a16:creationId xmlns:a16="http://schemas.microsoft.com/office/drawing/2014/main" id="{6DDDAA5F-914C-D148-B311-13EF69AE8618}"/>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088330" y="2865755"/>
            <a:ext cx="358879" cy="358879"/>
          </a:xfrm>
          <a:prstGeom prst="rect">
            <a:avLst/>
          </a:prstGeom>
        </p:spPr>
      </p:pic>
      <p:pic>
        <p:nvPicPr>
          <p:cNvPr id="24" name="Graphic 23" descr="Lightbulb">
            <a:extLst>
              <a:ext uri="{FF2B5EF4-FFF2-40B4-BE49-F238E27FC236}">
                <a16:creationId xmlns:a16="http://schemas.microsoft.com/office/drawing/2014/main" id="{50B54B39-6621-E741-AE25-96E9AACE939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096000" y="3379839"/>
            <a:ext cx="358879" cy="358879"/>
          </a:xfrm>
          <a:prstGeom prst="rect">
            <a:avLst/>
          </a:prstGeom>
        </p:spPr>
      </p:pic>
      <p:sp>
        <p:nvSpPr>
          <p:cNvPr id="25" name="TextBox 1">
            <a:extLst>
              <a:ext uri="{FF2B5EF4-FFF2-40B4-BE49-F238E27FC236}">
                <a16:creationId xmlns:a16="http://schemas.microsoft.com/office/drawing/2014/main" id="{A72614E6-1058-3B4E-8FA7-EBC39EEEBEA4}"/>
              </a:ext>
            </a:extLst>
          </p:cNvPr>
          <p:cNvSpPr txBox="1"/>
          <p:nvPr/>
        </p:nvSpPr>
        <p:spPr>
          <a:xfrm>
            <a:off x="10185394" y="5406369"/>
            <a:ext cx="905718" cy="470006"/>
          </a:xfrm>
          <a:prstGeom prst="rect">
            <a:avLst/>
          </a:prstGeom>
        </p:spPr>
        <p:txBody>
          <a:bodyPr wrap="squar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b="1" dirty="0"/>
              <a:t>RETURN CUSTOMER</a:t>
            </a:r>
            <a:endParaRPr lang="en-US" sz="1100" b="1" dirty="0"/>
          </a:p>
        </p:txBody>
      </p:sp>
      <p:pic>
        <p:nvPicPr>
          <p:cNvPr id="26" name="Graphic 25" descr="Lightbulb">
            <a:extLst>
              <a:ext uri="{FF2B5EF4-FFF2-40B4-BE49-F238E27FC236}">
                <a16:creationId xmlns:a16="http://schemas.microsoft.com/office/drawing/2014/main" id="{03F1D714-941D-C242-98E2-0DA87CA02EC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30440" y="3560216"/>
            <a:ext cx="358879" cy="358879"/>
          </a:xfrm>
          <a:prstGeom prst="rect">
            <a:avLst/>
          </a:prstGeom>
        </p:spPr>
      </p:pic>
      <p:cxnSp>
        <p:nvCxnSpPr>
          <p:cNvPr id="27" name="Straight Connector 26">
            <a:extLst>
              <a:ext uri="{FF2B5EF4-FFF2-40B4-BE49-F238E27FC236}">
                <a16:creationId xmlns:a16="http://schemas.microsoft.com/office/drawing/2014/main" id="{875B11A6-F89E-C142-8EFC-44F62144DF09}"/>
              </a:ext>
            </a:extLst>
          </p:cNvPr>
          <p:cNvCxnSpPr>
            <a:cxnSpLocks/>
          </p:cNvCxnSpPr>
          <p:nvPr/>
        </p:nvCxnSpPr>
        <p:spPr>
          <a:xfrm>
            <a:off x="5764192" y="2101750"/>
            <a:ext cx="0" cy="4075213"/>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8267299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F5F62-80DE-2042-89E4-F3E78E5C9EB6}"/>
              </a:ext>
            </a:extLst>
          </p:cNvPr>
          <p:cNvSpPr>
            <a:spLocks noGrp="1"/>
          </p:cNvSpPr>
          <p:nvPr>
            <p:ph type="title"/>
          </p:nvPr>
        </p:nvSpPr>
        <p:spPr/>
        <p:txBody>
          <a:bodyPr/>
          <a:lstStyle/>
          <a:p>
            <a:r>
              <a:rPr lang="en-US" dirty="0">
                <a:solidFill>
                  <a:schemeClr val="tx1">
                    <a:lumMod val="50000"/>
                    <a:lumOff val="50000"/>
                  </a:schemeClr>
                </a:solidFill>
              </a:rPr>
              <a:t>3.2</a:t>
            </a:r>
            <a:r>
              <a:rPr lang="en-US" b="1" dirty="0"/>
              <a:t> NEW MARKET ANALYSIS [JUMPMEN]</a:t>
            </a:r>
          </a:p>
        </p:txBody>
      </p:sp>
      <p:sp>
        <p:nvSpPr>
          <p:cNvPr id="14" name="Content Placeholder 13">
            <a:extLst>
              <a:ext uri="{FF2B5EF4-FFF2-40B4-BE49-F238E27FC236}">
                <a16:creationId xmlns:a16="http://schemas.microsoft.com/office/drawing/2014/main" id="{018A62C9-3D3E-194B-91F5-F0E5D09553F0}"/>
              </a:ext>
            </a:extLst>
          </p:cNvPr>
          <p:cNvSpPr>
            <a:spLocks noGrp="1"/>
          </p:cNvSpPr>
          <p:nvPr>
            <p:ph sz="half" idx="2"/>
          </p:nvPr>
        </p:nvSpPr>
        <p:spPr>
          <a:xfrm>
            <a:off x="1017639" y="3443030"/>
            <a:ext cx="4903839" cy="1460500"/>
          </a:xfrm>
        </p:spPr>
        <p:txBody>
          <a:bodyPr>
            <a:noAutofit/>
          </a:bodyPr>
          <a:lstStyle/>
          <a:p>
            <a:pPr marL="0" indent="0">
              <a:buNone/>
            </a:pPr>
            <a:endParaRPr lang="en-US" sz="100" dirty="0"/>
          </a:p>
          <a:p>
            <a:pPr marL="0" indent="0">
              <a:buNone/>
            </a:pPr>
            <a:r>
              <a:rPr lang="en-US" sz="2600" dirty="0"/>
              <a:t>83,000 minutes spent waiting at businesses, or ~1,400 hours</a:t>
            </a:r>
          </a:p>
          <a:p>
            <a:pPr marL="0" indent="0">
              <a:buNone/>
            </a:pPr>
            <a:r>
              <a:rPr lang="en-US" sz="1200" dirty="0"/>
              <a:t>Average wait time of 17 minutes per business</a:t>
            </a:r>
          </a:p>
        </p:txBody>
      </p:sp>
      <p:pic>
        <p:nvPicPr>
          <p:cNvPr id="4" name="Picture 3">
            <a:extLst>
              <a:ext uri="{FF2B5EF4-FFF2-40B4-BE49-F238E27FC236}">
                <a16:creationId xmlns:a16="http://schemas.microsoft.com/office/drawing/2014/main" id="{BEE96D25-2668-E043-A5BE-BEEDEA11B495}"/>
              </a:ext>
            </a:extLst>
          </p:cNvPr>
          <p:cNvPicPr>
            <a:picLocks noChangeAspect="1"/>
          </p:cNvPicPr>
          <p:nvPr/>
        </p:nvPicPr>
        <p:blipFill>
          <a:blip r:embed="rId2"/>
          <a:stretch>
            <a:fillRect/>
          </a:stretch>
        </p:blipFill>
        <p:spPr>
          <a:xfrm>
            <a:off x="6466953" y="1389709"/>
            <a:ext cx="4069743" cy="1918418"/>
          </a:xfrm>
          <a:prstGeom prst="rect">
            <a:avLst/>
          </a:prstGeom>
        </p:spPr>
      </p:pic>
      <p:grpSp>
        <p:nvGrpSpPr>
          <p:cNvPr id="26" name="Group 25">
            <a:extLst>
              <a:ext uri="{FF2B5EF4-FFF2-40B4-BE49-F238E27FC236}">
                <a16:creationId xmlns:a16="http://schemas.microsoft.com/office/drawing/2014/main" id="{EDFDC4BD-9C5D-6041-9C0C-0C2FBABA6FEF}"/>
              </a:ext>
            </a:extLst>
          </p:cNvPr>
          <p:cNvGrpSpPr/>
          <p:nvPr/>
        </p:nvGrpSpPr>
        <p:grpSpPr>
          <a:xfrm>
            <a:off x="7662440" y="3339605"/>
            <a:ext cx="2874255" cy="1784884"/>
            <a:chOff x="-8969" y="4284987"/>
            <a:chExt cx="2727807" cy="2286000"/>
          </a:xfrm>
        </p:grpSpPr>
        <p:pic>
          <p:nvPicPr>
            <p:cNvPr id="6" name="Picture 5">
              <a:extLst>
                <a:ext uri="{FF2B5EF4-FFF2-40B4-BE49-F238E27FC236}">
                  <a16:creationId xmlns:a16="http://schemas.microsoft.com/office/drawing/2014/main" id="{96AF72D2-37EB-AF40-B7DD-DE8C15B4468D}"/>
                </a:ext>
              </a:extLst>
            </p:cNvPr>
            <p:cNvPicPr>
              <a:picLocks noChangeAspect="1"/>
            </p:cNvPicPr>
            <p:nvPr/>
          </p:nvPicPr>
          <p:blipFill>
            <a:blip r:embed="rId3"/>
            <a:stretch>
              <a:fillRect/>
            </a:stretch>
          </p:blipFill>
          <p:spPr>
            <a:xfrm>
              <a:off x="-8969" y="4284987"/>
              <a:ext cx="2727807" cy="2286000"/>
            </a:xfrm>
            <a:prstGeom prst="rect">
              <a:avLst/>
            </a:prstGeom>
          </p:spPr>
        </p:pic>
        <p:sp>
          <p:nvSpPr>
            <p:cNvPr id="17" name="TextBox 16">
              <a:extLst>
                <a:ext uri="{FF2B5EF4-FFF2-40B4-BE49-F238E27FC236}">
                  <a16:creationId xmlns:a16="http://schemas.microsoft.com/office/drawing/2014/main" id="{52FE82C5-5136-4140-81C8-AB89B1AEFD62}"/>
                </a:ext>
              </a:extLst>
            </p:cNvPr>
            <p:cNvSpPr txBox="1"/>
            <p:nvPr/>
          </p:nvSpPr>
          <p:spPr>
            <a:xfrm>
              <a:off x="1676784" y="5840633"/>
              <a:ext cx="857588" cy="271357"/>
            </a:xfrm>
            <a:prstGeom prst="rect">
              <a:avLst/>
            </a:prstGeom>
            <a:solidFill>
              <a:schemeClr val="bg1">
                <a:lumMod val="85000"/>
              </a:schemeClr>
            </a:solidFill>
          </p:spPr>
          <p:txBody>
            <a:bodyPr wrap="square" rtlCol="0">
              <a:spAutoFit/>
            </a:bodyPr>
            <a:lstStyle/>
            <a:p>
              <a:r>
                <a:rPr lang="en-US" sz="800" dirty="0"/>
                <a:t>max = 59</a:t>
              </a:r>
            </a:p>
          </p:txBody>
        </p:sp>
      </p:grpSp>
      <p:grpSp>
        <p:nvGrpSpPr>
          <p:cNvPr id="27" name="Group 26">
            <a:extLst>
              <a:ext uri="{FF2B5EF4-FFF2-40B4-BE49-F238E27FC236}">
                <a16:creationId xmlns:a16="http://schemas.microsoft.com/office/drawing/2014/main" id="{9F1D3798-79B1-194A-9A40-11EEDA9563D4}"/>
              </a:ext>
            </a:extLst>
          </p:cNvPr>
          <p:cNvGrpSpPr/>
          <p:nvPr/>
        </p:nvGrpSpPr>
        <p:grpSpPr>
          <a:xfrm>
            <a:off x="7833302" y="5201215"/>
            <a:ext cx="2703394" cy="1656786"/>
            <a:chOff x="2861712" y="4284987"/>
            <a:chExt cx="2752512" cy="2286000"/>
          </a:xfrm>
        </p:grpSpPr>
        <p:pic>
          <p:nvPicPr>
            <p:cNvPr id="15" name="Picture 14">
              <a:extLst>
                <a:ext uri="{FF2B5EF4-FFF2-40B4-BE49-F238E27FC236}">
                  <a16:creationId xmlns:a16="http://schemas.microsoft.com/office/drawing/2014/main" id="{CBEF5E2F-181E-4241-B770-FD853168FA9A}"/>
                </a:ext>
              </a:extLst>
            </p:cNvPr>
            <p:cNvPicPr>
              <a:picLocks noChangeAspect="1"/>
            </p:cNvPicPr>
            <p:nvPr/>
          </p:nvPicPr>
          <p:blipFill>
            <a:blip r:embed="rId4"/>
            <a:stretch>
              <a:fillRect/>
            </a:stretch>
          </p:blipFill>
          <p:spPr>
            <a:xfrm>
              <a:off x="2861712" y="4284987"/>
              <a:ext cx="2752512" cy="2286000"/>
            </a:xfrm>
            <a:prstGeom prst="rect">
              <a:avLst/>
            </a:prstGeom>
          </p:spPr>
        </p:pic>
        <p:sp>
          <p:nvSpPr>
            <p:cNvPr id="18" name="TextBox 17">
              <a:extLst>
                <a:ext uri="{FF2B5EF4-FFF2-40B4-BE49-F238E27FC236}">
                  <a16:creationId xmlns:a16="http://schemas.microsoft.com/office/drawing/2014/main" id="{188AFE1C-3AB2-2C49-A08B-8B4AA259B31B}"/>
                </a:ext>
              </a:extLst>
            </p:cNvPr>
            <p:cNvSpPr txBox="1"/>
            <p:nvPr/>
          </p:nvSpPr>
          <p:spPr>
            <a:xfrm>
              <a:off x="4545756" y="5804887"/>
              <a:ext cx="838220" cy="278235"/>
            </a:xfrm>
            <a:prstGeom prst="rect">
              <a:avLst/>
            </a:prstGeom>
            <a:solidFill>
              <a:schemeClr val="bg1">
                <a:lumMod val="85000"/>
              </a:schemeClr>
            </a:solidFill>
          </p:spPr>
          <p:txBody>
            <a:bodyPr wrap="square" rtlCol="0">
              <a:spAutoFit/>
            </a:bodyPr>
            <a:lstStyle/>
            <a:p>
              <a:r>
                <a:rPr lang="en-US" sz="800" dirty="0"/>
                <a:t>max = 17.7</a:t>
              </a:r>
            </a:p>
          </p:txBody>
        </p:sp>
      </p:grpSp>
      <p:pic>
        <p:nvPicPr>
          <p:cNvPr id="21" name="Graphic 20" descr="Lightbulb">
            <a:extLst>
              <a:ext uri="{FF2B5EF4-FFF2-40B4-BE49-F238E27FC236}">
                <a16:creationId xmlns:a16="http://schemas.microsoft.com/office/drawing/2014/main" id="{9FF22450-4728-CD43-8641-D3C97B45112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21569" y="3588235"/>
            <a:ext cx="358879" cy="358879"/>
          </a:xfrm>
          <a:prstGeom prst="rect">
            <a:avLst/>
          </a:prstGeom>
        </p:spPr>
      </p:pic>
      <p:pic>
        <p:nvPicPr>
          <p:cNvPr id="23" name="Graphic 22" descr="Lightbulb">
            <a:extLst>
              <a:ext uri="{FF2B5EF4-FFF2-40B4-BE49-F238E27FC236}">
                <a16:creationId xmlns:a16="http://schemas.microsoft.com/office/drawing/2014/main" id="{E9752F84-0B32-2941-A9D5-026734D4EF6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21568" y="5526112"/>
            <a:ext cx="358879" cy="358879"/>
          </a:xfrm>
          <a:prstGeom prst="rect">
            <a:avLst/>
          </a:prstGeom>
        </p:spPr>
      </p:pic>
      <p:sp>
        <p:nvSpPr>
          <p:cNvPr id="24" name="Rectangle 23">
            <a:extLst>
              <a:ext uri="{FF2B5EF4-FFF2-40B4-BE49-F238E27FC236}">
                <a16:creationId xmlns:a16="http://schemas.microsoft.com/office/drawing/2014/main" id="{2BAD205F-EAF6-B148-BF05-88F5324CD0C7}"/>
              </a:ext>
            </a:extLst>
          </p:cNvPr>
          <p:cNvSpPr/>
          <p:nvPr/>
        </p:nvSpPr>
        <p:spPr>
          <a:xfrm>
            <a:off x="1045675" y="5436196"/>
            <a:ext cx="6096000" cy="677108"/>
          </a:xfrm>
          <a:prstGeom prst="rect">
            <a:avLst/>
          </a:prstGeom>
        </p:spPr>
        <p:txBody>
          <a:bodyPr>
            <a:spAutoFit/>
          </a:bodyPr>
          <a:lstStyle/>
          <a:p>
            <a:r>
              <a:rPr lang="en-US" sz="2600" dirty="0"/>
              <a:t>565 Jumpmen on the platform</a:t>
            </a:r>
          </a:p>
          <a:p>
            <a:r>
              <a:rPr lang="en-US" sz="1200" dirty="0"/>
              <a:t>The average Jumpman completed 8.3 deliveries, or one every four days</a:t>
            </a:r>
          </a:p>
        </p:txBody>
      </p:sp>
      <p:grpSp>
        <p:nvGrpSpPr>
          <p:cNvPr id="31" name="Group 30">
            <a:extLst>
              <a:ext uri="{FF2B5EF4-FFF2-40B4-BE49-F238E27FC236}">
                <a16:creationId xmlns:a16="http://schemas.microsoft.com/office/drawing/2014/main" id="{AB64131B-1027-3640-9EF8-3A4BA9B8A222}"/>
              </a:ext>
            </a:extLst>
          </p:cNvPr>
          <p:cNvGrpSpPr/>
          <p:nvPr/>
        </p:nvGrpSpPr>
        <p:grpSpPr>
          <a:xfrm>
            <a:off x="785262" y="1811410"/>
            <a:ext cx="4676355" cy="1225909"/>
            <a:chOff x="571097" y="1788038"/>
            <a:chExt cx="4676355" cy="1225909"/>
          </a:xfrm>
        </p:grpSpPr>
        <p:sp>
          <p:nvSpPr>
            <p:cNvPr id="16" name="TextBox 15">
              <a:extLst>
                <a:ext uri="{FF2B5EF4-FFF2-40B4-BE49-F238E27FC236}">
                  <a16:creationId xmlns:a16="http://schemas.microsoft.com/office/drawing/2014/main" id="{CB900575-CEBB-0D41-81A2-9393862CDF3F}"/>
                </a:ext>
              </a:extLst>
            </p:cNvPr>
            <p:cNvSpPr txBox="1"/>
            <p:nvPr/>
          </p:nvSpPr>
          <p:spPr>
            <a:xfrm>
              <a:off x="919334" y="2675393"/>
              <a:ext cx="1504336" cy="338554"/>
            </a:xfrm>
            <a:prstGeom prst="rect">
              <a:avLst/>
            </a:prstGeom>
            <a:noFill/>
          </p:spPr>
          <p:txBody>
            <a:bodyPr wrap="square" rtlCol="0">
              <a:spAutoFit/>
            </a:bodyPr>
            <a:lstStyle/>
            <a:p>
              <a:pPr algn="ctr"/>
              <a:r>
                <a:rPr lang="en-US" sz="800" dirty="0"/>
                <a:t>*based on Haversine distance</a:t>
              </a:r>
            </a:p>
            <a:p>
              <a:pPr algn="ctr"/>
              <a:endParaRPr lang="en-US" sz="800" dirty="0"/>
            </a:p>
          </p:txBody>
        </p:sp>
        <p:pic>
          <p:nvPicPr>
            <p:cNvPr id="22" name="Graphic 21" descr="Lightbulb">
              <a:extLst>
                <a:ext uri="{FF2B5EF4-FFF2-40B4-BE49-F238E27FC236}">
                  <a16:creationId xmlns:a16="http://schemas.microsoft.com/office/drawing/2014/main" id="{E2F62179-F737-524A-A265-B78EE95BE97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71097" y="1859970"/>
              <a:ext cx="358879" cy="358879"/>
            </a:xfrm>
            <a:prstGeom prst="rect">
              <a:avLst/>
            </a:prstGeom>
          </p:spPr>
        </p:pic>
        <p:sp>
          <p:nvSpPr>
            <p:cNvPr id="25" name="Rectangle 24">
              <a:extLst>
                <a:ext uri="{FF2B5EF4-FFF2-40B4-BE49-F238E27FC236}">
                  <a16:creationId xmlns:a16="http://schemas.microsoft.com/office/drawing/2014/main" id="{E2D59C09-D64D-1F40-A329-5EB351BC3A09}"/>
                </a:ext>
              </a:extLst>
            </p:cNvPr>
            <p:cNvSpPr/>
            <p:nvPr/>
          </p:nvSpPr>
          <p:spPr>
            <a:xfrm>
              <a:off x="919334" y="1788038"/>
              <a:ext cx="4328118" cy="769441"/>
            </a:xfrm>
            <a:prstGeom prst="rect">
              <a:avLst/>
            </a:prstGeom>
          </p:spPr>
          <p:txBody>
            <a:bodyPr wrap="square">
              <a:spAutoFit/>
            </a:bodyPr>
            <a:lstStyle/>
            <a:p>
              <a:r>
                <a:rPr lang="en-US" sz="2600" dirty="0"/>
                <a:t>5,400+ total miles traveled*</a:t>
              </a:r>
            </a:p>
            <a:p>
              <a:r>
                <a:rPr lang="en-US" dirty="0"/>
                <a:t> </a:t>
              </a:r>
              <a:r>
                <a:rPr lang="en-US" sz="1200" dirty="0"/>
                <a:t>72% of deliveries via bicycle, 21% by car</a:t>
              </a:r>
            </a:p>
          </p:txBody>
        </p:sp>
      </p:grpSp>
      <p:cxnSp>
        <p:nvCxnSpPr>
          <p:cNvPr id="29" name="Straight Connector 28">
            <a:extLst>
              <a:ext uri="{FF2B5EF4-FFF2-40B4-BE49-F238E27FC236}">
                <a16:creationId xmlns:a16="http://schemas.microsoft.com/office/drawing/2014/main" id="{9A8F8DA5-0F8C-AE4C-AB32-6C5AC68B80B1}"/>
              </a:ext>
            </a:extLst>
          </p:cNvPr>
          <p:cNvCxnSpPr>
            <a:cxnSpLocks/>
          </p:cNvCxnSpPr>
          <p:nvPr/>
        </p:nvCxnSpPr>
        <p:spPr>
          <a:xfrm>
            <a:off x="815050" y="3296552"/>
            <a:ext cx="10538750" cy="0"/>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D7AF7DA0-2A6D-6646-B690-448BF9C9B062}"/>
              </a:ext>
            </a:extLst>
          </p:cNvPr>
          <p:cNvCxnSpPr>
            <a:cxnSpLocks/>
          </p:cNvCxnSpPr>
          <p:nvPr/>
        </p:nvCxnSpPr>
        <p:spPr>
          <a:xfrm>
            <a:off x="815050" y="5156088"/>
            <a:ext cx="10538750"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9059698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832C4-7622-494F-9E4C-79C79E79ABD9}"/>
              </a:ext>
            </a:extLst>
          </p:cNvPr>
          <p:cNvSpPr>
            <a:spLocks noGrp="1"/>
          </p:cNvSpPr>
          <p:nvPr>
            <p:ph type="title"/>
          </p:nvPr>
        </p:nvSpPr>
        <p:spPr/>
        <p:txBody>
          <a:bodyPr/>
          <a:lstStyle/>
          <a:p>
            <a:r>
              <a:rPr lang="en-US" dirty="0">
                <a:solidFill>
                  <a:schemeClr val="tx1">
                    <a:lumMod val="50000"/>
                    <a:lumOff val="50000"/>
                  </a:schemeClr>
                </a:solidFill>
              </a:rPr>
              <a:t>3.2</a:t>
            </a:r>
            <a:r>
              <a:rPr lang="en-US" b="1" dirty="0"/>
              <a:t> NEW MARKET ANALYSIS [JUMPMEN]</a:t>
            </a:r>
            <a:endParaRPr lang="en-US" dirty="0"/>
          </a:p>
        </p:txBody>
      </p:sp>
      <p:sp>
        <p:nvSpPr>
          <p:cNvPr id="5" name="Content Placeholder 13">
            <a:extLst>
              <a:ext uri="{FF2B5EF4-FFF2-40B4-BE49-F238E27FC236}">
                <a16:creationId xmlns:a16="http://schemas.microsoft.com/office/drawing/2014/main" id="{92E4A5FA-12EC-A14E-8D79-8CE28FF0C7C8}"/>
              </a:ext>
            </a:extLst>
          </p:cNvPr>
          <p:cNvSpPr txBox="1">
            <a:spLocks/>
          </p:cNvSpPr>
          <p:nvPr/>
        </p:nvSpPr>
        <p:spPr>
          <a:xfrm>
            <a:off x="1163320" y="1714996"/>
            <a:ext cx="3970154" cy="435133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100" b="1" dirty="0"/>
              <a:t>The Jumpman Journey</a:t>
            </a:r>
          </a:p>
          <a:p>
            <a:pPr marL="0" indent="0">
              <a:buNone/>
            </a:pPr>
            <a:r>
              <a:rPr lang="en-US" sz="2000" dirty="0"/>
              <a:t>Jumpman23 is an on-demand delivery platform connecting “</a:t>
            </a:r>
            <a:r>
              <a:rPr lang="en-US" sz="2000" b="1" dirty="0"/>
              <a:t>Jumpmen</a:t>
            </a:r>
            <a:r>
              <a:rPr lang="en-US" sz="2000" dirty="0"/>
              <a:t>” and customers. </a:t>
            </a:r>
          </a:p>
          <a:p>
            <a:pPr marL="0" indent="0">
              <a:buNone/>
            </a:pPr>
            <a:endParaRPr lang="en-US" sz="100" dirty="0"/>
          </a:p>
          <a:p>
            <a:pPr marL="0" indent="0">
              <a:buNone/>
            </a:pPr>
            <a:r>
              <a:rPr lang="en-US" sz="2000" dirty="0"/>
              <a:t>Jumpmen are sent to merchants to pickup any items requested by the customer. </a:t>
            </a:r>
          </a:p>
          <a:p>
            <a:pPr marL="0" indent="0">
              <a:buNone/>
            </a:pPr>
            <a:endParaRPr lang="en-US" sz="100" dirty="0"/>
          </a:p>
          <a:p>
            <a:pPr marL="0" indent="0">
              <a:buNone/>
            </a:pPr>
            <a:r>
              <a:rPr lang="en-US" sz="2000" dirty="0"/>
              <a:t>Whenever possible, Jumpman23 will order the  requested items ahead to save the Jumpmen time.</a:t>
            </a:r>
          </a:p>
          <a:p>
            <a:pPr marL="0" indent="0">
              <a:buNone/>
            </a:pPr>
            <a:endParaRPr lang="en-US" sz="100" dirty="0"/>
          </a:p>
          <a:p>
            <a:pPr marL="0" indent="0">
              <a:buNone/>
            </a:pPr>
            <a:r>
              <a:rPr lang="en-US" sz="2000" dirty="0"/>
              <a:t>Each time a Jumpman23 delivery is  completed, a record is saved to the Jumpman23. </a:t>
            </a:r>
          </a:p>
        </p:txBody>
      </p:sp>
      <p:graphicFrame>
        <p:nvGraphicFramePr>
          <p:cNvPr id="6" name="Diagram 5">
            <a:extLst>
              <a:ext uri="{FF2B5EF4-FFF2-40B4-BE49-F238E27FC236}">
                <a16:creationId xmlns:a16="http://schemas.microsoft.com/office/drawing/2014/main" id="{BFB95A0F-348D-024D-9C5C-3978C84D2EA9}"/>
              </a:ext>
            </a:extLst>
          </p:cNvPr>
          <p:cNvGraphicFramePr/>
          <p:nvPr>
            <p:extLst>
              <p:ext uri="{D42A27DB-BD31-4B8C-83A1-F6EECF244321}">
                <p14:modId xmlns:p14="http://schemas.microsoft.com/office/powerpoint/2010/main" val="1981062134"/>
              </p:ext>
            </p:extLst>
          </p:nvPr>
        </p:nvGraphicFramePr>
        <p:xfrm>
          <a:off x="5715610" y="1708882"/>
          <a:ext cx="4972057" cy="47127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Box 6">
            <a:extLst>
              <a:ext uri="{FF2B5EF4-FFF2-40B4-BE49-F238E27FC236}">
                <a16:creationId xmlns:a16="http://schemas.microsoft.com/office/drawing/2014/main" id="{FAA75B54-9849-E540-8122-5C4A88939DE5}"/>
              </a:ext>
            </a:extLst>
          </p:cNvPr>
          <p:cNvSpPr txBox="1"/>
          <p:nvPr/>
        </p:nvSpPr>
        <p:spPr>
          <a:xfrm>
            <a:off x="7380644" y="3429000"/>
            <a:ext cx="1641987" cy="923330"/>
          </a:xfrm>
          <a:prstGeom prst="rect">
            <a:avLst/>
          </a:prstGeom>
          <a:noFill/>
          <a:ln>
            <a:noFill/>
          </a:ln>
        </p:spPr>
        <p:txBody>
          <a:bodyPr wrap="square" rtlCol="0">
            <a:spAutoFit/>
          </a:bodyPr>
          <a:lstStyle/>
          <a:p>
            <a:pPr algn="ctr"/>
            <a:r>
              <a:rPr lang="en-US" b="1" dirty="0"/>
              <a:t>Jumpman </a:t>
            </a:r>
          </a:p>
          <a:p>
            <a:pPr algn="ctr"/>
            <a:r>
              <a:rPr lang="en-US" b="1" dirty="0"/>
              <a:t>Delivery</a:t>
            </a:r>
          </a:p>
          <a:p>
            <a:pPr algn="ctr"/>
            <a:r>
              <a:rPr lang="en-US" b="1" dirty="0"/>
              <a:t>Journey</a:t>
            </a:r>
          </a:p>
        </p:txBody>
      </p:sp>
    </p:spTree>
    <p:extLst>
      <p:ext uri="{BB962C8B-B14F-4D97-AF65-F5344CB8AC3E}">
        <p14:creationId xmlns:p14="http://schemas.microsoft.com/office/powerpoint/2010/main" val="26280530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1548D-C3D9-F640-99CE-71F1CF5E7F96}"/>
              </a:ext>
            </a:extLst>
          </p:cNvPr>
          <p:cNvSpPr>
            <a:spLocks noGrp="1"/>
          </p:cNvSpPr>
          <p:nvPr>
            <p:ph type="title"/>
          </p:nvPr>
        </p:nvSpPr>
        <p:spPr/>
        <p:txBody>
          <a:bodyPr/>
          <a:lstStyle/>
          <a:p>
            <a:r>
              <a:rPr lang="en-US" dirty="0">
                <a:solidFill>
                  <a:schemeClr val="tx1">
                    <a:lumMod val="50000"/>
                    <a:lumOff val="50000"/>
                  </a:schemeClr>
                </a:solidFill>
              </a:rPr>
              <a:t>3.3 </a:t>
            </a:r>
            <a:r>
              <a:rPr lang="en-US" b="1" dirty="0"/>
              <a:t>NEW MARKET ANALYSIS [BUSINESSES]</a:t>
            </a:r>
          </a:p>
        </p:txBody>
      </p:sp>
      <p:pic>
        <p:nvPicPr>
          <p:cNvPr id="7" name="Picture 6">
            <a:extLst>
              <a:ext uri="{FF2B5EF4-FFF2-40B4-BE49-F238E27FC236}">
                <a16:creationId xmlns:a16="http://schemas.microsoft.com/office/drawing/2014/main" id="{743012C2-9548-054E-BDA5-B4A381F6E674}"/>
              </a:ext>
            </a:extLst>
          </p:cNvPr>
          <p:cNvPicPr>
            <a:picLocks noChangeAspect="1"/>
          </p:cNvPicPr>
          <p:nvPr/>
        </p:nvPicPr>
        <p:blipFill>
          <a:blip r:embed="rId3"/>
          <a:stretch>
            <a:fillRect/>
          </a:stretch>
        </p:blipFill>
        <p:spPr>
          <a:xfrm>
            <a:off x="6671349" y="2291533"/>
            <a:ext cx="4600960" cy="2989322"/>
          </a:xfrm>
          <a:prstGeom prst="rect">
            <a:avLst/>
          </a:prstGeom>
        </p:spPr>
      </p:pic>
      <p:sp>
        <p:nvSpPr>
          <p:cNvPr id="9" name="TextBox 8">
            <a:extLst>
              <a:ext uri="{FF2B5EF4-FFF2-40B4-BE49-F238E27FC236}">
                <a16:creationId xmlns:a16="http://schemas.microsoft.com/office/drawing/2014/main" id="{0AC6D36F-B33F-544A-BF15-D4DC7E9B56D2}"/>
              </a:ext>
            </a:extLst>
          </p:cNvPr>
          <p:cNvSpPr txBox="1"/>
          <p:nvPr/>
        </p:nvSpPr>
        <p:spPr>
          <a:xfrm>
            <a:off x="7025484" y="1655023"/>
            <a:ext cx="4815766" cy="369332"/>
          </a:xfrm>
          <a:prstGeom prst="rect">
            <a:avLst/>
          </a:prstGeom>
          <a:noFill/>
        </p:spPr>
        <p:txBody>
          <a:bodyPr wrap="square" rtlCol="0">
            <a:spAutoFit/>
          </a:bodyPr>
          <a:lstStyle/>
          <a:p>
            <a:pPr algn="ctr"/>
            <a:r>
              <a:rPr lang="en-US" dirty="0"/>
              <a:t>Average Jumpmen wait time is almost 18 minutes</a:t>
            </a:r>
          </a:p>
        </p:txBody>
      </p:sp>
      <p:cxnSp>
        <p:nvCxnSpPr>
          <p:cNvPr id="12" name="Straight Connector 11">
            <a:extLst>
              <a:ext uri="{FF2B5EF4-FFF2-40B4-BE49-F238E27FC236}">
                <a16:creationId xmlns:a16="http://schemas.microsoft.com/office/drawing/2014/main" id="{3219A36D-0468-304E-B5DC-C42CBB74736D}"/>
              </a:ext>
            </a:extLst>
          </p:cNvPr>
          <p:cNvCxnSpPr>
            <a:cxnSpLocks/>
          </p:cNvCxnSpPr>
          <p:nvPr/>
        </p:nvCxnSpPr>
        <p:spPr>
          <a:xfrm>
            <a:off x="6567062" y="2291533"/>
            <a:ext cx="0" cy="4075213"/>
          </a:xfrm>
          <a:prstGeom prst="line">
            <a:avLst/>
          </a:prstGeom>
        </p:spPr>
        <p:style>
          <a:lnRef idx="1">
            <a:schemeClr val="dk1"/>
          </a:lnRef>
          <a:fillRef idx="0">
            <a:schemeClr val="dk1"/>
          </a:fillRef>
          <a:effectRef idx="0">
            <a:schemeClr val="dk1"/>
          </a:effectRef>
          <a:fontRef idx="minor">
            <a:schemeClr val="tx1"/>
          </a:fontRef>
        </p:style>
      </p:cxnSp>
      <p:sp>
        <p:nvSpPr>
          <p:cNvPr id="15" name="TextBox 14">
            <a:extLst>
              <a:ext uri="{FF2B5EF4-FFF2-40B4-BE49-F238E27FC236}">
                <a16:creationId xmlns:a16="http://schemas.microsoft.com/office/drawing/2014/main" id="{B7540A6E-F9C2-5A4C-94C2-9AB987C04FC6}"/>
              </a:ext>
            </a:extLst>
          </p:cNvPr>
          <p:cNvSpPr txBox="1"/>
          <p:nvPr/>
        </p:nvSpPr>
        <p:spPr>
          <a:xfrm>
            <a:off x="772162" y="1516523"/>
            <a:ext cx="5798759" cy="646331"/>
          </a:xfrm>
          <a:prstGeom prst="rect">
            <a:avLst/>
          </a:prstGeom>
          <a:noFill/>
        </p:spPr>
        <p:txBody>
          <a:bodyPr wrap="square" rtlCol="0">
            <a:spAutoFit/>
          </a:bodyPr>
          <a:lstStyle/>
          <a:p>
            <a:r>
              <a:rPr lang="en-US" dirty="0"/>
              <a:t>Some of the most popular restaurants can be found in the East Village, SoHo, and Lower East Side neighborhoods</a:t>
            </a:r>
          </a:p>
        </p:txBody>
      </p:sp>
      <p:pic>
        <p:nvPicPr>
          <p:cNvPr id="16" name="slide2" descr="Sheet 1">
            <a:extLst>
              <a:ext uri="{FF2B5EF4-FFF2-40B4-BE49-F238E27FC236}">
                <a16:creationId xmlns:a16="http://schemas.microsoft.com/office/drawing/2014/main" id="{AEA542AC-B527-5E41-87F3-2F42A43A83F7}"/>
              </a:ext>
            </a:extLst>
          </p:cNvPr>
          <p:cNvPicPr>
            <a:picLocks noChangeAspect="1"/>
          </p:cNvPicPr>
          <p:nvPr/>
        </p:nvPicPr>
        <p:blipFill rotWithShape="1">
          <a:blip r:embed="rId4">
            <a:extLst>
              <a:ext uri="{28A0092B-C50C-407E-A947-70E740481C1C}">
                <a14:useLocalDpi xmlns:a14="http://schemas.microsoft.com/office/drawing/2010/main" val="0"/>
              </a:ext>
            </a:extLst>
          </a:blip>
          <a:srcRect l="42147" t="4458" b="8500"/>
          <a:stretch/>
        </p:blipFill>
        <p:spPr>
          <a:xfrm>
            <a:off x="838199" y="2172413"/>
            <a:ext cx="5228740" cy="4365945"/>
          </a:xfrm>
          <a:prstGeom prst="rect">
            <a:avLst/>
          </a:prstGeom>
        </p:spPr>
      </p:pic>
      <p:pic>
        <p:nvPicPr>
          <p:cNvPr id="22" name="Picture 21" descr="Table&#10;&#10;Description automatically generated">
            <a:extLst>
              <a:ext uri="{FF2B5EF4-FFF2-40B4-BE49-F238E27FC236}">
                <a16:creationId xmlns:a16="http://schemas.microsoft.com/office/drawing/2014/main" id="{266F21FF-4D4E-4E4C-A993-C6E90711C85E}"/>
              </a:ext>
            </a:extLst>
          </p:cNvPr>
          <p:cNvPicPr>
            <a:picLocks noChangeAspect="1"/>
          </p:cNvPicPr>
          <p:nvPr/>
        </p:nvPicPr>
        <p:blipFill>
          <a:blip r:embed="rId5"/>
          <a:stretch>
            <a:fillRect/>
          </a:stretch>
        </p:blipFill>
        <p:spPr>
          <a:xfrm>
            <a:off x="9264427" y="2980586"/>
            <a:ext cx="1256960" cy="1374800"/>
          </a:xfrm>
          <a:prstGeom prst="rect">
            <a:avLst/>
          </a:prstGeom>
          <a:ln>
            <a:solidFill>
              <a:schemeClr val="bg2">
                <a:lumMod val="90000"/>
              </a:schemeClr>
            </a:solidFill>
          </a:ln>
        </p:spPr>
      </p:pic>
      <p:sp>
        <p:nvSpPr>
          <p:cNvPr id="23" name="TextBox 22">
            <a:extLst>
              <a:ext uri="{FF2B5EF4-FFF2-40B4-BE49-F238E27FC236}">
                <a16:creationId xmlns:a16="http://schemas.microsoft.com/office/drawing/2014/main" id="{D889F8F1-3CDA-B94E-9E06-9DEAADF588FC}"/>
              </a:ext>
            </a:extLst>
          </p:cNvPr>
          <p:cNvSpPr txBox="1"/>
          <p:nvPr/>
        </p:nvSpPr>
        <p:spPr>
          <a:xfrm>
            <a:off x="7056866" y="5508243"/>
            <a:ext cx="4815766" cy="923330"/>
          </a:xfrm>
          <a:prstGeom prst="rect">
            <a:avLst/>
          </a:prstGeom>
          <a:noFill/>
          <a:ln w="3175">
            <a:solidFill>
              <a:schemeClr val="tx1"/>
            </a:solidFill>
          </a:ln>
        </p:spPr>
        <p:txBody>
          <a:bodyPr wrap="square" rtlCol="0">
            <a:spAutoFit/>
          </a:bodyPr>
          <a:lstStyle/>
          <a:p>
            <a:r>
              <a:rPr lang="en-US" dirty="0"/>
              <a:t>The right skew indicates inefficiency. I recommend a partnership model to decrease time spend at restaurants</a:t>
            </a:r>
          </a:p>
        </p:txBody>
      </p:sp>
      <p:pic>
        <p:nvPicPr>
          <p:cNvPr id="24" name="Graphic 23" descr="Lightbulb">
            <a:extLst>
              <a:ext uri="{FF2B5EF4-FFF2-40B4-BE49-F238E27FC236}">
                <a16:creationId xmlns:a16="http://schemas.microsoft.com/office/drawing/2014/main" id="{04AC4AE8-D4F4-BB4D-88E1-8973FFF6AFE9}"/>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79320" y="1645718"/>
            <a:ext cx="358879" cy="358879"/>
          </a:xfrm>
          <a:prstGeom prst="rect">
            <a:avLst/>
          </a:prstGeom>
        </p:spPr>
      </p:pic>
      <p:pic>
        <p:nvPicPr>
          <p:cNvPr id="25" name="Graphic 24" descr="Lightbulb">
            <a:extLst>
              <a:ext uri="{FF2B5EF4-FFF2-40B4-BE49-F238E27FC236}">
                <a16:creationId xmlns:a16="http://schemas.microsoft.com/office/drawing/2014/main" id="{72E1F7EE-31DE-714A-9FFC-8985B60D6C69}"/>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697987" y="1660248"/>
            <a:ext cx="358879" cy="358879"/>
          </a:xfrm>
          <a:prstGeom prst="rect">
            <a:avLst/>
          </a:prstGeom>
        </p:spPr>
      </p:pic>
    </p:spTree>
    <p:extLst>
      <p:ext uri="{BB962C8B-B14F-4D97-AF65-F5344CB8AC3E}">
        <p14:creationId xmlns:p14="http://schemas.microsoft.com/office/powerpoint/2010/main" val="10062519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2958</TotalTime>
  <Words>1938</Words>
  <Application>Microsoft Macintosh PowerPoint</Application>
  <PresentationFormat>Widescreen</PresentationFormat>
  <Paragraphs>356</Paragraphs>
  <Slides>20</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Calibri Light</vt:lpstr>
      <vt:lpstr>Office Theme</vt:lpstr>
      <vt:lpstr>Jumpman23  [New Market Analysis]</vt:lpstr>
      <vt:lpstr>ANALYSIS OVERVIEW</vt:lpstr>
      <vt:lpstr>1 EXECUTIVE SUMMARY </vt:lpstr>
      <vt:lpstr>2 INTRODUCTION</vt:lpstr>
      <vt:lpstr>3 NEW MARKET ANALYSIS </vt:lpstr>
      <vt:lpstr>3.1 NEW MARKET ANALYSIS [CUSTOMERS]</vt:lpstr>
      <vt:lpstr>3.2 NEW MARKET ANALYSIS [JUMPMEN]</vt:lpstr>
      <vt:lpstr>3.2 NEW MARKET ANALYSIS [JUMPMEN]</vt:lpstr>
      <vt:lpstr>3.3 NEW MARKET ANALYSIS [BUSINESSES]</vt:lpstr>
      <vt:lpstr>3.3 NEW MARKET ANALYSIS [BUSINESSES]</vt:lpstr>
      <vt:lpstr>4 DATA</vt:lpstr>
      <vt:lpstr>4.1 DATA [INTEGRITY CONCERNS]</vt:lpstr>
      <vt:lpstr>4.2 DATA [FEATURE ENGINEERING]</vt:lpstr>
      <vt:lpstr>5 GROWTH STRATEGY</vt:lpstr>
      <vt:lpstr>5.1 GROWTH STRATEGY [TARGETED CAMPAIGNS]</vt:lpstr>
      <vt:lpstr>5.1 GROWTH STRATEGY [TARGETED CAMPAIGNS]</vt:lpstr>
      <vt:lpstr>5.2 GROWTH STRATEGY [ENGAGEMENT]</vt:lpstr>
      <vt:lpstr>5.3 GROWTH STRATEGY [WAIT TIMES]</vt:lpstr>
      <vt:lpstr>6 NEXT STEPS [BEYOND THIS ANALYSIS]</vt:lpstr>
      <vt:lpstr>7 APPENDIX</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Jumpman23 Analysis</dc:title>
  <dc:creator>Stephen Stark</dc:creator>
  <cp:lastModifiedBy>Stephen Stark</cp:lastModifiedBy>
  <cp:revision>114</cp:revision>
  <dcterms:created xsi:type="dcterms:W3CDTF">2020-10-07T19:45:47Z</dcterms:created>
  <dcterms:modified xsi:type="dcterms:W3CDTF">2020-10-09T21:33:58Z</dcterms:modified>
</cp:coreProperties>
</file>