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omments/comment3.xml" ContentType="application/vnd.openxmlformats-officedocument.presentationml.comments+xml"/>
  <Override PartName="/ppt/notesSlides/notesSlide2.xml" ContentType="application/vnd.openxmlformats-officedocument.presentationml.notesSlide+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68" r:id="rId5"/>
    <p:sldId id="271" r:id="rId6"/>
    <p:sldId id="272" r:id="rId7"/>
    <p:sldId id="274" r:id="rId8"/>
    <p:sldId id="277" r:id="rId9"/>
    <p:sldId id="275" r:id="rId10"/>
    <p:sldId id="273" r:id="rId11"/>
    <p:sldId id="278" r:id="rId12"/>
    <p:sldId id="260" r:id="rId13"/>
    <p:sldId id="259" r:id="rId14"/>
    <p:sldId id="269" r:id="rId15"/>
    <p:sldId id="261" r:id="rId16"/>
    <p:sldId id="262" r:id="rId17"/>
    <p:sldId id="263" r:id="rId18"/>
    <p:sldId id="264" r:id="rId19"/>
    <p:sldId id="265"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Stark" initials="SS" lastIdx="7" clrIdx="0">
    <p:extLst>
      <p:ext uri="{19B8F6BF-5375-455C-9EA6-DF929625EA0E}">
        <p15:presenceInfo xmlns:p15="http://schemas.microsoft.com/office/powerpoint/2012/main" userId="S::stephenstark@uchicago.edu::603017bf-3246-4e71-b6d2-32f26e5e61c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91"/>
    <p:restoredTop sz="95915"/>
  </p:normalViewPr>
  <p:slideViewPr>
    <p:cSldViewPr snapToGrid="0" snapToObjects="1">
      <p:cViewPr>
        <p:scale>
          <a:sx n="110" d="100"/>
          <a:sy n="110" d="100"/>
        </p:scale>
        <p:origin x="144"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Vehicle Type 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63B-4E47-9249-E102F8FCC79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63B-4E47-9249-E102F8FCC79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63B-4E47-9249-E102F8FCC79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63B-4E47-9249-E102F8FCC79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63B-4E47-9249-E102F8FCC79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63B-4E47-9249-E102F8FCC79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A63B-4E47-9249-E102F8FCC79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Bicycle</c:v>
                </c:pt>
                <c:pt idx="1">
                  <c:v>Car</c:v>
                </c:pt>
                <c:pt idx="2">
                  <c:v>Walker</c:v>
                </c:pt>
                <c:pt idx="3">
                  <c:v>Van</c:v>
                </c:pt>
                <c:pt idx="4">
                  <c:v>Scooter</c:v>
                </c:pt>
                <c:pt idx="5">
                  <c:v>Truck</c:v>
                </c:pt>
                <c:pt idx="6">
                  <c:v>Motorcycle</c:v>
                </c:pt>
              </c:strCache>
            </c:strRef>
          </c:cat>
          <c:val>
            <c:numRef>
              <c:f>Sheet1!$B$2:$B$8</c:f>
              <c:numCache>
                <c:formatCode>General</c:formatCode>
                <c:ptCount val="7"/>
                <c:pt idx="0">
                  <c:v>3373</c:v>
                </c:pt>
                <c:pt idx="1">
                  <c:v>967</c:v>
                </c:pt>
                <c:pt idx="2">
                  <c:v>209</c:v>
                </c:pt>
                <c:pt idx="3">
                  <c:v>60</c:v>
                </c:pt>
                <c:pt idx="4">
                  <c:v>58</c:v>
                </c:pt>
                <c:pt idx="5">
                  <c:v>34</c:v>
                </c:pt>
                <c:pt idx="6">
                  <c:v>18</c:v>
                </c:pt>
              </c:numCache>
            </c:numRef>
          </c:val>
          <c:extLst>
            <c:ext xmlns:c16="http://schemas.microsoft.com/office/drawing/2014/chart" uri="{C3380CC4-5D6E-409C-BE32-E72D297353CC}">
              <c16:uniqueId val="{0000000E-A63B-4E47-9249-E102F8FCC79B}"/>
            </c:ext>
          </c:extLst>
        </c:ser>
        <c:dLbls>
          <c:showLegendKey val="0"/>
          <c:showVal val="0"/>
          <c:showCatName val="0"/>
          <c:showSerName val="0"/>
          <c:showPercent val="0"/>
          <c:showBubbleSize val="0"/>
          <c:showLeaderLines val="1"/>
        </c:dLbls>
        <c:firstSliceAng val="0"/>
      </c:pieChart>
      <c:spPr>
        <a:noFill/>
        <a:ln>
          <a:noFill/>
        </a:ln>
        <a:effectLst/>
      </c:spPr>
    </c:plotArea>
    <c:legend>
      <c:legendPos val="l"/>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10-08T22:24:59.816" idx="4">
    <p:pos x="3294" y="1278"/>
    <p:text>Maybe include increase in rates per day</p:text>
    <p:extLst>
      <p:ext uri="{C676402C-5697-4E1C-873F-D02D1690AC5C}">
        <p15:threadingInfo xmlns:p15="http://schemas.microsoft.com/office/powerpoint/2012/main" timeZoneBias="300"/>
      </p:ext>
    </p:extLst>
  </p:cm>
  <p:cm authorId="1" dt="2020-10-08T22:30:39.851" idx="5">
    <p:pos x="3231" y="2907"/>
    <p:text>What about the jumpmen?</p:text>
    <p:extLst>
      <p:ext uri="{C676402C-5697-4E1C-873F-D02D1690AC5C}">
        <p15:threadingInfo xmlns:p15="http://schemas.microsoft.com/office/powerpoint/2012/main" timeZoneBias="300"/>
      </p:ext>
    </p:extLst>
  </p:cm>
  <p:cm authorId="1" dt="2020-10-08T22:31:35.104" idx="6">
    <p:pos x="4392" y="2178"/>
    <p:text>What about a set rev opportunity metric here too?</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0-08T22:35:12.738" idx="7">
    <p:pos x="2799" y="459"/>
    <p:text>This should be more about what data was used etc - maybe more like methodology</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0-08T22:08:54.471" idx="1">
    <p:pos x="10" y="10"/>
    <p:text>Can you do this by zip so there are less dots?</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10-08T22:11:33.527" idx="2">
    <p:pos x="2799" y="1359"/>
    <p:text>What about estimate revenue opportunity based on multiplying median spend by zip times potential customer count - might also want to factor in a benchmark of 30% conversion rate</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25C2D2-3536-F642-8641-20C73DA28C0F}" type="doc">
      <dgm:prSet loTypeId="urn:microsoft.com/office/officeart/2005/8/layout/cycle1" loCatId="process" qsTypeId="urn:microsoft.com/office/officeart/2005/8/quickstyle/simple2" qsCatId="simple" csTypeId="urn:microsoft.com/office/officeart/2005/8/colors/accent1_2" csCatId="accent1" phldr="1"/>
      <dgm:spPr/>
      <dgm:t>
        <a:bodyPr/>
        <a:lstStyle/>
        <a:p>
          <a:endParaRPr lang="en-US"/>
        </a:p>
      </dgm:t>
    </dgm:pt>
    <dgm:pt modelId="{C752241A-0F4E-FD48-8D65-0199361F30DD}">
      <dgm:prSet phldrT="[Text]" custT="1"/>
      <dgm:spPr/>
      <dgm:t>
        <a:bodyPr/>
        <a:lstStyle/>
        <a:p>
          <a:endParaRPr lang="en-US" sz="1600" dirty="0"/>
        </a:p>
        <a:p>
          <a:r>
            <a:rPr lang="en-US" sz="1600" dirty="0"/>
            <a:t>Delivery Starts</a:t>
          </a:r>
        </a:p>
      </dgm:t>
    </dgm:pt>
    <dgm:pt modelId="{19D518B4-4222-C640-A63D-67AB2AD755C5}" type="parTrans" cxnId="{CDF468E9-ED26-FB4C-A866-65FC3429CCB0}">
      <dgm:prSet/>
      <dgm:spPr/>
      <dgm:t>
        <a:bodyPr/>
        <a:lstStyle/>
        <a:p>
          <a:endParaRPr lang="en-US" sz="1600"/>
        </a:p>
      </dgm:t>
    </dgm:pt>
    <dgm:pt modelId="{9185D108-7C1E-9F4D-AB89-D6B99EEDEBB9}" type="sibTrans" cxnId="{CDF468E9-ED26-FB4C-A866-65FC3429CCB0}">
      <dgm:prSet/>
      <dgm:spPr/>
      <dgm:t>
        <a:bodyPr/>
        <a:lstStyle/>
        <a:p>
          <a:endParaRPr lang="en-US" sz="1600"/>
        </a:p>
      </dgm:t>
    </dgm:pt>
    <dgm:pt modelId="{FE85DE84-78C9-EA47-BE85-DE72A9C989DA}">
      <dgm:prSet phldrT="[Text]" custT="1"/>
      <dgm:spPr/>
      <dgm:t>
        <a:bodyPr/>
        <a:lstStyle/>
        <a:p>
          <a:r>
            <a:rPr lang="en-US" sz="1600" dirty="0"/>
            <a:t>Jumpman arrives at the pickup location</a:t>
          </a:r>
        </a:p>
      </dgm:t>
    </dgm:pt>
    <dgm:pt modelId="{7FA47C18-C713-8B43-87E8-33B12C1F07C3}" type="parTrans" cxnId="{3CDB8B7A-D991-E448-A33D-9FED75E26A04}">
      <dgm:prSet/>
      <dgm:spPr/>
      <dgm:t>
        <a:bodyPr/>
        <a:lstStyle/>
        <a:p>
          <a:endParaRPr lang="en-US" sz="1600"/>
        </a:p>
      </dgm:t>
    </dgm:pt>
    <dgm:pt modelId="{2346E134-A72C-9A42-818D-FB740A91B355}" type="sibTrans" cxnId="{3CDB8B7A-D991-E448-A33D-9FED75E26A04}">
      <dgm:prSet/>
      <dgm:spPr/>
      <dgm:t>
        <a:bodyPr/>
        <a:lstStyle/>
        <a:p>
          <a:endParaRPr lang="en-US" sz="1600"/>
        </a:p>
      </dgm:t>
    </dgm:pt>
    <dgm:pt modelId="{5A419FD9-0A61-EF42-818E-FC2846925242}">
      <dgm:prSet phldrT="[Text]" custT="1"/>
      <dgm:spPr/>
      <dgm:t>
        <a:bodyPr/>
        <a:lstStyle/>
        <a:p>
          <a:r>
            <a:rPr lang="en-US" sz="1600" dirty="0"/>
            <a:t>Places order</a:t>
          </a:r>
        </a:p>
      </dgm:t>
    </dgm:pt>
    <dgm:pt modelId="{DDD43733-2271-5A4A-819E-BCDCED741A52}" type="parTrans" cxnId="{59AE9FEB-0EB6-D84A-BF23-A8304A1600F0}">
      <dgm:prSet/>
      <dgm:spPr/>
      <dgm:t>
        <a:bodyPr/>
        <a:lstStyle/>
        <a:p>
          <a:endParaRPr lang="en-US" sz="1600"/>
        </a:p>
      </dgm:t>
    </dgm:pt>
    <dgm:pt modelId="{3EF00779-9CC1-6F48-9511-955AC0551AEC}" type="sibTrans" cxnId="{59AE9FEB-0EB6-D84A-BF23-A8304A1600F0}">
      <dgm:prSet/>
      <dgm:spPr/>
      <dgm:t>
        <a:bodyPr/>
        <a:lstStyle/>
        <a:p>
          <a:endParaRPr lang="en-US" sz="1600"/>
        </a:p>
      </dgm:t>
    </dgm:pt>
    <dgm:pt modelId="{294520A4-D6F2-F14D-AC23-0C63912202DD}">
      <dgm:prSet custT="1"/>
      <dgm:spPr/>
      <dgm:t>
        <a:bodyPr/>
        <a:lstStyle/>
        <a:p>
          <a:r>
            <a:rPr lang="en-US" sz="1600" dirty="0"/>
            <a:t>Departs pickup location</a:t>
          </a:r>
        </a:p>
      </dgm:t>
    </dgm:pt>
    <dgm:pt modelId="{62271ED4-32C5-5B48-B216-655937A2C46A}" type="parTrans" cxnId="{11E6B731-77F1-534F-BF84-D3BD370BAC7C}">
      <dgm:prSet/>
      <dgm:spPr/>
      <dgm:t>
        <a:bodyPr/>
        <a:lstStyle/>
        <a:p>
          <a:endParaRPr lang="en-US" sz="1600"/>
        </a:p>
      </dgm:t>
    </dgm:pt>
    <dgm:pt modelId="{1818DB60-B6EE-CF4A-8D4E-0D9B4D213C44}" type="sibTrans" cxnId="{11E6B731-77F1-534F-BF84-D3BD370BAC7C}">
      <dgm:prSet/>
      <dgm:spPr/>
      <dgm:t>
        <a:bodyPr/>
        <a:lstStyle/>
        <a:p>
          <a:endParaRPr lang="en-US" sz="1600"/>
        </a:p>
      </dgm:t>
    </dgm:pt>
    <dgm:pt modelId="{AC8AB0A1-021D-7746-B6F8-30B9C0E7DBDE}">
      <dgm:prSet custT="1"/>
      <dgm:spPr/>
      <dgm:t>
        <a:bodyPr/>
        <a:lstStyle/>
        <a:p>
          <a:r>
            <a:rPr lang="en-US" sz="1600" dirty="0"/>
            <a:t>Arrives at customer’s location</a:t>
          </a:r>
        </a:p>
      </dgm:t>
    </dgm:pt>
    <dgm:pt modelId="{2248FD00-0321-DE4E-B01F-EE565583627A}" type="parTrans" cxnId="{935DBBA6-263D-0245-BD44-7299F0BCA819}">
      <dgm:prSet/>
      <dgm:spPr/>
      <dgm:t>
        <a:bodyPr/>
        <a:lstStyle/>
        <a:p>
          <a:endParaRPr lang="en-US" sz="1600"/>
        </a:p>
      </dgm:t>
    </dgm:pt>
    <dgm:pt modelId="{44F745B9-A1A5-CB42-BA64-0AD12D147080}" type="sibTrans" cxnId="{935DBBA6-263D-0245-BD44-7299F0BCA819}">
      <dgm:prSet/>
      <dgm:spPr/>
      <dgm:t>
        <a:bodyPr/>
        <a:lstStyle/>
        <a:p>
          <a:endParaRPr lang="en-US" sz="1600"/>
        </a:p>
      </dgm:t>
    </dgm:pt>
    <dgm:pt modelId="{74902772-1567-4042-982D-F13F83E1B633}" type="pres">
      <dgm:prSet presAssocID="{3D25C2D2-3536-F642-8641-20C73DA28C0F}" presName="cycle" presStyleCnt="0">
        <dgm:presLayoutVars>
          <dgm:dir/>
          <dgm:resizeHandles val="exact"/>
        </dgm:presLayoutVars>
      </dgm:prSet>
      <dgm:spPr/>
    </dgm:pt>
    <dgm:pt modelId="{ADA921DA-A4B2-444F-A6A2-02E8D9BAD5D6}" type="pres">
      <dgm:prSet presAssocID="{C752241A-0F4E-FD48-8D65-0199361F30DD}" presName="dummy" presStyleCnt="0"/>
      <dgm:spPr/>
    </dgm:pt>
    <dgm:pt modelId="{ED958C8C-F65E-024C-8D23-78383B787AC6}" type="pres">
      <dgm:prSet presAssocID="{C752241A-0F4E-FD48-8D65-0199361F30DD}" presName="node" presStyleLbl="revTx" presStyleIdx="0" presStyleCnt="5">
        <dgm:presLayoutVars>
          <dgm:bulletEnabled val="1"/>
        </dgm:presLayoutVars>
      </dgm:prSet>
      <dgm:spPr/>
    </dgm:pt>
    <dgm:pt modelId="{2CA947F4-4A25-8546-B4D6-F27C937F8189}" type="pres">
      <dgm:prSet presAssocID="{9185D108-7C1E-9F4D-AB89-D6B99EEDEBB9}" presName="sibTrans" presStyleLbl="node1" presStyleIdx="0" presStyleCnt="5"/>
      <dgm:spPr/>
    </dgm:pt>
    <dgm:pt modelId="{EE2598CA-EAAF-424E-9EBB-B80C92E77CB1}" type="pres">
      <dgm:prSet presAssocID="{FE85DE84-78C9-EA47-BE85-DE72A9C989DA}" presName="dummy" presStyleCnt="0"/>
      <dgm:spPr/>
    </dgm:pt>
    <dgm:pt modelId="{7679F723-D752-F248-A63E-196402F4262D}" type="pres">
      <dgm:prSet presAssocID="{FE85DE84-78C9-EA47-BE85-DE72A9C989DA}" presName="node" presStyleLbl="revTx" presStyleIdx="1" presStyleCnt="5">
        <dgm:presLayoutVars>
          <dgm:bulletEnabled val="1"/>
        </dgm:presLayoutVars>
      </dgm:prSet>
      <dgm:spPr/>
    </dgm:pt>
    <dgm:pt modelId="{4AEFDAC5-2BBB-4D43-8E73-08659EF13403}" type="pres">
      <dgm:prSet presAssocID="{2346E134-A72C-9A42-818D-FB740A91B355}" presName="sibTrans" presStyleLbl="node1" presStyleIdx="1" presStyleCnt="5"/>
      <dgm:spPr/>
    </dgm:pt>
    <dgm:pt modelId="{9CBC675D-DC9B-2346-B314-C2E81A1F2D29}" type="pres">
      <dgm:prSet presAssocID="{5A419FD9-0A61-EF42-818E-FC2846925242}" presName="dummy" presStyleCnt="0"/>
      <dgm:spPr/>
    </dgm:pt>
    <dgm:pt modelId="{8A638D4A-E47F-BD48-BF2D-2FE36DEAC121}" type="pres">
      <dgm:prSet presAssocID="{5A419FD9-0A61-EF42-818E-FC2846925242}" presName="node" presStyleLbl="revTx" presStyleIdx="2" presStyleCnt="5">
        <dgm:presLayoutVars>
          <dgm:bulletEnabled val="1"/>
        </dgm:presLayoutVars>
      </dgm:prSet>
      <dgm:spPr/>
    </dgm:pt>
    <dgm:pt modelId="{311B747B-F137-8547-9302-2C201913BE6B}" type="pres">
      <dgm:prSet presAssocID="{3EF00779-9CC1-6F48-9511-955AC0551AEC}" presName="sibTrans" presStyleLbl="node1" presStyleIdx="2" presStyleCnt="5"/>
      <dgm:spPr/>
    </dgm:pt>
    <dgm:pt modelId="{D1974D0D-0DCE-BD42-98C7-60DFCD48562B}" type="pres">
      <dgm:prSet presAssocID="{294520A4-D6F2-F14D-AC23-0C63912202DD}" presName="dummy" presStyleCnt="0"/>
      <dgm:spPr/>
    </dgm:pt>
    <dgm:pt modelId="{B4EF6ECC-D4E5-C643-9918-F04543B88460}" type="pres">
      <dgm:prSet presAssocID="{294520A4-D6F2-F14D-AC23-0C63912202DD}" presName="node" presStyleLbl="revTx" presStyleIdx="3" presStyleCnt="5">
        <dgm:presLayoutVars>
          <dgm:bulletEnabled val="1"/>
        </dgm:presLayoutVars>
      </dgm:prSet>
      <dgm:spPr/>
    </dgm:pt>
    <dgm:pt modelId="{B5422C5D-1958-BF48-B5B6-F821FB2C5EDE}" type="pres">
      <dgm:prSet presAssocID="{1818DB60-B6EE-CF4A-8D4E-0D9B4D213C44}" presName="sibTrans" presStyleLbl="node1" presStyleIdx="3" presStyleCnt="5"/>
      <dgm:spPr/>
    </dgm:pt>
    <dgm:pt modelId="{B374812E-F7FD-D44D-A267-1C3FA46AFAF1}" type="pres">
      <dgm:prSet presAssocID="{AC8AB0A1-021D-7746-B6F8-30B9C0E7DBDE}" presName="dummy" presStyleCnt="0"/>
      <dgm:spPr/>
    </dgm:pt>
    <dgm:pt modelId="{B9A588D5-3BE1-A744-9BD8-CE923B9D0E5C}" type="pres">
      <dgm:prSet presAssocID="{AC8AB0A1-021D-7746-B6F8-30B9C0E7DBDE}" presName="node" presStyleLbl="revTx" presStyleIdx="4" presStyleCnt="5">
        <dgm:presLayoutVars>
          <dgm:bulletEnabled val="1"/>
        </dgm:presLayoutVars>
      </dgm:prSet>
      <dgm:spPr/>
    </dgm:pt>
    <dgm:pt modelId="{199DC1C2-CEBD-F24C-B075-8DD077B99B08}" type="pres">
      <dgm:prSet presAssocID="{44F745B9-A1A5-CB42-BA64-0AD12D147080}" presName="sibTrans" presStyleLbl="node1" presStyleIdx="4" presStyleCnt="5"/>
      <dgm:spPr/>
    </dgm:pt>
  </dgm:ptLst>
  <dgm:cxnLst>
    <dgm:cxn modelId="{47D56627-9740-6D4E-9658-8179E8645EA9}" type="presOf" srcId="{AC8AB0A1-021D-7746-B6F8-30B9C0E7DBDE}" destId="{B9A588D5-3BE1-A744-9BD8-CE923B9D0E5C}" srcOrd="0" destOrd="0" presId="urn:microsoft.com/office/officeart/2005/8/layout/cycle1"/>
    <dgm:cxn modelId="{11E6B731-77F1-534F-BF84-D3BD370BAC7C}" srcId="{3D25C2D2-3536-F642-8641-20C73DA28C0F}" destId="{294520A4-D6F2-F14D-AC23-0C63912202DD}" srcOrd="3" destOrd="0" parTransId="{62271ED4-32C5-5B48-B216-655937A2C46A}" sibTransId="{1818DB60-B6EE-CF4A-8D4E-0D9B4D213C44}"/>
    <dgm:cxn modelId="{91266850-5B35-F949-A01D-829EACBD2611}" type="presOf" srcId="{FE85DE84-78C9-EA47-BE85-DE72A9C989DA}" destId="{7679F723-D752-F248-A63E-196402F4262D}" srcOrd="0" destOrd="0" presId="urn:microsoft.com/office/officeart/2005/8/layout/cycle1"/>
    <dgm:cxn modelId="{87D7925C-7D4E-EB47-AEE9-4994B72B4E2A}" type="presOf" srcId="{1818DB60-B6EE-CF4A-8D4E-0D9B4D213C44}" destId="{B5422C5D-1958-BF48-B5B6-F821FB2C5EDE}" srcOrd="0" destOrd="0" presId="urn:microsoft.com/office/officeart/2005/8/layout/cycle1"/>
    <dgm:cxn modelId="{72DB0B75-3730-6849-9A5B-EBA04079011C}" type="presOf" srcId="{9185D108-7C1E-9F4D-AB89-D6B99EEDEBB9}" destId="{2CA947F4-4A25-8546-B4D6-F27C937F8189}" srcOrd="0" destOrd="0" presId="urn:microsoft.com/office/officeart/2005/8/layout/cycle1"/>
    <dgm:cxn modelId="{B7F83179-5B91-E347-8B45-D7D3DF575D13}" type="presOf" srcId="{3EF00779-9CC1-6F48-9511-955AC0551AEC}" destId="{311B747B-F137-8547-9302-2C201913BE6B}" srcOrd="0" destOrd="0" presId="urn:microsoft.com/office/officeart/2005/8/layout/cycle1"/>
    <dgm:cxn modelId="{3CDB8B7A-D991-E448-A33D-9FED75E26A04}" srcId="{3D25C2D2-3536-F642-8641-20C73DA28C0F}" destId="{FE85DE84-78C9-EA47-BE85-DE72A9C989DA}" srcOrd="1" destOrd="0" parTransId="{7FA47C18-C713-8B43-87E8-33B12C1F07C3}" sibTransId="{2346E134-A72C-9A42-818D-FB740A91B355}"/>
    <dgm:cxn modelId="{08E77F83-7C2F-0148-B1BC-DDB4C0697ED5}" type="presOf" srcId="{5A419FD9-0A61-EF42-818E-FC2846925242}" destId="{8A638D4A-E47F-BD48-BF2D-2FE36DEAC121}" srcOrd="0" destOrd="0" presId="urn:microsoft.com/office/officeart/2005/8/layout/cycle1"/>
    <dgm:cxn modelId="{E89AD193-1644-5342-9D1E-615F010D2D22}" type="presOf" srcId="{44F745B9-A1A5-CB42-BA64-0AD12D147080}" destId="{199DC1C2-CEBD-F24C-B075-8DD077B99B08}" srcOrd="0" destOrd="0" presId="urn:microsoft.com/office/officeart/2005/8/layout/cycle1"/>
    <dgm:cxn modelId="{4292D9A2-2CF2-014A-B025-4C34D62AE577}" type="presOf" srcId="{294520A4-D6F2-F14D-AC23-0C63912202DD}" destId="{B4EF6ECC-D4E5-C643-9918-F04543B88460}" srcOrd="0" destOrd="0" presId="urn:microsoft.com/office/officeart/2005/8/layout/cycle1"/>
    <dgm:cxn modelId="{935DBBA6-263D-0245-BD44-7299F0BCA819}" srcId="{3D25C2D2-3536-F642-8641-20C73DA28C0F}" destId="{AC8AB0A1-021D-7746-B6F8-30B9C0E7DBDE}" srcOrd="4" destOrd="0" parTransId="{2248FD00-0321-DE4E-B01F-EE565583627A}" sibTransId="{44F745B9-A1A5-CB42-BA64-0AD12D147080}"/>
    <dgm:cxn modelId="{D28707BB-A4E4-BE41-B8F9-5957CC7F4497}" type="presOf" srcId="{C752241A-0F4E-FD48-8D65-0199361F30DD}" destId="{ED958C8C-F65E-024C-8D23-78383B787AC6}" srcOrd="0" destOrd="0" presId="urn:microsoft.com/office/officeart/2005/8/layout/cycle1"/>
    <dgm:cxn modelId="{0E03F0C1-3823-8A4E-AC2F-9D0FDAC06EE6}" type="presOf" srcId="{2346E134-A72C-9A42-818D-FB740A91B355}" destId="{4AEFDAC5-2BBB-4D43-8E73-08659EF13403}" srcOrd="0" destOrd="0" presId="urn:microsoft.com/office/officeart/2005/8/layout/cycle1"/>
    <dgm:cxn modelId="{CDF468E9-ED26-FB4C-A866-65FC3429CCB0}" srcId="{3D25C2D2-3536-F642-8641-20C73DA28C0F}" destId="{C752241A-0F4E-FD48-8D65-0199361F30DD}" srcOrd="0" destOrd="0" parTransId="{19D518B4-4222-C640-A63D-67AB2AD755C5}" sibTransId="{9185D108-7C1E-9F4D-AB89-D6B99EEDEBB9}"/>
    <dgm:cxn modelId="{59AE9FEB-0EB6-D84A-BF23-A8304A1600F0}" srcId="{3D25C2D2-3536-F642-8641-20C73DA28C0F}" destId="{5A419FD9-0A61-EF42-818E-FC2846925242}" srcOrd="2" destOrd="0" parTransId="{DDD43733-2271-5A4A-819E-BCDCED741A52}" sibTransId="{3EF00779-9CC1-6F48-9511-955AC0551AEC}"/>
    <dgm:cxn modelId="{B3BABDEC-2B2C-6040-A0E8-2167A67A44B2}" type="presOf" srcId="{3D25C2D2-3536-F642-8641-20C73DA28C0F}" destId="{74902772-1567-4042-982D-F13F83E1B633}" srcOrd="0" destOrd="0" presId="urn:microsoft.com/office/officeart/2005/8/layout/cycle1"/>
    <dgm:cxn modelId="{40A48EA5-76D7-0749-BD73-CB4E84D36C96}" type="presParOf" srcId="{74902772-1567-4042-982D-F13F83E1B633}" destId="{ADA921DA-A4B2-444F-A6A2-02E8D9BAD5D6}" srcOrd="0" destOrd="0" presId="urn:microsoft.com/office/officeart/2005/8/layout/cycle1"/>
    <dgm:cxn modelId="{384777BC-C640-B948-B99A-5595752A27B0}" type="presParOf" srcId="{74902772-1567-4042-982D-F13F83E1B633}" destId="{ED958C8C-F65E-024C-8D23-78383B787AC6}" srcOrd="1" destOrd="0" presId="urn:microsoft.com/office/officeart/2005/8/layout/cycle1"/>
    <dgm:cxn modelId="{46D17200-EFAE-C045-B70E-06D00FA85A12}" type="presParOf" srcId="{74902772-1567-4042-982D-F13F83E1B633}" destId="{2CA947F4-4A25-8546-B4D6-F27C937F8189}" srcOrd="2" destOrd="0" presId="urn:microsoft.com/office/officeart/2005/8/layout/cycle1"/>
    <dgm:cxn modelId="{230CDCCD-CB3F-9F46-AFD8-5B93AD7D7D8F}" type="presParOf" srcId="{74902772-1567-4042-982D-F13F83E1B633}" destId="{EE2598CA-EAAF-424E-9EBB-B80C92E77CB1}" srcOrd="3" destOrd="0" presId="urn:microsoft.com/office/officeart/2005/8/layout/cycle1"/>
    <dgm:cxn modelId="{629D6473-2970-3C43-AEDA-7C8835E2F986}" type="presParOf" srcId="{74902772-1567-4042-982D-F13F83E1B633}" destId="{7679F723-D752-F248-A63E-196402F4262D}" srcOrd="4" destOrd="0" presId="urn:microsoft.com/office/officeart/2005/8/layout/cycle1"/>
    <dgm:cxn modelId="{731D27CA-CC4A-6A45-AF21-7444B14D4447}" type="presParOf" srcId="{74902772-1567-4042-982D-F13F83E1B633}" destId="{4AEFDAC5-2BBB-4D43-8E73-08659EF13403}" srcOrd="5" destOrd="0" presId="urn:microsoft.com/office/officeart/2005/8/layout/cycle1"/>
    <dgm:cxn modelId="{6B64C033-E8AD-7E49-8063-20231C0F5B9D}" type="presParOf" srcId="{74902772-1567-4042-982D-F13F83E1B633}" destId="{9CBC675D-DC9B-2346-B314-C2E81A1F2D29}" srcOrd="6" destOrd="0" presId="urn:microsoft.com/office/officeart/2005/8/layout/cycle1"/>
    <dgm:cxn modelId="{011F659F-505A-5448-976E-972713050156}" type="presParOf" srcId="{74902772-1567-4042-982D-F13F83E1B633}" destId="{8A638D4A-E47F-BD48-BF2D-2FE36DEAC121}" srcOrd="7" destOrd="0" presId="urn:microsoft.com/office/officeart/2005/8/layout/cycle1"/>
    <dgm:cxn modelId="{497EF736-3C9E-344F-8A6C-CEE81BBDD73A}" type="presParOf" srcId="{74902772-1567-4042-982D-F13F83E1B633}" destId="{311B747B-F137-8547-9302-2C201913BE6B}" srcOrd="8" destOrd="0" presId="urn:microsoft.com/office/officeart/2005/8/layout/cycle1"/>
    <dgm:cxn modelId="{E31D72CF-4C26-084B-9444-79E275109440}" type="presParOf" srcId="{74902772-1567-4042-982D-F13F83E1B633}" destId="{D1974D0D-0DCE-BD42-98C7-60DFCD48562B}" srcOrd="9" destOrd="0" presId="urn:microsoft.com/office/officeart/2005/8/layout/cycle1"/>
    <dgm:cxn modelId="{96251D15-B153-D74D-A64F-0641A875535B}" type="presParOf" srcId="{74902772-1567-4042-982D-F13F83E1B633}" destId="{B4EF6ECC-D4E5-C643-9918-F04543B88460}" srcOrd="10" destOrd="0" presId="urn:microsoft.com/office/officeart/2005/8/layout/cycle1"/>
    <dgm:cxn modelId="{0AEA97F7-5F30-F04D-A8B5-97CBA5096705}" type="presParOf" srcId="{74902772-1567-4042-982D-F13F83E1B633}" destId="{B5422C5D-1958-BF48-B5B6-F821FB2C5EDE}" srcOrd="11" destOrd="0" presId="urn:microsoft.com/office/officeart/2005/8/layout/cycle1"/>
    <dgm:cxn modelId="{B1CBD021-FBC6-9E44-868B-54751B72C6E9}" type="presParOf" srcId="{74902772-1567-4042-982D-F13F83E1B633}" destId="{B374812E-F7FD-D44D-A267-1C3FA46AFAF1}" srcOrd="12" destOrd="0" presId="urn:microsoft.com/office/officeart/2005/8/layout/cycle1"/>
    <dgm:cxn modelId="{93B3103F-8CA8-8240-8CC2-E816E4DD90CC}" type="presParOf" srcId="{74902772-1567-4042-982D-F13F83E1B633}" destId="{B9A588D5-3BE1-A744-9BD8-CE923B9D0E5C}" srcOrd="13" destOrd="0" presId="urn:microsoft.com/office/officeart/2005/8/layout/cycle1"/>
    <dgm:cxn modelId="{79C559AE-0035-E548-9F00-5946DA59F4EB}" type="presParOf" srcId="{74902772-1567-4042-982D-F13F83E1B633}" destId="{199DC1C2-CEBD-F24C-B075-8DD077B99B08}"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58C8C-F65E-024C-8D23-78383B787AC6}">
      <dsp:nvSpPr>
        <dsp:cNvPr id="0" name=""/>
        <dsp:cNvSpPr/>
      </dsp:nvSpPr>
      <dsp:spPr>
        <a:xfrm>
          <a:off x="3043487" y="33854"/>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dirty="0"/>
        </a:p>
        <a:p>
          <a:pPr marL="0" lvl="0" indent="0" algn="ctr" defTabSz="711200">
            <a:lnSpc>
              <a:spcPct val="90000"/>
            </a:lnSpc>
            <a:spcBef>
              <a:spcPct val="0"/>
            </a:spcBef>
            <a:spcAft>
              <a:spcPct val="35000"/>
            </a:spcAft>
            <a:buNone/>
          </a:pPr>
          <a:r>
            <a:rPr lang="en-US" sz="1600" kern="1200" dirty="0"/>
            <a:t>Delivery Starts</a:t>
          </a:r>
        </a:p>
      </dsp:txBody>
      <dsp:txXfrm>
        <a:off x="3043487" y="33854"/>
        <a:ext cx="1166539" cy="1166539"/>
      </dsp:txXfrm>
    </dsp:sp>
    <dsp:sp modelId="{2CA947F4-4A25-8546-B4D6-F27C937F8189}">
      <dsp:nvSpPr>
        <dsp:cNvPr id="0" name=""/>
        <dsp:cNvSpPr/>
      </dsp:nvSpPr>
      <dsp:spPr>
        <a:xfrm>
          <a:off x="298872" y="47"/>
          <a:ext cx="4374311" cy="4374311"/>
        </a:xfrm>
        <a:prstGeom prst="circularArrow">
          <a:avLst>
            <a:gd name="adj1" fmla="val 5200"/>
            <a:gd name="adj2" fmla="val 335920"/>
            <a:gd name="adj3" fmla="val 21293214"/>
            <a:gd name="adj4" fmla="val 19766263"/>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679F723-D752-F248-A63E-196402F4262D}">
      <dsp:nvSpPr>
        <dsp:cNvPr id="0" name=""/>
        <dsp:cNvSpPr/>
      </dsp:nvSpPr>
      <dsp:spPr>
        <a:xfrm>
          <a:off x="3748497" y="2203650"/>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Jumpman arrives at the pickup location</a:t>
          </a:r>
        </a:p>
      </dsp:txBody>
      <dsp:txXfrm>
        <a:off x="3748497" y="2203650"/>
        <a:ext cx="1166539" cy="1166539"/>
      </dsp:txXfrm>
    </dsp:sp>
    <dsp:sp modelId="{4AEFDAC5-2BBB-4D43-8E73-08659EF13403}">
      <dsp:nvSpPr>
        <dsp:cNvPr id="0" name=""/>
        <dsp:cNvSpPr/>
      </dsp:nvSpPr>
      <dsp:spPr>
        <a:xfrm>
          <a:off x="298872" y="47"/>
          <a:ext cx="4374311" cy="4374311"/>
        </a:xfrm>
        <a:prstGeom prst="circularArrow">
          <a:avLst>
            <a:gd name="adj1" fmla="val 5200"/>
            <a:gd name="adj2" fmla="val 335920"/>
            <a:gd name="adj3" fmla="val 4014669"/>
            <a:gd name="adj4" fmla="val 2253459"/>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A638D4A-E47F-BD48-BF2D-2FE36DEAC121}">
      <dsp:nvSpPr>
        <dsp:cNvPr id="0" name=""/>
        <dsp:cNvSpPr/>
      </dsp:nvSpPr>
      <dsp:spPr>
        <a:xfrm>
          <a:off x="1902758" y="3544657"/>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Places order</a:t>
          </a:r>
        </a:p>
      </dsp:txBody>
      <dsp:txXfrm>
        <a:off x="1902758" y="3544657"/>
        <a:ext cx="1166539" cy="1166539"/>
      </dsp:txXfrm>
    </dsp:sp>
    <dsp:sp modelId="{311B747B-F137-8547-9302-2C201913BE6B}">
      <dsp:nvSpPr>
        <dsp:cNvPr id="0" name=""/>
        <dsp:cNvSpPr/>
      </dsp:nvSpPr>
      <dsp:spPr>
        <a:xfrm>
          <a:off x="298872" y="47"/>
          <a:ext cx="4374311" cy="4374311"/>
        </a:xfrm>
        <a:prstGeom prst="circularArrow">
          <a:avLst>
            <a:gd name="adj1" fmla="val 5200"/>
            <a:gd name="adj2" fmla="val 335920"/>
            <a:gd name="adj3" fmla="val 8210621"/>
            <a:gd name="adj4" fmla="val 6449411"/>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4EF6ECC-D4E5-C643-9918-F04543B88460}">
      <dsp:nvSpPr>
        <dsp:cNvPr id="0" name=""/>
        <dsp:cNvSpPr/>
      </dsp:nvSpPr>
      <dsp:spPr>
        <a:xfrm>
          <a:off x="57020" y="2203650"/>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Departs pickup location</a:t>
          </a:r>
        </a:p>
      </dsp:txBody>
      <dsp:txXfrm>
        <a:off x="57020" y="2203650"/>
        <a:ext cx="1166539" cy="1166539"/>
      </dsp:txXfrm>
    </dsp:sp>
    <dsp:sp modelId="{B5422C5D-1958-BF48-B5B6-F821FB2C5EDE}">
      <dsp:nvSpPr>
        <dsp:cNvPr id="0" name=""/>
        <dsp:cNvSpPr/>
      </dsp:nvSpPr>
      <dsp:spPr>
        <a:xfrm>
          <a:off x="298872" y="47"/>
          <a:ext cx="4374311" cy="4374311"/>
        </a:xfrm>
        <a:prstGeom prst="circularArrow">
          <a:avLst>
            <a:gd name="adj1" fmla="val 5200"/>
            <a:gd name="adj2" fmla="val 335920"/>
            <a:gd name="adj3" fmla="val 12297817"/>
            <a:gd name="adj4" fmla="val 10770866"/>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9A588D5-3BE1-A744-9BD8-CE923B9D0E5C}">
      <dsp:nvSpPr>
        <dsp:cNvPr id="0" name=""/>
        <dsp:cNvSpPr/>
      </dsp:nvSpPr>
      <dsp:spPr>
        <a:xfrm>
          <a:off x="762029" y="33854"/>
          <a:ext cx="1166539" cy="11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Arrives at customer’s location</a:t>
          </a:r>
        </a:p>
      </dsp:txBody>
      <dsp:txXfrm>
        <a:off x="762029" y="33854"/>
        <a:ext cx="1166539" cy="1166539"/>
      </dsp:txXfrm>
    </dsp:sp>
    <dsp:sp modelId="{199DC1C2-CEBD-F24C-B075-8DD077B99B08}">
      <dsp:nvSpPr>
        <dsp:cNvPr id="0" name=""/>
        <dsp:cNvSpPr/>
      </dsp:nvSpPr>
      <dsp:spPr>
        <a:xfrm>
          <a:off x="298872" y="47"/>
          <a:ext cx="4374311" cy="4374311"/>
        </a:xfrm>
        <a:prstGeom prst="circularArrow">
          <a:avLst>
            <a:gd name="adj1" fmla="val 5200"/>
            <a:gd name="adj2" fmla="val 335920"/>
            <a:gd name="adj3" fmla="val 16865658"/>
            <a:gd name="adj4" fmla="val 15198422"/>
            <a:gd name="adj5" fmla="val 606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3F209-9216-9F43-BCDE-52232DFF55E2}" type="datetimeFigureOut">
              <a:rPr lang="en-US" smtClean="0"/>
              <a:t>10/8/20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C76CD2-7D08-0F4E-B13E-E2A58BE107D2}" type="slidenum">
              <a:rPr lang="en-US" smtClean="0"/>
              <a:t>‹#›</a:t>
            </a:fld>
            <a:endParaRPr lang="en-US"/>
          </a:p>
        </p:txBody>
      </p:sp>
    </p:spTree>
    <p:extLst>
      <p:ext uri="{BB962C8B-B14F-4D97-AF65-F5344CB8AC3E}">
        <p14:creationId xmlns:p14="http://schemas.microsoft.com/office/powerpoint/2010/main" val="1513362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C76CD2-7D08-0F4E-B13E-E2A58BE107D2}" type="slidenum">
              <a:rPr lang="en-US" smtClean="0"/>
              <a:t>10</a:t>
            </a:fld>
            <a:endParaRPr lang="en-US" dirty="0"/>
          </a:p>
        </p:txBody>
      </p:sp>
    </p:spTree>
    <p:extLst>
      <p:ext uri="{BB962C8B-B14F-4D97-AF65-F5344CB8AC3E}">
        <p14:creationId xmlns:p14="http://schemas.microsoft.com/office/powerpoint/2010/main" val="3361076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time to delivery is a simple function of the the time the delivery starts, the time spent waiting at the pickup place, and the time spent traveling to the customer. We should seek to minimize time spent waiting at the business since the time spent traveling to the customer is out of our control.</a:t>
            </a:r>
          </a:p>
        </p:txBody>
      </p:sp>
      <p:sp>
        <p:nvSpPr>
          <p:cNvPr id="4" name="Slide Number Placeholder 3"/>
          <p:cNvSpPr>
            <a:spLocks noGrp="1"/>
          </p:cNvSpPr>
          <p:nvPr>
            <p:ph type="sldNum" sz="quarter" idx="5"/>
          </p:nvPr>
        </p:nvSpPr>
        <p:spPr/>
        <p:txBody>
          <a:bodyPr/>
          <a:lstStyle/>
          <a:p>
            <a:fld id="{32C76CD2-7D08-0F4E-B13E-E2A58BE107D2}" type="slidenum">
              <a:rPr lang="en-US" smtClean="0"/>
              <a:t>17</a:t>
            </a:fld>
            <a:endParaRPr lang="en-US"/>
          </a:p>
        </p:txBody>
      </p:sp>
    </p:spTree>
    <p:extLst>
      <p:ext uri="{BB962C8B-B14F-4D97-AF65-F5344CB8AC3E}">
        <p14:creationId xmlns:p14="http://schemas.microsoft.com/office/powerpoint/2010/main" val="1056767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F9469-7D09-8B47-8AA1-0D6AE22452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4E005F-735D-B948-8E6D-6FE2C994D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9F88A1-A7D4-A148-B375-63EA0EECFBA0}"/>
              </a:ext>
            </a:extLst>
          </p:cNvPr>
          <p:cNvSpPr>
            <a:spLocks noGrp="1"/>
          </p:cNvSpPr>
          <p:nvPr>
            <p:ph type="dt" sz="half" idx="10"/>
          </p:nvPr>
        </p:nvSpPr>
        <p:spPr/>
        <p:txBody>
          <a:bodyPr/>
          <a:lstStyle/>
          <a:p>
            <a:fld id="{80E3DE54-7BA0-D443-9D54-D30C16798DF8}" type="datetimeFigureOut">
              <a:rPr lang="en-US" smtClean="0"/>
              <a:t>10/7/20</a:t>
            </a:fld>
            <a:endParaRPr lang="en-US"/>
          </a:p>
        </p:txBody>
      </p:sp>
      <p:sp>
        <p:nvSpPr>
          <p:cNvPr id="5" name="Footer Placeholder 4">
            <a:extLst>
              <a:ext uri="{FF2B5EF4-FFF2-40B4-BE49-F238E27FC236}">
                <a16:creationId xmlns:a16="http://schemas.microsoft.com/office/drawing/2014/main" id="{DB2D8ABA-A137-7542-91DE-642C754CF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EA913-D2F0-DE49-A59F-A47663CAD313}"/>
              </a:ext>
            </a:extLst>
          </p:cNvPr>
          <p:cNvSpPr>
            <a:spLocks noGrp="1"/>
          </p:cNvSpPr>
          <p:nvPr>
            <p:ph type="sldNum" sz="quarter" idx="12"/>
          </p:nvPr>
        </p:nvSpPr>
        <p:spPr/>
        <p:txBody>
          <a:bodyPr/>
          <a:lstStyle/>
          <a:p>
            <a:fld id="{AD44F050-9915-E24F-A2A7-E8AD21817AE0}" type="slidenum">
              <a:rPr lang="en-US" smtClean="0"/>
              <a:t>‹#›</a:t>
            </a:fld>
            <a:endParaRPr lang="en-US"/>
          </a:p>
        </p:txBody>
      </p:sp>
    </p:spTree>
    <p:extLst>
      <p:ext uri="{BB962C8B-B14F-4D97-AF65-F5344CB8AC3E}">
        <p14:creationId xmlns:p14="http://schemas.microsoft.com/office/powerpoint/2010/main" val="1454868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8864-E94D-C843-AF82-DA2A1EACB8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7075AB-3D25-FC48-9308-BACD95A103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C2A55-207F-3E46-BD16-9BBCD3EB04C6}"/>
              </a:ext>
            </a:extLst>
          </p:cNvPr>
          <p:cNvSpPr>
            <a:spLocks noGrp="1"/>
          </p:cNvSpPr>
          <p:nvPr>
            <p:ph type="dt" sz="half" idx="10"/>
          </p:nvPr>
        </p:nvSpPr>
        <p:spPr/>
        <p:txBody>
          <a:bodyPr/>
          <a:lstStyle/>
          <a:p>
            <a:fld id="{80E3DE54-7BA0-D443-9D54-D30C16798DF8}" type="datetimeFigureOut">
              <a:rPr lang="en-US" smtClean="0"/>
              <a:t>10/7/20</a:t>
            </a:fld>
            <a:endParaRPr lang="en-US"/>
          </a:p>
        </p:txBody>
      </p:sp>
      <p:sp>
        <p:nvSpPr>
          <p:cNvPr id="5" name="Footer Placeholder 4">
            <a:extLst>
              <a:ext uri="{FF2B5EF4-FFF2-40B4-BE49-F238E27FC236}">
                <a16:creationId xmlns:a16="http://schemas.microsoft.com/office/drawing/2014/main" id="{CD6831DF-4372-5E44-8E6C-B8878C659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138212-BC52-F541-AEAB-D69FBC8ACAE2}"/>
              </a:ext>
            </a:extLst>
          </p:cNvPr>
          <p:cNvSpPr>
            <a:spLocks noGrp="1"/>
          </p:cNvSpPr>
          <p:nvPr>
            <p:ph type="sldNum" sz="quarter" idx="12"/>
          </p:nvPr>
        </p:nvSpPr>
        <p:spPr/>
        <p:txBody>
          <a:bodyPr/>
          <a:lstStyle/>
          <a:p>
            <a:fld id="{AD44F050-9915-E24F-A2A7-E8AD21817AE0}" type="slidenum">
              <a:rPr lang="en-US" smtClean="0"/>
              <a:t>‹#›</a:t>
            </a:fld>
            <a:endParaRPr lang="en-US"/>
          </a:p>
        </p:txBody>
      </p:sp>
    </p:spTree>
    <p:extLst>
      <p:ext uri="{BB962C8B-B14F-4D97-AF65-F5344CB8AC3E}">
        <p14:creationId xmlns:p14="http://schemas.microsoft.com/office/powerpoint/2010/main" val="223249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4830E5-6034-4F4A-A845-E44850C414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C6B15E-5D47-D741-8E89-17D9F7E97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4A67C8-B0B9-E843-961E-DAB75351EFED}"/>
              </a:ext>
            </a:extLst>
          </p:cNvPr>
          <p:cNvSpPr>
            <a:spLocks noGrp="1"/>
          </p:cNvSpPr>
          <p:nvPr>
            <p:ph type="dt" sz="half" idx="10"/>
          </p:nvPr>
        </p:nvSpPr>
        <p:spPr/>
        <p:txBody>
          <a:bodyPr/>
          <a:lstStyle/>
          <a:p>
            <a:fld id="{80E3DE54-7BA0-D443-9D54-D30C16798DF8}" type="datetimeFigureOut">
              <a:rPr lang="en-US" smtClean="0"/>
              <a:t>10/7/20</a:t>
            </a:fld>
            <a:endParaRPr lang="en-US"/>
          </a:p>
        </p:txBody>
      </p:sp>
      <p:sp>
        <p:nvSpPr>
          <p:cNvPr id="5" name="Footer Placeholder 4">
            <a:extLst>
              <a:ext uri="{FF2B5EF4-FFF2-40B4-BE49-F238E27FC236}">
                <a16:creationId xmlns:a16="http://schemas.microsoft.com/office/drawing/2014/main" id="{58DB469A-25A5-9640-8B7E-0524530EA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184C94-84AF-664F-B4BC-1C0C491E4C71}"/>
              </a:ext>
            </a:extLst>
          </p:cNvPr>
          <p:cNvSpPr>
            <a:spLocks noGrp="1"/>
          </p:cNvSpPr>
          <p:nvPr>
            <p:ph type="sldNum" sz="quarter" idx="12"/>
          </p:nvPr>
        </p:nvSpPr>
        <p:spPr/>
        <p:txBody>
          <a:bodyPr/>
          <a:lstStyle/>
          <a:p>
            <a:fld id="{AD44F050-9915-E24F-A2A7-E8AD21817AE0}" type="slidenum">
              <a:rPr lang="en-US" smtClean="0"/>
              <a:t>‹#›</a:t>
            </a:fld>
            <a:endParaRPr lang="en-US"/>
          </a:p>
        </p:txBody>
      </p:sp>
    </p:spTree>
    <p:extLst>
      <p:ext uri="{BB962C8B-B14F-4D97-AF65-F5344CB8AC3E}">
        <p14:creationId xmlns:p14="http://schemas.microsoft.com/office/powerpoint/2010/main" val="316805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4B75-79FD-5546-8A0D-B933F27497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BCD547-4018-CE4D-AFE4-CA2D0A8259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6939-BF99-1E43-A5F8-98CEC316DD42}"/>
              </a:ext>
            </a:extLst>
          </p:cNvPr>
          <p:cNvSpPr>
            <a:spLocks noGrp="1"/>
          </p:cNvSpPr>
          <p:nvPr>
            <p:ph type="dt" sz="half" idx="10"/>
          </p:nvPr>
        </p:nvSpPr>
        <p:spPr/>
        <p:txBody>
          <a:bodyPr/>
          <a:lstStyle/>
          <a:p>
            <a:fld id="{80E3DE54-7BA0-D443-9D54-D30C16798DF8}" type="datetimeFigureOut">
              <a:rPr lang="en-US" smtClean="0"/>
              <a:t>10/7/20</a:t>
            </a:fld>
            <a:endParaRPr lang="en-US"/>
          </a:p>
        </p:txBody>
      </p:sp>
      <p:sp>
        <p:nvSpPr>
          <p:cNvPr id="5" name="Footer Placeholder 4">
            <a:extLst>
              <a:ext uri="{FF2B5EF4-FFF2-40B4-BE49-F238E27FC236}">
                <a16:creationId xmlns:a16="http://schemas.microsoft.com/office/drawing/2014/main" id="{6EF3B1DE-2025-9946-8A68-A3737F7AA4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4D0FA0-7BC4-7949-AD3B-61F18DC62C64}"/>
              </a:ext>
            </a:extLst>
          </p:cNvPr>
          <p:cNvSpPr>
            <a:spLocks noGrp="1"/>
          </p:cNvSpPr>
          <p:nvPr>
            <p:ph type="sldNum" sz="quarter" idx="12"/>
          </p:nvPr>
        </p:nvSpPr>
        <p:spPr/>
        <p:txBody>
          <a:bodyPr/>
          <a:lstStyle/>
          <a:p>
            <a:r>
              <a:rPr lang="en-US"/>
              <a:t>#</a:t>
            </a:r>
          </a:p>
        </p:txBody>
      </p:sp>
    </p:spTree>
    <p:extLst>
      <p:ext uri="{BB962C8B-B14F-4D97-AF65-F5344CB8AC3E}">
        <p14:creationId xmlns:p14="http://schemas.microsoft.com/office/powerpoint/2010/main" val="1201576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A186-131F-4746-87BA-B15D2230C3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EE1C45-4953-234E-A674-45CAA6F78D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932BED-C8C1-9741-AECF-2189E408221F}"/>
              </a:ext>
            </a:extLst>
          </p:cNvPr>
          <p:cNvSpPr>
            <a:spLocks noGrp="1"/>
          </p:cNvSpPr>
          <p:nvPr>
            <p:ph type="dt" sz="half" idx="10"/>
          </p:nvPr>
        </p:nvSpPr>
        <p:spPr/>
        <p:txBody>
          <a:bodyPr/>
          <a:lstStyle/>
          <a:p>
            <a:fld id="{80E3DE54-7BA0-D443-9D54-D30C16798DF8}" type="datetimeFigureOut">
              <a:rPr lang="en-US" smtClean="0"/>
              <a:t>10/7/20</a:t>
            </a:fld>
            <a:endParaRPr lang="en-US"/>
          </a:p>
        </p:txBody>
      </p:sp>
      <p:sp>
        <p:nvSpPr>
          <p:cNvPr id="5" name="Footer Placeholder 4">
            <a:extLst>
              <a:ext uri="{FF2B5EF4-FFF2-40B4-BE49-F238E27FC236}">
                <a16:creationId xmlns:a16="http://schemas.microsoft.com/office/drawing/2014/main" id="{FCF15E18-54CC-3B41-B198-AF675371F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27DF4-9075-B342-9CD0-1CCCFBE703AF}"/>
              </a:ext>
            </a:extLst>
          </p:cNvPr>
          <p:cNvSpPr>
            <a:spLocks noGrp="1"/>
          </p:cNvSpPr>
          <p:nvPr>
            <p:ph type="sldNum" sz="quarter" idx="12"/>
          </p:nvPr>
        </p:nvSpPr>
        <p:spPr/>
        <p:txBody>
          <a:bodyPr/>
          <a:lstStyle/>
          <a:p>
            <a:fld id="{AD44F050-9915-E24F-A2A7-E8AD21817AE0}" type="slidenum">
              <a:rPr lang="en-US" smtClean="0"/>
              <a:t>‹#›</a:t>
            </a:fld>
            <a:endParaRPr lang="en-US"/>
          </a:p>
        </p:txBody>
      </p:sp>
    </p:spTree>
    <p:extLst>
      <p:ext uri="{BB962C8B-B14F-4D97-AF65-F5344CB8AC3E}">
        <p14:creationId xmlns:p14="http://schemas.microsoft.com/office/powerpoint/2010/main" val="1669548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AFCA8-6A5B-AC4D-B430-AC628A2DC4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59ED1A-6B04-1146-B9E8-6F4AC45065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926F85-91AC-9E4A-84C6-F0C2F605FC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C415CF-1097-874E-A42A-4194015C2A86}"/>
              </a:ext>
            </a:extLst>
          </p:cNvPr>
          <p:cNvSpPr>
            <a:spLocks noGrp="1"/>
          </p:cNvSpPr>
          <p:nvPr>
            <p:ph type="dt" sz="half" idx="10"/>
          </p:nvPr>
        </p:nvSpPr>
        <p:spPr/>
        <p:txBody>
          <a:bodyPr/>
          <a:lstStyle/>
          <a:p>
            <a:fld id="{80E3DE54-7BA0-D443-9D54-D30C16798DF8}" type="datetimeFigureOut">
              <a:rPr lang="en-US" smtClean="0"/>
              <a:t>10/7/20</a:t>
            </a:fld>
            <a:endParaRPr lang="en-US"/>
          </a:p>
        </p:txBody>
      </p:sp>
      <p:sp>
        <p:nvSpPr>
          <p:cNvPr id="6" name="Footer Placeholder 5">
            <a:extLst>
              <a:ext uri="{FF2B5EF4-FFF2-40B4-BE49-F238E27FC236}">
                <a16:creationId xmlns:a16="http://schemas.microsoft.com/office/drawing/2014/main" id="{0383B432-4548-7342-A0DC-B86070B338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009189-1832-1545-ACCF-B1AB04DE32FA}"/>
              </a:ext>
            </a:extLst>
          </p:cNvPr>
          <p:cNvSpPr>
            <a:spLocks noGrp="1"/>
          </p:cNvSpPr>
          <p:nvPr>
            <p:ph type="sldNum" sz="quarter" idx="12"/>
          </p:nvPr>
        </p:nvSpPr>
        <p:spPr/>
        <p:txBody>
          <a:bodyPr/>
          <a:lstStyle/>
          <a:p>
            <a:fld id="{AD44F050-9915-E24F-A2A7-E8AD21817AE0}" type="slidenum">
              <a:rPr lang="en-US" smtClean="0"/>
              <a:t>‹#›</a:t>
            </a:fld>
            <a:endParaRPr lang="en-US"/>
          </a:p>
        </p:txBody>
      </p:sp>
    </p:spTree>
    <p:extLst>
      <p:ext uri="{BB962C8B-B14F-4D97-AF65-F5344CB8AC3E}">
        <p14:creationId xmlns:p14="http://schemas.microsoft.com/office/powerpoint/2010/main" val="231378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0718-CF5E-DC45-9010-9237FEC13E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4ABB0B-1117-D841-936F-7F00043B30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F518AC-7B51-5540-8C63-202D8D8FD1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34B33F-80B8-8B4D-8359-0D2B9D28AC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4A63CC-81AF-2C4A-B1E7-E0A582B439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7361EE-5AD7-644C-80B9-700B5532BA7D}"/>
              </a:ext>
            </a:extLst>
          </p:cNvPr>
          <p:cNvSpPr>
            <a:spLocks noGrp="1"/>
          </p:cNvSpPr>
          <p:nvPr>
            <p:ph type="dt" sz="half" idx="10"/>
          </p:nvPr>
        </p:nvSpPr>
        <p:spPr/>
        <p:txBody>
          <a:bodyPr/>
          <a:lstStyle/>
          <a:p>
            <a:fld id="{80E3DE54-7BA0-D443-9D54-D30C16798DF8}" type="datetimeFigureOut">
              <a:rPr lang="en-US" smtClean="0"/>
              <a:t>10/7/20</a:t>
            </a:fld>
            <a:endParaRPr lang="en-US"/>
          </a:p>
        </p:txBody>
      </p:sp>
      <p:sp>
        <p:nvSpPr>
          <p:cNvPr id="8" name="Footer Placeholder 7">
            <a:extLst>
              <a:ext uri="{FF2B5EF4-FFF2-40B4-BE49-F238E27FC236}">
                <a16:creationId xmlns:a16="http://schemas.microsoft.com/office/drawing/2014/main" id="{BF14E86D-FEE3-5F4D-98B9-A89F66E885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F63A6-C944-9946-819C-401C99E45F40}"/>
              </a:ext>
            </a:extLst>
          </p:cNvPr>
          <p:cNvSpPr>
            <a:spLocks noGrp="1"/>
          </p:cNvSpPr>
          <p:nvPr>
            <p:ph type="sldNum" sz="quarter" idx="12"/>
          </p:nvPr>
        </p:nvSpPr>
        <p:spPr/>
        <p:txBody>
          <a:bodyPr/>
          <a:lstStyle/>
          <a:p>
            <a:fld id="{AD44F050-9915-E24F-A2A7-E8AD21817AE0}" type="slidenum">
              <a:rPr lang="en-US" smtClean="0"/>
              <a:t>‹#›</a:t>
            </a:fld>
            <a:endParaRPr lang="en-US"/>
          </a:p>
        </p:txBody>
      </p:sp>
    </p:spTree>
    <p:extLst>
      <p:ext uri="{BB962C8B-B14F-4D97-AF65-F5344CB8AC3E}">
        <p14:creationId xmlns:p14="http://schemas.microsoft.com/office/powerpoint/2010/main" val="1846583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2F8F2-D1AE-054B-A82F-7395DEB728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86BFF5-BBD3-7C42-BD93-576400BB3970}"/>
              </a:ext>
            </a:extLst>
          </p:cNvPr>
          <p:cNvSpPr>
            <a:spLocks noGrp="1"/>
          </p:cNvSpPr>
          <p:nvPr>
            <p:ph type="dt" sz="half" idx="10"/>
          </p:nvPr>
        </p:nvSpPr>
        <p:spPr/>
        <p:txBody>
          <a:bodyPr/>
          <a:lstStyle/>
          <a:p>
            <a:fld id="{80E3DE54-7BA0-D443-9D54-D30C16798DF8}" type="datetimeFigureOut">
              <a:rPr lang="en-US" smtClean="0"/>
              <a:t>10/7/20</a:t>
            </a:fld>
            <a:endParaRPr lang="en-US"/>
          </a:p>
        </p:txBody>
      </p:sp>
      <p:sp>
        <p:nvSpPr>
          <p:cNvPr id="4" name="Footer Placeholder 3">
            <a:extLst>
              <a:ext uri="{FF2B5EF4-FFF2-40B4-BE49-F238E27FC236}">
                <a16:creationId xmlns:a16="http://schemas.microsoft.com/office/drawing/2014/main" id="{5A0C0157-612A-7F41-B291-560D3E8254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1985C5-4CA9-1846-8F47-60AE8080290D}"/>
              </a:ext>
            </a:extLst>
          </p:cNvPr>
          <p:cNvSpPr>
            <a:spLocks noGrp="1"/>
          </p:cNvSpPr>
          <p:nvPr>
            <p:ph type="sldNum" sz="quarter" idx="12"/>
          </p:nvPr>
        </p:nvSpPr>
        <p:spPr/>
        <p:txBody>
          <a:bodyPr/>
          <a:lstStyle/>
          <a:p>
            <a:fld id="{AD44F050-9915-E24F-A2A7-E8AD21817AE0}" type="slidenum">
              <a:rPr lang="en-US" smtClean="0"/>
              <a:t>‹#›</a:t>
            </a:fld>
            <a:endParaRPr lang="en-US"/>
          </a:p>
        </p:txBody>
      </p:sp>
    </p:spTree>
    <p:extLst>
      <p:ext uri="{BB962C8B-B14F-4D97-AF65-F5344CB8AC3E}">
        <p14:creationId xmlns:p14="http://schemas.microsoft.com/office/powerpoint/2010/main" val="1535362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93C212-8FCD-E542-8CAC-8A8093492E8B}"/>
              </a:ext>
            </a:extLst>
          </p:cNvPr>
          <p:cNvSpPr>
            <a:spLocks noGrp="1"/>
          </p:cNvSpPr>
          <p:nvPr>
            <p:ph type="dt" sz="half" idx="10"/>
          </p:nvPr>
        </p:nvSpPr>
        <p:spPr/>
        <p:txBody>
          <a:bodyPr/>
          <a:lstStyle/>
          <a:p>
            <a:fld id="{80E3DE54-7BA0-D443-9D54-D30C16798DF8}" type="datetimeFigureOut">
              <a:rPr lang="en-US" smtClean="0"/>
              <a:t>10/7/20</a:t>
            </a:fld>
            <a:endParaRPr lang="en-US"/>
          </a:p>
        </p:txBody>
      </p:sp>
      <p:sp>
        <p:nvSpPr>
          <p:cNvPr id="3" name="Footer Placeholder 2">
            <a:extLst>
              <a:ext uri="{FF2B5EF4-FFF2-40B4-BE49-F238E27FC236}">
                <a16:creationId xmlns:a16="http://schemas.microsoft.com/office/drawing/2014/main" id="{7AEFF47A-719B-4842-A45E-DF2FC3021B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636270-2680-7F48-BA28-E088C93B037C}"/>
              </a:ext>
            </a:extLst>
          </p:cNvPr>
          <p:cNvSpPr>
            <a:spLocks noGrp="1"/>
          </p:cNvSpPr>
          <p:nvPr>
            <p:ph type="sldNum" sz="quarter" idx="12"/>
          </p:nvPr>
        </p:nvSpPr>
        <p:spPr/>
        <p:txBody>
          <a:bodyPr/>
          <a:lstStyle/>
          <a:p>
            <a:fld id="{AD44F050-9915-E24F-A2A7-E8AD21817AE0}" type="slidenum">
              <a:rPr lang="en-US" smtClean="0"/>
              <a:t>‹#›</a:t>
            </a:fld>
            <a:endParaRPr lang="en-US"/>
          </a:p>
        </p:txBody>
      </p:sp>
    </p:spTree>
    <p:extLst>
      <p:ext uri="{BB962C8B-B14F-4D97-AF65-F5344CB8AC3E}">
        <p14:creationId xmlns:p14="http://schemas.microsoft.com/office/powerpoint/2010/main" val="2823031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3EC39-2A03-4746-9E53-120EE637C1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AC89F6-D72F-A94B-B52A-73B9135E1A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9E00F1-4AB3-1A40-947A-AC4825743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50AB50-04B7-0F4E-B0EA-933441DB3CAF}"/>
              </a:ext>
            </a:extLst>
          </p:cNvPr>
          <p:cNvSpPr>
            <a:spLocks noGrp="1"/>
          </p:cNvSpPr>
          <p:nvPr>
            <p:ph type="dt" sz="half" idx="10"/>
          </p:nvPr>
        </p:nvSpPr>
        <p:spPr/>
        <p:txBody>
          <a:bodyPr/>
          <a:lstStyle/>
          <a:p>
            <a:fld id="{80E3DE54-7BA0-D443-9D54-D30C16798DF8}" type="datetimeFigureOut">
              <a:rPr lang="en-US" smtClean="0"/>
              <a:t>10/7/20</a:t>
            </a:fld>
            <a:endParaRPr lang="en-US"/>
          </a:p>
        </p:txBody>
      </p:sp>
      <p:sp>
        <p:nvSpPr>
          <p:cNvPr id="6" name="Footer Placeholder 5">
            <a:extLst>
              <a:ext uri="{FF2B5EF4-FFF2-40B4-BE49-F238E27FC236}">
                <a16:creationId xmlns:a16="http://schemas.microsoft.com/office/drawing/2014/main" id="{396CBC29-BB26-6B4F-A807-EDEEAC68D6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9FAB31-D1F9-3D44-9DB9-5FA27AD98FC8}"/>
              </a:ext>
            </a:extLst>
          </p:cNvPr>
          <p:cNvSpPr>
            <a:spLocks noGrp="1"/>
          </p:cNvSpPr>
          <p:nvPr>
            <p:ph type="sldNum" sz="quarter" idx="12"/>
          </p:nvPr>
        </p:nvSpPr>
        <p:spPr/>
        <p:txBody>
          <a:bodyPr/>
          <a:lstStyle/>
          <a:p>
            <a:fld id="{AD44F050-9915-E24F-A2A7-E8AD21817AE0}" type="slidenum">
              <a:rPr lang="en-US" smtClean="0"/>
              <a:t>‹#›</a:t>
            </a:fld>
            <a:endParaRPr lang="en-US"/>
          </a:p>
        </p:txBody>
      </p:sp>
    </p:spTree>
    <p:extLst>
      <p:ext uri="{BB962C8B-B14F-4D97-AF65-F5344CB8AC3E}">
        <p14:creationId xmlns:p14="http://schemas.microsoft.com/office/powerpoint/2010/main" val="2169637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48FC1-D98C-134B-9D8F-C03164D3BC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B9649A-354C-D342-A608-81D359D661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0E58D3-87D7-FF43-9F50-995242624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9EC3F5-F202-3E48-8C63-893C7B8EE81A}"/>
              </a:ext>
            </a:extLst>
          </p:cNvPr>
          <p:cNvSpPr>
            <a:spLocks noGrp="1"/>
          </p:cNvSpPr>
          <p:nvPr>
            <p:ph type="dt" sz="half" idx="10"/>
          </p:nvPr>
        </p:nvSpPr>
        <p:spPr/>
        <p:txBody>
          <a:bodyPr/>
          <a:lstStyle/>
          <a:p>
            <a:fld id="{80E3DE54-7BA0-D443-9D54-D30C16798DF8}" type="datetimeFigureOut">
              <a:rPr lang="en-US" smtClean="0"/>
              <a:t>10/7/20</a:t>
            </a:fld>
            <a:endParaRPr lang="en-US"/>
          </a:p>
        </p:txBody>
      </p:sp>
      <p:sp>
        <p:nvSpPr>
          <p:cNvPr id="6" name="Footer Placeholder 5">
            <a:extLst>
              <a:ext uri="{FF2B5EF4-FFF2-40B4-BE49-F238E27FC236}">
                <a16:creationId xmlns:a16="http://schemas.microsoft.com/office/drawing/2014/main" id="{EA303554-6929-8648-AB80-09F4CC3767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E0EB37-2166-7F4B-BFB9-43A8068B88BF}"/>
              </a:ext>
            </a:extLst>
          </p:cNvPr>
          <p:cNvSpPr>
            <a:spLocks noGrp="1"/>
          </p:cNvSpPr>
          <p:nvPr>
            <p:ph type="sldNum" sz="quarter" idx="12"/>
          </p:nvPr>
        </p:nvSpPr>
        <p:spPr/>
        <p:txBody>
          <a:bodyPr/>
          <a:lstStyle/>
          <a:p>
            <a:fld id="{AD44F050-9915-E24F-A2A7-E8AD21817AE0}" type="slidenum">
              <a:rPr lang="en-US" smtClean="0"/>
              <a:t>‹#›</a:t>
            </a:fld>
            <a:endParaRPr lang="en-US"/>
          </a:p>
        </p:txBody>
      </p:sp>
    </p:spTree>
    <p:extLst>
      <p:ext uri="{BB962C8B-B14F-4D97-AF65-F5344CB8AC3E}">
        <p14:creationId xmlns:p14="http://schemas.microsoft.com/office/powerpoint/2010/main" val="1532887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3EA788-0FA4-3847-8D5D-E82B4399C7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314C73-8311-CD46-9792-E801859D7E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3C0506-AAD0-CE4C-8F35-1B165E20A1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E3DE54-7BA0-D443-9D54-D30C16798DF8}" type="datetimeFigureOut">
              <a:rPr lang="en-US" smtClean="0"/>
              <a:t>10/7/20</a:t>
            </a:fld>
            <a:endParaRPr lang="en-US"/>
          </a:p>
        </p:txBody>
      </p:sp>
      <p:sp>
        <p:nvSpPr>
          <p:cNvPr id="5" name="Footer Placeholder 4">
            <a:extLst>
              <a:ext uri="{FF2B5EF4-FFF2-40B4-BE49-F238E27FC236}">
                <a16:creationId xmlns:a16="http://schemas.microsoft.com/office/drawing/2014/main" id="{FB6BFADE-F57C-DF44-8C08-2759CBE362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6A91FD-97A5-5F43-9FF4-96A11F3ED5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44F050-9915-E24F-A2A7-E8AD21817AE0}" type="slidenum">
              <a:rPr lang="en-US" smtClean="0"/>
              <a:t>‹#›</a:t>
            </a:fld>
            <a:endParaRPr lang="en-US"/>
          </a:p>
        </p:txBody>
      </p:sp>
    </p:spTree>
    <p:extLst>
      <p:ext uri="{BB962C8B-B14F-4D97-AF65-F5344CB8AC3E}">
        <p14:creationId xmlns:p14="http://schemas.microsoft.com/office/powerpoint/2010/main" val="2398550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mailto:stephenstark@uchicago.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F12FF-9723-8E48-AD34-76A7A269F9C9}"/>
              </a:ext>
            </a:extLst>
          </p:cNvPr>
          <p:cNvSpPr>
            <a:spLocks noGrp="1"/>
          </p:cNvSpPr>
          <p:nvPr>
            <p:ph type="ctrTitle"/>
          </p:nvPr>
        </p:nvSpPr>
        <p:spPr>
          <a:xfrm>
            <a:off x="1524000" y="1122363"/>
            <a:ext cx="9144000" cy="2387600"/>
          </a:xfrm>
        </p:spPr>
        <p:txBody>
          <a:bodyPr>
            <a:normAutofit/>
          </a:bodyPr>
          <a:lstStyle/>
          <a:p>
            <a:pPr algn="l"/>
            <a:r>
              <a:rPr lang="en-US" b="1" dirty="0"/>
              <a:t>Jumpman23 </a:t>
            </a:r>
            <a:br>
              <a:rPr lang="en-US" b="1" dirty="0"/>
            </a:br>
            <a:r>
              <a:rPr lang="en-US" b="1" dirty="0"/>
              <a:t>New Market Analysis</a:t>
            </a:r>
          </a:p>
        </p:txBody>
      </p:sp>
      <p:sp>
        <p:nvSpPr>
          <p:cNvPr id="3" name="Subtitle 2">
            <a:extLst>
              <a:ext uri="{FF2B5EF4-FFF2-40B4-BE49-F238E27FC236}">
                <a16:creationId xmlns:a16="http://schemas.microsoft.com/office/drawing/2014/main" id="{900211C0-B999-364D-8684-D28EF73709C4}"/>
              </a:ext>
            </a:extLst>
          </p:cNvPr>
          <p:cNvSpPr>
            <a:spLocks noGrp="1"/>
          </p:cNvSpPr>
          <p:nvPr>
            <p:ph type="subTitle" idx="1"/>
          </p:nvPr>
        </p:nvSpPr>
        <p:spPr>
          <a:xfrm>
            <a:off x="1524000" y="3602038"/>
            <a:ext cx="9144000" cy="1655762"/>
          </a:xfrm>
        </p:spPr>
        <p:txBody>
          <a:bodyPr>
            <a:normAutofit lnSpcReduction="10000"/>
          </a:bodyPr>
          <a:lstStyle/>
          <a:p>
            <a:pPr algn="l"/>
            <a:r>
              <a:rPr lang="en-US" dirty="0"/>
              <a:t>Stephen Stark</a:t>
            </a:r>
          </a:p>
          <a:p>
            <a:pPr algn="l"/>
            <a:r>
              <a:rPr lang="en-US" dirty="0"/>
              <a:t>October 2020</a:t>
            </a:r>
          </a:p>
          <a:p>
            <a:pPr algn="l"/>
            <a:endParaRPr lang="en-US" dirty="0"/>
          </a:p>
          <a:p>
            <a:pPr algn="l"/>
            <a:r>
              <a:rPr lang="en-US" dirty="0"/>
              <a:t>Presented to:</a:t>
            </a:r>
          </a:p>
        </p:txBody>
      </p:sp>
      <p:pic>
        <p:nvPicPr>
          <p:cNvPr id="8" name="Picture 7">
            <a:extLst>
              <a:ext uri="{FF2B5EF4-FFF2-40B4-BE49-F238E27FC236}">
                <a16:creationId xmlns:a16="http://schemas.microsoft.com/office/drawing/2014/main" id="{F35D68A1-2EAF-754E-9AA8-AB7741E1E230}"/>
              </a:ext>
            </a:extLst>
          </p:cNvPr>
          <p:cNvPicPr>
            <a:picLocks noChangeAspect="1"/>
          </p:cNvPicPr>
          <p:nvPr/>
        </p:nvPicPr>
        <p:blipFill>
          <a:blip r:embed="rId2"/>
          <a:stretch>
            <a:fillRect/>
          </a:stretch>
        </p:blipFill>
        <p:spPr>
          <a:xfrm>
            <a:off x="1323975" y="5172727"/>
            <a:ext cx="2975102" cy="1125819"/>
          </a:xfrm>
          <a:prstGeom prst="rect">
            <a:avLst/>
          </a:prstGeom>
        </p:spPr>
      </p:pic>
    </p:spTree>
    <p:extLst>
      <p:ext uri="{BB962C8B-B14F-4D97-AF65-F5344CB8AC3E}">
        <p14:creationId xmlns:p14="http://schemas.microsoft.com/office/powerpoint/2010/main" val="901701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548D-C3D9-F640-99CE-71F1CF5E7F96}"/>
              </a:ext>
            </a:extLst>
          </p:cNvPr>
          <p:cNvSpPr>
            <a:spLocks noGrp="1"/>
          </p:cNvSpPr>
          <p:nvPr>
            <p:ph type="title"/>
          </p:nvPr>
        </p:nvSpPr>
        <p:spPr/>
        <p:txBody>
          <a:bodyPr/>
          <a:lstStyle/>
          <a:p>
            <a:r>
              <a:rPr lang="en-US" dirty="0">
                <a:solidFill>
                  <a:schemeClr val="tx1">
                    <a:lumMod val="50000"/>
                    <a:lumOff val="50000"/>
                  </a:schemeClr>
                </a:solidFill>
              </a:rPr>
              <a:t>3.3 </a:t>
            </a:r>
            <a:r>
              <a:rPr lang="en-US" b="1" dirty="0"/>
              <a:t>NEW MARKET ANALYSIS [BUSINESSES]</a:t>
            </a:r>
          </a:p>
        </p:txBody>
      </p:sp>
      <p:pic>
        <p:nvPicPr>
          <p:cNvPr id="4" name="slide2" descr="Pickup">
            <a:extLst>
              <a:ext uri="{FF2B5EF4-FFF2-40B4-BE49-F238E27FC236}">
                <a16:creationId xmlns:a16="http://schemas.microsoft.com/office/drawing/2014/main" id="{7F02E02E-6222-D147-98D0-687819BA61CF}"/>
              </a:ext>
            </a:extLst>
          </p:cNvPr>
          <p:cNvPicPr>
            <a:picLocks noChangeAspect="1"/>
          </p:cNvPicPr>
          <p:nvPr/>
        </p:nvPicPr>
        <p:blipFill rotWithShape="1">
          <a:blip r:embed="rId3">
            <a:extLst>
              <a:ext uri="{28A0092B-C50C-407E-A947-70E740481C1C}">
                <a14:useLocalDpi xmlns:a14="http://schemas.microsoft.com/office/drawing/2010/main" val="0"/>
              </a:ext>
            </a:extLst>
          </a:blip>
          <a:srcRect l="-1" r="42097"/>
          <a:stretch/>
        </p:blipFill>
        <p:spPr>
          <a:xfrm>
            <a:off x="6539696" y="2779689"/>
            <a:ext cx="3568228" cy="3567638"/>
          </a:xfrm>
          <a:prstGeom prst="rect">
            <a:avLst/>
          </a:prstGeom>
        </p:spPr>
      </p:pic>
      <p:pic>
        <p:nvPicPr>
          <p:cNvPr id="7" name="Picture 6">
            <a:extLst>
              <a:ext uri="{FF2B5EF4-FFF2-40B4-BE49-F238E27FC236}">
                <a16:creationId xmlns:a16="http://schemas.microsoft.com/office/drawing/2014/main" id="{743012C2-9548-054E-BDA5-B4A381F6E674}"/>
              </a:ext>
            </a:extLst>
          </p:cNvPr>
          <p:cNvPicPr>
            <a:picLocks noChangeAspect="1"/>
          </p:cNvPicPr>
          <p:nvPr/>
        </p:nvPicPr>
        <p:blipFill>
          <a:blip r:embed="rId4"/>
          <a:stretch>
            <a:fillRect/>
          </a:stretch>
        </p:blipFill>
        <p:spPr>
          <a:xfrm>
            <a:off x="1018572" y="3661499"/>
            <a:ext cx="3652838" cy="2373311"/>
          </a:xfrm>
          <a:prstGeom prst="rect">
            <a:avLst/>
          </a:prstGeom>
        </p:spPr>
      </p:pic>
      <p:sp>
        <p:nvSpPr>
          <p:cNvPr id="9" name="TextBox 8">
            <a:extLst>
              <a:ext uri="{FF2B5EF4-FFF2-40B4-BE49-F238E27FC236}">
                <a16:creationId xmlns:a16="http://schemas.microsoft.com/office/drawing/2014/main" id="{0AC6D36F-B33F-544A-BF15-D4DC7E9B56D2}"/>
              </a:ext>
            </a:extLst>
          </p:cNvPr>
          <p:cNvSpPr txBox="1"/>
          <p:nvPr/>
        </p:nvSpPr>
        <p:spPr>
          <a:xfrm>
            <a:off x="1018572" y="1840375"/>
            <a:ext cx="4595150" cy="369332"/>
          </a:xfrm>
          <a:prstGeom prst="rect">
            <a:avLst/>
          </a:prstGeom>
          <a:noFill/>
        </p:spPr>
        <p:txBody>
          <a:bodyPr wrap="square" rtlCol="0">
            <a:spAutoFit/>
          </a:bodyPr>
          <a:lstStyle/>
          <a:p>
            <a:r>
              <a:rPr lang="en-US" dirty="0">
                <a:solidFill>
                  <a:srgbClr val="FF0000"/>
                </a:solidFill>
              </a:rPr>
              <a:t>What are the key findings?</a:t>
            </a:r>
          </a:p>
        </p:txBody>
      </p:sp>
      <p:sp>
        <p:nvSpPr>
          <p:cNvPr id="10" name="TextBox 9">
            <a:extLst>
              <a:ext uri="{FF2B5EF4-FFF2-40B4-BE49-F238E27FC236}">
                <a16:creationId xmlns:a16="http://schemas.microsoft.com/office/drawing/2014/main" id="{A3497F13-9E83-F742-A50B-9206278C11BF}"/>
              </a:ext>
            </a:extLst>
          </p:cNvPr>
          <p:cNvSpPr txBox="1"/>
          <p:nvPr/>
        </p:nvSpPr>
        <p:spPr>
          <a:xfrm>
            <a:off x="6758650" y="1865856"/>
            <a:ext cx="4595150" cy="369332"/>
          </a:xfrm>
          <a:prstGeom prst="rect">
            <a:avLst/>
          </a:prstGeom>
          <a:noFill/>
        </p:spPr>
        <p:txBody>
          <a:bodyPr wrap="square" rtlCol="0">
            <a:spAutoFit/>
          </a:bodyPr>
          <a:lstStyle/>
          <a:p>
            <a:r>
              <a:rPr lang="en-US" dirty="0">
                <a:solidFill>
                  <a:srgbClr val="FF0000"/>
                </a:solidFill>
              </a:rPr>
              <a:t>What are the key findings?</a:t>
            </a:r>
          </a:p>
        </p:txBody>
      </p:sp>
      <p:cxnSp>
        <p:nvCxnSpPr>
          <p:cNvPr id="12" name="Straight Connector 11">
            <a:extLst>
              <a:ext uri="{FF2B5EF4-FFF2-40B4-BE49-F238E27FC236}">
                <a16:creationId xmlns:a16="http://schemas.microsoft.com/office/drawing/2014/main" id="{3219A36D-0468-304E-B5DC-C42CBB74736D}"/>
              </a:ext>
            </a:extLst>
          </p:cNvPr>
          <p:cNvCxnSpPr>
            <a:cxnSpLocks/>
            <a:stCxn id="9" idx="3"/>
          </p:cNvCxnSpPr>
          <p:nvPr/>
        </p:nvCxnSpPr>
        <p:spPr>
          <a:xfrm>
            <a:off x="5613722" y="2025041"/>
            <a:ext cx="0" cy="421371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06251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6ADD9-E57F-D746-9C93-1EB9E9DC5146}"/>
              </a:ext>
            </a:extLst>
          </p:cNvPr>
          <p:cNvSpPr>
            <a:spLocks noGrp="1"/>
          </p:cNvSpPr>
          <p:nvPr>
            <p:ph type="title"/>
          </p:nvPr>
        </p:nvSpPr>
        <p:spPr/>
        <p:txBody>
          <a:bodyPr/>
          <a:lstStyle/>
          <a:p>
            <a:endParaRPr lang="en-US" dirty="0"/>
          </a:p>
        </p:txBody>
      </p:sp>
      <p:pic>
        <p:nvPicPr>
          <p:cNvPr id="4" name="Picture 3" descr="Text&#10;&#10;Description automatically generated">
            <a:extLst>
              <a:ext uri="{FF2B5EF4-FFF2-40B4-BE49-F238E27FC236}">
                <a16:creationId xmlns:a16="http://schemas.microsoft.com/office/drawing/2014/main" id="{887984CE-403B-B941-B7A1-D436A8341824}"/>
              </a:ext>
            </a:extLst>
          </p:cNvPr>
          <p:cNvPicPr>
            <a:picLocks noChangeAspect="1"/>
          </p:cNvPicPr>
          <p:nvPr/>
        </p:nvPicPr>
        <p:blipFill>
          <a:blip r:embed="rId2"/>
          <a:stretch>
            <a:fillRect/>
          </a:stretch>
        </p:blipFill>
        <p:spPr>
          <a:xfrm>
            <a:off x="2526840" y="1825625"/>
            <a:ext cx="6698574" cy="5042296"/>
          </a:xfrm>
          <a:prstGeom prst="rect">
            <a:avLst/>
          </a:prstGeom>
        </p:spPr>
      </p:pic>
      <p:sp>
        <p:nvSpPr>
          <p:cNvPr id="5" name="TextBox 4">
            <a:extLst>
              <a:ext uri="{FF2B5EF4-FFF2-40B4-BE49-F238E27FC236}">
                <a16:creationId xmlns:a16="http://schemas.microsoft.com/office/drawing/2014/main" id="{74AD0AD4-C2DD-864F-B805-43D0BC5BE62B}"/>
              </a:ext>
            </a:extLst>
          </p:cNvPr>
          <p:cNvSpPr txBox="1"/>
          <p:nvPr/>
        </p:nvSpPr>
        <p:spPr>
          <a:xfrm>
            <a:off x="838200" y="2051051"/>
            <a:ext cx="4595150" cy="369332"/>
          </a:xfrm>
          <a:prstGeom prst="rect">
            <a:avLst/>
          </a:prstGeom>
          <a:noFill/>
        </p:spPr>
        <p:txBody>
          <a:bodyPr wrap="square" rtlCol="0">
            <a:spAutoFit/>
          </a:bodyPr>
          <a:lstStyle/>
          <a:p>
            <a:r>
              <a:rPr lang="en-US" dirty="0">
                <a:solidFill>
                  <a:srgbClr val="FF0000"/>
                </a:solidFill>
              </a:rPr>
              <a:t>What are the key findings?</a:t>
            </a:r>
          </a:p>
        </p:txBody>
      </p:sp>
    </p:spTree>
    <p:extLst>
      <p:ext uri="{BB962C8B-B14F-4D97-AF65-F5344CB8AC3E}">
        <p14:creationId xmlns:p14="http://schemas.microsoft.com/office/powerpoint/2010/main" val="2734165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1B3F-7BFC-2140-B2D5-809FEF6159AA}"/>
              </a:ext>
            </a:extLst>
          </p:cNvPr>
          <p:cNvSpPr>
            <a:spLocks noGrp="1"/>
          </p:cNvSpPr>
          <p:nvPr>
            <p:ph type="title"/>
          </p:nvPr>
        </p:nvSpPr>
        <p:spPr>
          <a:xfrm>
            <a:off x="838200" y="365125"/>
            <a:ext cx="10515600" cy="1325563"/>
          </a:xfrm>
        </p:spPr>
        <p:txBody>
          <a:bodyPr/>
          <a:lstStyle/>
          <a:p>
            <a:r>
              <a:rPr lang="en-US" b="1" dirty="0"/>
              <a:t>04 DATA INTEGRITY CONCERNS</a:t>
            </a:r>
          </a:p>
        </p:txBody>
      </p:sp>
      <p:sp>
        <p:nvSpPr>
          <p:cNvPr id="13" name="Content Placeholder 12">
            <a:extLst>
              <a:ext uri="{FF2B5EF4-FFF2-40B4-BE49-F238E27FC236}">
                <a16:creationId xmlns:a16="http://schemas.microsoft.com/office/drawing/2014/main" id="{68253D8F-FB7E-A847-A7E6-A28325B5B8A3}"/>
              </a:ext>
            </a:extLst>
          </p:cNvPr>
          <p:cNvSpPr>
            <a:spLocks noGrp="1"/>
          </p:cNvSpPr>
          <p:nvPr>
            <p:ph sz="half" idx="2"/>
          </p:nvPr>
        </p:nvSpPr>
        <p:spPr>
          <a:xfrm>
            <a:off x="914400" y="1690688"/>
            <a:ext cx="5181600" cy="431438"/>
          </a:xfrm>
        </p:spPr>
        <p:txBody>
          <a:bodyPr>
            <a:noAutofit/>
          </a:bodyPr>
          <a:lstStyle/>
          <a:p>
            <a:pPr marL="0" indent="0">
              <a:buNone/>
            </a:pPr>
            <a:r>
              <a:rPr lang="en-US" sz="1200" dirty="0"/>
              <a:t>There is a systematic issue in data collection as evidence by the missing records:</a:t>
            </a:r>
          </a:p>
        </p:txBody>
      </p:sp>
      <p:graphicFrame>
        <p:nvGraphicFramePr>
          <p:cNvPr id="8" name="Table 8">
            <a:extLst>
              <a:ext uri="{FF2B5EF4-FFF2-40B4-BE49-F238E27FC236}">
                <a16:creationId xmlns:a16="http://schemas.microsoft.com/office/drawing/2014/main" id="{80B0255E-711B-F54C-9B3B-ABE81D6B5E27}"/>
              </a:ext>
            </a:extLst>
          </p:cNvPr>
          <p:cNvGraphicFramePr>
            <a:graphicFrameLocks noGrp="1"/>
          </p:cNvGraphicFramePr>
          <p:nvPr>
            <p:extLst>
              <p:ext uri="{D42A27DB-BD31-4B8C-83A1-F6EECF244321}">
                <p14:modId xmlns:p14="http://schemas.microsoft.com/office/powerpoint/2010/main" val="3865230126"/>
              </p:ext>
            </p:extLst>
          </p:nvPr>
        </p:nvGraphicFramePr>
        <p:xfrm>
          <a:off x="995423" y="2227225"/>
          <a:ext cx="4734045" cy="3590482"/>
        </p:xfrm>
        <a:graphic>
          <a:graphicData uri="http://schemas.openxmlformats.org/drawingml/2006/table">
            <a:tbl>
              <a:tblPr firstRow="1" bandRow="1">
                <a:tableStyleId>{5C22544A-7EE6-4342-B048-85BDC9FD1C3A}</a:tableStyleId>
              </a:tblPr>
              <a:tblGrid>
                <a:gridCol w="3136065">
                  <a:extLst>
                    <a:ext uri="{9D8B030D-6E8A-4147-A177-3AD203B41FA5}">
                      <a16:colId xmlns:a16="http://schemas.microsoft.com/office/drawing/2014/main" val="1258085703"/>
                    </a:ext>
                  </a:extLst>
                </a:gridCol>
                <a:gridCol w="1597980">
                  <a:extLst>
                    <a:ext uri="{9D8B030D-6E8A-4147-A177-3AD203B41FA5}">
                      <a16:colId xmlns:a16="http://schemas.microsoft.com/office/drawing/2014/main" val="3386613569"/>
                    </a:ext>
                  </a:extLst>
                </a:gridCol>
              </a:tblGrid>
              <a:tr h="107570">
                <a:tc>
                  <a:txBody>
                    <a:bodyPr/>
                    <a:lstStyle/>
                    <a:p>
                      <a:pPr algn="l" fontAlgn="b"/>
                      <a:r>
                        <a:rPr lang="en-US" sz="1200" b="1" i="0" u="none" strike="noStrike" dirty="0">
                          <a:solidFill>
                            <a:srgbClr val="000000"/>
                          </a:solidFill>
                          <a:effectLst/>
                          <a:latin typeface="Calibri" panose="020F0502020204030204" pitchFamily="34" charset="0"/>
                        </a:rPr>
                        <a:t>Attribute</a:t>
                      </a:r>
                    </a:p>
                  </a:txBody>
                  <a:tcPr marL="4717" marR="4717" marT="4717" marB="0" anchor="b"/>
                </a:tc>
                <a:tc>
                  <a:txBody>
                    <a:bodyPr/>
                    <a:lstStyle/>
                    <a:p>
                      <a:pPr algn="ctr" fontAlgn="b"/>
                      <a:r>
                        <a:rPr lang="en-US" sz="1200" b="1" i="0" u="none" strike="noStrike" dirty="0">
                          <a:solidFill>
                            <a:srgbClr val="000000"/>
                          </a:solidFill>
                          <a:effectLst/>
                          <a:latin typeface="Calibri" panose="020F0502020204030204" pitchFamily="34" charset="0"/>
                        </a:rPr>
                        <a:t>Missing Value Count</a:t>
                      </a:r>
                    </a:p>
                  </a:txBody>
                  <a:tcPr marL="4717" marR="4717" marT="4717" marB="0" anchor="b"/>
                </a:tc>
                <a:extLst>
                  <a:ext uri="{0D108BD9-81ED-4DB2-BD59-A6C34878D82A}">
                    <a16:rowId xmlns:a16="http://schemas.microsoft.com/office/drawing/2014/main" val="1366333991"/>
                  </a:ext>
                </a:extLst>
              </a:tr>
              <a:tr h="107570">
                <a:tc>
                  <a:txBody>
                    <a:bodyPr/>
                    <a:lstStyle/>
                    <a:p>
                      <a:pPr algn="l" fontAlgn="b"/>
                      <a:r>
                        <a:rPr lang="en-US" sz="1200" b="0" i="0" u="none" strike="noStrike" dirty="0">
                          <a:solidFill>
                            <a:srgbClr val="000000"/>
                          </a:solidFill>
                          <a:effectLst/>
                          <a:latin typeface="Calibri" panose="020F0502020204030204" pitchFamily="34" charset="0"/>
                        </a:rPr>
                        <a:t>delivery_id</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600843719"/>
                  </a:ext>
                </a:extLst>
              </a:tr>
              <a:tr h="107570">
                <a:tc>
                  <a:txBody>
                    <a:bodyPr/>
                    <a:lstStyle/>
                    <a:p>
                      <a:pPr algn="l" fontAlgn="b"/>
                      <a:r>
                        <a:rPr lang="en-US" sz="1200" b="0" i="0" u="none" strike="noStrike" dirty="0">
                          <a:solidFill>
                            <a:srgbClr val="000000"/>
                          </a:solidFill>
                          <a:effectLst/>
                          <a:latin typeface="Calibri" panose="020F0502020204030204" pitchFamily="34" charset="0"/>
                        </a:rPr>
                        <a:t>customer_id</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673899072"/>
                  </a:ext>
                </a:extLst>
              </a:tr>
              <a:tr h="107570">
                <a:tc>
                  <a:txBody>
                    <a:bodyPr/>
                    <a:lstStyle/>
                    <a:p>
                      <a:pPr algn="l" fontAlgn="b"/>
                      <a:r>
                        <a:rPr lang="en-US" sz="1200" b="0" i="0" u="none" strike="noStrike" dirty="0">
                          <a:solidFill>
                            <a:srgbClr val="000000"/>
                          </a:solidFill>
                          <a:effectLst/>
                          <a:latin typeface="Calibri" panose="020F0502020204030204" pitchFamily="34" charset="0"/>
                        </a:rPr>
                        <a:t>jumpman_id</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129033879"/>
                  </a:ext>
                </a:extLst>
              </a:tr>
              <a:tr h="107570">
                <a:tc>
                  <a:txBody>
                    <a:bodyPr/>
                    <a:lstStyle/>
                    <a:p>
                      <a:pPr algn="l" fontAlgn="b"/>
                      <a:r>
                        <a:rPr lang="en-US" sz="1200" b="0" i="0" u="none" strike="noStrike" dirty="0">
                          <a:solidFill>
                            <a:srgbClr val="000000"/>
                          </a:solidFill>
                          <a:effectLst/>
                          <a:latin typeface="Calibri" panose="020F0502020204030204" pitchFamily="34" charset="0"/>
                        </a:rPr>
                        <a:t>vehicle_type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506514451"/>
                  </a:ext>
                </a:extLst>
              </a:tr>
              <a:tr h="107570">
                <a:tc>
                  <a:txBody>
                    <a:bodyPr/>
                    <a:lstStyle/>
                    <a:p>
                      <a:pPr algn="l" fontAlgn="b"/>
                      <a:r>
                        <a:rPr lang="en-US" sz="1200" b="0" i="0" u="none" strike="noStrike" dirty="0">
                          <a:solidFill>
                            <a:srgbClr val="000000"/>
                          </a:solidFill>
                          <a:effectLst/>
                          <a:latin typeface="Calibri" panose="020F0502020204030204" pitchFamily="34" charset="0"/>
                        </a:rPr>
                        <a:t>pickup_place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913727068"/>
                  </a:ext>
                </a:extLst>
              </a:tr>
              <a:tr h="107570">
                <a:tc>
                  <a:txBody>
                    <a:bodyPr/>
                    <a:lstStyle/>
                    <a:p>
                      <a:pPr algn="l" fontAlgn="b"/>
                      <a:r>
                        <a:rPr lang="en-US" sz="1200" b="0" i="0" u="none" strike="noStrike" dirty="0">
                          <a:solidFill>
                            <a:srgbClr val="000000"/>
                          </a:solidFill>
                          <a:effectLst/>
                          <a:latin typeface="Calibri" panose="020F0502020204030204" pitchFamily="34" charset="0"/>
                        </a:rPr>
                        <a:t>place_category</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883</a:t>
                      </a:r>
                    </a:p>
                  </a:txBody>
                  <a:tcPr marL="4717" marR="4717" marT="4717" marB="0" anchor="b"/>
                </a:tc>
                <a:extLst>
                  <a:ext uri="{0D108BD9-81ED-4DB2-BD59-A6C34878D82A}">
                    <a16:rowId xmlns:a16="http://schemas.microsoft.com/office/drawing/2014/main" val="500561858"/>
                  </a:ext>
                </a:extLst>
              </a:tr>
              <a:tr h="107570">
                <a:tc>
                  <a:txBody>
                    <a:bodyPr/>
                    <a:lstStyle/>
                    <a:p>
                      <a:pPr algn="l" fontAlgn="b"/>
                      <a:r>
                        <a:rPr lang="en-US" sz="1200" b="0" i="0" u="none" strike="noStrike" dirty="0">
                          <a:solidFill>
                            <a:srgbClr val="000000"/>
                          </a:solidFill>
                          <a:effectLst/>
                          <a:latin typeface="Calibri" panose="020F0502020204030204" pitchFamily="34" charset="0"/>
                        </a:rPr>
                        <a:t>item_name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1230</a:t>
                      </a:r>
                    </a:p>
                  </a:txBody>
                  <a:tcPr marL="4717" marR="4717" marT="4717" marB="0" anchor="b"/>
                </a:tc>
                <a:extLst>
                  <a:ext uri="{0D108BD9-81ED-4DB2-BD59-A6C34878D82A}">
                    <a16:rowId xmlns:a16="http://schemas.microsoft.com/office/drawing/2014/main" val="1309561289"/>
                  </a:ext>
                </a:extLst>
              </a:tr>
              <a:tr h="107570">
                <a:tc>
                  <a:txBody>
                    <a:bodyPr/>
                    <a:lstStyle/>
                    <a:p>
                      <a:pPr algn="l" fontAlgn="b"/>
                      <a:r>
                        <a:rPr lang="en-US" sz="1200" b="0" i="0" u="none" strike="noStrike" dirty="0">
                          <a:solidFill>
                            <a:srgbClr val="000000"/>
                          </a:solidFill>
                          <a:effectLst/>
                          <a:latin typeface="Calibri" panose="020F0502020204030204" pitchFamily="34" charset="0"/>
                        </a:rPr>
                        <a:t>item_quantity</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1230</a:t>
                      </a:r>
                    </a:p>
                  </a:txBody>
                  <a:tcPr marL="4717" marR="4717" marT="4717" marB="0" anchor="b"/>
                </a:tc>
                <a:extLst>
                  <a:ext uri="{0D108BD9-81ED-4DB2-BD59-A6C34878D82A}">
                    <a16:rowId xmlns:a16="http://schemas.microsoft.com/office/drawing/2014/main" val="2440365531"/>
                  </a:ext>
                </a:extLst>
              </a:tr>
              <a:tr h="107570">
                <a:tc>
                  <a:txBody>
                    <a:bodyPr/>
                    <a:lstStyle/>
                    <a:p>
                      <a:pPr algn="l" fontAlgn="b"/>
                      <a:r>
                        <a:rPr lang="en-US" sz="1200" b="0" i="0" u="none" strike="noStrike" dirty="0">
                          <a:solidFill>
                            <a:srgbClr val="000000"/>
                          </a:solidFill>
                          <a:effectLst/>
                          <a:latin typeface="Calibri" panose="020F0502020204030204" pitchFamily="34" charset="0"/>
                        </a:rPr>
                        <a:t>item_category_name</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1230</a:t>
                      </a:r>
                    </a:p>
                  </a:txBody>
                  <a:tcPr marL="4717" marR="4717" marT="4717" marB="0" anchor="b"/>
                </a:tc>
                <a:extLst>
                  <a:ext uri="{0D108BD9-81ED-4DB2-BD59-A6C34878D82A}">
                    <a16:rowId xmlns:a16="http://schemas.microsoft.com/office/drawing/2014/main" val="2757871755"/>
                  </a:ext>
                </a:extLst>
              </a:tr>
              <a:tr h="107570">
                <a:tc>
                  <a:txBody>
                    <a:bodyPr/>
                    <a:lstStyle/>
                    <a:p>
                      <a:pPr algn="l" fontAlgn="b"/>
                      <a:r>
                        <a:rPr lang="en-US" sz="1200" b="0" i="0" u="none" strike="noStrike" dirty="0">
                          <a:solidFill>
                            <a:srgbClr val="000000"/>
                          </a:solidFill>
                          <a:effectLst/>
                          <a:latin typeface="Calibri" panose="020F0502020204030204" pitchFamily="34" charset="0"/>
                        </a:rPr>
                        <a:t>how_long_it_took_to_order</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2945</a:t>
                      </a:r>
                    </a:p>
                  </a:txBody>
                  <a:tcPr marL="4717" marR="4717" marT="4717" marB="0" anchor="b"/>
                </a:tc>
                <a:extLst>
                  <a:ext uri="{0D108BD9-81ED-4DB2-BD59-A6C34878D82A}">
                    <a16:rowId xmlns:a16="http://schemas.microsoft.com/office/drawing/2014/main" val="847256094"/>
                  </a:ext>
                </a:extLst>
              </a:tr>
              <a:tr h="107570">
                <a:tc>
                  <a:txBody>
                    <a:bodyPr/>
                    <a:lstStyle/>
                    <a:p>
                      <a:pPr algn="l" fontAlgn="b"/>
                      <a:r>
                        <a:rPr lang="en-US" sz="1200" b="0" i="0" u="none" strike="noStrike" dirty="0">
                          <a:solidFill>
                            <a:srgbClr val="000000"/>
                          </a:solidFill>
                          <a:effectLst/>
                          <a:latin typeface="Calibri" panose="020F0502020204030204" pitchFamily="34" charset="0"/>
                        </a:rPr>
                        <a:t>pickup_lat</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1091114394"/>
                  </a:ext>
                </a:extLst>
              </a:tr>
              <a:tr h="107570">
                <a:tc>
                  <a:txBody>
                    <a:bodyPr/>
                    <a:lstStyle/>
                    <a:p>
                      <a:pPr algn="l" fontAlgn="b"/>
                      <a:r>
                        <a:rPr lang="en-US" sz="1200" b="0" i="0" u="none" strike="noStrike" dirty="0">
                          <a:solidFill>
                            <a:srgbClr val="000000"/>
                          </a:solidFill>
                          <a:effectLst/>
                          <a:latin typeface="Calibri" panose="020F0502020204030204" pitchFamily="34" charset="0"/>
                        </a:rPr>
                        <a:t>pickup_lon</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1946054561"/>
                  </a:ext>
                </a:extLst>
              </a:tr>
              <a:tr h="107570">
                <a:tc>
                  <a:txBody>
                    <a:bodyPr/>
                    <a:lstStyle/>
                    <a:p>
                      <a:pPr algn="l" fontAlgn="b"/>
                      <a:r>
                        <a:rPr lang="en-US" sz="1200" b="0" i="0" u="none" strike="noStrike" dirty="0">
                          <a:solidFill>
                            <a:srgbClr val="000000"/>
                          </a:solidFill>
                          <a:effectLst/>
                          <a:latin typeface="Calibri" panose="020F0502020204030204" pitchFamily="34" charset="0"/>
                        </a:rPr>
                        <a:t>dropoff_lat</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523002916"/>
                  </a:ext>
                </a:extLst>
              </a:tr>
              <a:tr h="107570">
                <a:tc>
                  <a:txBody>
                    <a:bodyPr/>
                    <a:lstStyle/>
                    <a:p>
                      <a:pPr algn="l" fontAlgn="b"/>
                      <a:r>
                        <a:rPr lang="en-US" sz="1200" b="0" i="0" u="none" strike="noStrike" dirty="0">
                          <a:solidFill>
                            <a:srgbClr val="000000"/>
                          </a:solidFill>
                          <a:effectLst/>
                          <a:latin typeface="Calibri" panose="020F0502020204030204" pitchFamily="34" charset="0"/>
                        </a:rPr>
                        <a:t>dropoff_lon</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101667824"/>
                  </a:ext>
                </a:extLst>
              </a:tr>
              <a:tr h="107570">
                <a:tc>
                  <a:txBody>
                    <a:bodyPr/>
                    <a:lstStyle/>
                    <a:p>
                      <a:pPr algn="l" fontAlgn="b"/>
                      <a:r>
                        <a:rPr lang="en-US" sz="1200" b="0" i="0" u="none" strike="noStrike" dirty="0">
                          <a:solidFill>
                            <a:srgbClr val="000000"/>
                          </a:solidFill>
                          <a:effectLst/>
                          <a:latin typeface="Calibri" panose="020F0502020204030204" pitchFamily="34" charset="0"/>
                        </a:rPr>
                        <a:t>when_the_delivery_started</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564062226"/>
                  </a:ext>
                </a:extLst>
              </a:tr>
              <a:tr h="196310">
                <a:tc>
                  <a:txBody>
                    <a:bodyPr/>
                    <a:lstStyle/>
                    <a:p>
                      <a:pPr algn="l" fontAlgn="b"/>
                      <a:r>
                        <a:rPr lang="en-US" sz="1200" b="0" i="0" u="none" strike="noStrike" dirty="0">
                          <a:solidFill>
                            <a:srgbClr val="000000"/>
                          </a:solidFill>
                          <a:effectLst/>
                          <a:latin typeface="Calibri" panose="020F0502020204030204" pitchFamily="34" charset="0"/>
                        </a:rPr>
                        <a:t>when_the_Jumpman_arrived_at_pickup</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550</a:t>
                      </a:r>
                    </a:p>
                  </a:txBody>
                  <a:tcPr marL="4717" marR="4717" marT="4717" marB="0" anchor="b"/>
                </a:tc>
                <a:extLst>
                  <a:ext uri="{0D108BD9-81ED-4DB2-BD59-A6C34878D82A}">
                    <a16:rowId xmlns:a16="http://schemas.microsoft.com/office/drawing/2014/main" val="962977973"/>
                  </a:ext>
                </a:extLst>
              </a:tr>
              <a:tr h="196310">
                <a:tc>
                  <a:txBody>
                    <a:bodyPr/>
                    <a:lstStyle/>
                    <a:p>
                      <a:pPr algn="l" fontAlgn="b"/>
                      <a:r>
                        <a:rPr lang="en-US" sz="1200" b="0" i="0" u="none" strike="noStrike" dirty="0">
                          <a:solidFill>
                            <a:srgbClr val="000000"/>
                          </a:solidFill>
                          <a:effectLst/>
                          <a:latin typeface="Calibri" panose="020F0502020204030204" pitchFamily="34" charset="0"/>
                        </a:rPr>
                        <a:t>when_the_Jumpman_left_pickup</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550</a:t>
                      </a:r>
                    </a:p>
                  </a:txBody>
                  <a:tcPr marL="4717" marR="4717" marT="4717" marB="0" anchor="b"/>
                </a:tc>
                <a:extLst>
                  <a:ext uri="{0D108BD9-81ED-4DB2-BD59-A6C34878D82A}">
                    <a16:rowId xmlns:a16="http://schemas.microsoft.com/office/drawing/2014/main" val="3536399374"/>
                  </a:ext>
                </a:extLst>
              </a:tr>
              <a:tr h="196310">
                <a:tc>
                  <a:txBody>
                    <a:bodyPr/>
                    <a:lstStyle/>
                    <a:p>
                      <a:pPr algn="l" fontAlgn="b"/>
                      <a:r>
                        <a:rPr lang="en-US" sz="1200" b="0" i="0" u="none" strike="noStrike" dirty="0">
                          <a:solidFill>
                            <a:srgbClr val="000000"/>
                          </a:solidFill>
                          <a:effectLst/>
                          <a:latin typeface="Calibri" panose="020F0502020204030204" pitchFamily="34" charset="0"/>
                        </a:rPr>
                        <a:t>when_the_Jumpman_arrived_at_dropoff</a:t>
                      </a:r>
                    </a:p>
                  </a:txBody>
                  <a:tcPr marL="4717" marR="4717" marT="4717" marB="0" anchor="b"/>
                </a:tc>
                <a:tc>
                  <a:txBody>
                    <a:bodyPr/>
                    <a:lstStyle/>
                    <a:p>
                      <a:pPr algn="ctr" fontAlgn="b"/>
                      <a:r>
                        <a:rPr lang="en-US" sz="1200" b="0" i="0" u="none" strike="noStrike" dirty="0">
                          <a:solidFill>
                            <a:srgbClr val="000000"/>
                          </a:solidFill>
                          <a:effectLst/>
                          <a:latin typeface="Calibri" panose="020F0502020204030204" pitchFamily="34" charset="0"/>
                        </a:rPr>
                        <a:t>0</a:t>
                      </a:r>
                    </a:p>
                  </a:txBody>
                  <a:tcPr marL="4717" marR="4717" marT="4717" marB="0" anchor="b"/>
                </a:tc>
                <a:extLst>
                  <a:ext uri="{0D108BD9-81ED-4DB2-BD59-A6C34878D82A}">
                    <a16:rowId xmlns:a16="http://schemas.microsoft.com/office/drawing/2014/main" val="3560837287"/>
                  </a:ext>
                </a:extLst>
              </a:tr>
            </a:tbl>
          </a:graphicData>
        </a:graphic>
      </p:graphicFrame>
    </p:spTree>
    <p:extLst>
      <p:ext uri="{BB962C8B-B14F-4D97-AF65-F5344CB8AC3E}">
        <p14:creationId xmlns:p14="http://schemas.microsoft.com/office/powerpoint/2010/main" val="3691253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43C1890-5AEA-3A48-8A35-4F5D310BCD35}"/>
              </a:ext>
            </a:extLst>
          </p:cNvPr>
          <p:cNvSpPr>
            <a:spLocks noGrp="1"/>
          </p:cNvSpPr>
          <p:nvPr>
            <p:ph type="title"/>
          </p:nvPr>
        </p:nvSpPr>
        <p:spPr/>
        <p:txBody>
          <a:bodyPr/>
          <a:lstStyle/>
          <a:p>
            <a:r>
              <a:rPr lang="en-US" dirty="0"/>
              <a:t>Dataset</a:t>
            </a:r>
          </a:p>
        </p:txBody>
      </p:sp>
      <p:sp>
        <p:nvSpPr>
          <p:cNvPr id="12" name="Text Placeholder 11">
            <a:extLst>
              <a:ext uri="{FF2B5EF4-FFF2-40B4-BE49-F238E27FC236}">
                <a16:creationId xmlns:a16="http://schemas.microsoft.com/office/drawing/2014/main" id="{ABFC9FF7-0F74-DC46-B1BA-0E0A7080891F}"/>
              </a:ext>
            </a:extLst>
          </p:cNvPr>
          <p:cNvSpPr>
            <a:spLocks noGrp="1"/>
          </p:cNvSpPr>
          <p:nvPr>
            <p:ph type="body" sz="half" idx="2"/>
          </p:nvPr>
        </p:nvSpPr>
        <p:spPr/>
        <p:txBody>
          <a:bodyPr/>
          <a:lstStyle/>
          <a:p>
            <a:r>
              <a:rPr lang="en-US" dirty="0"/>
              <a:t>5,900+ records and 18 features</a:t>
            </a:r>
          </a:p>
          <a:p>
            <a:r>
              <a:rPr lang="en-US" dirty="0"/>
              <a:t>Engineered Features:</a:t>
            </a:r>
          </a:p>
          <a:p>
            <a:r>
              <a:rPr lang="en-US" dirty="0"/>
              <a:t>-One </a:t>
            </a:r>
          </a:p>
          <a:p>
            <a:r>
              <a:rPr lang="en-US" dirty="0"/>
              <a:t>-Two</a:t>
            </a:r>
          </a:p>
          <a:p>
            <a:r>
              <a:rPr lang="en-US" dirty="0"/>
              <a:t>-Three</a:t>
            </a:r>
          </a:p>
          <a:p>
            <a:endParaRPr lang="en-US" dirty="0"/>
          </a:p>
        </p:txBody>
      </p:sp>
      <p:graphicFrame>
        <p:nvGraphicFramePr>
          <p:cNvPr id="17" name="Table 16">
            <a:extLst>
              <a:ext uri="{FF2B5EF4-FFF2-40B4-BE49-F238E27FC236}">
                <a16:creationId xmlns:a16="http://schemas.microsoft.com/office/drawing/2014/main" id="{86D78131-E53B-7C45-B5FC-9B1D2140502F}"/>
              </a:ext>
            </a:extLst>
          </p:cNvPr>
          <p:cNvGraphicFramePr>
            <a:graphicFrameLocks noGrp="1"/>
          </p:cNvGraphicFramePr>
          <p:nvPr>
            <p:extLst>
              <p:ext uri="{D42A27DB-BD31-4B8C-83A1-F6EECF244321}">
                <p14:modId xmlns:p14="http://schemas.microsoft.com/office/powerpoint/2010/main" val="2836559622"/>
              </p:ext>
            </p:extLst>
          </p:nvPr>
        </p:nvGraphicFramePr>
        <p:xfrm>
          <a:off x="4772025" y="1679188"/>
          <a:ext cx="2617026" cy="3653612"/>
        </p:xfrm>
        <a:graphic>
          <a:graphicData uri="http://schemas.openxmlformats.org/drawingml/2006/table">
            <a:tbl>
              <a:tblPr firstRow="1" bandRow="1">
                <a:tableStyleId>{5C22544A-7EE6-4342-B048-85BDC9FD1C3A}</a:tableStyleId>
              </a:tblPr>
              <a:tblGrid>
                <a:gridCol w="1839786">
                  <a:extLst>
                    <a:ext uri="{9D8B030D-6E8A-4147-A177-3AD203B41FA5}">
                      <a16:colId xmlns:a16="http://schemas.microsoft.com/office/drawing/2014/main" val="844011352"/>
                    </a:ext>
                  </a:extLst>
                </a:gridCol>
                <a:gridCol w="777240">
                  <a:extLst>
                    <a:ext uri="{9D8B030D-6E8A-4147-A177-3AD203B41FA5}">
                      <a16:colId xmlns:a16="http://schemas.microsoft.com/office/drawing/2014/main" val="3467470163"/>
                    </a:ext>
                  </a:extLst>
                </a:gridCol>
              </a:tblGrid>
              <a:tr h="213452">
                <a:tc>
                  <a:txBody>
                    <a:bodyPr/>
                    <a:lstStyle/>
                    <a:p>
                      <a:r>
                        <a:rPr lang="en-US" sz="1100" dirty="0"/>
                        <a:t>Attribute</a:t>
                      </a:r>
                    </a:p>
                  </a:txBody>
                  <a:tcPr marL="54381" marR="54381" marT="27190" marB="27190"/>
                </a:tc>
                <a:tc>
                  <a:txBody>
                    <a:bodyPr/>
                    <a:lstStyle/>
                    <a:p>
                      <a:r>
                        <a:rPr lang="en-US" sz="1100" dirty="0"/>
                        <a:t>Entry</a:t>
                      </a:r>
                    </a:p>
                  </a:txBody>
                  <a:tcPr marL="54381" marR="54381" marT="27190" marB="27190"/>
                </a:tc>
                <a:extLst>
                  <a:ext uri="{0D108BD9-81ED-4DB2-BD59-A6C34878D82A}">
                    <a16:rowId xmlns:a16="http://schemas.microsoft.com/office/drawing/2014/main" val="2226192427"/>
                  </a:ext>
                </a:extLst>
              </a:tr>
              <a:tr h="190644">
                <a:tc>
                  <a:txBody>
                    <a:bodyPr/>
                    <a:lstStyle/>
                    <a:p>
                      <a:pPr algn="l" fontAlgn="b"/>
                      <a:r>
                        <a:rPr lang="en-US" sz="700" b="0" i="0" u="none" strike="noStrike" dirty="0">
                          <a:solidFill>
                            <a:srgbClr val="000000"/>
                          </a:solidFill>
                          <a:effectLst/>
                          <a:latin typeface="Arial" panose="020B0604020202020204" pitchFamily="34" charset="0"/>
                        </a:rPr>
                        <a:t>delivery_id</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1476547</a:t>
                      </a:r>
                    </a:p>
                  </a:txBody>
                  <a:tcPr marL="5665" marR="5665" marT="5665" marB="0" anchor="ctr"/>
                </a:tc>
                <a:extLst>
                  <a:ext uri="{0D108BD9-81ED-4DB2-BD59-A6C34878D82A}">
                    <a16:rowId xmlns:a16="http://schemas.microsoft.com/office/drawing/2014/main" val="3460892982"/>
                  </a:ext>
                </a:extLst>
              </a:tr>
              <a:tr h="190644">
                <a:tc>
                  <a:txBody>
                    <a:bodyPr/>
                    <a:lstStyle/>
                    <a:p>
                      <a:pPr algn="l" fontAlgn="b"/>
                      <a:r>
                        <a:rPr lang="en-US" sz="700" b="0" i="0" u="none" strike="noStrike" dirty="0">
                          <a:solidFill>
                            <a:srgbClr val="000000"/>
                          </a:solidFill>
                          <a:effectLst/>
                          <a:latin typeface="Arial" panose="020B0604020202020204" pitchFamily="34" charset="0"/>
                        </a:rPr>
                        <a:t>customer_id</a:t>
                      </a:r>
                    </a:p>
                  </a:txBody>
                  <a:tcPr marL="5665" marR="5665" marT="5665" marB="0" anchor="ctr"/>
                </a:tc>
                <a:tc>
                  <a:txBody>
                    <a:bodyPr/>
                    <a:lstStyle/>
                    <a:p>
                      <a:pPr algn="l" fontAlgn="b"/>
                      <a:r>
                        <a:rPr lang="en-US" sz="700" b="0" i="0" u="none" strike="noStrike" dirty="0">
                          <a:solidFill>
                            <a:srgbClr val="000000"/>
                          </a:solidFill>
                          <a:effectLst/>
                          <a:latin typeface="Arial" panose="020B0604020202020204" pitchFamily="34" charset="0"/>
                        </a:rPr>
                        <a:t>83095</a:t>
                      </a:r>
                    </a:p>
                  </a:txBody>
                  <a:tcPr marL="5665" marR="5665" marT="5665" marB="0" anchor="ctr"/>
                </a:tc>
                <a:extLst>
                  <a:ext uri="{0D108BD9-81ED-4DB2-BD59-A6C34878D82A}">
                    <a16:rowId xmlns:a16="http://schemas.microsoft.com/office/drawing/2014/main" val="4049968888"/>
                  </a:ext>
                </a:extLst>
              </a:tr>
              <a:tr h="190644">
                <a:tc>
                  <a:txBody>
                    <a:bodyPr/>
                    <a:lstStyle/>
                    <a:p>
                      <a:pPr algn="l" fontAlgn="b"/>
                      <a:r>
                        <a:rPr lang="en-US" sz="700" b="0" i="0" u="none" strike="noStrike" dirty="0" err="1">
                          <a:solidFill>
                            <a:srgbClr val="000000"/>
                          </a:solidFill>
                          <a:effectLst/>
                          <a:latin typeface="Arial" panose="020B0604020202020204" pitchFamily="34" charset="0"/>
                        </a:rPr>
                        <a:t>jumpman_id</a:t>
                      </a:r>
                      <a:endParaRPr lang="en-US" sz="700" b="0" i="0" u="none" strike="noStrike" dirty="0">
                        <a:solidFill>
                          <a:srgbClr val="000000"/>
                        </a:solidFill>
                        <a:effectLst/>
                        <a:latin typeface="Arial" panose="020B0604020202020204" pitchFamily="34" charset="0"/>
                      </a:endParaRP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132725</a:t>
                      </a:r>
                    </a:p>
                  </a:txBody>
                  <a:tcPr marL="5665" marR="5665" marT="5665" marB="0" anchor="ctr"/>
                </a:tc>
                <a:extLst>
                  <a:ext uri="{0D108BD9-81ED-4DB2-BD59-A6C34878D82A}">
                    <a16:rowId xmlns:a16="http://schemas.microsoft.com/office/drawing/2014/main" val="3865530348"/>
                  </a:ext>
                </a:extLst>
              </a:tr>
              <a:tr h="190644">
                <a:tc>
                  <a:txBody>
                    <a:bodyPr/>
                    <a:lstStyle/>
                    <a:p>
                      <a:pPr algn="l" fontAlgn="b"/>
                      <a:r>
                        <a:rPr lang="en-US" sz="700" b="0" i="0" u="none" strike="noStrike">
                          <a:solidFill>
                            <a:srgbClr val="000000"/>
                          </a:solidFill>
                          <a:effectLst/>
                          <a:latin typeface="Arial" panose="020B0604020202020204" pitchFamily="34" charset="0"/>
                        </a:rPr>
                        <a:t>vehicle_type</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bicycle</a:t>
                      </a:r>
                    </a:p>
                  </a:txBody>
                  <a:tcPr marL="5665" marR="5665" marT="5665" marB="0" anchor="ctr"/>
                </a:tc>
                <a:extLst>
                  <a:ext uri="{0D108BD9-81ED-4DB2-BD59-A6C34878D82A}">
                    <a16:rowId xmlns:a16="http://schemas.microsoft.com/office/drawing/2014/main" val="1400598826"/>
                  </a:ext>
                </a:extLst>
              </a:tr>
              <a:tr h="190644">
                <a:tc>
                  <a:txBody>
                    <a:bodyPr/>
                    <a:lstStyle/>
                    <a:p>
                      <a:pPr algn="l" fontAlgn="b"/>
                      <a:r>
                        <a:rPr lang="en-US" sz="700" b="0" i="0" u="none" strike="noStrike" err="1">
                          <a:solidFill>
                            <a:srgbClr val="000000"/>
                          </a:solidFill>
                          <a:effectLst/>
                          <a:latin typeface="Arial" panose="020B0604020202020204" pitchFamily="34" charset="0"/>
                        </a:rPr>
                        <a:t>pickup_place</a:t>
                      </a:r>
                      <a:endParaRPr lang="en-US" sz="700" b="0" i="0" u="none" strike="noStrike">
                        <a:solidFill>
                          <a:srgbClr val="000000"/>
                        </a:solidFill>
                        <a:effectLst/>
                        <a:latin typeface="Arial" panose="020B0604020202020204" pitchFamily="34" charset="0"/>
                      </a:endParaRPr>
                    </a:p>
                  </a:txBody>
                  <a:tcPr marL="5665" marR="5665" marT="5665" marB="0" anchor="ctr"/>
                </a:tc>
                <a:tc>
                  <a:txBody>
                    <a:bodyPr/>
                    <a:lstStyle/>
                    <a:p>
                      <a:pPr algn="l" fontAlgn="b"/>
                      <a:r>
                        <a:rPr lang="en-US" sz="700" b="0" i="0" u="none" strike="noStrike" err="1">
                          <a:solidFill>
                            <a:srgbClr val="000000"/>
                          </a:solidFill>
                          <a:effectLst/>
                          <a:latin typeface="Arial" panose="020B0604020202020204" pitchFamily="34" charset="0"/>
                        </a:rPr>
                        <a:t>Bareburger</a:t>
                      </a:r>
                      <a:endParaRPr lang="en-US" sz="700" b="0" i="0" u="none" strike="noStrike">
                        <a:solidFill>
                          <a:srgbClr val="000000"/>
                        </a:solidFill>
                        <a:effectLst/>
                        <a:latin typeface="Arial" panose="020B0604020202020204" pitchFamily="34" charset="0"/>
                      </a:endParaRPr>
                    </a:p>
                  </a:txBody>
                  <a:tcPr marL="5665" marR="5665" marT="5665" marB="0" anchor="ctr"/>
                </a:tc>
                <a:extLst>
                  <a:ext uri="{0D108BD9-81ED-4DB2-BD59-A6C34878D82A}">
                    <a16:rowId xmlns:a16="http://schemas.microsoft.com/office/drawing/2014/main" val="2576138324"/>
                  </a:ext>
                </a:extLst>
              </a:tr>
              <a:tr h="190644">
                <a:tc>
                  <a:txBody>
                    <a:bodyPr/>
                    <a:lstStyle/>
                    <a:p>
                      <a:pPr algn="l" fontAlgn="b"/>
                      <a:r>
                        <a:rPr lang="en-US" sz="700" b="0" i="0" u="none" strike="noStrike" err="1">
                          <a:solidFill>
                            <a:srgbClr val="000000"/>
                          </a:solidFill>
                          <a:effectLst/>
                          <a:latin typeface="Arial" panose="020B0604020202020204" pitchFamily="34" charset="0"/>
                        </a:rPr>
                        <a:t>place_category</a:t>
                      </a:r>
                      <a:endParaRPr lang="en-US" sz="700" b="0" i="0" u="none" strike="noStrike">
                        <a:solidFill>
                          <a:srgbClr val="000000"/>
                        </a:solidFill>
                        <a:effectLst/>
                        <a:latin typeface="Arial" panose="020B0604020202020204" pitchFamily="34" charset="0"/>
                      </a:endParaRP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Burger</a:t>
                      </a:r>
                    </a:p>
                  </a:txBody>
                  <a:tcPr marL="5665" marR="5665" marT="5665" marB="0" anchor="ctr"/>
                </a:tc>
                <a:extLst>
                  <a:ext uri="{0D108BD9-81ED-4DB2-BD59-A6C34878D82A}">
                    <a16:rowId xmlns:a16="http://schemas.microsoft.com/office/drawing/2014/main" val="3029226444"/>
                  </a:ext>
                </a:extLst>
              </a:tr>
              <a:tr h="190644">
                <a:tc>
                  <a:txBody>
                    <a:bodyPr/>
                    <a:lstStyle/>
                    <a:p>
                      <a:pPr algn="l" fontAlgn="b"/>
                      <a:r>
                        <a:rPr lang="en-US" sz="700" b="0" i="0" u="none" strike="noStrike">
                          <a:solidFill>
                            <a:srgbClr val="000000"/>
                          </a:solidFill>
                          <a:effectLst/>
                          <a:latin typeface="Arial" panose="020B0604020202020204" pitchFamily="34" charset="0"/>
                        </a:rPr>
                        <a:t>item_name</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Bare Sodas</a:t>
                      </a:r>
                    </a:p>
                  </a:txBody>
                  <a:tcPr marL="5665" marR="5665" marT="5665" marB="0" anchor="ctr"/>
                </a:tc>
                <a:extLst>
                  <a:ext uri="{0D108BD9-81ED-4DB2-BD59-A6C34878D82A}">
                    <a16:rowId xmlns:a16="http://schemas.microsoft.com/office/drawing/2014/main" val="1397852573"/>
                  </a:ext>
                </a:extLst>
              </a:tr>
              <a:tr h="190644">
                <a:tc>
                  <a:txBody>
                    <a:bodyPr/>
                    <a:lstStyle/>
                    <a:p>
                      <a:pPr algn="l" fontAlgn="b"/>
                      <a:r>
                        <a:rPr lang="en-US" sz="700" b="0" i="0" u="none" strike="noStrike">
                          <a:solidFill>
                            <a:srgbClr val="000000"/>
                          </a:solidFill>
                          <a:effectLst/>
                          <a:latin typeface="Arial" panose="020B0604020202020204" pitchFamily="34" charset="0"/>
                        </a:rPr>
                        <a:t>item_quantity</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1</a:t>
                      </a:r>
                    </a:p>
                  </a:txBody>
                  <a:tcPr marL="5665" marR="5665" marT="5665" marB="0" anchor="ctr"/>
                </a:tc>
                <a:extLst>
                  <a:ext uri="{0D108BD9-81ED-4DB2-BD59-A6C34878D82A}">
                    <a16:rowId xmlns:a16="http://schemas.microsoft.com/office/drawing/2014/main" val="1474757276"/>
                  </a:ext>
                </a:extLst>
              </a:tr>
              <a:tr h="190644">
                <a:tc>
                  <a:txBody>
                    <a:bodyPr/>
                    <a:lstStyle/>
                    <a:p>
                      <a:pPr algn="l" fontAlgn="b"/>
                      <a:r>
                        <a:rPr lang="en-US" sz="700" b="0" i="0" u="none" strike="noStrike">
                          <a:solidFill>
                            <a:srgbClr val="000000"/>
                          </a:solidFill>
                          <a:effectLst/>
                          <a:latin typeface="Arial" panose="020B0604020202020204" pitchFamily="34" charset="0"/>
                        </a:rPr>
                        <a:t>item_category_name</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Drinks</a:t>
                      </a:r>
                    </a:p>
                  </a:txBody>
                  <a:tcPr marL="5665" marR="5665" marT="5665" marB="0" anchor="ctr"/>
                </a:tc>
                <a:extLst>
                  <a:ext uri="{0D108BD9-81ED-4DB2-BD59-A6C34878D82A}">
                    <a16:rowId xmlns:a16="http://schemas.microsoft.com/office/drawing/2014/main" val="2269621261"/>
                  </a:ext>
                </a:extLst>
              </a:tr>
              <a:tr h="190644">
                <a:tc>
                  <a:txBody>
                    <a:bodyPr/>
                    <a:lstStyle/>
                    <a:p>
                      <a:pPr algn="l" fontAlgn="b"/>
                      <a:r>
                        <a:rPr lang="en-US" sz="700" b="0" i="0" u="none" strike="noStrike">
                          <a:solidFill>
                            <a:srgbClr val="000000"/>
                          </a:solidFill>
                          <a:effectLst/>
                          <a:latin typeface="Arial" panose="020B0604020202020204" pitchFamily="34" charset="0"/>
                        </a:rPr>
                        <a:t>how_long_it_took_to_order</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0:06:45</a:t>
                      </a:r>
                    </a:p>
                  </a:txBody>
                  <a:tcPr marL="9525" marR="9525" marT="9525" marB="0" anchor="ctr"/>
                </a:tc>
                <a:extLst>
                  <a:ext uri="{0D108BD9-81ED-4DB2-BD59-A6C34878D82A}">
                    <a16:rowId xmlns:a16="http://schemas.microsoft.com/office/drawing/2014/main" val="536241634"/>
                  </a:ext>
                </a:extLst>
              </a:tr>
              <a:tr h="190644">
                <a:tc>
                  <a:txBody>
                    <a:bodyPr/>
                    <a:lstStyle/>
                    <a:p>
                      <a:pPr algn="l" fontAlgn="b"/>
                      <a:r>
                        <a:rPr lang="en-US" sz="700" b="0" i="0" u="none" strike="noStrike">
                          <a:solidFill>
                            <a:srgbClr val="000000"/>
                          </a:solidFill>
                          <a:effectLst/>
                          <a:latin typeface="Arial" panose="020B0604020202020204" pitchFamily="34" charset="0"/>
                        </a:rPr>
                        <a:t>pickup_lat</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40.7285</a:t>
                      </a:r>
                    </a:p>
                  </a:txBody>
                  <a:tcPr marL="5665" marR="5665" marT="5665" marB="0" anchor="ctr"/>
                </a:tc>
                <a:extLst>
                  <a:ext uri="{0D108BD9-81ED-4DB2-BD59-A6C34878D82A}">
                    <a16:rowId xmlns:a16="http://schemas.microsoft.com/office/drawing/2014/main" val="3798466228"/>
                  </a:ext>
                </a:extLst>
              </a:tr>
              <a:tr h="190644">
                <a:tc>
                  <a:txBody>
                    <a:bodyPr/>
                    <a:lstStyle/>
                    <a:p>
                      <a:pPr algn="l" fontAlgn="b"/>
                      <a:r>
                        <a:rPr lang="en-US" sz="700" b="0" i="0" u="none" strike="noStrike">
                          <a:solidFill>
                            <a:srgbClr val="000000"/>
                          </a:solidFill>
                          <a:effectLst/>
                          <a:latin typeface="Arial" panose="020B0604020202020204" pitchFamily="34" charset="0"/>
                        </a:rPr>
                        <a:t>pickup_lon</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-73.9984</a:t>
                      </a:r>
                    </a:p>
                  </a:txBody>
                  <a:tcPr marL="5665" marR="5665" marT="5665" marB="0" anchor="ctr"/>
                </a:tc>
                <a:extLst>
                  <a:ext uri="{0D108BD9-81ED-4DB2-BD59-A6C34878D82A}">
                    <a16:rowId xmlns:a16="http://schemas.microsoft.com/office/drawing/2014/main" val="1683948745"/>
                  </a:ext>
                </a:extLst>
              </a:tr>
              <a:tr h="190644">
                <a:tc>
                  <a:txBody>
                    <a:bodyPr/>
                    <a:lstStyle/>
                    <a:p>
                      <a:pPr algn="l" fontAlgn="b"/>
                      <a:r>
                        <a:rPr lang="en-US" sz="700" b="0" i="0" u="none" strike="noStrike">
                          <a:solidFill>
                            <a:srgbClr val="000000"/>
                          </a:solidFill>
                          <a:effectLst/>
                          <a:latin typeface="Arial" panose="020B0604020202020204" pitchFamily="34" charset="0"/>
                        </a:rPr>
                        <a:t>dropoff_lat</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40.7286</a:t>
                      </a:r>
                    </a:p>
                  </a:txBody>
                  <a:tcPr marL="5665" marR="5665" marT="5665" marB="0" anchor="ctr"/>
                </a:tc>
                <a:extLst>
                  <a:ext uri="{0D108BD9-81ED-4DB2-BD59-A6C34878D82A}">
                    <a16:rowId xmlns:a16="http://schemas.microsoft.com/office/drawing/2014/main" val="568431819"/>
                  </a:ext>
                </a:extLst>
              </a:tr>
              <a:tr h="190644">
                <a:tc>
                  <a:txBody>
                    <a:bodyPr/>
                    <a:lstStyle/>
                    <a:p>
                      <a:pPr algn="l" fontAlgn="b"/>
                      <a:r>
                        <a:rPr lang="en-US" sz="700" b="0" i="0" u="none" strike="noStrike">
                          <a:solidFill>
                            <a:srgbClr val="000000"/>
                          </a:solidFill>
                          <a:effectLst/>
                          <a:latin typeface="Arial" panose="020B0604020202020204" pitchFamily="34" charset="0"/>
                        </a:rPr>
                        <a:t>dropoff_lon</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-73.9951</a:t>
                      </a:r>
                    </a:p>
                  </a:txBody>
                  <a:tcPr marL="5665" marR="5665" marT="5665" marB="0" anchor="ctr"/>
                </a:tc>
                <a:extLst>
                  <a:ext uri="{0D108BD9-81ED-4DB2-BD59-A6C34878D82A}">
                    <a16:rowId xmlns:a16="http://schemas.microsoft.com/office/drawing/2014/main" val="2841978685"/>
                  </a:ext>
                </a:extLst>
              </a:tr>
              <a:tr h="190644">
                <a:tc>
                  <a:txBody>
                    <a:bodyPr/>
                    <a:lstStyle/>
                    <a:p>
                      <a:pPr algn="l" fontAlgn="b"/>
                      <a:r>
                        <a:rPr lang="en-US" sz="700" b="0" i="0" u="none" strike="noStrike">
                          <a:solidFill>
                            <a:srgbClr val="000000"/>
                          </a:solidFill>
                          <a:effectLst/>
                          <a:latin typeface="Arial" panose="020B0604020202020204" pitchFamily="34" charset="0"/>
                        </a:rPr>
                        <a:t>when_the_delivery_started</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10/28/14 21:39</a:t>
                      </a:r>
                    </a:p>
                  </a:txBody>
                  <a:tcPr marL="5665" marR="5665" marT="5665" marB="0" anchor="ctr"/>
                </a:tc>
                <a:extLst>
                  <a:ext uri="{0D108BD9-81ED-4DB2-BD59-A6C34878D82A}">
                    <a16:rowId xmlns:a16="http://schemas.microsoft.com/office/drawing/2014/main" val="4158170500"/>
                  </a:ext>
                </a:extLst>
              </a:tr>
              <a:tr h="190644">
                <a:tc>
                  <a:txBody>
                    <a:bodyPr/>
                    <a:lstStyle/>
                    <a:p>
                      <a:pPr algn="l" fontAlgn="b"/>
                      <a:r>
                        <a:rPr lang="en-US" sz="700" b="0" i="0" u="none" strike="noStrike">
                          <a:solidFill>
                            <a:srgbClr val="000000"/>
                          </a:solidFill>
                          <a:effectLst/>
                          <a:latin typeface="Arial" panose="020B0604020202020204" pitchFamily="34" charset="0"/>
                        </a:rPr>
                        <a:t>when_the_Jumpman_arrived_at_pickup</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10/28/14 21:37</a:t>
                      </a:r>
                    </a:p>
                  </a:txBody>
                  <a:tcPr marL="5665" marR="5665" marT="5665" marB="0" anchor="ctr"/>
                </a:tc>
                <a:extLst>
                  <a:ext uri="{0D108BD9-81ED-4DB2-BD59-A6C34878D82A}">
                    <a16:rowId xmlns:a16="http://schemas.microsoft.com/office/drawing/2014/main" val="2140023924"/>
                  </a:ext>
                </a:extLst>
              </a:tr>
              <a:tr h="190644">
                <a:tc>
                  <a:txBody>
                    <a:bodyPr/>
                    <a:lstStyle/>
                    <a:p>
                      <a:pPr algn="l" fontAlgn="b"/>
                      <a:r>
                        <a:rPr lang="en-US" sz="700" b="0" i="0" u="none" strike="noStrike">
                          <a:solidFill>
                            <a:srgbClr val="000000"/>
                          </a:solidFill>
                          <a:effectLst/>
                          <a:latin typeface="Arial" panose="020B0604020202020204" pitchFamily="34" charset="0"/>
                        </a:rPr>
                        <a:t>when_the_Jumpman_left_pickup</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10/28/14 21:59</a:t>
                      </a:r>
                    </a:p>
                  </a:txBody>
                  <a:tcPr marL="5665" marR="5665" marT="5665" marB="0" anchor="ctr"/>
                </a:tc>
                <a:extLst>
                  <a:ext uri="{0D108BD9-81ED-4DB2-BD59-A6C34878D82A}">
                    <a16:rowId xmlns:a16="http://schemas.microsoft.com/office/drawing/2014/main" val="1935126913"/>
                  </a:ext>
                </a:extLst>
              </a:tr>
              <a:tr h="190644">
                <a:tc>
                  <a:txBody>
                    <a:bodyPr/>
                    <a:lstStyle/>
                    <a:p>
                      <a:pPr algn="l" fontAlgn="b"/>
                      <a:r>
                        <a:rPr lang="en-US" sz="700" b="0" i="0" u="none" strike="noStrike">
                          <a:solidFill>
                            <a:srgbClr val="000000"/>
                          </a:solidFill>
                          <a:effectLst/>
                          <a:latin typeface="Arial" panose="020B0604020202020204" pitchFamily="34" charset="0"/>
                        </a:rPr>
                        <a:t>when_the_Jumpman_arrived_at_dropoff</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10/28/14 22:04</a:t>
                      </a:r>
                    </a:p>
                  </a:txBody>
                  <a:tcPr marL="5665" marR="5665" marT="5665" marB="0" anchor="ctr"/>
                </a:tc>
                <a:extLst>
                  <a:ext uri="{0D108BD9-81ED-4DB2-BD59-A6C34878D82A}">
                    <a16:rowId xmlns:a16="http://schemas.microsoft.com/office/drawing/2014/main" val="3447613622"/>
                  </a:ext>
                </a:extLst>
              </a:tr>
            </a:tbl>
          </a:graphicData>
        </a:graphic>
      </p:graphicFrame>
      <p:sp>
        <p:nvSpPr>
          <p:cNvPr id="18" name="TextBox 17">
            <a:extLst>
              <a:ext uri="{FF2B5EF4-FFF2-40B4-BE49-F238E27FC236}">
                <a16:creationId xmlns:a16="http://schemas.microsoft.com/office/drawing/2014/main" id="{7ABCDA3E-4BC8-D44C-B303-85C25C17CB1E}"/>
              </a:ext>
            </a:extLst>
          </p:cNvPr>
          <p:cNvSpPr txBox="1"/>
          <p:nvPr/>
        </p:nvSpPr>
        <p:spPr>
          <a:xfrm>
            <a:off x="4772025" y="1257300"/>
            <a:ext cx="2617026" cy="369332"/>
          </a:xfrm>
          <a:prstGeom prst="rect">
            <a:avLst/>
          </a:prstGeom>
          <a:noFill/>
        </p:spPr>
        <p:txBody>
          <a:bodyPr wrap="square" rtlCol="0">
            <a:spAutoFit/>
          </a:bodyPr>
          <a:lstStyle/>
          <a:p>
            <a:r>
              <a:rPr lang="en-US"/>
              <a:t>Sample Record</a:t>
            </a:r>
          </a:p>
        </p:txBody>
      </p:sp>
      <p:graphicFrame>
        <p:nvGraphicFramePr>
          <p:cNvPr id="19" name="Table 16">
            <a:extLst>
              <a:ext uri="{FF2B5EF4-FFF2-40B4-BE49-F238E27FC236}">
                <a16:creationId xmlns:a16="http://schemas.microsoft.com/office/drawing/2014/main" id="{E8395635-868F-6548-9B58-8E869A22BD47}"/>
              </a:ext>
            </a:extLst>
          </p:cNvPr>
          <p:cNvGraphicFramePr>
            <a:graphicFrameLocks noGrp="1"/>
          </p:cNvGraphicFramePr>
          <p:nvPr>
            <p:extLst>
              <p:ext uri="{D42A27DB-BD31-4B8C-83A1-F6EECF244321}">
                <p14:modId xmlns:p14="http://schemas.microsoft.com/office/powerpoint/2010/main" val="209029473"/>
              </p:ext>
            </p:extLst>
          </p:nvPr>
        </p:nvGraphicFramePr>
        <p:xfrm>
          <a:off x="8704262" y="1679188"/>
          <a:ext cx="2617026" cy="3653612"/>
        </p:xfrm>
        <a:graphic>
          <a:graphicData uri="http://schemas.openxmlformats.org/drawingml/2006/table">
            <a:tbl>
              <a:tblPr firstRow="1" bandRow="1">
                <a:tableStyleId>{5C22544A-7EE6-4342-B048-85BDC9FD1C3A}</a:tableStyleId>
              </a:tblPr>
              <a:tblGrid>
                <a:gridCol w="1839786">
                  <a:extLst>
                    <a:ext uri="{9D8B030D-6E8A-4147-A177-3AD203B41FA5}">
                      <a16:colId xmlns:a16="http://schemas.microsoft.com/office/drawing/2014/main" val="844011352"/>
                    </a:ext>
                  </a:extLst>
                </a:gridCol>
                <a:gridCol w="777240">
                  <a:extLst>
                    <a:ext uri="{9D8B030D-6E8A-4147-A177-3AD203B41FA5}">
                      <a16:colId xmlns:a16="http://schemas.microsoft.com/office/drawing/2014/main" val="3467470163"/>
                    </a:ext>
                  </a:extLst>
                </a:gridCol>
              </a:tblGrid>
              <a:tr h="213452">
                <a:tc>
                  <a:txBody>
                    <a:bodyPr/>
                    <a:lstStyle/>
                    <a:p>
                      <a:r>
                        <a:rPr lang="en-US" sz="1100"/>
                        <a:t>Attribute</a:t>
                      </a:r>
                    </a:p>
                  </a:txBody>
                  <a:tcPr marL="54381" marR="54381" marT="27190" marB="27190"/>
                </a:tc>
                <a:tc>
                  <a:txBody>
                    <a:bodyPr/>
                    <a:lstStyle/>
                    <a:p>
                      <a:r>
                        <a:rPr lang="en-US" sz="1100"/>
                        <a:t>Entry</a:t>
                      </a:r>
                    </a:p>
                  </a:txBody>
                  <a:tcPr marL="54381" marR="54381" marT="27190" marB="27190"/>
                </a:tc>
                <a:extLst>
                  <a:ext uri="{0D108BD9-81ED-4DB2-BD59-A6C34878D82A}">
                    <a16:rowId xmlns:a16="http://schemas.microsoft.com/office/drawing/2014/main" val="2226192427"/>
                  </a:ext>
                </a:extLst>
              </a:tr>
              <a:tr h="190644">
                <a:tc>
                  <a:txBody>
                    <a:bodyPr/>
                    <a:lstStyle/>
                    <a:p>
                      <a:pPr algn="l" fontAlgn="b"/>
                      <a:r>
                        <a:rPr lang="en-US" sz="700" b="0" i="0" u="none" strike="noStrike" err="1">
                          <a:solidFill>
                            <a:srgbClr val="000000"/>
                          </a:solidFill>
                          <a:effectLst/>
                          <a:latin typeface="Arial" panose="020B0604020202020204" pitchFamily="34" charset="0"/>
                        </a:rPr>
                        <a:t>delivery_id</a:t>
                      </a:r>
                      <a:endParaRPr lang="en-US" sz="700" b="0" i="0" u="none" strike="noStrike">
                        <a:solidFill>
                          <a:srgbClr val="000000"/>
                        </a:solidFill>
                        <a:effectLst/>
                        <a:latin typeface="Arial" panose="020B0604020202020204" pitchFamily="34" charset="0"/>
                      </a:endParaRP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1476547</a:t>
                      </a:r>
                    </a:p>
                  </a:txBody>
                  <a:tcPr marL="5665" marR="5665" marT="5665" marB="0" anchor="ctr"/>
                </a:tc>
                <a:extLst>
                  <a:ext uri="{0D108BD9-81ED-4DB2-BD59-A6C34878D82A}">
                    <a16:rowId xmlns:a16="http://schemas.microsoft.com/office/drawing/2014/main" val="3460892982"/>
                  </a:ext>
                </a:extLst>
              </a:tr>
              <a:tr h="190644">
                <a:tc>
                  <a:txBody>
                    <a:bodyPr/>
                    <a:lstStyle/>
                    <a:p>
                      <a:pPr algn="l" fontAlgn="b"/>
                      <a:r>
                        <a:rPr lang="en-US" sz="700" b="0" i="0" u="none" strike="noStrike" err="1">
                          <a:solidFill>
                            <a:srgbClr val="000000"/>
                          </a:solidFill>
                          <a:effectLst/>
                          <a:latin typeface="Arial" panose="020B0604020202020204" pitchFamily="34" charset="0"/>
                        </a:rPr>
                        <a:t>customer_id</a:t>
                      </a:r>
                      <a:endParaRPr lang="en-US" sz="700" b="0" i="0" u="none" strike="noStrike">
                        <a:solidFill>
                          <a:srgbClr val="000000"/>
                        </a:solidFill>
                        <a:effectLst/>
                        <a:latin typeface="Arial" panose="020B0604020202020204" pitchFamily="34" charset="0"/>
                      </a:endParaRP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83095</a:t>
                      </a:r>
                    </a:p>
                  </a:txBody>
                  <a:tcPr marL="5665" marR="5665" marT="5665" marB="0" anchor="ctr"/>
                </a:tc>
                <a:extLst>
                  <a:ext uri="{0D108BD9-81ED-4DB2-BD59-A6C34878D82A}">
                    <a16:rowId xmlns:a16="http://schemas.microsoft.com/office/drawing/2014/main" val="4049968888"/>
                  </a:ext>
                </a:extLst>
              </a:tr>
              <a:tr h="190644">
                <a:tc>
                  <a:txBody>
                    <a:bodyPr/>
                    <a:lstStyle/>
                    <a:p>
                      <a:pPr algn="l" fontAlgn="b"/>
                      <a:r>
                        <a:rPr lang="en-US" sz="700" b="0" i="0" u="none" strike="noStrike">
                          <a:solidFill>
                            <a:srgbClr val="000000"/>
                          </a:solidFill>
                          <a:effectLst/>
                          <a:latin typeface="Arial" panose="020B0604020202020204" pitchFamily="34" charset="0"/>
                        </a:rPr>
                        <a:t>jumpman_id</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132725</a:t>
                      </a:r>
                    </a:p>
                  </a:txBody>
                  <a:tcPr marL="5665" marR="5665" marT="5665" marB="0" anchor="ctr"/>
                </a:tc>
                <a:extLst>
                  <a:ext uri="{0D108BD9-81ED-4DB2-BD59-A6C34878D82A}">
                    <a16:rowId xmlns:a16="http://schemas.microsoft.com/office/drawing/2014/main" val="3865530348"/>
                  </a:ext>
                </a:extLst>
              </a:tr>
              <a:tr h="190644">
                <a:tc>
                  <a:txBody>
                    <a:bodyPr/>
                    <a:lstStyle/>
                    <a:p>
                      <a:pPr algn="l" fontAlgn="b"/>
                      <a:r>
                        <a:rPr lang="en-US" sz="700" b="0" i="0" u="none" strike="noStrike">
                          <a:solidFill>
                            <a:srgbClr val="000000"/>
                          </a:solidFill>
                          <a:effectLst/>
                          <a:latin typeface="Arial" panose="020B0604020202020204" pitchFamily="34" charset="0"/>
                        </a:rPr>
                        <a:t>vehicle_type</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bicycle</a:t>
                      </a:r>
                    </a:p>
                  </a:txBody>
                  <a:tcPr marL="5665" marR="5665" marT="5665" marB="0" anchor="ctr"/>
                </a:tc>
                <a:extLst>
                  <a:ext uri="{0D108BD9-81ED-4DB2-BD59-A6C34878D82A}">
                    <a16:rowId xmlns:a16="http://schemas.microsoft.com/office/drawing/2014/main" val="1400598826"/>
                  </a:ext>
                </a:extLst>
              </a:tr>
              <a:tr h="190644">
                <a:tc>
                  <a:txBody>
                    <a:bodyPr/>
                    <a:lstStyle/>
                    <a:p>
                      <a:pPr algn="l" fontAlgn="b"/>
                      <a:r>
                        <a:rPr lang="en-US" sz="700" b="0" i="0" u="none" strike="noStrike">
                          <a:solidFill>
                            <a:srgbClr val="000000"/>
                          </a:solidFill>
                          <a:effectLst/>
                          <a:latin typeface="Arial" panose="020B0604020202020204" pitchFamily="34" charset="0"/>
                        </a:rPr>
                        <a:t>pickup_place</a:t>
                      </a:r>
                    </a:p>
                  </a:txBody>
                  <a:tcPr marL="5665" marR="5665" marT="5665" marB="0" anchor="ctr"/>
                </a:tc>
                <a:tc>
                  <a:txBody>
                    <a:bodyPr/>
                    <a:lstStyle/>
                    <a:p>
                      <a:pPr algn="l" fontAlgn="b"/>
                      <a:r>
                        <a:rPr lang="en-US" sz="700" b="0" i="0" u="none" strike="noStrike" err="1">
                          <a:solidFill>
                            <a:srgbClr val="000000"/>
                          </a:solidFill>
                          <a:effectLst/>
                          <a:latin typeface="Arial" panose="020B0604020202020204" pitchFamily="34" charset="0"/>
                        </a:rPr>
                        <a:t>Bareburger</a:t>
                      </a:r>
                      <a:endParaRPr lang="en-US" sz="700" b="0" i="0" u="none" strike="noStrike">
                        <a:solidFill>
                          <a:srgbClr val="000000"/>
                        </a:solidFill>
                        <a:effectLst/>
                        <a:latin typeface="Arial" panose="020B0604020202020204" pitchFamily="34" charset="0"/>
                      </a:endParaRPr>
                    </a:p>
                  </a:txBody>
                  <a:tcPr marL="5665" marR="5665" marT="5665" marB="0" anchor="ctr"/>
                </a:tc>
                <a:extLst>
                  <a:ext uri="{0D108BD9-81ED-4DB2-BD59-A6C34878D82A}">
                    <a16:rowId xmlns:a16="http://schemas.microsoft.com/office/drawing/2014/main" val="2576138324"/>
                  </a:ext>
                </a:extLst>
              </a:tr>
              <a:tr h="190644">
                <a:tc>
                  <a:txBody>
                    <a:bodyPr/>
                    <a:lstStyle/>
                    <a:p>
                      <a:pPr algn="l" fontAlgn="b"/>
                      <a:r>
                        <a:rPr lang="en-US" sz="700" b="0" i="0" u="none" strike="noStrike" err="1">
                          <a:solidFill>
                            <a:srgbClr val="000000"/>
                          </a:solidFill>
                          <a:effectLst/>
                          <a:latin typeface="Arial" panose="020B0604020202020204" pitchFamily="34" charset="0"/>
                        </a:rPr>
                        <a:t>place_category</a:t>
                      </a:r>
                      <a:endParaRPr lang="en-US" sz="700" b="0" i="0" u="none" strike="noStrike">
                        <a:solidFill>
                          <a:srgbClr val="000000"/>
                        </a:solidFill>
                        <a:effectLst/>
                        <a:latin typeface="Arial" panose="020B0604020202020204" pitchFamily="34" charset="0"/>
                      </a:endParaRP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Burger</a:t>
                      </a:r>
                    </a:p>
                  </a:txBody>
                  <a:tcPr marL="5665" marR="5665" marT="5665" marB="0" anchor="ctr"/>
                </a:tc>
                <a:extLst>
                  <a:ext uri="{0D108BD9-81ED-4DB2-BD59-A6C34878D82A}">
                    <a16:rowId xmlns:a16="http://schemas.microsoft.com/office/drawing/2014/main" val="3029226444"/>
                  </a:ext>
                </a:extLst>
              </a:tr>
              <a:tr h="190644">
                <a:tc>
                  <a:txBody>
                    <a:bodyPr/>
                    <a:lstStyle/>
                    <a:p>
                      <a:pPr algn="l" fontAlgn="b"/>
                      <a:r>
                        <a:rPr lang="en-US" sz="700" b="0" i="0" u="none" strike="noStrike">
                          <a:solidFill>
                            <a:srgbClr val="000000"/>
                          </a:solidFill>
                          <a:effectLst/>
                          <a:latin typeface="Arial" panose="020B0604020202020204" pitchFamily="34" charset="0"/>
                        </a:rPr>
                        <a:t>item_name</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Bare Sodas</a:t>
                      </a:r>
                    </a:p>
                  </a:txBody>
                  <a:tcPr marL="5665" marR="5665" marT="5665" marB="0" anchor="ctr"/>
                </a:tc>
                <a:extLst>
                  <a:ext uri="{0D108BD9-81ED-4DB2-BD59-A6C34878D82A}">
                    <a16:rowId xmlns:a16="http://schemas.microsoft.com/office/drawing/2014/main" val="1397852573"/>
                  </a:ext>
                </a:extLst>
              </a:tr>
              <a:tr h="190644">
                <a:tc>
                  <a:txBody>
                    <a:bodyPr/>
                    <a:lstStyle/>
                    <a:p>
                      <a:pPr algn="l" fontAlgn="b"/>
                      <a:r>
                        <a:rPr lang="en-US" sz="700" b="0" i="0" u="none" strike="noStrike">
                          <a:solidFill>
                            <a:srgbClr val="000000"/>
                          </a:solidFill>
                          <a:effectLst/>
                          <a:latin typeface="Arial" panose="020B0604020202020204" pitchFamily="34" charset="0"/>
                        </a:rPr>
                        <a:t>item_quantity</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1</a:t>
                      </a:r>
                    </a:p>
                  </a:txBody>
                  <a:tcPr marL="5665" marR="5665" marT="5665" marB="0" anchor="ctr"/>
                </a:tc>
                <a:extLst>
                  <a:ext uri="{0D108BD9-81ED-4DB2-BD59-A6C34878D82A}">
                    <a16:rowId xmlns:a16="http://schemas.microsoft.com/office/drawing/2014/main" val="1474757276"/>
                  </a:ext>
                </a:extLst>
              </a:tr>
              <a:tr h="190644">
                <a:tc>
                  <a:txBody>
                    <a:bodyPr/>
                    <a:lstStyle/>
                    <a:p>
                      <a:pPr algn="l" fontAlgn="b"/>
                      <a:r>
                        <a:rPr lang="en-US" sz="700" b="0" i="0" u="none" strike="noStrike" err="1">
                          <a:solidFill>
                            <a:srgbClr val="000000"/>
                          </a:solidFill>
                          <a:effectLst/>
                          <a:latin typeface="Arial" panose="020B0604020202020204" pitchFamily="34" charset="0"/>
                        </a:rPr>
                        <a:t>item_category_name</a:t>
                      </a:r>
                      <a:endParaRPr lang="en-US" sz="700" b="0" i="0" u="none" strike="noStrike">
                        <a:solidFill>
                          <a:srgbClr val="000000"/>
                        </a:solidFill>
                        <a:effectLst/>
                        <a:latin typeface="Arial" panose="020B0604020202020204" pitchFamily="34" charset="0"/>
                      </a:endParaRP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Drinks</a:t>
                      </a:r>
                    </a:p>
                  </a:txBody>
                  <a:tcPr marL="5665" marR="5665" marT="5665" marB="0" anchor="ctr"/>
                </a:tc>
                <a:extLst>
                  <a:ext uri="{0D108BD9-81ED-4DB2-BD59-A6C34878D82A}">
                    <a16:rowId xmlns:a16="http://schemas.microsoft.com/office/drawing/2014/main" val="2269621261"/>
                  </a:ext>
                </a:extLst>
              </a:tr>
              <a:tr h="190644">
                <a:tc>
                  <a:txBody>
                    <a:bodyPr/>
                    <a:lstStyle/>
                    <a:p>
                      <a:pPr algn="l" fontAlgn="b"/>
                      <a:r>
                        <a:rPr lang="en-US" sz="700" b="0" i="0" u="none" strike="noStrike">
                          <a:solidFill>
                            <a:srgbClr val="000000"/>
                          </a:solidFill>
                          <a:effectLst/>
                          <a:latin typeface="Arial" panose="020B0604020202020204" pitchFamily="34" charset="0"/>
                        </a:rPr>
                        <a:t>how_long_it_took_to_order</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0:06:45</a:t>
                      </a:r>
                    </a:p>
                  </a:txBody>
                  <a:tcPr marL="9525" marR="9525" marT="9525" marB="0" anchor="ctr"/>
                </a:tc>
                <a:extLst>
                  <a:ext uri="{0D108BD9-81ED-4DB2-BD59-A6C34878D82A}">
                    <a16:rowId xmlns:a16="http://schemas.microsoft.com/office/drawing/2014/main" val="536241634"/>
                  </a:ext>
                </a:extLst>
              </a:tr>
              <a:tr h="190644">
                <a:tc>
                  <a:txBody>
                    <a:bodyPr/>
                    <a:lstStyle/>
                    <a:p>
                      <a:pPr algn="l" fontAlgn="b"/>
                      <a:r>
                        <a:rPr lang="en-US" sz="700" b="0" i="0" u="none" strike="noStrike">
                          <a:solidFill>
                            <a:srgbClr val="000000"/>
                          </a:solidFill>
                          <a:effectLst/>
                          <a:latin typeface="Arial" panose="020B0604020202020204" pitchFamily="34" charset="0"/>
                        </a:rPr>
                        <a:t>pickup_lat</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40.7285</a:t>
                      </a:r>
                    </a:p>
                  </a:txBody>
                  <a:tcPr marL="5665" marR="5665" marT="5665" marB="0" anchor="ctr"/>
                </a:tc>
                <a:extLst>
                  <a:ext uri="{0D108BD9-81ED-4DB2-BD59-A6C34878D82A}">
                    <a16:rowId xmlns:a16="http://schemas.microsoft.com/office/drawing/2014/main" val="3798466228"/>
                  </a:ext>
                </a:extLst>
              </a:tr>
              <a:tr h="190644">
                <a:tc>
                  <a:txBody>
                    <a:bodyPr/>
                    <a:lstStyle/>
                    <a:p>
                      <a:pPr algn="l" fontAlgn="b"/>
                      <a:r>
                        <a:rPr lang="en-US" sz="700" b="0" i="0" u="none" strike="noStrike">
                          <a:solidFill>
                            <a:srgbClr val="000000"/>
                          </a:solidFill>
                          <a:effectLst/>
                          <a:latin typeface="Arial" panose="020B0604020202020204" pitchFamily="34" charset="0"/>
                        </a:rPr>
                        <a:t>pickup_lon</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-73.9984</a:t>
                      </a:r>
                    </a:p>
                  </a:txBody>
                  <a:tcPr marL="5665" marR="5665" marT="5665" marB="0" anchor="ctr"/>
                </a:tc>
                <a:extLst>
                  <a:ext uri="{0D108BD9-81ED-4DB2-BD59-A6C34878D82A}">
                    <a16:rowId xmlns:a16="http://schemas.microsoft.com/office/drawing/2014/main" val="1683948745"/>
                  </a:ext>
                </a:extLst>
              </a:tr>
              <a:tr h="190644">
                <a:tc>
                  <a:txBody>
                    <a:bodyPr/>
                    <a:lstStyle/>
                    <a:p>
                      <a:pPr algn="l" fontAlgn="b"/>
                      <a:r>
                        <a:rPr lang="en-US" sz="700" b="0" i="0" u="none" strike="noStrike">
                          <a:solidFill>
                            <a:srgbClr val="000000"/>
                          </a:solidFill>
                          <a:effectLst/>
                          <a:latin typeface="Arial" panose="020B0604020202020204" pitchFamily="34" charset="0"/>
                        </a:rPr>
                        <a:t>dropoff_lat</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40.7286</a:t>
                      </a:r>
                    </a:p>
                  </a:txBody>
                  <a:tcPr marL="5665" marR="5665" marT="5665" marB="0" anchor="ctr"/>
                </a:tc>
                <a:extLst>
                  <a:ext uri="{0D108BD9-81ED-4DB2-BD59-A6C34878D82A}">
                    <a16:rowId xmlns:a16="http://schemas.microsoft.com/office/drawing/2014/main" val="568431819"/>
                  </a:ext>
                </a:extLst>
              </a:tr>
              <a:tr h="190644">
                <a:tc>
                  <a:txBody>
                    <a:bodyPr/>
                    <a:lstStyle/>
                    <a:p>
                      <a:pPr algn="l" fontAlgn="b"/>
                      <a:r>
                        <a:rPr lang="en-US" sz="700" b="0" i="0" u="none" strike="noStrike">
                          <a:solidFill>
                            <a:srgbClr val="000000"/>
                          </a:solidFill>
                          <a:effectLst/>
                          <a:latin typeface="Arial" panose="020B0604020202020204" pitchFamily="34" charset="0"/>
                        </a:rPr>
                        <a:t>dropoff_lon</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-73.9951</a:t>
                      </a:r>
                    </a:p>
                  </a:txBody>
                  <a:tcPr marL="5665" marR="5665" marT="5665" marB="0" anchor="ctr"/>
                </a:tc>
                <a:extLst>
                  <a:ext uri="{0D108BD9-81ED-4DB2-BD59-A6C34878D82A}">
                    <a16:rowId xmlns:a16="http://schemas.microsoft.com/office/drawing/2014/main" val="2841978685"/>
                  </a:ext>
                </a:extLst>
              </a:tr>
              <a:tr h="190644">
                <a:tc>
                  <a:txBody>
                    <a:bodyPr/>
                    <a:lstStyle/>
                    <a:p>
                      <a:pPr algn="l" fontAlgn="b"/>
                      <a:r>
                        <a:rPr lang="en-US" sz="700" b="0" i="0" u="none" strike="noStrike">
                          <a:solidFill>
                            <a:srgbClr val="000000"/>
                          </a:solidFill>
                          <a:effectLst/>
                          <a:latin typeface="Arial" panose="020B0604020202020204" pitchFamily="34" charset="0"/>
                        </a:rPr>
                        <a:t>when_the_delivery_started</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10/28/14 21:39</a:t>
                      </a:r>
                    </a:p>
                  </a:txBody>
                  <a:tcPr marL="5665" marR="5665" marT="5665" marB="0" anchor="ctr"/>
                </a:tc>
                <a:extLst>
                  <a:ext uri="{0D108BD9-81ED-4DB2-BD59-A6C34878D82A}">
                    <a16:rowId xmlns:a16="http://schemas.microsoft.com/office/drawing/2014/main" val="4158170500"/>
                  </a:ext>
                </a:extLst>
              </a:tr>
              <a:tr h="190644">
                <a:tc>
                  <a:txBody>
                    <a:bodyPr/>
                    <a:lstStyle/>
                    <a:p>
                      <a:pPr algn="l" fontAlgn="b"/>
                      <a:r>
                        <a:rPr lang="en-US" sz="700" b="0" i="0" u="none" strike="noStrike">
                          <a:solidFill>
                            <a:srgbClr val="000000"/>
                          </a:solidFill>
                          <a:effectLst/>
                          <a:latin typeface="Arial" panose="020B0604020202020204" pitchFamily="34" charset="0"/>
                        </a:rPr>
                        <a:t>when_the_Jumpman_arrived_at_pickup</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10/28/14 21:37</a:t>
                      </a:r>
                    </a:p>
                  </a:txBody>
                  <a:tcPr marL="5665" marR="5665" marT="5665" marB="0" anchor="ctr"/>
                </a:tc>
                <a:extLst>
                  <a:ext uri="{0D108BD9-81ED-4DB2-BD59-A6C34878D82A}">
                    <a16:rowId xmlns:a16="http://schemas.microsoft.com/office/drawing/2014/main" val="2140023924"/>
                  </a:ext>
                </a:extLst>
              </a:tr>
              <a:tr h="190644">
                <a:tc>
                  <a:txBody>
                    <a:bodyPr/>
                    <a:lstStyle/>
                    <a:p>
                      <a:pPr algn="l" fontAlgn="b"/>
                      <a:r>
                        <a:rPr lang="en-US" sz="700" b="0" i="0" u="none" strike="noStrike">
                          <a:solidFill>
                            <a:srgbClr val="000000"/>
                          </a:solidFill>
                          <a:effectLst/>
                          <a:latin typeface="Arial" panose="020B0604020202020204" pitchFamily="34" charset="0"/>
                        </a:rPr>
                        <a:t>when_the_Jumpman_left_pickup</a:t>
                      </a: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10/28/14 21:59</a:t>
                      </a:r>
                    </a:p>
                  </a:txBody>
                  <a:tcPr marL="5665" marR="5665" marT="5665" marB="0" anchor="ctr"/>
                </a:tc>
                <a:extLst>
                  <a:ext uri="{0D108BD9-81ED-4DB2-BD59-A6C34878D82A}">
                    <a16:rowId xmlns:a16="http://schemas.microsoft.com/office/drawing/2014/main" val="1935126913"/>
                  </a:ext>
                </a:extLst>
              </a:tr>
              <a:tr h="190644">
                <a:tc>
                  <a:txBody>
                    <a:bodyPr/>
                    <a:lstStyle/>
                    <a:p>
                      <a:pPr algn="l" fontAlgn="b"/>
                      <a:r>
                        <a:rPr lang="en-US" sz="700" b="0" i="0" u="none" strike="noStrike" err="1">
                          <a:solidFill>
                            <a:srgbClr val="000000"/>
                          </a:solidFill>
                          <a:effectLst/>
                          <a:latin typeface="Arial" panose="020B0604020202020204" pitchFamily="34" charset="0"/>
                        </a:rPr>
                        <a:t>when_the_Jumpman_arrived_at_dropoff</a:t>
                      </a:r>
                      <a:endParaRPr lang="en-US" sz="700" b="0" i="0" u="none" strike="noStrike">
                        <a:solidFill>
                          <a:srgbClr val="000000"/>
                        </a:solidFill>
                        <a:effectLst/>
                        <a:latin typeface="Arial" panose="020B0604020202020204" pitchFamily="34" charset="0"/>
                      </a:endParaRPr>
                    </a:p>
                  </a:txBody>
                  <a:tcPr marL="5665" marR="5665" marT="5665" marB="0" anchor="ctr"/>
                </a:tc>
                <a:tc>
                  <a:txBody>
                    <a:bodyPr/>
                    <a:lstStyle/>
                    <a:p>
                      <a:pPr algn="l" fontAlgn="b"/>
                      <a:r>
                        <a:rPr lang="en-US" sz="700" b="0" i="0" u="none" strike="noStrike">
                          <a:solidFill>
                            <a:srgbClr val="000000"/>
                          </a:solidFill>
                          <a:effectLst/>
                          <a:latin typeface="Arial" panose="020B0604020202020204" pitchFamily="34" charset="0"/>
                        </a:rPr>
                        <a:t>10/28/14 22:04</a:t>
                      </a:r>
                    </a:p>
                  </a:txBody>
                  <a:tcPr marL="5665" marR="5665" marT="5665" marB="0" anchor="ctr"/>
                </a:tc>
                <a:extLst>
                  <a:ext uri="{0D108BD9-81ED-4DB2-BD59-A6C34878D82A}">
                    <a16:rowId xmlns:a16="http://schemas.microsoft.com/office/drawing/2014/main" val="3447613622"/>
                  </a:ext>
                </a:extLst>
              </a:tr>
            </a:tbl>
          </a:graphicData>
        </a:graphic>
      </p:graphicFrame>
    </p:spTree>
    <p:extLst>
      <p:ext uri="{BB962C8B-B14F-4D97-AF65-F5344CB8AC3E}">
        <p14:creationId xmlns:p14="http://schemas.microsoft.com/office/powerpoint/2010/main" val="1465185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FBB874-51FD-724A-9BB2-48C90D56B3A7}"/>
              </a:ext>
            </a:extLst>
          </p:cNvPr>
          <p:cNvSpPr>
            <a:spLocks noGrp="1"/>
          </p:cNvSpPr>
          <p:nvPr>
            <p:ph type="title"/>
          </p:nvPr>
        </p:nvSpPr>
        <p:spPr/>
        <p:txBody>
          <a:bodyPr/>
          <a:lstStyle/>
          <a:p>
            <a:r>
              <a:rPr lang="en-US"/>
              <a:t>Popular Pickup &amp; Dropoff Locations</a:t>
            </a:r>
          </a:p>
        </p:txBody>
      </p:sp>
      <p:pic>
        <p:nvPicPr>
          <p:cNvPr id="10" name="slide3" descr="Dropoff">
            <a:extLst>
              <a:ext uri="{FF2B5EF4-FFF2-40B4-BE49-F238E27FC236}">
                <a16:creationId xmlns:a16="http://schemas.microsoft.com/office/drawing/2014/main" id="{F7584828-8964-D141-B37B-DB324D5DDCEF}"/>
              </a:ext>
            </a:extLst>
          </p:cNvPr>
          <p:cNvPicPr>
            <a:picLocks noChangeAspect="1"/>
          </p:cNvPicPr>
          <p:nvPr/>
        </p:nvPicPr>
        <p:blipFill rotWithShape="1">
          <a:blip r:embed="rId2">
            <a:extLst>
              <a:ext uri="{28A0092B-C50C-407E-A947-70E740481C1C}">
                <a14:useLocalDpi xmlns:a14="http://schemas.microsoft.com/office/drawing/2010/main" val="0"/>
              </a:ext>
            </a:extLst>
          </a:blip>
          <a:srcRect r="42096"/>
          <a:stretch/>
        </p:blipFill>
        <p:spPr>
          <a:xfrm>
            <a:off x="6872273" y="1786609"/>
            <a:ext cx="4572756" cy="4572000"/>
          </a:xfrm>
          <a:prstGeom prst="rect">
            <a:avLst/>
          </a:prstGeom>
        </p:spPr>
      </p:pic>
    </p:spTree>
    <p:extLst>
      <p:ext uri="{BB962C8B-B14F-4D97-AF65-F5344CB8AC3E}">
        <p14:creationId xmlns:p14="http://schemas.microsoft.com/office/powerpoint/2010/main" val="1797046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A69E6-EAC1-CA49-9AB5-A2179A65F403}"/>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C087BD82-DE94-2D4B-BBFE-B128B957F7C3}"/>
              </a:ext>
            </a:extLst>
          </p:cNvPr>
          <p:cNvPicPr>
            <a:picLocks noChangeAspect="1"/>
          </p:cNvPicPr>
          <p:nvPr/>
        </p:nvPicPr>
        <p:blipFill>
          <a:blip r:embed="rId2"/>
          <a:stretch>
            <a:fillRect/>
          </a:stretch>
        </p:blipFill>
        <p:spPr>
          <a:xfrm>
            <a:off x="102721" y="3183217"/>
            <a:ext cx="4940300" cy="3530600"/>
          </a:xfrm>
          <a:prstGeom prst="rect">
            <a:avLst/>
          </a:prstGeom>
        </p:spPr>
      </p:pic>
      <p:pic>
        <p:nvPicPr>
          <p:cNvPr id="6" name="Picture 5">
            <a:extLst>
              <a:ext uri="{FF2B5EF4-FFF2-40B4-BE49-F238E27FC236}">
                <a16:creationId xmlns:a16="http://schemas.microsoft.com/office/drawing/2014/main" id="{A6D4A592-9907-ED43-9094-9502AD4AA337}"/>
              </a:ext>
            </a:extLst>
          </p:cNvPr>
          <p:cNvPicPr>
            <a:picLocks noChangeAspect="1"/>
          </p:cNvPicPr>
          <p:nvPr/>
        </p:nvPicPr>
        <p:blipFill>
          <a:blip r:embed="rId3"/>
          <a:stretch>
            <a:fillRect/>
          </a:stretch>
        </p:blipFill>
        <p:spPr>
          <a:xfrm>
            <a:off x="5452176" y="2962275"/>
            <a:ext cx="5016500" cy="3530600"/>
          </a:xfrm>
          <a:prstGeom prst="rect">
            <a:avLst/>
          </a:prstGeom>
        </p:spPr>
      </p:pic>
    </p:spTree>
    <p:extLst>
      <p:ext uri="{BB962C8B-B14F-4D97-AF65-F5344CB8AC3E}">
        <p14:creationId xmlns:p14="http://schemas.microsoft.com/office/powerpoint/2010/main" val="4215003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7F9AC-AAE7-4345-A416-E07CA295B92C}"/>
              </a:ext>
            </a:extLst>
          </p:cNvPr>
          <p:cNvSpPr>
            <a:spLocks noGrp="1"/>
          </p:cNvSpPr>
          <p:nvPr>
            <p:ph type="title"/>
          </p:nvPr>
        </p:nvSpPr>
        <p:spPr/>
        <p:txBody>
          <a:bodyPr/>
          <a:lstStyle/>
          <a:p>
            <a:r>
              <a:rPr lang="en-US"/>
              <a:t>Who are the </a:t>
            </a:r>
            <a:r>
              <a:rPr lang="en-US" err="1"/>
              <a:t>Jumpmen</a:t>
            </a:r>
            <a:r>
              <a:rPr lang="en-US"/>
              <a:t>?</a:t>
            </a:r>
          </a:p>
        </p:txBody>
      </p:sp>
      <p:sp>
        <p:nvSpPr>
          <p:cNvPr id="10" name="TextBox 9">
            <a:extLst>
              <a:ext uri="{FF2B5EF4-FFF2-40B4-BE49-F238E27FC236}">
                <a16:creationId xmlns:a16="http://schemas.microsoft.com/office/drawing/2014/main" id="{213C4F03-35D9-5C41-A59F-18B8C2046495}"/>
              </a:ext>
            </a:extLst>
          </p:cNvPr>
          <p:cNvSpPr txBox="1"/>
          <p:nvPr/>
        </p:nvSpPr>
        <p:spPr>
          <a:xfrm>
            <a:off x="7242048" y="4721252"/>
            <a:ext cx="905256" cy="307777"/>
          </a:xfrm>
          <a:prstGeom prst="rect">
            <a:avLst/>
          </a:prstGeom>
          <a:solidFill>
            <a:schemeClr val="bg1">
              <a:lumMod val="85000"/>
            </a:schemeClr>
          </a:solidFill>
        </p:spPr>
        <p:txBody>
          <a:bodyPr wrap="square" rtlCol="0">
            <a:spAutoFit/>
          </a:bodyPr>
          <a:lstStyle/>
          <a:p>
            <a:pPr algn="ctr"/>
            <a:r>
              <a:rPr lang="en-US" sz="1400"/>
              <a:t>Avg. = 8.4</a:t>
            </a:r>
          </a:p>
        </p:txBody>
      </p:sp>
      <p:sp>
        <p:nvSpPr>
          <p:cNvPr id="11" name="TextBox 10">
            <a:extLst>
              <a:ext uri="{FF2B5EF4-FFF2-40B4-BE49-F238E27FC236}">
                <a16:creationId xmlns:a16="http://schemas.microsoft.com/office/drawing/2014/main" id="{F84E8CFC-44D5-2941-A41E-D84E88143473}"/>
              </a:ext>
            </a:extLst>
          </p:cNvPr>
          <p:cNvSpPr txBox="1"/>
          <p:nvPr/>
        </p:nvSpPr>
        <p:spPr>
          <a:xfrm>
            <a:off x="9982200" y="5580959"/>
            <a:ext cx="905256" cy="307777"/>
          </a:xfrm>
          <a:prstGeom prst="rect">
            <a:avLst/>
          </a:prstGeom>
          <a:solidFill>
            <a:schemeClr val="bg1">
              <a:lumMod val="85000"/>
            </a:schemeClr>
          </a:solidFill>
        </p:spPr>
        <p:txBody>
          <a:bodyPr wrap="square" rtlCol="0">
            <a:spAutoFit/>
          </a:bodyPr>
          <a:lstStyle/>
          <a:p>
            <a:pPr algn="ctr"/>
            <a:r>
              <a:rPr lang="en-US" sz="1400"/>
              <a:t>Max = 59</a:t>
            </a:r>
          </a:p>
        </p:txBody>
      </p:sp>
      <p:sp>
        <p:nvSpPr>
          <p:cNvPr id="12" name="TextBox 11">
            <a:extLst>
              <a:ext uri="{FF2B5EF4-FFF2-40B4-BE49-F238E27FC236}">
                <a16:creationId xmlns:a16="http://schemas.microsoft.com/office/drawing/2014/main" id="{B5A747B5-E8CB-4B49-90BF-06C6B2CB7440}"/>
              </a:ext>
            </a:extLst>
          </p:cNvPr>
          <p:cNvSpPr txBox="1"/>
          <p:nvPr/>
        </p:nvSpPr>
        <p:spPr>
          <a:xfrm>
            <a:off x="6413500" y="1444752"/>
            <a:ext cx="4940300" cy="738664"/>
          </a:xfrm>
          <a:prstGeom prst="rect">
            <a:avLst/>
          </a:prstGeom>
          <a:noFill/>
        </p:spPr>
        <p:txBody>
          <a:bodyPr wrap="square" rtlCol="0">
            <a:spAutoFit/>
          </a:bodyPr>
          <a:lstStyle/>
          <a:p>
            <a:pPr marL="285750" indent="-285750">
              <a:buFont typeface="Arial" panose="020B0604020202020204" pitchFamily="34" charset="0"/>
              <a:buChar char="•"/>
            </a:pPr>
            <a:r>
              <a:rPr lang="en-US" sz="1400"/>
              <a:t>565 </a:t>
            </a:r>
            <a:r>
              <a:rPr lang="en-US" sz="1400" err="1"/>
              <a:t>Jumpmen</a:t>
            </a:r>
            <a:r>
              <a:rPr lang="en-US" sz="1400"/>
              <a:t> completed 4,719 deliveries in October 2014</a:t>
            </a:r>
          </a:p>
          <a:p>
            <a:pPr marL="285750" indent="-285750">
              <a:buFont typeface="Arial" panose="020B0604020202020204" pitchFamily="34" charset="0"/>
              <a:buChar char="•"/>
            </a:pPr>
            <a:r>
              <a:rPr lang="en-US" sz="1400"/>
              <a:t>Half completed 5 deliveries or more</a:t>
            </a:r>
          </a:p>
          <a:p>
            <a:endParaRPr lang="en-US" sz="1400"/>
          </a:p>
        </p:txBody>
      </p:sp>
      <p:sp>
        <p:nvSpPr>
          <p:cNvPr id="13" name="Content Placeholder 12">
            <a:extLst>
              <a:ext uri="{FF2B5EF4-FFF2-40B4-BE49-F238E27FC236}">
                <a16:creationId xmlns:a16="http://schemas.microsoft.com/office/drawing/2014/main" id="{92EDFFB5-2820-1F4F-90EA-AD81F66E84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82642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3835-7093-2148-9141-44AE6A0B0095}"/>
              </a:ext>
            </a:extLst>
          </p:cNvPr>
          <p:cNvSpPr>
            <a:spLocks noGrp="1"/>
          </p:cNvSpPr>
          <p:nvPr>
            <p:ph type="title"/>
          </p:nvPr>
        </p:nvSpPr>
        <p:spPr/>
        <p:txBody>
          <a:bodyPr/>
          <a:lstStyle/>
          <a:p>
            <a:r>
              <a:rPr lang="en-US"/>
              <a:t>05 Growth Strategy</a:t>
            </a:r>
          </a:p>
        </p:txBody>
      </p:sp>
      <p:sp>
        <p:nvSpPr>
          <p:cNvPr id="3" name="Content Placeholder 2">
            <a:extLst>
              <a:ext uri="{FF2B5EF4-FFF2-40B4-BE49-F238E27FC236}">
                <a16:creationId xmlns:a16="http://schemas.microsoft.com/office/drawing/2014/main" id="{10E23F0F-BE41-0A41-9705-141A1F6AD0D5}"/>
              </a:ext>
            </a:extLst>
          </p:cNvPr>
          <p:cNvSpPr>
            <a:spLocks noGrp="1"/>
          </p:cNvSpPr>
          <p:nvPr>
            <p:ph idx="1"/>
          </p:nvPr>
        </p:nvSpPr>
        <p:spPr/>
        <p:txBody>
          <a:bodyPr/>
          <a:lstStyle/>
          <a:p>
            <a:r>
              <a:rPr lang="en-US"/>
              <a:t>Minimize wait times for Postmen. Recommend partnership with restaurants to minimize wasted time. </a:t>
            </a:r>
          </a:p>
          <a:p>
            <a:r>
              <a:rPr lang="en-US"/>
              <a:t>Target untapped Zip Codes. </a:t>
            </a:r>
          </a:p>
          <a:p>
            <a:r>
              <a:rPr lang="en-US"/>
              <a:t>Do customers leave the platform after a long wait time?</a:t>
            </a:r>
          </a:p>
          <a:p>
            <a:r>
              <a:rPr lang="en-US"/>
              <a:t>Time is everything. Seek to minimize the time spent waiting at the business. Consider a partnership model with the most frequented businesses to expedite this part of the equation.</a:t>
            </a:r>
          </a:p>
        </p:txBody>
      </p:sp>
    </p:spTree>
    <p:extLst>
      <p:ext uri="{BB962C8B-B14F-4D97-AF65-F5344CB8AC3E}">
        <p14:creationId xmlns:p14="http://schemas.microsoft.com/office/powerpoint/2010/main" val="398813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7569-74D4-0A4B-9638-8C36D6B9A994}"/>
              </a:ext>
            </a:extLst>
          </p:cNvPr>
          <p:cNvSpPr>
            <a:spLocks noGrp="1"/>
          </p:cNvSpPr>
          <p:nvPr>
            <p:ph type="title"/>
          </p:nvPr>
        </p:nvSpPr>
        <p:spPr/>
        <p:txBody>
          <a:bodyPr/>
          <a:lstStyle/>
          <a:p>
            <a:r>
              <a:rPr lang="en-US"/>
              <a:t>05 Growth Opportunities</a:t>
            </a:r>
          </a:p>
        </p:txBody>
      </p:sp>
      <p:graphicFrame>
        <p:nvGraphicFramePr>
          <p:cNvPr id="5" name="Table 5">
            <a:extLst>
              <a:ext uri="{FF2B5EF4-FFF2-40B4-BE49-F238E27FC236}">
                <a16:creationId xmlns:a16="http://schemas.microsoft.com/office/drawing/2014/main" id="{C419AB33-31C6-2B43-8859-9D911782C8DF}"/>
              </a:ext>
            </a:extLst>
          </p:cNvPr>
          <p:cNvGraphicFramePr>
            <a:graphicFrameLocks noGrp="1"/>
          </p:cNvGraphicFramePr>
          <p:nvPr>
            <p:extLst>
              <p:ext uri="{D42A27DB-BD31-4B8C-83A1-F6EECF244321}">
                <p14:modId xmlns:p14="http://schemas.microsoft.com/office/powerpoint/2010/main" val="3910821783"/>
              </p:ext>
            </p:extLst>
          </p:nvPr>
        </p:nvGraphicFramePr>
        <p:xfrm>
          <a:off x="324854" y="1690688"/>
          <a:ext cx="4575759" cy="4458040"/>
        </p:xfrm>
        <a:graphic>
          <a:graphicData uri="http://schemas.openxmlformats.org/drawingml/2006/table">
            <a:tbl>
              <a:tblPr firstRow="1" bandRow="1">
                <a:tableStyleId>{5C22544A-7EE6-4342-B048-85BDC9FD1C3A}</a:tableStyleId>
              </a:tblPr>
              <a:tblGrid>
                <a:gridCol w="985412">
                  <a:extLst>
                    <a:ext uri="{9D8B030D-6E8A-4147-A177-3AD203B41FA5}">
                      <a16:colId xmlns:a16="http://schemas.microsoft.com/office/drawing/2014/main" val="267374531"/>
                    </a:ext>
                  </a:extLst>
                </a:gridCol>
                <a:gridCol w="1307991">
                  <a:extLst>
                    <a:ext uri="{9D8B030D-6E8A-4147-A177-3AD203B41FA5}">
                      <a16:colId xmlns:a16="http://schemas.microsoft.com/office/drawing/2014/main" val="975810304"/>
                    </a:ext>
                  </a:extLst>
                </a:gridCol>
                <a:gridCol w="1054325">
                  <a:extLst>
                    <a:ext uri="{9D8B030D-6E8A-4147-A177-3AD203B41FA5}">
                      <a16:colId xmlns:a16="http://schemas.microsoft.com/office/drawing/2014/main" val="3737206079"/>
                    </a:ext>
                  </a:extLst>
                </a:gridCol>
                <a:gridCol w="1228031">
                  <a:extLst>
                    <a:ext uri="{9D8B030D-6E8A-4147-A177-3AD203B41FA5}">
                      <a16:colId xmlns:a16="http://schemas.microsoft.com/office/drawing/2014/main" val="2957826634"/>
                    </a:ext>
                  </a:extLst>
                </a:gridCol>
              </a:tblGrid>
              <a:tr h="266180">
                <a:tc>
                  <a:txBody>
                    <a:bodyPr/>
                    <a:lstStyle/>
                    <a:p>
                      <a:pPr algn="l"/>
                      <a:r>
                        <a:rPr lang="en-US" sz="1400"/>
                        <a:t>Zip Code</a:t>
                      </a:r>
                    </a:p>
                  </a:txBody>
                  <a:tcPr anchor="b"/>
                </a:tc>
                <a:tc>
                  <a:txBody>
                    <a:bodyPr/>
                    <a:lstStyle/>
                    <a:p>
                      <a:pPr algn="ctr"/>
                      <a:r>
                        <a:rPr lang="en-US" sz="1400"/>
                        <a:t>Estimated</a:t>
                      </a:r>
                    </a:p>
                    <a:p>
                      <a:pPr algn="ctr"/>
                      <a:r>
                        <a:rPr lang="en-US" sz="1400"/>
                        <a:t>Population</a:t>
                      </a:r>
                    </a:p>
                  </a:txBody>
                  <a:tcPr anchor="b"/>
                </a:tc>
                <a:tc>
                  <a:txBody>
                    <a:bodyPr/>
                    <a:lstStyle/>
                    <a:p>
                      <a:pPr algn="ctr"/>
                      <a:r>
                        <a:rPr lang="en-US" sz="1400"/>
                        <a:t># Unique Customers</a:t>
                      </a:r>
                    </a:p>
                  </a:txBody>
                  <a:tcPr anchor="b"/>
                </a:tc>
                <a:tc>
                  <a:txBody>
                    <a:bodyPr/>
                    <a:lstStyle/>
                    <a:p>
                      <a:pPr algn="ctr"/>
                      <a:r>
                        <a:rPr lang="en-US" sz="1400"/>
                        <a:t>Market Penetration</a:t>
                      </a:r>
                    </a:p>
                    <a:p>
                      <a:pPr algn="ctr"/>
                      <a:r>
                        <a:rPr lang="en-US" sz="1400"/>
                        <a:t>X 10</a:t>
                      </a:r>
                    </a:p>
                  </a:txBody>
                  <a:tcPr anchor="b"/>
                </a:tc>
                <a:extLst>
                  <a:ext uri="{0D108BD9-81ED-4DB2-BD59-A6C34878D82A}">
                    <a16:rowId xmlns:a16="http://schemas.microsoft.com/office/drawing/2014/main" val="53651944"/>
                  </a:ext>
                </a:extLst>
              </a:tr>
              <a:tr h="372652">
                <a:tc>
                  <a:txBody>
                    <a:bodyPr/>
                    <a:lstStyle/>
                    <a:p>
                      <a:pPr algn="l" fontAlgn="ctr"/>
                      <a:r>
                        <a:rPr lang="en-US" sz="1600" b="0">
                          <a:effectLst/>
                        </a:rPr>
                        <a:t>11226</a:t>
                      </a:r>
                    </a:p>
                  </a:txBody>
                  <a:tcPr anchor="ctr"/>
                </a:tc>
                <a:tc>
                  <a:txBody>
                    <a:bodyPr/>
                    <a:lstStyle/>
                    <a:p>
                      <a:pPr algn="ctr" rtl="0" fontAlgn="ctr"/>
                      <a:r>
                        <a:rPr lang="en-US" sz="1600" b="0" i="0" u="none" strike="noStrike">
                          <a:solidFill>
                            <a:schemeClr val="tx1"/>
                          </a:solidFill>
                          <a:effectLst/>
                          <a:latin typeface="Calibri" panose="020F0502020204030204" pitchFamily="34" charset="0"/>
                        </a:rPr>
                        <a:t>101,572</a:t>
                      </a:r>
                    </a:p>
                  </a:txBody>
                  <a:tcPr marL="9525" marR="9525" marT="9525" marB="0" anchor="ctr"/>
                </a:tc>
                <a:tc>
                  <a:txBody>
                    <a:bodyPr/>
                    <a:lstStyle/>
                    <a:p>
                      <a:pPr algn="ctr" rtl="0" fontAlgn="ctr"/>
                      <a:r>
                        <a:rPr lang="en-US" sz="1600" b="0" i="0" u="none" strike="noStrike">
                          <a:solidFill>
                            <a:schemeClr val="tx1"/>
                          </a:solidFill>
                          <a:effectLst/>
                          <a:latin typeface="Calibri" panose="020F0502020204030204" pitchFamily="34" charset="0"/>
                        </a:rPr>
                        <a:t>3</a:t>
                      </a:r>
                    </a:p>
                  </a:txBody>
                  <a:tcPr marL="9525" marR="9525" marT="9525" marB="0" anchor="ctr"/>
                </a:tc>
                <a:tc>
                  <a:txBody>
                    <a:bodyPr/>
                    <a:lstStyle/>
                    <a:p>
                      <a:pPr algn="ctr" fontAlgn="b"/>
                      <a:r>
                        <a:rPr lang="en-US" sz="1600" b="0" i="0" u="none" strike="noStrike">
                          <a:solidFill>
                            <a:schemeClr val="tx1"/>
                          </a:solidFill>
                          <a:effectLst/>
                          <a:latin typeface="Calibri" panose="020F0502020204030204" pitchFamily="34" charset="0"/>
                        </a:rPr>
                        <a:t>0.030%</a:t>
                      </a:r>
                    </a:p>
                  </a:txBody>
                  <a:tcPr marL="9525" marR="9525" marT="9525" marB="0" anchor="ctr"/>
                </a:tc>
                <a:extLst>
                  <a:ext uri="{0D108BD9-81ED-4DB2-BD59-A6C34878D82A}">
                    <a16:rowId xmlns:a16="http://schemas.microsoft.com/office/drawing/2014/main" val="2757509482"/>
                  </a:ext>
                </a:extLst>
              </a:tr>
              <a:tr h="372652">
                <a:tc>
                  <a:txBody>
                    <a:bodyPr/>
                    <a:lstStyle/>
                    <a:p>
                      <a:pPr algn="l" fontAlgn="ctr"/>
                      <a:r>
                        <a:rPr lang="en-US" sz="1600" b="0">
                          <a:effectLst/>
                        </a:rPr>
                        <a:t>10025</a:t>
                      </a:r>
                    </a:p>
                  </a:txBody>
                  <a:tcPr anchor="ctr"/>
                </a:tc>
                <a:tc>
                  <a:txBody>
                    <a:bodyPr/>
                    <a:lstStyle/>
                    <a:p>
                      <a:pPr algn="ctr" rtl="0" fontAlgn="ctr"/>
                      <a:r>
                        <a:rPr lang="en-US" sz="1600" b="0" i="0" u="none" strike="noStrike">
                          <a:solidFill>
                            <a:schemeClr val="tx1"/>
                          </a:solidFill>
                          <a:effectLst/>
                          <a:latin typeface="Calibri" panose="020F0502020204030204" pitchFamily="34" charset="0"/>
                        </a:rPr>
                        <a:t>94,600</a:t>
                      </a:r>
                    </a:p>
                  </a:txBody>
                  <a:tcPr marL="9525" marR="9525" marT="9525" marB="0" anchor="ctr"/>
                </a:tc>
                <a:tc>
                  <a:txBody>
                    <a:bodyPr/>
                    <a:lstStyle/>
                    <a:p>
                      <a:pPr algn="ctr" rtl="0" fontAlgn="ctr"/>
                      <a:r>
                        <a:rPr lang="en-US" sz="1600" b="0" i="0" u="none" strike="noStrike">
                          <a:solidFill>
                            <a:schemeClr val="tx1"/>
                          </a:solidFill>
                          <a:effectLst/>
                          <a:latin typeface="Calibri" panose="020F0502020204030204" pitchFamily="34" charset="0"/>
                        </a:rPr>
                        <a:t>26</a:t>
                      </a:r>
                    </a:p>
                  </a:txBody>
                  <a:tcPr marL="9525" marR="9525" marT="9525" marB="0" anchor="ctr"/>
                </a:tc>
                <a:tc>
                  <a:txBody>
                    <a:bodyPr/>
                    <a:lstStyle/>
                    <a:p>
                      <a:pPr algn="ctr" fontAlgn="b"/>
                      <a:r>
                        <a:rPr lang="en-US" sz="1600" b="0" i="0" u="none" strike="noStrike">
                          <a:solidFill>
                            <a:schemeClr val="tx1"/>
                          </a:solidFill>
                          <a:effectLst/>
                          <a:latin typeface="Calibri" panose="020F0502020204030204" pitchFamily="34" charset="0"/>
                        </a:rPr>
                        <a:t>0.275%</a:t>
                      </a:r>
                    </a:p>
                  </a:txBody>
                  <a:tcPr marL="9525" marR="9525" marT="9525" marB="0" anchor="ctr"/>
                </a:tc>
                <a:extLst>
                  <a:ext uri="{0D108BD9-81ED-4DB2-BD59-A6C34878D82A}">
                    <a16:rowId xmlns:a16="http://schemas.microsoft.com/office/drawing/2014/main" val="1334286661"/>
                  </a:ext>
                </a:extLst>
              </a:tr>
              <a:tr h="372652">
                <a:tc>
                  <a:txBody>
                    <a:bodyPr/>
                    <a:lstStyle/>
                    <a:p>
                      <a:pPr algn="l" fontAlgn="ctr"/>
                      <a:r>
                        <a:rPr lang="en-US" sz="1600" b="0">
                          <a:effectLst/>
                        </a:rPr>
                        <a:t>11211</a:t>
                      </a:r>
                    </a:p>
                  </a:txBody>
                  <a:tcPr anchor="ctr"/>
                </a:tc>
                <a:tc>
                  <a:txBody>
                    <a:bodyPr/>
                    <a:lstStyle/>
                    <a:p>
                      <a:pPr algn="ctr" rtl="0" fontAlgn="ctr"/>
                      <a:r>
                        <a:rPr lang="en-US" sz="1600" b="0" i="0" u="none" strike="noStrike">
                          <a:solidFill>
                            <a:schemeClr val="tx1"/>
                          </a:solidFill>
                          <a:effectLst/>
                          <a:latin typeface="Calibri" panose="020F0502020204030204" pitchFamily="34" charset="0"/>
                        </a:rPr>
                        <a:t>90,117</a:t>
                      </a:r>
                    </a:p>
                  </a:txBody>
                  <a:tcPr marL="9525" marR="9525" marT="9525" marB="0" anchor="ctr"/>
                </a:tc>
                <a:tc>
                  <a:txBody>
                    <a:bodyPr/>
                    <a:lstStyle/>
                    <a:p>
                      <a:pPr algn="ctr" rtl="0" fontAlgn="ctr"/>
                      <a:r>
                        <a:rPr lang="en-US" sz="1600" b="0" i="0" u="none" strike="noStrike">
                          <a:solidFill>
                            <a:schemeClr val="tx1"/>
                          </a:solidFill>
                          <a:effectLst/>
                          <a:latin typeface="Calibri" panose="020F0502020204030204" pitchFamily="34" charset="0"/>
                        </a:rPr>
                        <a:t>31</a:t>
                      </a:r>
                    </a:p>
                  </a:txBody>
                  <a:tcPr marL="9525" marR="9525" marT="9525" marB="0" anchor="ctr"/>
                </a:tc>
                <a:tc>
                  <a:txBody>
                    <a:bodyPr/>
                    <a:lstStyle/>
                    <a:p>
                      <a:pPr algn="ctr" fontAlgn="b"/>
                      <a:r>
                        <a:rPr lang="en-US" sz="1600" b="0" i="0" u="none" strike="noStrike">
                          <a:solidFill>
                            <a:schemeClr val="tx1"/>
                          </a:solidFill>
                          <a:effectLst/>
                          <a:latin typeface="Calibri" panose="020F0502020204030204" pitchFamily="34" charset="0"/>
                        </a:rPr>
                        <a:t>0.344%</a:t>
                      </a:r>
                    </a:p>
                  </a:txBody>
                  <a:tcPr marL="9525" marR="9525" marT="9525" marB="0" anchor="ctr"/>
                </a:tc>
                <a:extLst>
                  <a:ext uri="{0D108BD9-81ED-4DB2-BD59-A6C34878D82A}">
                    <a16:rowId xmlns:a16="http://schemas.microsoft.com/office/drawing/2014/main" val="2684392347"/>
                  </a:ext>
                </a:extLst>
              </a:tr>
              <a:tr h="372652">
                <a:tc>
                  <a:txBody>
                    <a:bodyPr/>
                    <a:lstStyle/>
                    <a:p>
                      <a:pPr algn="l" fontAlgn="ctr"/>
                      <a:r>
                        <a:rPr lang="en-US" sz="1600" b="0">
                          <a:effectLst/>
                        </a:rPr>
                        <a:t>11206</a:t>
                      </a:r>
                    </a:p>
                  </a:txBody>
                  <a:tcPr anchor="ctr"/>
                </a:tc>
                <a:tc>
                  <a:txBody>
                    <a:bodyPr/>
                    <a:lstStyle/>
                    <a:p>
                      <a:pPr algn="ctr" rtl="0" fontAlgn="ctr"/>
                      <a:r>
                        <a:rPr lang="en-US" sz="1600" b="0" i="0" u="none" strike="noStrike">
                          <a:solidFill>
                            <a:schemeClr val="tx1"/>
                          </a:solidFill>
                          <a:effectLst/>
                          <a:latin typeface="Calibri" panose="020F0502020204030204" pitchFamily="34" charset="0"/>
                        </a:rPr>
                        <a:t>81,677</a:t>
                      </a:r>
                    </a:p>
                  </a:txBody>
                  <a:tcPr marL="9525" marR="9525" marT="9525" marB="0" anchor="ctr"/>
                </a:tc>
                <a:tc>
                  <a:txBody>
                    <a:bodyPr/>
                    <a:lstStyle/>
                    <a:p>
                      <a:pPr algn="ctr" rtl="0" fontAlgn="ctr"/>
                      <a:r>
                        <a:rPr lang="en-US" sz="1600" b="0" i="0" u="none" strike="noStrike">
                          <a:solidFill>
                            <a:schemeClr val="tx1"/>
                          </a:solidFill>
                          <a:effectLst/>
                          <a:latin typeface="Calibri" panose="020F0502020204030204" pitchFamily="34" charset="0"/>
                        </a:rPr>
                        <a:t>2</a:t>
                      </a:r>
                    </a:p>
                  </a:txBody>
                  <a:tcPr marL="9525" marR="9525" marT="9525" marB="0" anchor="ctr"/>
                </a:tc>
                <a:tc>
                  <a:txBody>
                    <a:bodyPr/>
                    <a:lstStyle/>
                    <a:p>
                      <a:pPr algn="ctr" fontAlgn="b"/>
                      <a:r>
                        <a:rPr lang="en-US" sz="1600" b="0" i="0" u="none" strike="noStrike">
                          <a:solidFill>
                            <a:schemeClr val="tx1"/>
                          </a:solidFill>
                          <a:effectLst/>
                          <a:latin typeface="Calibri" panose="020F0502020204030204" pitchFamily="34" charset="0"/>
                        </a:rPr>
                        <a:t>0.024%</a:t>
                      </a:r>
                    </a:p>
                  </a:txBody>
                  <a:tcPr marL="9525" marR="9525" marT="9525" marB="0" anchor="ctr"/>
                </a:tc>
                <a:extLst>
                  <a:ext uri="{0D108BD9-81ED-4DB2-BD59-A6C34878D82A}">
                    <a16:rowId xmlns:a16="http://schemas.microsoft.com/office/drawing/2014/main" val="451966490"/>
                  </a:ext>
                </a:extLst>
              </a:tr>
              <a:tr h="372652">
                <a:tc>
                  <a:txBody>
                    <a:bodyPr/>
                    <a:lstStyle/>
                    <a:p>
                      <a:pPr algn="l" fontAlgn="ctr"/>
                      <a:r>
                        <a:rPr lang="en-US" sz="1600" b="0">
                          <a:effectLst/>
                        </a:rPr>
                        <a:t>10002</a:t>
                      </a:r>
                    </a:p>
                  </a:txBody>
                  <a:tcPr anchor="ctr"/>
                </a:tc>
                <a:tc>
                  <a:txBody>
                    <a:bodyPr/>
                    <a:lstStyle/>
                    <a:p>
                      <a:pPr algn="ctr" rtl="0" fontAlgn="ctr"/>
                      <a:r>
                        <a:rPr lang="en-US" sz="1600" b="0" i="0" u="none" strike="noStrike">
                          <a:solidFill>
                            <a:schemeClr val="tx1"/>
                          </a:solidFill>
                          <a:effectLst/>
                          <a:latin typeface="Calibri" panose="020F0502020204030204" pitchFamily="34" charset="0"/>
                        </a:rPr>
                        <a:t>81,410</a:t>
                      </a:r>
                    </a:p>
                  </a:txBody>
                  <a:tcPr marL="9525" marR="9525" marT="9525" marB="0" anchor="ctr"/>
                </a:tc>
                <a:tc>
                  <a:txBody>
                    <a:bodyPr/>
                    <a:lstStyle/>
                    <a:p>
                      <a:pPr algn="ctr" rtl="0" fontAlgn="ctr"/>
                      <a:r>
                        <a:rPr lang="en-US" sz="1600" b="0" i="0" u="none" strike="noStrike">
                          <a:solidFill>
                            <a:schemeClr val="tx1"/>
                          </a:solidFill>
                          <a:effectLst/>
                          <a:latin typeface="Calibri" panose="020F0502020204030204" pitchFamily="34" charset="0"/>
                        </a:rPr>
                        <a:t>135</a:t>
                      </a:r>
                    </a:p>
                  </a:txBody>
                  <a:tcPr marL="9525" marR="9525" marT="9525" marB="0" anchor="ctr"/>
                </a:tc>
                <a:tc>
                  <a:txBody>
                    <a:bodyPr/>
                    <a:lstStyle/>
                    <a:p>
                      <a:pPr algn="ctr" fontAlgn="b"/>
                      <a:r>
                        <a:rPr lang="en-US" sz="1600" b="0" i="0" u="none" strike="noStrike">
                          <a:solidFill>
                            <a:schemeClr val="tx1"/>
                          </a:solidFill>
                          <a:effectLst/>
                          <a:latin typeface="Calibri" panose="020F0502020204030204" pitchFamily="34" charset="0"/>
                        </a:rPr>
                        <a:t>1.658%</a:t>
                      </a:r>
                    </a:p>
                  </a:txBody>
                  <a:tcPr marL="9525" marR="9525" marT="9525" marB="0" anchor="ctr"/>
                </a:tc>
                <a:extLst>
                  <a:ext uri="{0D108BD9-81ED-4DB2-BD59-A6C34878D82A}">
                    <a16:rowId xmlns:a16="http://schemas.microsoft.com/office/drawing/2014/main" val="1544606257"/>
                  </a:ext>
                </a:extLst>
              </a:tr>
              <a:tr h="372652">
                <a:tc>
                  <a:txBody>
                    <a:bodyPr/>
                    <a:lstStyle/>
                    <a:p>
                      <a:pPr algn="l" fontAlgn="ctr"/>
                      <a:r>
                        <a:rPr lang="en-US" sz="1600" b="0">
                          <a:effectLst/>
                        </a:rPr>
                        <a:t>11221</a:t>
                      </a:r>
                    </a:p>
                  </a:txBody>
                  <a:tcPr anchor="ctr"/>
                </a:tc>
                <a:tc>
                  <a:txBody>
                    <a:bodyPr/>
                    <a:lstStyle/>
                    <a:p>
                      <a:pPr algn="ctr" rtl="0" fontAlgn="ctr"/>
                      <a:r>
                        <a:rPr lang="en-US" sz="1600" b="0" i="0" u="none" strike="noStrike">
                          <a:solidFill>
                            <a:schemeClr val="tx1"/>
                          </a:solidFill>
                          <a:effectLst/>
                          <a:latin typeface="Calibri" panose="020F0502020204030204" pitchFamily="34" charset="0"/>
                        </a:rPr>
                        <a:t>78,895</a:t>
                      </a:r>
                    </a:p>
                  </a:txBody>
                  <a:tcPr marL="9525" marR="9525" marT="9525" marB="0" anchor="ctr"/>
                </a:tc>
                <a:tc>
                  <a:txBody>
                    <a:bodyPr/>
                    <a:lstStyle/>
                    <a:p>
                      <a:pPr algn="ctr" rtl="0" fontAlgn="ctr"/>
                      <a:r>
                        <a:rPr lang="en-US" sz="1600" b="0" i="0" u="none" strike="noStrike">
                          <a:solidFill>
                            <a:schemeClr val="tx1"/>
                          </a:solidFill>
                          <a:effectLst/>
                          <a:latin typeface="Calibri" panose="020F0502020204030204" pitchFamily="34" charset="0"/>
                        </a:rPr>
                        <a:t>2</a:t>
                      </a:r>
                    </a:p>
                  </a:txBody>
                  <a:tcPr marL="9525" marR="9525" marT="9525" marB="0" anchor="ctr"/>
                </a:tc>
                <a:tc>
                  <a:txBody>
                    <a:bodyPr/>
                    <a:lstStyle/>
                    <a:p>
                      <a:pPr algn="ctr" fontAlgn="b"/>
                      <a:r>
                        <a:rPr lang="en-US" sz="1600" b="0" i="0" u="none" strike="noStrike">
                          <a:solidFill>
                            <a:schemeClr val="tx1"/>
                          </a:solidFill>
                          <a:effectLst/>
                          <a:latin typeface="Calibri" panose="020F0502020204030204" pitchFamily="34" charset="0"/>
                        </a:rPr>
                        <a:t>0.025%</a:t>
                      </a:r>
                    </a:p>
                  </a:txBody>
                  <a:tcPr marL="9525" marR="9525" marT="9525" marB="0" anchor="ctr"/>
                </a:tc>
                <a:extLst>
                  <a:ext uri="{0D108BD9-81ED-4DB2-BD59-A6C34878D82A}">
                    <a16:rowId xmlns:a16="http://schemas.microsoft.com/office/drawing/2014/main" val="1366550189"/>
                  </a:ext>
                </a:extLst>
              </a:tr>
              <a:tr h="372652">
                <a:tc>
                  <a:txBody>
                    <a:bodyPr/>
                    <a:lstStyle/>
                    <a:p>
                      <a:pPr algn="l" fontAlgn="ctr"/>
                      <a:r>
                        <a:rPr lang="en-US" sz="1600" b="0">
                          <a:effectLst/>
                        </a:rPr>
                        <a:t>10029</a:t>
                      </a:r>
                    </a:p>
                  </a:txBody>
                  <a:tcPr anchor="ctr"/>
                </a:tc>
                <a:tc>
                  <a:txBody>
                    <a:bodyPr/>
                    <a:lstStyle/>
                    <a:p>
                      <a:pPr algn="ctr" rtl="0" fontAlgn="ctr"/>
                      <a:r>
                        <a:rPr lang="en-US" sz="1600" b="0" i="0" u="none" strike="noStrike">
                          <a:solidFill>
                            <a:schemeClr val="tx1"/>
                          </a:solidFill>
                          <a:effectLst/>
                          <a:latin typeface="Calibri" panose="020F0502020204030204" pitchFamily="34" charset="0"/>
                        </a:rPr>
                        <a:t>76,003</a:t>
                      </a:r>
                    </a:p>
                  </a:txBody>
                  <a:tcPr marL="9525" marR="9525" marT="9525" marB="0" anchor="ctr"/>
                </a:tc>
                <a:tc>
                  <a:txBody>
                    <a:bodyPr/>
                    <a:lstStyle/>
                    <a:p>
                      <a:pPr algn="ctr" rtl="0" fontAlgn="ctr"/>
                      <a:r>
                        <a:rPr lang="en-US" sz="1600" b="0" i="0" u="none" strike="noStrike">
                          <a:solidFill>
                            <a:schemeClr val="tx1"/>
                          </a:solidFill>
                          <a:effectLst/>
                          <a:latin typeface="Calibri" panose="020F0502020204030204" pitchFamily="34" charset="0"/>
                        </a:rPr>
                        <a:t>39</a:t>
                      </a:r>
                    </a:p>
                  </a:txBody>
                  <a:tcPr marL="9525" marR="9525" marT="9525" marB="0" anchor="ctr"/>
                </a:tc>
                <a:tc>
                  <a:txBody>
                    <a:bodyPr/>
                    <a:lstStyle/>
                    <a:p>
                      <a:pPr algn="ctr" fontAlgn="b"/>
                      <a:r>
                        <a:rPr lang="en-US" sz="1600" b="0" i="0" u="none" strike="noStrike">
                          <a:solidFill>
                            <a:schemeClr val="tx1"/>
                          </a:solidFill>
                          <a:effectLst/>
                          <a:latin typeface="Calibri" panose="020F0502020204030204" pitchFamily="34" charset="0"/>
                        </a:rPr>
                        <a:t>0.513%</a:t>
                      </a:r>
                    </a:p>
                  </a:txBody>
                  <a:tcPr marL="9525" marR="9525" marT="9525" marB="0" anchor="ctr"/>
                </a:tc>
                <a:extLst>
                  <a:ext uri="{0D108BD9-81ED-4DB2-BD59-A6C34878D82A}">
                    <a16:rowId xmlns:a16="http://schemas.microsoft.com/office/drawing/2014/main" val="498296555"/>
                  </a:ext>
                </a:extLst>
              </a:tr>
              <a:tr h="372652">
                <a:tc>
                  <a:txBody>
                    <a:bodyPr/>
                    <a:lstStyle/>
                    <a:p>
                      <a:pPr algn="l" fontAlgn="ctr"/>
                      <a:r>
                        <a:rPr lang="en-US" sz="1600" b="0">
                          <a:effectLst/>
                        </a:rPr>
                        <a:t>11215</a:t>
                      </a:r>
                    </a:p>
                  </a:txBody>
                  <a:tcPr anchor="ctr"/>
                </a:tc>
                <a:tc>
                  <a:txBody>
                    <a:bodyPr/>
                    <a:lstStyle/>
                    <a:p>
                      <a:pPr algn="ctr" rtl="0" fontAlgn="ctr"/>
                      <a:r>
                        <a:rPr lang="en-US" sz="1600" b="0" i="0" u="none" strike="noStrike">
                          <a:solidFill>
                            <a:schemeClr val="tx1"/>
                          </a:solidFill>
                          <a:effectLst/>
                          <a:latin typeface="Calibri" panose="020F0502020204030204" pitchFamily="34" charset="0"/>
                        </a:rPr>
                        <a:t>63,488</a:t>
                      </a:r>
                    </a:p>
                  </a:txBody>
                  <a:tcPr marL="9525" marR="9525" marT="9525" marB="0" anchor="ctr"/>
                </a:tc>
                <a:tc>
                  <a:txBody>
                    <a:bodyPr/>
                    <a:lstStyle/>
                    <a:p>
                      <a:pPr algn="ctr" rtl="0" fontAlgn="ctr"/>
                      <a:r>
                        <a:rPr lang="en-US" sz="1600" b="0" i="0" u="none" strike="noStrike">
                          <a:solidFill>
                            <a:schemeClr val="tx1"/>
                          </a:solidFill>
                          <a:effectLst/>
                          <a:latin typeface="Calibri" panose="020F0502020204030204" pitchFamily="34" charset="0"/>
                        </a:rPr>
                        <a:t>13</a:t>
                      </a:r>
                    </a:p>
                  </a:txBody>
                  <a:tcPr marL="9525" marR="9525" marT="9525" marB="0" anchor="ctr"/>
                </a:tc>
                <a:tc>
                  <a:txBody>
                    <a:bodyPr/>
                    <a:lstStyle/>
                    <a:p>
                      <a:pPr algn="ctr" fontAlgn="b"/>
                      <a:r>
                        <a:rPr lang="en-US" sz="1600" b="0" i="0" u="none" strike="noStrike">
                          <a:solidFill>
                            <a:schemeClr val="tx1"/>
                          </a:solidFill>
                          <a:effectLst/>
                          <a:latin typeface="Calibri" panose="020F0502020204030204" pitchFamily="34" charset="0"/>
                        </a:rPr>
                        <a:t>0.205%</a:t>
                      </a:r>
                    </a:p>
                  </a:txBody>
                  <a:tcPr marL="9525" marR="9525" marT="9525" marB="0" anchor="ctr"/>
                </a:tc>
                <a:extLst>
                  <a:ext uri="{0D108BD9-81ED-4DB2-BD59-A6C34878D82A}">
                    <a16:rowId xmlns:a16="http://schemas.microsoft.com/office/drawing/2014/main" val="2742545544"/>
                  </a:ext>
                </a:extLst>
              </a:tr>
              <a:tr h="372652">
                <a:tc>
                  <a:txBody>
                    <a:bodyPr/>
                    <a:lstStyle/>
                    <a:p>
                      <a:pPr algn="l" fontAlgn="ctr"/>
                      <a:r>
                        <a:rPr lang="en-US" sz="1600" b="0">
                          <a:effectLst/>
                        </a:rPr>
                        <a:t>10009</a:t>
                      </a:r>
                    </a:p>
                  </a:txBody>
                  <a:tcPr anchor="ctr"/>
                </a:tc>
                <a:tc>
                  <a:txBody>
                    <a:bodyPr/>
                    <a:lstStyle/>
                    <a:p>
                      <a:pPr algn="ctr" rtl="0" fontAlgn="ctr"/>
                      <a:r>
                        <a:rPr lang="en-US" sz="1600" b="0" i="0" u="none" strike="noStrike">
                          <a:solidFill>
                            <a:schemeClr val="tx1"/>
                          </a:solidFill>
                          <a:effectLst/>
                          <a:latin typeface="Calibri" panose="020F0502020204030204" pitchFamily="34" charset="0"/>
                        </a:rPr>
                        <a:t>61,347</a:t>
                      </a:r>
                    </a:p>
                  </a:txBody>
                  <a:tcPr marL="9525" marR="9525" marT="9525" marB="0" anchor="ctr"/>
                </a:tc>
                <a:tc>
                  <a:txBody>
                    <a:bodyPr/>
                    <a:lstStyle/>
                    <a:p>
                      <a:pPr algn="ctr" rtl="0" fontAlgn="ctr"/>
                      <a:r>
                        <a:rPr lang="en-US" sz="1600" b="0" i="0" u="none" strike="noStrike">
                          <a:solidFill>
                            <a:schemeClr val="tx1"/>
                          </a:solidFill>
                          <a:effectLst/>
                          <a:latin typeface="Calibri" panose="020F0502020204030204" pitchFamily="34" charset="0"/>
                        </a:rPr>
                        <a:t>121</a:t>
                      </a:r>
                    </a:p>
                  </a:txBody>
                  <a:tcPr marL="9525" marR="9525" marT="9525" marB="0" anchor="ctr"/>
                </a:tc>
                <a:tc>
                  <a:txBody>
                    <a:bodyPr/>
                    <a:lstStyle/>
                    <a:p>
                      <a:pPr algn="ctr" fontAlgn="b"/>
                      <a:r>
                        <a:rPr lang="en-US" sz="1600" b="0" i="0" u="none" strike="noStrike">
                          <a:solidFill>
                            <a:schemeClr val="tx1"/>
                          </a:solidFill>
                          <a:effectLst/>
                          <a:latin typeface="Calibri" panose="020F0502020204030204" pitchFamily="34" charset="0"/>
                        </a:rPr>
                        <a:t>1.972%</a:t>
                      </a:r>
                    </a:p>
                  </a:txBody>
                  <a:tcPr marL="9525" marR="9525" marT="9525" marB="0" anchor="ctr"/>
                </a:tc>
                <a:extLst>
                  <a:ext uri="{0D108BD9-81ED-4DB2-BD59-A6C34878D82A}">
                    <a16:rowId xmlns:a16="http://schemas.microsoft.com/office/drawing/2014/main" val="3567551438"/>
                  </a:ext>
                </a:extLst>
              </a:tr>
              <a:tr h="372652">
                <a:tc>
                  <a:txBody>
                    <a:bodyPr/>
                    <a:lstStyle/>
                    <a:p>
                      <a:pPr algn="l" fontAlgn="ctr"/>
                      <a:r>
                        <a:rPr lang="en-US" sz="1600" b="0">
                          <a:effectLst/>
                        </a:rPr>
                        <a:t>10023</a:t>
                      </a:r>
                    </a:p>
                  </a:txBody>
                  <a:tcPr anchor="ctr"/>
                </a:tc>
                <a:tc>
                  <a:txBody>
                    <a:bodyPr/>
                    <a:lstStyle/>
                    <a:p>
                      <a:pPr algn="ctr" rtl="0" fontAlgn="ctr"/>
                      <a:r>
                        <a:rPr lang="en-US" sz="1600" b="0" i="0" u="none" strike="noStrike">
                          <a:solidFill>
                            <a:schemeClr val="tx1"/>
                          </a:solidFill>
                          <a:effectLst/>
                          <a:latin typeface="Calibri" panose="020F0502020204030204" pitchFamily="34" charset="0"/>
                        </a:rPr>
                        <a:t>60,998</a:t>
                      </a:r>
                    </a:p>
                  </a:txBody>
                  <a:tcPr marL="9525" marR="9525" marT="9525" marB="0" anchor="ctr"/>
                </a:tc>
                <a:tc>
                  <a:txBody>
                    <a:bodyPr/>
                    <a:lstStyle/>
                    <a:p>
                      <a:pPr algn="ctr" rtl="0" fontAlgn="ctr"/>
                      <a:r>
                        <a:rPr lang="en-US" sz="1600" b="0" i="0" u="none" strike="noStrike">
                          <a:solidFill>
                            <a:schemeClr val="tx1"/>
                          </a:solidFill>
                          <a:effectLst/>
                          <a:latin typeface="Calibri" panose="020F0502020204030204" pitchFamily="34" charset="0"/>
                        </a:rPr>
                        <a:t>73</a:t>
                      </a:r>
                    </a:p>
                  </a:txBody>
                  <a:tcPr marL="9525" marR="9525" marT="9525" marB="0" anchor="ctr"/>
                </a:tc>
                <a:tc>
                  <a:txBody>
                    <a:bodyPr/>
                    <a:lstStyle/>
                    <a:p>
                      <a:pPr algn="ctr" fontAlgn="b"/>
                      <a:r>
                        <a:rPr lang="en-US" sz="1600" b="0" i="0" u="none" strike="noStrike">
                          <a:solidFill>
                            <a:schemeClr val="tx1"/>
                          </a:solidFill>
                          <a:effectLst/>
                          <a:latin typeface="Calibri" panose="020F0502020204030204" pitchFamily="34" charset="0"/>
                        </a:rPr>
                        <a:t>1.197%</a:t>
                      </a:r>
                    </a:p>
                  </a:txBody>
                  <a:tcPr marL="9525" marR="9525" marT="9525" marB="0" anchor="ctr"/>
                </a:tc>
                <a:extLst>
                  <a:ext uri="{0D108BD9-81ED-4DB2-BD59-A6C34878D82A}">
                    <a16:rowId xmlns:a16="http://schemas.microsoft.com/office/drawing/2014/main" val="1647821762"/>
                  </a:ext>
                </a:extLst>
              </a:tr>
            </a:tbl>
          </a:graphicData>
        </a:graphic>
      </p:graphicFrame>
      <p:graphicFrame>
        <p:nvGraphicFramePr>
          <p:cNvPr id="6" name="Table 5">
            <a:extLst>
              <a:ext uri="{FF2B5EF4-FFF2-40B4-BE49-F238E27FC236}">
                <a16:creationId xmlns:a16="http://schemas.microsoft.com/office/drawing/2014/main" id="{B443CAF2-1CB1-E34D-8281-1513E7C3DB59}"/>
              </a:ext>
            </a:extLst>
          </p:cNvPr>
          <p:cNvGraphicFramePr>
            <a:graphicFrameLocks noGrp="1"/>
          </p:cNvGraphicFramePr>
          <p:nvPr>
            <p:extLst>
              <p:ext uri="{D42A27DB-BD31-4B8C-83A1-F6EECF244321}">
                <p14:modId xmlns:p14="http://schemas.microsoft.com/office/powerpoint/2010/main" val="2846248619"/>
              </p:ext>
            </p:extLst>
          </p:nvPr>
        </p:nvGraphicFramePr>
        <p:xfrm>
          <a:off x="6722145" y="1690688"/>
          <a:ext cx="5250780" cy="4439920"/>
        </p:xfrm>
        <a:graphic>
          <a:graphicData uri="http://schemas.openxmlformats.org/drawingml/2006/table">
            <a:tbl>
              <a:tblPr firstRow="1" bandRow="1">
                <a:tableStyleId>{5C22544A-7EE6-4342-B048-85BDC9FD1C3A}</a:tableStyleId>
              </a:tblPr>
              <a:tblGrid>
                <a:gridCol w="826581">
                  <a:extLst>
                    <a:ext uri="{9D8B030D-6E8A-4147-A177-3AD203B41FA5}">
                      <a16:colId xmlns:a16="http://schemas.microsoft.com/office/drawing/2014/main" val="267374531"/>
                    </a:ext>
                  </a:extLst>
                </a:gridCol>
                <a:gridCol w="1117406">
                  <a:extLst>
                    <a:ext uri="{9D8B030D-6E8A-4147-A177-3AD203B41FA5}">
                      <a16:colId xmlns:a16="http://schemas.microsoft.com/office/drawing/2014/main" val="975810304"/>
                    </a:ext>
                  </a:extLst>
                </a:gridCol>
                <a:gridCol w="1022163">
                  <a:extLst>
                    <a:ext uri="{9D8B030D-6E8A-4147-A177-3AD203B41FA5}">
                      <a16:colId xmlns:a16="http://schemas.microsoft.com/office/drawing/2014/main" val="1354174087"/>
                    </a:ext>
                  </a:extLst>
                </a:gridCol>
                <a:gridCol w="1002275">
                  <a:extLst>
                    <a:ext uri="{9D8B030D-6E8A-4147-A177-3AD203B41FA5}">
                      <a16:colId xmlns:a16="http://schemas.microsoft.com/office/drawing/2014/main" val="3737206079"/>
                    </a:ext>
                  </a:extLst>
                </a:gridCol>
                <a:gridCol w="1282355">
                  <a:extLst>
                    <a:ext uri="{9D8B030D-6E8A-4147-A177-3AD203B41FA5}">
                      <a16:colId xmlns:a16="http://schemas.microsoft.com/office/drawing/2014/main" val="654462183"/>
                    </a:ext>
                  </a:extLst>
                </a:gridCol>
              </a:tblGrid>
              <a:tr h="370840">
                <a:tc>
                  <a:txBody>
                    <a:bodyPr/>
                    <a:lstStyle/>
                    <a:p>
                      <a:pPr algn="l"/>
                      <a:r>
                        <a:rPr lang="en-US" sz="1400"/>
                        <a:t>Zip Code</a:t>
                      </a:r>
                    </a:p>
                  </a:txBody>
                  <a:tcPr anchor="b"/>
                </a:tc>
                <a:tc>
                  <a:txBody>
                    <a:bodyPr/>
                    <a:lstStyle/>
                    <a:p>
                      <a:pPr algn="ctr"/>
                      <a:r>
                        <a:rPr lang="en-US" sz="1400"/>
                        <a:t>Median Household</a:t>
                      </a:r>
                    </a:p>
                    <a:p>
                      <a:pPr algn="ctr"/>
                      <a:r>
                        <a:rPr lang="en-US" sz="1400"/>
                        <a:t>Income</a:t>
                      </a:r>
                    </a:p>
                  </a:txBody>
                  <a:tcPr anchor="b"/>
                </a:tc>
                <a:tc>
                  <a:txBody>
                    <a:bodyPr/>
                    <a:lstStyle/>
                    <a:p>
                      <a:pPr algn="ctr"/>
                      <a:r>
                        <a:rPr lang="en-US" sz="1400"/>
                        <a:t>Estimated Population</a:t>
                      </a:r>
                    </a:p>
                  </a:txBody>
                  <a:tcPr anchor="b"/>
                </a:tc>
                <a:tc>
                  <a:txBody>
                    <a:bodyPr/>
                    <a:lstStyle/>
                    <a:p>
                      <a:pPr algn="ctr"/>
                      <a:r>
                        <a:rPr lang="en-US" sz="1400"/>
                        <a:t># Unique Customers</a:t>
                      </a:r>
                    </a:p>
                  </a:txBody>
                  <a:tcPr anchor="b"/>
                </a:tc>
                <a:tc>
                  <a:txBody>
                    <a:bodyPr/>
                    <a:lstStyle/>
                    <a:p>
                      <a:pPr algn="ctr"/>
                      <a:r>
                        <a:rPr lang="en-US" sz="1400"/>
                        <a:t>Market Penetration</a:t>
                      </a:r>
                    </a:p>
                    <a:p>
                      <a:pPr algn="ctr"/>
                      <a:r>
                        <a:rPr lang="en-US" sz="1400"/>
                        <a:t>X 10</a:t>
                      </a:r>
                    </a:p>
                  </a:txBody>
                  <a:tcPr anchor="b"/>
                </a:tc>
                <a:extLst>
                  <a:ext uri="{0D108BD9-81ED-4DB2-BD59-A6C34878D82A}">
                    <a16:rowId xmlns:a16="http://schemas.microsoft.com/office/drawing/2014/main" val="53651944"/>
                  </a:ext>
                </a:extLst>
              </a:tr>
              <a:tr h="370840">
                <a:tc>
                  <a:txBody>
                    <a:bodyPr/>
                    <a:lstStyle/>
                    <a:p>
                      <a:pPr algn="l" fontAlgn="ctr"/>
                      <a:r>
                        <a:rPr lang="en-US" sz="1200" b="1">
                          <a:effectLst/>
                        </a:rPr>
                        <a:t>10282</a:t>
                      </a:r>
                    </a:p>
                  </a:txBody>
                  <a:tcPr anchor="ctr"/>
                </a:tc>
                <a:tc>
                  <a:txBody>
                    <a:bodyPr/>
                    <a:lstStyle/>
                    <a:p>
                      <a:pPr algn="ctr" fontAlgn="ctr"/>
                      <a:r>
                        <a:rPr lang="en-US" sz="1200">
                          <a:effectLst/>
                        </a:rPr>
                        <a:t>230,952</a:t>
                      </a:r>
                    </a:p>
                  </a:txBody>
                  <a:tcPr anchor="ctr"/>
                </a:tc>
                <a:tc>
                  <a:txBody>
                    <a:bodyPr/>
                    <a:lstStyle/>
                    <a:p>
                      <a:pPr algn="ctr" fontAlgn="ctr"/>
                      <a:r>
                        <a:rPr lang="en-US" sz="1200">
                          <a:effectLst/>
                        </a:rPr>
                        <a:t>4,783</a:t>
                      </a:r>
                    </a:p>
                  </a:txBody>
                  <a:tcPr anchor="ctr"/>
                </a:tc>
                <a:tc>
                  <a:txBody>
                    <a:bodyPr/>
                    <a:lstStyle/>
                    <a:p>
                      <a:pPr algn="ctr" fontAlgn="ctr"/>
                      <a:r>
                        <a:rPr lang="en-US" sz="1200">
                          <a:effectLst/>
                        </a:rPr>
                        <a:t>27</a:t>
                      </a:r>
                    </a:p>
                  </a:txBody>
                  <a:tcPr anchor="ctr"/>
                </a:tc>
                <a:tc>
                  <a:txBody>
                    <a:bodyPr/>
                    <a:lstStyle/>
                    <a:p>
                      <a:pPr algn="ctr" fontAlgn="b"/>
                      <a:r>
                        <a:rPr lang="en-US" sz="1200" b="0" i="0" u="none" strike="noStrike">
                          <a:solidFill>
                            <a:srgbClr val="000000"/>
                          </a:solidFill>
                          <a:effectLst/>
                          <a:latin typeface="Calibri" panose="020F0502020204030204" pitchFamily="34" charset="0"/>
                        </a:rPr>
                        <a:t>5.645%</a:t>
                      </a:r>
                    </a:p>
                  </a:txBody>
                  <a:tcPr marL="9525" marR="9525" marT="9525" marB="0" anchor="ctr"/>
                </a:tc>
                <a:extLst>
                  <a:ext uri="{0D108BD9-81ED-4DB2-BD59-A6C34878D82A}">
                    <a16:rowId xmlns:a16="http://schemas.microsoft.com/office/drawing/2014/main" val="2757509482"/>
                  </a:ext>
                </a:extLst>
              </a:tr>
              <a:tr h="370840">
                <a:tc>
                  <a:txBody>
                    <a:bodyPr/>
                    <a:lstStyle/>
                    <a:p>
                      <a:pPr algn="l" fontAlgn="ctr"/>
                      <a:r>
                        <a:rPr lang="en-US" sz="1200" b="1">
                          <a:effectLst/>
                        </a:rPr>
                        <a:t>10007</a:t>
                      </a:r>
                    </a:p>
                  </a:txBody>
                  <a:tcPr anchor="ctr"/>
                </a:tc>
                <a:tc>
                  <a:txBody>
                    <a:bodyPr/>
                    <a:lstStyle/>
                    <a:p>
                      <a:pPr algn="ctr" fontAlgn="ctr"/>
                      <a:r>
                        <a:rPr lang="en-US" sz="1200">
                          <a:effectLst/>
                        </a:rPr>
                        <a:t>216,037</a:t>
                      </a:r>
                    </a:p>
                  </a:txBody>
                  <a:tcPr anchor="ctr"/>
                </a:tc>
                <a:tc>
                  <a:txBody>
                    <a:bodyPr/>
                    <a:lstStyle/>
                    <a:p>
                      <a:pPr algn="ctr" fontAlgn="ctr"/>
                      <a:r>
                        <a:rPr lang="en-US" sz="1200">
                          <a:effectLst/>
                        </a:rPr>
                        <a:t>6,988</a:t>
                      </a:r>
                    </a:p>
                  </a:txBody>
                  <a:tcPr anchor="ctr"/>
                </a:tc>
                <a:tc>
                  <a:txBody>
                    <a:bodyPr/>
                    <a:lstStyle/>
                    <a:p>
                      <a:pPr algn="ctr" fontAlgn="ctr"/>
                      <a:r>
                        <a:rPr lang="en-US" sz="1200">
                          <a:effectLst/>
                        </a:rPr>
                        <a:t>38</a:t>
                      </a:r>
                    </a:p>
                  </a:txBody>
                  <a:tcPr anchor="ctr"/>
                </a:tc>
                <a:tc>
                  <a:txBody>
                    <a:bodyPr/>
                    <a:lstStyle/>
                    <a:p>
                      <a:pPr algn="ctr" fontAlgn="b"/>
                      <a:r>
                        <a:rPr lang="en-US" sz="1200" b="0" i="0" u="none" strike="noStrike">
                          <a:solidFill>
                            <a:srgbClr val="000000"/>
                          </a:solidFill>
                          <a:effectLst/>
                          <a:latin typeface="Calibri" panose="020F0502020204030204" pitchFamily="34" charset="0"/>
                        </a:rPr>
                        <a:t>5.438%</a:t>
                      </a:r>
                    </a:p>
                  </a:txBody>
                  <a:tcPr marL="9525" marR="9525" marT="9525" marB="0" anchor="ctr"/>
                </a:tc>
                <a:extLst>
                  <a:ext uri="{0D108BD9-81ED-4DB2-BD59-A6C34878D82A}">
                    <a16:rowId xmlns:a16="http://schemas.microsoft.com/office/drawing/2014/main" val="1334286661"/>
                  </a:ext>
                </a:extLst>
              </a:tr>
              <a:tr h="370840">
                <a:tc>
                  <a:txBody>
                    <a:bodyPr/>
                    <a:lstStyle/>
                    <a:p>
                      <a:pPr algn="l" fontAlgn="ctr"/>
                      <a:r>
                        <a:rPr lang="en-US" sz="1200" b="1">
                          <a:effectLst/>
                        </a:rPr>
                        <a:t>10069</a:t>
                      </a:r>
                    </a:p>
                  </a:txBody>
                  <a:tcPr anchor="ctr"/>
                </a:tc>
                <a:tc>
                  <a:txBody>
                    <a:bodyPr/>
                    <a:lstStyle/>
                    <a:p>
                      <a:pPr algn="ctr" fontAlgn="ctr"/>
                      <a:r>
                        <a:rPr lang="en-US" sz="1200">
                          <a:effectLst/>
                        </a:rPr>
                        <a:t>170,630</a:t>
                      </a:r>
                    </a:p>
                  </a:txBody>
                  <a:tcPr anchor="ctr"/>
                </a:tc>
                <a:tc>
                  <a:txBody>
                    <a:bodyPr/>
                    <a:lstStyle/>
                    <a:p>
                      <a:pPr algn="ctr" fontAlgn="ctr"/>
                      <a:r>
                        <a:rPr lang="en-US" sz="1200">
                          <a:effectLst/>
                        </a:rPr>
                        <a:t>5,199</a:t>
                      </a:r>
                    </a:p>
                  </a:txBody>
                  <a:tcPr anchor="ctr"/>
                </a:tc>
                <a:tc>
                  <a:txBody>
                    <a:bodyPr/>
                    <a:lstStyle/>
                    <a:p>
                      <a:pPr algn="ctr" fontAlgn="ctr"/>
                      <a:r>
                        <a:rPr lang="en-US" sz="1200">
                          <a:effectLst/>
                        </a:rPr>
                        <a:t>45</a:t>
                      </a:r>
                    </a:p>
                  </a:txBody>
                  <a:tcPr anchor="ctr"/>
                </a:tc>
                <a:tc>
                  <a:txBody>
                    <a:bodyPr/>
                    <a:lstStyle/>
                    <a:p>
                      <a:pPr algn="ctr" fontAlgn="b"/>
                      <a:r>
                        <a:rPr lang="en-US" sz="1200" b="0" i="0" u="none" strike="noStrike">
                          <a:solidFill>
                            <a:srgbClr val="000000"/>
                          </a:solidFill>
                          <a:effectLst/>
                          <a:latin typeface="Calibri" panose="020F0502020204030204" pitchFamily="34" charset="0"/>
                        </a:rPr>
                        <a:t>8.656%</a:t>
                      </a:r>
                    </a:p>
                  </a:txBody>
                  <a:tcPr marL="9525" marR="9525" marT="9525" marB="0" anchor="ctr"/>
                </a:tc>
                <a:extLst>
                  <a:ext uri="{0D108BD9-81ED-4DB2-BD59-A6C34878D82A}">
                    <a16:rowId xmlns:a16="http://schemas.microsoft.com/office/drawing/2014/main" val="2684392347"/>
                  </a:ext>
                </a:extLst>
              </a:tr>
              <a:tr h="370840">
                <a:tc>
                  <a:txBody>
                    <a:bodyPr/>
                    <a:lstStyle/>
                    <a:p>
                      <a:pPr algn="l" fontAlgn="ctr"/>
                      <a:r>
                        <a:rPr lang="en-US" sz="1200" b="1">
                          <a:effectLst/>
                        </a:rPr>
                        <a:t>10162</a:t>
                      </a:r>
                    </a:p>
                  </a:txBody>
                  <a:tcPr anchor="ctr"/>
                </a:tc>
                <a:tc>
                  <a:txBody>
                    <a:bodyPr/>
                    <a:lstStyle/>
                    <a:p>
                      <a:pPr algn="ctr" fontAlgn="ctr"/>
                      <a:r>
                        <a:rPr lang="en-US" sz="1200">
                          <a:effectLst/>
                        </a:rPr>
                        <a:t>168,667</a:t>
                      </a:r>
                    </a:p>
                  </a:txBody>
                  <a:tcPr anchor="ctr"/>
                </a:tc>
                <a:tc>
                  <a:txBody>
                    <a:bodyPr/>
                    <a:lstStyle/>
                    <a:p>
                      <a:pPr algn="ctr" fontAlgn="ctr"/>
                      <a:r>
                        <a:rPr lang="en-US" sz="1200">
                          <a:effectLst/>
                        </a:rPr>
                        <a:t>1,685</a:t>
                      </a:r>
                    </a:p>
                  </a:txBody>
                  <a:tcPr anchor="ctr"/>
                </a:tc>
                <a:tc>
                  <a:txBody>
                    <a:bodyPr/>
                    <a:lstStyle/>
                    <a:p>
                      <a:pPr algn="ctr" fontAlgn="ctr"/>
                      <a:r>
                        <a:rPr lang="en-US" sz="1200">
                          <a:effectLst/>
                        </a:rPr>
                        <a:t>64</a:t>
                      </a:r>
                    </a:p>
                  </a:txBody>
                  <a:tcPr anchor="ctr"/>
                </a:tc>
                <a:tc>
                  <a:txBody>
                    <a:bodyPr/>
                    <a:lstStyle/>
                    <a:p>
                      <a:pPr algn="ctr" fontAlgn="b"/>
                      <a:r>
                        <a:rPr lang="en-US" sz="1200" b="0" i="0" u="none" strike="noStrike">
                          <a:solidFill>
                            <a:srgbClr val="000000"/>
                          </a:solidFill>
                          <a:effectLst/>
                          <a:latin typeface="Calibri" panose="020F0502020204030204" pitchFamily="34" charset="0"/>
                        </a:rPr>
                        <a:t>37.982%</a:t>
                      </a:r>
                    </a:p>
                  </a:txBody>
                  <a:tcPr marL="9525" marR="9525" marT="9525" marB="0" anchor="ctr"/>
                </a:tc>
                <a:extLst>
                  <a:ext uri="{0D108BD9-81ED-4DB2-BD59-A6C34878D82A}">
                    <a16:rowId xmlns:a16="http://schemas.microsoft.com/office/drawing/2014/main" val="451966490"/>
                  </a:ext>
                </a:extLst>
              </a:tr>
              <a:tr h="370840">
                <a:tc>
                  <a:txBody>
                    <a:bodyPr/>
                    <a:lstStyle/>
                    <a:p>
                      <a:pPr algn="l" fontAlgn="ctr"/>
                      <a:r>
                        <a:rPr lang="en-US" sz="1200" b="1">
                          <a:effectLst/>
                        </a:rPr>
                        <a:t>10280</a:t>
                      </a:r>
                    </a:p>
                  </a:txBody>
                  <a:tcPr anchor="ctr"/>
                </a:tc>
                <a:tc>
                  <a:txBody>
                    <a:bodyPr/>
                    <a:lstStyle/>
                    <a:p>
                      <a:pPr algn="ctr" fontAlgn="ctr"/>
                      <a:r>
                        <a:rPr lang="en-US" sz="1200">
                          <a:effectLst/>
                        </a:rPr>
                        <a:t>129,574</a:t>
                      </a:r>
                    </a:p>
                  </a:txBody>
                  <a:tcPr anchor="ctr"/>
                </a:tc>
                <a:tc>
                  <a:txBody>
                    <a:bodyPr/>
                    <a:lstStyle/>
                    <a:p>
                      <a:pPr algn="ctr" fontAlgn="ctr"/>
                      <a:r>
                        <a:rPr lang="en-US" sz="1200">
                          <a:effectLst/>
                        </a:rPr>
                        <a:t>7,853</a:t>
                      </a:r>
                    </a:p>
                  </a:txBody>
                  <a:tcPr anchor="ctr"/>
                </a:tc>
                <a:tc>
                  <a:txBody>
                    <a:bodyPr/>
                    <a:lstStyle/>
                    <a:p>
                      <a:pPr algn="ctr" fontAlgn="ctr"/>
                      <a:r>
                        <a:rPr lang="en-US" sz="1200">
                          <a:effectLst/>
                        </a:rPr>
                        <a:t>18</a:t>
                      </a:r>
                    </a:p>
                  </a:txBody>
                  <a:tcPr anchor="ctr"/>
                </a:tc>
                <a:tc>
                  <a:txBody>
                    <a:bodyPr/>
                    <a:lstStyle/>
                    <a:p>
                      <a:pPr algn="ctr" fontAlgn="b"/>
                      <a:r>
                        <a:rPr lang="en-US" sz="1200" b="0" i="0" u="none" strike="noStrike">
                          <a:solidFill>
                            <a:srgbClr val="000000"/>
                          </a:solidFill>
                          <a:effectLst/>
                          <a:latin typeface="Calibri" panose="020F0502020204030204" pitchFamily="34" charset="0"/>
                        </a:rPr>
                        <a:t>2.292%</a:t>
                      </a:r>
                    </a:p>
                  </a:txBody>
                  <a:tcPr marL="9525" marR="9525" marT="9525" marB="0" anchor="ctr"/>
                </a:tc>
                <a:extLst>
                  <a:ext uri="{0D108BD9-81ED-4DB2-BD59-A6C34878D82A}">
                    <a16:rowId xmlns:a16="http://schemas.microsoft.com/office/drawing/2014/main" val="1544606257"/>
                  </a:ext>
                </a:extLst>
              </a:tr>
              <a:tr h="370840">
                <a:tc>
                  <a:txBody>
                    <a:bodyPr/>
                    <a:lstStyle/>
                    <a:p>
                      <a:pPr algn="l" fontAlgn="ctr"/>
                      <a:r>
                        <a:rPr lang="en-US" sz="1200" b="1">
                          <a:effectLst/>
                        </a:rPr>
                        <a:t>11109</a:t>
                      </a:r>
                    </a:p>
                  </a:txBody>
                  <a:tcPr anchor="ctr"/>
                </a:tc>
                <a:tc>
                  <a:txBody>
                    <a:bodyPr/>
                    <a:lstStyle/>
                    <a:p>
                      <a:pPr algn="ctr" fontAlgn="ctr"/>
                      <a:r>
                        <a:rPr lang="en-US" sz="1200">
                          <a:effectLst/>
                        </a:rPr>
                        <a:t>125,871</a:t>
                      </a:r>
                    </a:p>
                  </a:txBody>
                  <a:tcPr anchor="ctr"/>
                </a:tc>
                <a:tc>
                  <a:txBody>
                    <a:bodyPr/>
                    <a:lstStyle/>
                    <a:p>
                      <a:pPr algn="ctr" fontAlgn="ctr"/>
                      <a:r>
                        <a:rPr lang="en-US" sz="1200">
                          <a:effectLst/>
                        </a:rPr>
                        <a:t>3,523</a:t>
                      </a:r>
                    </a:p>
                  </a:txBody>
                  <a:tcPr anchor="ctr"/>
                </a:tc>
                <a:tc>
                  <a:txBody>
                    <a:bodyPr/>
                    <a:lstStyle/>
                    <a:p>
                      <a:pPr algn="ctr" fontAlgn="ctr"/>
                      <a:r>
                        <a:rPr lang="en-US" sz="1200">
                          <a:effectLst/>
                        </a:rPr>
                        <a:t>2</a:t>
                      </a:r>
                    </a:p>
                  </a:txBody>
                  <a:tcPr anchor="ctr"/>
                </a:tc>
                <a:tc>
                  <a:txBody>
                    <a:bodyPr/>
                    <a:lstStyle/>
                    <a:p>
                      <a:pPr algn="ctr" fontAlgn="b"/>
                      <a:r>
                        <a:rPr lang="en-US" sz="1200" b="0" i="0" u="none" strike="noStrike">
                          <a:solidFill>
                            <a:srgbClr val="000000"/>
                          </a:solidFill>
                          <a:effectLst/>
                          <a:latin typeface="Calibri" panose="020F0502020204030204" pitchFamily="34" charset="0"/>
                        </a:rPr>
                        <a:t>0.568%</a:t>
                      </a:r>
                    </a:p>
                  </a:txBody>
                  <a:tcPr marL="9525" marR="9525" marT="9525" marB="0" anchor="ctr"/>
                </a:tc>
                <a:extLst>
                  <a:ext uri="{0D108BD9-81ED-4DB2-BD59-A6C34878D82A}">
                    <a16:rowId xmlns:a16="http://schemas.microsoft.com/office/drawing/2014/main" val="1366550189"/>
                  </a:ext>
                </a:extLst>
              </a:tr>
              <a:tr h="370840">
                <a:tc>
                  <a:txBody>
                    <a:bodyPr/>
                    <a:lstStyle/>
                    <a:p>
                      <a:pPr algn="l" fontAlgn="ctr"/>
                      <a:r>
                        <a:rPr lang="en-US" sz="1200" b="1">
                          <a:effectLst/>
                        </a:rPr>
                        <a:t>10005</a:t>
                      </a:r>
                    </a:p>
                  </a:txBody>
                  <a:tcPr anchor="ctr"/>
                </a:tc>
                <a:tc>
                  <a:txBody>
                    <a:bodyPr/>
                    <a:lstStyle/>
                    <a:p>
                      <a:pPr algn="ctr" fontAlgn="ctr"/>
                      <a:r>
                        <a:rPr lang="en-US" sz="1200">
                          <a:effectLst/>
                        </a:rPr>
                        <a:t>124,670</a:t>
                      </a:r>
                    </a:p>
                  </a:txBody>
                  <a:tcPr anchor="ctr"/>
                </a:tc>
                <a:tc>
                  <a:txBody>
                    <a:bodyPr/>
                    <a:lstStyle/>
                    <a:p>
                      <a:pPr algn="ctr" fontAlgn="ctr"/>
                      <a:r>
                        <a:rPr lang="en-US" sz="1200">
                          <a:effectLst/>
                        </a:rPr>
                        <a:t>7,135</a:t>
                      </a:r>
                    </a:p>
                  </a:txBody>
                  <a:tcPr anchor="ctr"/>
                </a:tc>
                <a:tc>
                  <a:txBody>
                    <a:bodyPr/>
                    <a:lstStyle/>
                    <a:p>
                      <a:pPr algn="ctr" fontAlgn="ctr"/>
                      <a:r>
                        <a:rPr lang="en-US" sz="1200">
                          <a:effectLst/>
                        </a:rPr>
                        <a:t>18</a:t>
                      </a:r>
                    </a:p>
                  </a:txBody>
                  <a:tcPr anchor="ctr"/>
                </a:tc>
                <a:tc>
                  <a:txBody>
                    <a:bodyPr/>
                    <a:lstStyle/>
                    <a:p>
                      <a:pPr algn="ctr" fontAlgn="b"/>
                      <a:r>
                        <a:rPr lang="en-US" sz="1200" b="0" i="0" u="none" strike="noStrike">
                          <a:solidFill>
                            <a:srgbClr val="000000"/>
                          </a:solidFill>
                          <a:effectLst/>
                          <a:latin typeface="Calibri" panose="020F0502020204030204" pitchFamily="34" charset="0"/>
                        </a:rPr>
                        <a:t>2.523%</a:t>
                      </a:r>
                    </a:p>
                  </a:txBody>
                  <a:tcPr marL="9525" marR="9525" marT="9525" marB="0" anchor="ctr"/>
                </a:tc>
                <a:extLst>
                  <a:ext uri="{0D108BD9-81ED-4DB2-BD59-A6C34878D82A}">
                    <a16:rowId xmlns:a16="http://schemas.microsoft.com/office/drawing/2014/main" val="498296555"/>
                  </a:ext>
                </a:extLst>
              </a:tr>
              <a:tr h="370840">
                <a:tc>
                  <a:txBody>
                    <a:bodyPr/>
                    <a:lstStyle/>
                    <a:p>
                      <a:pPr algn="l" fontAlgn="ctr"/>
                      <a:r>
                        <a:rPr lang="en-US" sz="1200" b="1">
                          <a:effectLst/>
                        </a:rPr>
                        <a:t>10006</a:t>
                      </a:r>
                    </a:p>
                  </a:txBody>
                  <a:tcPr anchor="ctr"/>
                </a:tc>
                <a:tc>
                  <a:txBody>
                    <a:bodyPr/>
                    <a:lstStyle/>
                    <a:p>
                      <a:pPr algn="ctr" fontAlgn="ctr"/>
                      <a:r>
                        <a:rPr lang="en-US" sz="1200">
                          <a:effectLst/>
                        </a:rPr>
                        <a:t>119,274</a:t>
                      </a:r>
                    </a:p>
                  </a:txBody>
                  <a:tcPr anchor="ctr"/>
                </a:tc>
                <a:tc>
                  <a:txBody>
                    <a:bodyPr/>
                    <a:lstStyle/>
                    <a:p>
                      <a:pPr algn="ctr" fontAlgn="ctr"/>
                      <a:r>
                        <a:rPr lang="en-US" sz="1200">
                          <a:effectLst/>
                        </a:rPr>
                        <a:t>3,011</a:t>
                      </a:r>
                    </a:p>
                  </a:txBody>
                  <a:tcPr anchor="ctr"/>
                </a:tc>
                <a:tc>
                  <a:txBody>
                    <a:bodyPr/>
                    <a:lstStyle/>
                    <a:p>
                      <a:pPr algn="ctr" fontAlgn="ctr"/>
                      <a:r>
                        <a:rPr lang="en-US" sz="1200">
                          <a:effectLst/>
                        </a:rPr>
                        <a:t>31</a:t>
                      </a:r>
                    </a:p>
                  </a:txBody>
                  <a:tcPr anchor="ctr"/>
                </a:tc>
                <a:tc>
                  <a:txBody>
                    <a:bodyPr/>
                    <a:lstStyle/>
                    <a:p>
                      <a:pPr algn="ctr" fontAlgn="b"/>
                      <a:r>
                        <a:rPr lang="en-US" sz="1200" b="0" i="0" u="none" strike="noStrike">
                          <a:solidFill>
                            <a:srgbClr val="000000"/>
                          </a:solidFill>
                          <a:effectLst/>
                          <a:latin typeface="Calibri" panose="020F0502020204030204" pitchFamily="34" charset="0"/>
                        </a:rPr>
                        <a:t>10.296%</a:t>
                      </a:r>
                    </a:p>
                  </a:txBody>
                  <a:tcPr marL="9525" marR="9525" marT="9525" marB="0" anchor="ctr"/>
                </a:tc>
                <a:extLst>
                  <a:ext uri="{0D108BD9-81ED-4DB2-BD59-A6C34878D82A}">
                    <a16:rowId xmlns:a16="http://schemas.microsoft.com/office/drawing/2014/main" val="2742545544"/>
                  </a:ext>
                </a:extLst>
              </a:tr>
              <a:tr h="370840">
                <a:tc>
                  <a:txBody>
                    <a:bodyPr/>
                    <a:lstStyle/>
                    <a:p>
                      <a:pPr algn="l" fontAlgn="ctr"/>
                      <a:r>
                        <a:rPr lang="en-US" sz="1200" b="1">
                          <a:effectLst/>
                        </a:rPr>
                        <a:t>10065</a:t>
                      </a:r>
                    </a:p>
                  </a:txBody>
                  <a:tcPr anchor="ctr"/>
                </a:tc>
                <a:tc>
                  <a:txBody>
                    <a:bodyPr/>
                    <a:lstStyle/>
                    <a:p>
                      <a:pPr algn="ctr" fontAlgn="ctr"/>
                      <a:r>
                        <a:rPr lang="en-US" sz="1200">
                          <a:effectLst/>
                        </a:rPr>
                        <a:t>115,519</a:t>
                      </a:r>
                    </a:p>
                  </a:txBody>
                  <a:tcPr anchor="ctr"/>
                </a:tc>
                <a:tc>
                  <a:txBody>
                    <a:bodyPr/>
                    <a:lstStyle/>
                    <a:p>
                      <a:pPr algn="ctr" fontAlgn="ctr"/>
                      <a:r>
                        <a:rPr lang="en-US" sz="1200">
                          <a:effectLst/>
                        </a:rPr>
                        <a:t>32,270</a:t>
                      </a:r>
                    </a:p>
                  </a:txBody>
                  <a:tcPr anchor="ctr"/>
                </a:tc>
                <a:tc>
                  <a:txBody>
                    <a:bodyPr/>
                    <a:lstStyle/>
                    <a:p>
                      <a:pPr algn="ctr" fontAlgn="ctr"/>
                      <a:r>
                        <a:rPr lang="en-US" sz="1200">
                          <a:effectLst/>
                        </a:rPr>
                        <a:t>99</a:t>
                      </a:r>
                    </a:p>
                  </a:txBody>
                  <a:tcPr anchor="ctr"/>
                </a:tc>
                <a:tc>
                  <a:txBody>
                    <a:bodyPr/>
                    <a:lstStyle/>
                    <a:p>
                      <a:pPr algn="ctr" fontAlgn="b"/>
                      <a:r>
                        <a:rPr lang="en-US" sz="1200" b="0" i="0" u="none" strike="noStrike">
                          <a:solidFill>
                            <a:srgbClr val="000000"/>
                          </a:solidFill>
                          <a:effectLst/>
                          <a:latin typeface="Calibri" panose="020F0502020204030204" pitchFamily="34" charset="0"/>
                        </a:rPr>
                        <a:t>3.068%</a:t>
                      </a:r>
                    </a:p>
                  </a:txBody>
                  <a:tcPr marL="9525" marR="9525" marT="9525" marB="0" anchor="ctr"/>
                </a:tc>
                <a:extLst>
                  <a:ext uri="{0D108BD9-81ED-4DB2-BD59-A6C34878D82A}">
                    <a16:rowId xmlns:a16="http://schemas.microsoft.com/office/drawing/2014/main" val="3567551438"/>
                  </a:ext>
                </a:extLst>
              </a:tr>
              <a:tr h="370840">
                <a:tc>
                  <a:txBody>
                    <a:bodyPr/>
                    <a:lstStyle/>
                    <a:p>
                      <a:pPr algn="l" fontAlgn="ctr"/>
                      <a:r>
                        <a:rPr lang="en-US" sz="1200" b="1">
                          <a:effectLst/>
                        </a:rPr>
                        <a:t>10024</a:t>
                      </a:r>
                    </a:p>
                  </a:txBody>
                  <a:tcPr anchor="ctr"/>
                </a:tc>
                <a:tc>
                  <a:txBody>
                    <a:bodyPr/>
                    <a:lstStyle/>
                    <a:p>
                      <a:pPr algn="ctr" fontAlgn="ctr"/>
                      <a:r>
                        <a:rPr lang="en-US" sz="1200">
                          <a:effectLst/>
                        </a:rPr>
                        <a:t>109,956</a:t>
                      </a:r>
                    </a:p>
                  </a:txBody>
                  <a:tcPr anchor="ctr"/>
                </a:tc>
                <a:tc>
                  <a:txBody>
                    <a:bodyPr/>
                    <a:lstStyle/>
                    <a:p>
                      <a:pPr algn="ctr" fontAlgn="ctr"/>
                      <a:r>
                        <a:rPr lang="en-US" sz="1200">
                          <a:effectLst/>
                        </a:rPr>
                        <a:t>59,283</a:t>
                      </a:r>
                    </a:p>
                  </a:txBody>
                  <a:tcPr anchor="ctr"/>
                </a:tc>
                <a:tc>
                  <a:txBody>
                    <a:bodyPr/>
                    <a:lstStyle/>
                    <a:p>
                      <a:pPr algn="ctr" fontAlgn="ctr"/>
                      <a:r>
                        <a:rPr lang="en-US" sz="1200">
                          <a:effectLst/>
                        </a:rPr>
                        <a:t>1</a:t>
                      </a:r>
                    </a:p>
                  </a:txBody>
                  <a:tcPr anchor="ctr"/>
                </a:tc>
                <a:tc>
                  <a:txBody>
                    <a:bodyPr/>
                    <a:lstStyle/>
                    <a:p>
                      <a:pPr algn="ctr" fontAlgn="b"/>
                      <a:r>
                        <a:rPr lang="en-US" sz="1200" b="0" i="0" u="none" strike="noStrike">
                          <a:solidFill>
                            <a:srgbClr val="000000"/>
                          </a:solidFill>
                          <a:effectLst/>
                          <a:latin typeface="Calibri" panose="020F0502020204030204" pitchFamily="34" charset="0"/>
                        </a:rPr>
                        <a:t>0.017%</a:t>
                      </a:r>
                    </a:p>
                  </a:txBody>
                  <a:tcPr marL="9525" marR="9525" marT="9525" marB="0" anchor="ctr"/>
                </a:tc>
                <a:extLst>
                  <a:ext uri="{0D108BD9-81ED-4DB2-BD59-A6C34878D82A}">
                    <a16:rowId xmlns:a16="http://schemas.microsoft.com/office/drawing/2014/main" val="1647821762"/>
                  </a:ext>
                </a:extLst>
              </a:tr>
            </a:tbl>
          </a:graphicData>
        </a:graphic>
      </p:graphicFrame>
    </p:spTree>
    <p:extLst>
      <p:ext uri="{BB962C8B-B14F-4D97-AF65-F5344CB8AC3E}">
        <p14:creationId xmlns:p14="http://schemas.microsoft.com/office/powerpoint/2010/main" val="3027111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8DC8-7E80-CD42-B487-C09E734905B6}"/>
              </a:ext>
            </a:extLst>
          </p:cNvPr>
          <p:cNvSpPr>
            <a:spLocks noGrp="1"/>
          </p:cNvSpPr>
          <p:nvPr>
            <p:ph type="title"/>
          </p:nvPr>
        </p:nvSpPr>
        <p:spPr/>
        <p:txBody>
          <a:bodyPr/>
          <a:lstStyle/>
          <a:p>
            <a:r>
              <a:rPr lang="en-US"/>
              <a:t>06 Next Steps</a:t>
            </a:r>
          </a:p>
        </p:txBody>
      </p:sp>
      <p:sp>
        <p:nvSpPr>
          <p:cNvPr id="3" name="Content Placeholder 2">
            <a:extLst>
              <a:ext uri="{FF2B5EF4-FFF2-40B4-BE49-F238E27FC236}">
                <a16:creationId xmlns:a16="http://schemas.microsoft.com/office/drawing/2014/main" id="{129C6951-E656-014C-8931-822A4DCA16C7}"/>
              </a:ext>
            </a:extLst>
          </p:cNvPr>
          <p:cNvSpPr>
            <a:spLocks noGrp="1"/>
          </p:cNvSpPr>
          <p:nvPr>
            <p:ph idx="1"/>
          </p:nvPr>
        </p:nvSpPr>
        <p:spPr/>
        <p:txBody>
          <a:bodyPr/>
          <a:lstStyle/>
          <a:p>
            <a:r>
              <a:rPr lang="en-US"/>
              <a:t>Hire Me</a:t>
            </a:r>
          </a:p>
        </p:txBody>
      </p:sp>
      <p:sp>
        <p:nvSpPr>
          <p:cNvPr id="4" name="Rectangle 3">
            <a:extLst>
              <a:ext uri="{FF2B5EF4-FFF2-40B4-BE49-F238E27FC236}">
                <a16:creationId xmlns:a16="http://schemas.microsoft.com/office/drawing/2014/main" id="{D31C4039-B839-1C4D-9E52-092B917EEF2D}"/>
              </a:ext>
            </a:extLst>
          </p:cNvPr>
          <p:cNvSpPr/>
          <p:nvPr/>
        </p:nvSpPr>
        <p:spPr>
          <a:xfrm>
            <a:off x="838200" y="2984861"/>
            <a:ext cx="6096000" cy="1477328"/>
          </a:xfrm>
          <a:prstGeom prst="rect">
            <a:avLst/>
          </a:prstGeom>
        </p:spPr>
        <p:txBody>
          <a:bodyPr>
            <a:spAutoFit/>
          </a:bodyPr>
          <a:lstStyle/>
          <a:p>
            <a:r>
              <a:rPr lang="en-US"/>
              <a:t>Potential Next Steps:</a:t>
            </a:r>
          </a:p>
          <a:p>
            <a:r>
              <a:rPr lang="en-US"/>
              <a:t>Invest in quality assurance measures</a:t>
            </a:r>
          </a:p>
          <a:p>
            <a:r>
              <a:rPr lang="en-US"/>
              <a:t>Broaden the scope of the analysis, build a classification model to predict the restaurant category based on the restaurant’s name using natural language processing</a:t>
            </a:r>
          </a:p>
        </p:txBody>
      </p:sp>
    </p:spTree>
    <p:extLst>
      <p:ext uri="{BB962C8B-B14F-4D97-AF65-F5344CB8AC3E}">
        <p14:creationId xmlns:p14="http://schemas.microsoft.com/office/powerpoint/2010/main" val="2045204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E3DF7-BA3B-2043-9EA1-463FE9DFD213}"/>
              </a:ext>
            </a:extLst>
          </p:cNvPr>
          <p:cNvSpPr>
            <a:spLocks noGrp="1"/>
          </p:cNvSpPr>
          <p:nvPr>
            <p:ph type="title"/>
          </p:nvPr>
        </p:nvSpPr>
        <p:spPr/>
        <p:txBody>
          <a:bodyPr anchor="b">
            <a:normAutofit/>
          </a:bodyPr>
          <a:lstStyle/>
          <a:p>
            <a:r>
              <a:rPr lang="en-US" b="1" dirty="0"/>
              <a:t>ANALYSIS OVERVIEW</a:t>
            </a:r>
          </a:p>
        </p:txBody>
      </p:sp>
      <p:sp>
        <p:nvSpPr>
          <p:cNvPr id="3" name="Content Placeholder 2">
            <a:extLst>
              <a:ext uri="{FF2B5EF4-FFF2-40B4-BE49-F238E27FC236}">
                <a16:creationId xmlns:a16="http://schemas.microsoft.com/office/drawing/2014/main" id="{006EB635-C36B-B645-A447-F4F4AA37A3F5}"/>
              </a:ext>
            </a:extLst>
          </p:cNvPr>
          <p:cNvSpPr>
            <a:spLocks noGrp="1"/>
          </p:cNvSpPr>
          <p:nvPr>
            <p:ph sz="half" idx="1"/>
          </p:nvPr>
        </p:nvSpPr>
        <p:spPr/>
        <p:txBody>
          <a:bodyPr anchor="t">
            <a:normAutofit/>
          </a:bodyPr>
          <a:lstStyle/>
          <a:p>
            <a:pPr marL="0" indent="0">
              <a:buNone/>
            </a:pPr>
            <a:r>
              <a:rPr lang="en-US" dirty="0">
                <a:solidFill>
                  <a:schemeClr val="tx1">
                    <a:lumMod val="50000"/>
                    <a:lumOff val="50000"/>
                  </a:schemeClr>
                </a:solidFill>
              </a:rPr>
              <a:t>1 </a:t>
            </a:r>
            <a:r>
              <a:rPr lang="en-US" b="1" dirty="0"/>
              <a:t>EXECUTIVE SUMARY</a:t>
            </a:r>
          </a:p>
          <a:p>
            <a:pPr marL="0" indent="0">
              <a:buNone/>
            </a:pPr>
            <a:r>
              <a:rPr lang="en-US" dirty="0">
                <a:solidFill>
                  <a:schemeClr val="tx1">
                    <a:lumMod val="50000"/>
                    <a:lumOff val="50000"/>
                  </a:schemeClr>
                </a:solidFill>
              </a:rPr>
              <a:t>2</a:t>
            </a:r>
            <a:r>
              <a:rPr lang="en-US" dirty="0"/>
              <a:t> </a:t>
            </a:r>
            <a:r>
              <a:rPr lang="en-US" b="1" dirty="0"/>
              <a:t>INTRODUCTION</a:t>
            </a:r>
          </a:p>
          <a:p>
            <a:pPr marL="0" indent="0">
              <a:buNone/>
            </a:pPr>
            <a:r>
              <a:rPr lang="en-US" dirty="0">
                <a:solidFill>
                  <a:schemeClr val="tx1">
                    <a:lumMod val="50000"/>
                    <a:lumOff val="50000"/>
                  </a:schemeClr>
                </a:solidFill>
              </a:rPr>
              <a:t>3 </a:t>
            </a:r>
            <a:r>
              <a:rPr lang="en-US" b="1" dirty="0"/>
              <a:t>NEW MARKET ANALYSIS</a:t>
            </a:r>
          </a:p>
          <a:p>
            <a:pPr marL="0" indent="0">
              <a:buNone/>
            </a:pPr>
            <a:r>
              <a:rPr lang="en-US" dirty="0">
                <a:solidFill>
                  <a:schemeClr val="tx1">
                    <a:lumMod val="50000"/>
                    <a:lumOff val="50000"/>
                  </a:schemeClr>
                </a:solidFill>
              </a:rPr>
              <a:t>4</a:t>
            </a:r>
            <a:r>
              <a:rPr lang="en-US" dirty="0"/>
              <a:t> </a:t>
            </a:r>
            <a:r>
              <a:rPr lang="en-US" b="1" dirty="0"/>
              <a:t>DATA INTEGRITY CONCERNS</a:t>
            </a:r>
          </a:p>
          <a:p>
            <a:pPr marL="0" indent="0">
              <a:buNone/>
            </a:pPr>
            <a:r>
              <a:rPr lang="en-US" dirty="0">
                <a:solidFill>
                  <a:schemeClr val="tx1">
                    <a:lumMod val="50000"/>
                    <a:lumOff val="50000"/>
                  </a:schemeClr>
                </a:solidFill>
              </a:rPr>
              <a:t>5 </a:t>
            </a:r>
            <a:r>
              <a:rPr lang="en-US" b="1" dirty="0"/>
              <a:t>GROWTH STRATEGY</a:t>
            </a:r>
          </a:p>
          <a:p>
            <a:pPr marL="0" indent="0">
              <a:buNone/>
            </a:pPr>
            <a:r>
              <a:rPr lang="en-US" dirty="0">
                <a:solidFill>
                  <a:schemeClr val="tx1">
                    <a:lumMod val="50000"/>
                    <a:lumOff val="50000"/>
                  </a:schemeClr>
                </a:solidFill>
              </a:rPr>
              <a:t>6</a:t>
            </a:r>
            <a:r>
              <a:rPr lang="en-US" dirty="0"/>
              <a:t> </a:t>
            </a:r>
            <a:r>
              <a:rPr lang="en-US" b="1" dirty="0"/>
              <a:t>NEXT STEPS</a:t>
            </a:r>
          </a:p>
          <a:p>
            <a:pPr marL="0" indent="0">
              <a:buNone/>
            </a:pPr>
            <a:r>
              <a:rPr lang="en-US" dirty="0">
                <a:solidFill>
                  <a:schemeClr val="tx1">
                    <a:lumMod val="50000"/>
                    <a:lumOff val="50000"/>
                  </a:schemeClr>
                </a:solidFill>
              </a:rPr>
              <a:t>7 </a:t>
            </a:r>
            <a:r>
              <a:rPr lang="en-US" b="1" dirty="0"/>
              <a:t>APPENDIX</a:t>
            </a:r>
          </a:p>
        </p:txBody>
      </p:sp>
    </p:spTree>
    <p:extLst>
      <p:ext uri="{BB962C8B-B14F-4D97-AF65-F5344CB8AC3E}">
        <p14:creationId xmlns:p14="http://schemas.microsoft.com/office/powerpoint/2010/main" val="3673442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8DA99-C362-584A-B5CC-2CDA40E3F694}"/>
              </a:ext>
            </a:extLst>
          </p:cNvPr>
          <p:cNvSpPr>
            <a:spLocks noGrp="1"/>
          </p:cNvSpPr>
          <p:nvPr>
            <p:ph type="title"/>
          </p:nvPr>
        </p:nvSpPr>
        <p:spPr/>
        <p:txBody>
          <a:bodyPr/>
          <a:lstStyle/>
          <a:p>
            <a:r>
              <a:rPr lang="en-US"/>
              <a:t>07 Appendix</a:t>
            </a:r>
          </a:p>
        </p:txBody>
      </p:sp>
      <p:sp>
        <p:nvSpPr>
          <p:cNvPr id="3" name="Content Placeholder 2">
            <a:extLst>
              <a:ext uri="{FF2B5EF4-FFF2-40B4-BE49-F238E27FC236}">
                <a16:creationId xmlns:a16="http://schemas.microsoft.com/office/drawing/2014/main" id="{A1D82CB1-4D3C-C84E-BC17-72AC1020EB2E}"/>
              </a:ext>
            </a:extLst>
          </p:cNvPr>
          <p:cNvSpPr>
            <a:spLocks noGrp="1"/>
          </p:cNvSpPr>
          <p:nvPr>
            <p:ph idx="1"/>
          </p:nvPr>
        </p:nvSpPr>
        <p:spPr/>
        <p:txBody>
          <a:bodyPr/>
          <a:lstStyle/>
          <a:p>
            <a:r>
              <a:rPr lang="en-US"/>
              <a:t>Links to Analysis</a:t>
            </a:r>
          </a:p>
          <a:p>
            <a:r>
              <a:rPr lang="en-US"/>
              <a:t>Thank you for the opportunity, I can be reached at </a:t>
            </a:r>
          </a:p>
          <a:p>
            <a:pPr lvl="1"/>
            <a:r>
              <a:rPr lang="en-US">
                <a:hlinkClick r:id="rId2"/>
              </a:rPr>
              <a:t>stephenstark@uchicago.edu</a:t>
            </a:r>
            <a:endParaRPr lang="en-US"/>
          </a:p>
          <a:p>
            <a:pPr lvl="1"/>
            <a:r>
              <a:rPr lang="en-US"/>
              <a:t>Stephen stark </a:t>
            </a:r>
            <a:r>
              <a:rPr lang="en-US" err="1"/>
              <a:t>linkedin</a:t>
            </a:r>
            <a:endParaRPr lang="en-US"/>
          </a:p>
          <a:p>
            <a:pPr lvl="1"/>
            <a:r>
              <a:rPr lang="en-US"/>
              <a:t>Stephen stark </a:t>
            </a:r>
            <a:r>
              <a:rPr lang="en-US" err="1"/>
              <a:t>github</a:t>
            </a:r>
            <a:endParaRPr lang="en-US"/>
          </a:p>
        </p:txBody>
      </p:sp>
    </p:spTree>
    <p:extLst>
      <p:ext uri="{BB962C8B-B14F-4D97-AF65-F5344CB8AC3E}">
        <p14:creationId xmlns:p14="http://schemas.microsoft.com/office/powerpoint/2010/main" val="424312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3E736-4B98-9644-A7B5-0049FB8F0674}"/>
              </a:ext>
            </a:extLst>
          </p:cNvPr>
          <p:cNvSpPr>
            <a:spLocks noGrp="1"/>
          </p:cNvSpPr>
          <p:nvPr>
            <p:ph type="title"/>
          </p:nvPr>
        </p:nvSpPr>
        <p:spPr/>
        <p:txBody>
          <a:bodyPr/>
          <a:lstStyle/>
          <a:p>
            <a:r>
              <a:rPr lang="en-US" dirty="0">
                <a:solidFill>
                  <a:schemeClr val="tx1">
                    <a:lumMod val="50000"/>
                    <a:lumOff val="50000"/>
                  </a:schemeClr>
                </a:solidFill>
              </a:rPr>
              <a:t>1</a:t>
            </a:r>
            <a:r>
              <a:rPr lang="en-US" b="1" dirty="0"/>
              <a:t> EXECUTIVE SUMMARY </a:t>
            </a:r>
          </a:p>
        </p:txBody>
      </p:sp>
      <p:sp>
        <p:nvSpPr>
          <p:cNvPr id="3" name="Content Placeholder 2">
            <a:extLst>
              <a:ext uri="{FF2B5EF4-FFF2-40B4-BE49-F238E27FC236}">
                <a16:creationId xmlns:a16="http://schemas.microsoft.com/office/drawing/2014/main" id="{C2C89DF2-3A71-824E-B4DE-C3F1A6BEA76E}"/>
              </a:ext>
            </a:extLst>
          </p:cNvPr>
          <p:cNvSpPr>
            <a:spLocks noGrp="1"/>
          </p:cNvSpPr>
          <p:nvPr>
            <p:ph idx="1"/>
          </p:nvPr>
        </p:nvSpPr>
        <p:spPr>
          <a:xfrm>
            <a:off x="838200" y="1825625"/>
            <a:ext cx="10515600" cy="4667250"/>
          </a:xfrm>
        </p:spPr>
        <p:txBody>
          <a:bodyPr>
            <a:normAutofit fontScale="92500"/>
          </a:bodyPr>
          <a:lstStyle/>
          <a:p>
            <a:pPr marL="0" indent="0">
              <a:buNone/>
            </a:pPr>
            <a:r>
              <a:rPr lang="en-US" sz="1600" dirty="0"/>
              <a:t>The New York market is </a:t>
            </a:r>
            <a:r>
              <a:rPr lang="en-US" sz="1600" b="1" dirty="0"/>
              <a:t>strong with significant growth potential</a:t>
            </a:r>
            <a:r>
              <a:rPr lang="en-US" sz="1600" dirty="0"/>
              <a:t>:</a:t>
            </a:r>
          </a:p>
          <a:p>
            <a:r>
              <a:rPr lang="en-US" sz="1600" dirty="0"/>
              <a:t>Completed 4,700 transactions in the month of October 2014 </a:t>
            </a:r>
          </a:p>
          <a:p>
            <a:r>
              <a:rPr lang="en-US" sz="1600" dirty="0"/>
              <a:t>45-minute average delivery time </a:t>
            </a:r>
          </a:p>
          <a:p>
            <a:r>
              <a:rPr lang="en-US" sz="1600" dirty="0"/>
              <a:t>2,900+ unique customers served; 16% order twice, 6% order three or more times</a:t>
            </a:r>
          </a:p>
          <a:p>
            <a:r>
              <a:rPr lang="en-US" sz="1600" dirty="0"/>
              <a:t>Most popular delivery time is between 6PM-8PM</a:t>
            </a:r>
          </a:p>
          <a:p>
            <a:pPr marL="0" indent="0">
              <a:buNone/>
            </a:pPr>
            <a:endParaRPr lang="en-US" sz="1600" b="1" dirty="0"/>
          </a:p>
          <a:p>
            <a:pPr marL="0" indent="0">
              <a:buNone/>
            </a:pPr>
            <a:r>
              <a:rPr lang="en-US" sz="1600" b="1" dirty="0"/>
              <a:t>GROWTH RECOMMENDATION #1: </a:t>
            </a:r>
            <a:r>
              <a:rPr lang="en-US" sz="1600" dirty="0"/>
              <a:t>TARGETED </a:t>
            </a:r>
            <a:r>
              <a:rPr lang="en-US" sz="1600" dirty="0">
                <a:solidFill>
                  <a:srgbClr val="FF0000"/>
                </a:solidFill>
              </a:rPr>
              <a:t>CAMPAIGN</a:t>
            </a:r>
            <a:r>
              <a:rPr lang="en-US" sz="1600" dirty="0"/>
              <a:t> TO SPECIFIC ZIP CODES</a:t>
            </a:r>
          </a:p>
          <a:p>
            <a:r>
              <a:rPr lang="en-US" sz="1600" dirty="0"/>
              <a:t>[11226, 10025, 11211]: </a:t>
            </a:r>
            <a:r>
              <a:rPr lang="en-US" sz="1600" dirty="0">
                <a:solidFill>
                  <a:srgbClr val="FF0000"/>
                </a:solidFill>
              </a:rPr>
              <a:t>have the lowest market penetration rate, </a:t>
            </a:r>
            <a:r>
              <a:rPr lang="en-US" sz="1600" dirty="0"/>
              <a:t>currently reaching 60 of the 290K potential customers</a:t>
            </a:r>
          </a:p>
          <a:p>
            <a:r>
              <a:rPr lang="en-US" sz="1600" dirty="0"/>
              <a:t>[10282,10007,10069]: </a:t>
            </a:r>
            <a:r>
              <a:rPr lang="en-US" sz="1600" dirty="0">
                <a:solidFill>
                  <a:srgbClr val="FF0000"/>
                </a:solidFill>
              </a:rPr>
              <a:t>have the highest </a:t>
            </a:r>
            <a:r>
              <a:rPr lang="en-US" sz="1600" dirty="0"/>
              <a:t>average household median income $200K+ </a:t>
            </a:r>
            <a:r>
              <a:rPr lang="en-US" sz="1600" dirty="0">
                <a:solidFill>
                  <a:srgbClr val="FF0000"/>
                </a:solidFill>
              </a:rPr>
              <a:t>and a low market penetration r</a:t>
            </a:r>
            <a:r>
              <a:rPr lang="en-US" sz="1600" dirty="0"/>
              <a:t>ate, currently reach 110 of the 17K market potential</a:t>
            </a:r>
          </a:p>
          <a:p>
            <a:endParaRPr lang="en-US" sz="600" dirty="0"/>
          </a:p>
          <a:p>
            <a:pPr marL="0" indent="0">
              <a:buNone/>
            </a:pPr>
            <a:r>
              <a:rPr lang="en-US" sz="1600" b="1" dirty="0"/>
              <a:t>GROWTH RECOMMENDATION #2: </a:t>
            </a:r>
            <a:r>
              <a:rPr lang="en-US" sz="1600" dirty="0"/>
              <a:t>Focus on Jumpmen and Customer engagement. </a:t>
            </a:r>
            <a:r>
              <a:rPr lang="en-US" sz="1600" dirty="0">
                <a:solidFill>
                  <a:srgbClr val="FF0000"/>
                </a:solidFill>
              </a:rPr>
              <a:t>Survey</a:t>
            </a:r>
            <a:r>
              <a:rPr lang="en-US" sz="1600" dirty="0"/>
              <a:t> the ones who use the service the most to </a:t>
            </a:r>
            <a:r>
              <a:rPr lang="en-US" sz="1600" dirty="0">
                <a:solidFill>
                  <a:srgbClr val="FF0000"/>
                </a:solidFill>
              </a:rPr>
              <a:t>to gather feedback on their </a:t>
            </a:r>
            <a:r>
              <a:rPr lang="en-US" sz="1600" dirty="0"/>
              <a:t>hurdles and challenges. Also engage with the customers who only used once and haven’t returned</a:t>
            </a:r>
          </a:p>
          <a:p>
            <a:pPr marL="0" indent="0">
              <a:buNone/>
            </a:pPr>
            <a:endParaRPr lang="en-US" sz="600" dirty="0"/>
          </a:p>
          <a:p>
            <a:pPr marL="0" indent="0">
              <a:buNone/>
            </a:pPr>
            <a:r>
              <a:rPr lang="en-US" sz="1600" b="1" dirty="0"/>
              <a:t>GROWTH RECOMMENDATION #3: </a:t>
            </a:r>
            <a:r>
              <a:rPr lang="en-US" sz="1600" dirty="0"/>
              <a:t>Decrease wasted time at restaurants. Explore a restaurant partnership model to minimize the time spent waiting at the pickup location.</a:t>
            </a:r>
          </a:p>
        </p:txBody>
      </p:sp>
    </p:spTree>
    <p:extLst>
      <p:ext uri="{BB962C8B-B14F-4D97-AF65-F5344CB8AC3E}">
        <p14:creationId xmlns:p14="http://schemas.microsoft.com/office/powerpoint/2010/main" val="1864649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722D2-D305-994E-9DB7-08152701F673}"/>
              </a:ext>
            </a:extLst>
          </p:cNvPr>
          <p:cNvSpPr>
            <a:spLocks noGrp="1"/>
          </p:cNvSpPr>
          <p:nvPr>
            <p:ph type="title"/>
          </p:nvPr>
        </p:nvSpPr>
        <p:spPr/>
        <p:txBody>
          <a:bodyPr/>
          <a:lstStyle/>
          <a:p>
            <a:r>
              <a:rPr lang="en-US" dirty="0">
                <a:solidFill>
                  <a:schemeClr val="tx1">
                    <a:lumMod val="50000"/>
                    <a:lumOff val="50000"/>
                  </a:schemeClr>
                </a:solidFill>
              </a:rPr>
              <a:t>2</a:t>
            </a:r>
            <a:r>
              <a:rPr lang="en-US" b="1" dirty="0"/>
              <a:t> INTRODUCTION</a:t>
            </a:r>
          </a:p>
        </p:txBody>
      </p:sp>
      <p:sp>
        <p:nvSpPr>
          <p:cNvPr id="24" name="Content Placeholder 23">
            <a:extLst>
              <a:ext uri="{FF2B5EF4-FFF2-40B4-BE49-F238E27FC236}">
                <a16:creationId xmlns:a16="http://schemas.microsoft.com/office/drawing/2014/main" id="{04FCE0AD-685B-E742-9ACC-02B308525902}"/>
              </a:ext>
            </a:extLst>
          </p:cNvPr>
          <p:cNvSpPr>
            <a:spLocks noGrp="1"/>
          </p:cNvSpPr>
          <p:nvPr>
            <p:ph sz="half" idx="2"/>
          </p:nvPr>
        </p:nvSpPr>
        <p:spPr/>
        <p:txBody>
          <a:bodyPr>
            <a:normAutofit fontScale="70000" lnSpcReduction="20000"/>
          </a:bodyPr>
          <a:lstStyle/>
          <a:p>
            <a:pPr marL="0" indent="0">
              <a:buNone/>
            </a:pPr>
            <a:r>
              <a:rPr lang="en-US" dirty="0"/>
              <a:t>Assumptions:</a:t>
            </a:r>
          </a:p>
          <a:p>
            <a:r>
              <a:rPr lang="en-US" dirty="0"/>
              <a:t>Place category, item name, item quantity, category name were all replaced with “not disclosed”</a:t>
            </a:r>
          </a:p>
          <a:p>
            <a:r>
              <a:rPr lang="en-US" dirty="0"/>
              <a:t>Estimated time to order using an average value for the dataset as my analysis did not show meaningful deviation by place category </a:t>
            </a:r>
          </a:p>
          <a:p>
            <a:r>
              <a:rPr lang="en-US" dirty="0"/>
              <a:t>Dropped records that did not have Jumpman pickup arrival and departure times</a:t>
            </a:r>
          </a:p>
          <a:p>
            <a:r>
              <a:rPr lang="en-US" dirty="0"/>
              <a:t>Multiple items from the same order were broken out into separate records. I decided to only keep one record per delivery id</a:t>
            </a:r>
          </a:p>
          <a:p>
            <a:r>
              <a:rPr lang="en-US" dirty="0"/>
              <a:t>Excluded records with suspicious values. One record suggested a bicyclist traveled 100+ mph</a:t>
            </a:r>
          </a:p>
          <a:p>
            <a:endParaRPr lang="en-US" dirty="0"/>
          </a:p>
        </p:txBody>
      </p:sp>
      <p:sp>
        <p:nvSpPr>
          <p:cNvPr id="25" name="Content Placeholder 23">
            <a:extLst>
              <a:ext uri="{FF2B5EF4-FFF2-40B4-BE49-F238E27FC236}">
                <a16:creationId xmlns:a16="http://schemas.microsoft.com/office/drawing/2014/main" id="{39A61836-5866-3B42-9CE5-F668738B74E6}"/>
              </a:ext>
            </a:extLst>
          </p:cNvPr>
          <p:cNvSpPr txBox="1">
            <a:spLocks/>
          </p:cNvSpPr>
          <p:nvPr/>
        </p:nvSpPr>
        <p:spPr>
          <a:xfrm>
            <a:off x="9906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Methodology:</a:t>
            </a:r>
          </a:p>
          <a:p>
            <a:r>
              <a:rPr lang="en-US" dirty="0"/>
              <a:t>XXX</a:t>
            </a:r>
          </a:p>
        </p:txBody>
      </p:sp>
    </p:spTree>
    <p:extLst>
      <p:ext uri="{BB962C8B-B14F-4D97-AF65-F5344CB8AC3E}">
        <p14:creationId xmlns:p14="http://schemas.microsoft.com/office/powerpoint/2010/main" val="160108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0CC92-6045-F848-8B3F-E6A948D47CBA}"/>
              </a:ext>
            </a:extLst>
          </p:cNvPr>
          <p:cNvSpPr>
            <a:spLocks noGrp="1"/>
          </p:cNvSpPr>
          <p:nvPr>
            <p:ph type="title"/>
          </p:nvPr>
        </p:nvSpPr>
        <p:spPr/>
        <p:txBody>
          <a:bodyPr/>
          <a:lstStyle/>
          <a:p>
            <a:r>
              <a:rPr lang="en-US" dirty="0">
                <a:solidFill>
                  <a:schemeClr val="tx1">
                    <a:lumMod val="50000"/>
                    <a:lumOff val="50000"/>
                  </a:schemeClr>
                </a:solidFill>
              </a:rPr>
              <a:t>3</a:t>
            </a:r>
            <a:r>
              <a:rPr lang="en-US" b="1" dirty="0"/>
              <a:t> NEW MARKET ANALYSIS</a:t>
            </a:r>
          </a:p>
        </p:txBody>
      </p:sp>
      <p:sp>
        <p:nvSpPr>
          <p:cNvPr id="6" name="Content Placeholder 5">
            <a:extLst>
              <a:ext uri="{FF2B5EF4-FFF2-40B4-BE49-F238E27FC236}">
                <a16:creationId xmlns:a16="http://schemas.microsoft.com/office/drawing/2014/main" id="{6B1F088F-90EF-FB44-8402-452E04D326F4}"/>
              </a:ext>
            </a:extLst>
          </p:cNvPr>
          <p:cNvSpPr>
            <a:spLocks noGrp="1"/>
          </p:cNvSpPr>
          <p:nvPr>
            <p:ph idx="1"/>
          </p:nvPr>
        </p:nvSpPr>
        <p:spPr/>
        <p:txBody>
          <a:bodyPr>
            <a:normAutofit/>
          </a:bodyPr>
          <a:lstStyle/>
          <a:p>
            <a:pPr marL="0" indent="0" algn="ctr">
              <a:buNone/>
            </a:pPr>
            <a:r>
              <a:rPr lang="en-US" sz="3000" dirty="0"/>
              <a:t>KNOW THE MARKET </a:t>
            </a:r>
          </a:p>
          <a:p>
            <a:pPr marL="0" indent="0" algn="ctr">
              <a:buNone/>
            </a:pPr>
            <a:endParaRPr lang="en-US" sz="1200" dirty="0"/>
          </a:p>
          <a:p>
            <a:pPr marL="0" indent="0" algn="ctr">
              <a:buNone/>
            </a:pPr>
            <a:r>
              <a:rPr lang="en-US" sz="3000" b="1" dirty="0"/>
              <a:t>CUSTOMERS</a:t>
            </a:r>
          </a:p>
          <a:p>
            <a:pPr marL="0" indent="0" algn="ctr">
              <a:buNone/>
            </a:pPr>
            <a:r>
              <a:rPr lang="en-US" sz="3000" b="1" dirty="0"/>
              <a:t>+</a:t>
            </a:r>
          </a:p>
          <a:p>
            <a:pPr marL="0" indent="0" algn="ctr">
              <a:buNone/>
            </a:pPr>
            <a:r>
              <a:rPr lang="en-US" sz="3000" b="1" dirty="0"/>
              <a:t>JUMPMEN</a:t>
            </a:r>
          </a:p>
          <a:p>
            <a:pPr marL="0" indent="0" algn="ctr">
              <a:buNone/>
            </a:pPr>
            <a:r>
              <a:rPr lang="en-US" sz="3000" b="1" dirty="0"/>
              <a:t>+</a:t>
            </a:r>
          </a:p>
          <a:p>
            <a:pPr marL="0" indent="0" algn="ctr">
              <a:buNone/>
            </a:pPr>
            <a:r>
              <a:rPr lang="en-US" sz="3000" b="1" dirty="0"/>
              <a:t>BUSINESSES</a:t>
            </a:r>
            <a:endParaRPr lang="en-US" sz="3000" dirty="0"/>
          </a:p>
        </p:txBody>
      </p:sp>
    </p:spTree>
    <p:extLst>
      <p:ext uri="{BB962C8B-B14F-4D97-AF65-F5344CB8AC3E}">
        <p14:creationId xmlns:p14="http://schemas.microsoft.com/office/powerpoint/2010/main" val="28796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D823-B593-C646-ADFF-C22F72D11484}"/>
              </a:ext>
            </a:extLst>
          </p:cNvPr>
          <p:cNvSpPr>
            <a:spLocks noGrp="1"/>
          </p:cNvSpPr>
          <p:nvPr>
            <p:ph type="title"/>
          </p:nvPr>
        </p:nvSpPr>
        <p:spPr/>
        <p:txBody>
          <a:bodyPr/>
          <a:lstStyle/>
          <a:p>
            <a:r>
              <a:rPr lang="en-US" dirty="0">
                <a:solidFill>
                  <a:schemeClr val="tx1">
                    <a:lumMod val="50000"/>
                    <a:lumOff val="50000"/>
                  </a:schemeClr>
                </a:solidFill>
              </a:rPr>
              <a:t>3.1</a:t>
            </a:r>
            <a:r>
              <a:rPr lang="en-US" b="1" dirty="0"/>
              <a:t> NEW MARKET ANALYSIS [CUSTOMERS]</a:t>
            </a:r>
          </a:p>
        </p:txBody>
      </p:sp>
      <p:pic>
        <p:nvPicPr>
          <p:cNvPr id="4" name="slide2" descr="Deliveries">
            <a:extLst>
              <a:ext uri="{FF2B5EF4-FFF2-40B4-BE49-F238E27FC236}">
                <a16:creationId xmlns:a16="http://schemas.microsoft.com/office/drawing/2014/main" id="{DDD3D3BD-2829-9D4B-A1F1-0CB9B4FE7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90688"/>
            <a:ext cx="3910664" cy="4480560"/>
          </a:xfrm>
          <a:prstGeom prst="rect">
            <a:avLst/>
          </a:prstGeom>
        </p:spPr>
      </p:pic>
      <p:sp>
        <p:nvSpPr>
          <p:cNvPr id="5" name="TextBox 4">
            <a:extLst>
              <a:ext uri="{FF2B5EF4-FFF2-40B4-BE49-F238E27FC236}">
                <a16:creationId xmlns:a16="http://schemas.microsoft.com/office/drawing/2014/main" id="{8F0C48AC-47B4-9B46-A914-04444F607DE8}"/>
              </a:ext>
            </a:extLst>
          </p:cNvPr>
          <p:cNvSpPr txBox="1"/>
          <p:nvPr/>
        </p:nvSpPr>
        <p:spPr>
          <a:xfrm>
            <a:off x="1018572" y="1840375"/>
            <a:ext cx="4595150" cy="369332"/>
          </a:xfrm>
          <a:prstGeom prst="rect">
            <a:avLst/>
          </a:prstGeom>
          <a:noFill/>
        </p:spPr>
        <p:txBody>
          <a:bodyPr wrap="square" rtlCol="0">
            <a:spAutoFit/>
          </a:bodyPr>
          <a:lstStyle/>
          <a:p>
            <a:r>
              <a:rPr lang="en-US" dirty="0">
                <a:solidFill>
                  <a:srgbClr val="FF0000"/>
                </a:solidFill>
              </a:rPr>
              <a:t>What are the key findings?</a:t>
            </a:r>
          </a:p>
        </p:txBody>
      </p:sp>
    </p:spTree>
    <p:extLst>
      <p:ext uri="{BB962C8B-B14F-4D97-AF65-F5344CB8AC3E}">
        <p14:creationId xmlns:p14="http://schemas.microsoft.com/office/powerpoint/2010/main" val="826729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5F62-80DE-2042-89E4-F3E78E5C9EB6}"/>
              </a:ext>
            </a:extLst>
          </p:cNvPr>
          <p:cNvSpPr>
            <a:spLocks noGrp="1"/>
          </p:cNvSpPr>
          <p:nvPr>
            <p:ph type="title"/>
          </p:nvPr>
        </p:nvSpPr>
        <p:spPr/>
        <p:txBody>
          <a:bodyPr/>
          <a:lstStyle/>
          <a:p>
            <a:r>
              <a:rPr lang="en-US" dirty="0">
                <a:solidFill>
                  <a:schemeClr val="tx1">
                    <a:lumMod val="50000"/>
                    <a:lumOff val="50000"/>
                  </a:schemeClr>
                </a:solidFill>
              </a:rPr>
              <a:t>3.2</a:t>
            </a:r>
            <a:r>
              <a:rPr lang="en-US" b="1" dirty="0"/>
              <a:t> NEW MARKET ANALYSIS [JUMPMEN]</a:t>
            </a:r>
          </a:p>
        </p:txBody>
      </p:sp>
      <p:sp>
        <p:nvSpPr>
          <p:cNvPr id="14" name="Content Placeholder 13">
            <a:extLst>
              <a:ext uri="{FF2B5EF4-FFF2-40B4-BE49-F238E27FC236}">
                <a16:creationId xmlns:a16="http://schemas.microsoft.com/office/drawing/2014/main" id="{018A62C9-3D3E-194B-91F5-F0E5D09553F0}"/>
              </a:ext>
            </a:extLst>
          </p:cNvPr>
          <p:cNvSpPr>
            <a:spLocks noGrp="1"/>
          </p:cNvSpPr>
          <p:nvPr>
            <p:ph sz="half" idx="2"/>
          </p:nvPr>
        </p:nvSpPr>
        <p:spPr>
          <a:xfrm>
            <a:off x="1017639" y="3443030"/>
            <a:ext cx="4903839" cy="1460500"/>
          </a:xfrm>
        </p:spPr>
        <p:txBody>
          <a:bodyPr>
            <a:noAutofit/>
          </a:bodyPr>
          <a:lstStyle/>
          <a:p>
            <a:pPr marL="0" indent="0">
              <a:buNone/>
            </a:pPr>
            <a:endParaRPr lang="en-US" sz="100" dirty="0"/>
          </a:p>
          <a:p>
            <a:pPr marL="0" indent="0">
              <a:buNone/>
            </a:pPr>
            <a:r>
              <a:rPr lang="en-US" sz="2600" dirty="0"/>
              <a:t>83,000 minutes spent waiting at businesses, or ~1,400 hours</a:t>
            </a:r>
          </a:p>
          <a:p>
            <a:pPr marL="0" indent="0">
              <a:buNone/>
            </a:pPr>
            <a:r>
              <a:rPr lang="en-US" sz="1200" dirty="0"/>
              <a:t>Average wait time of 17 minutes</a:t>
            </a:r>
          </a:p>
        </p:txBody>
      </p:sp>
      <p:pic>
        <p:nvPicPr>
          <p:cNvPr id="4" name="Picture 3">
            <a:extLst>
              <a:ext uri="{FF2B5EF4-FFF2-40B4-BE49-F238E27FC236}">
                <a16:creationId xmlns:a16="http://schemas.microsoft.com/office/drawing/2014/main" id="{BEE96D25-2668-E043-A5BE-BEEDEA11B495}"/>
              </a:ext>
            </a:extLst>
          </p:cNvPr>
          <p:cNvPicPr>
            <a:picLocks noChangeAspect="1"/>
          </p:cNvPicPr>
          <p:nvPr/>
        </p:nvPicPr>
        <p:blipFill>
          <a:blip r:embed="rId2"/>
          <a:stretch>
            <a:fillRect/>
          </a:stretch>
        </p:blipFill>
        <p:spPr>
          <a:xfrm>
            <a:off x="6466953" y="1378134"/>
            <a:ext cx="4069743" cy="1918418"/>
          </a:xfrm>
          <a:prstGeom prst="rect">
            <a:avLst/>
          </a:prstGeom>
        </p:spPr>
      </p:pic>
      <p:grpSp>
        <p:nvGrpSpPr>
          <p:cNvPr id="26" name="Group 25">
            <a:extLst>
              <a:ext uri="{FF2B5EF4-FFF2-40B4-BE49-F238E27FC236}">
                <a16:creationId xmlns:a16="http://schemas.microsoft.com/office/drawing/2014/main" id="{EDFDC4BD-9C5D-6041-9C0C-0C2FBABA6FEF}"/>
              </a:ext>
            </a:extLst>
          </p:cNvPr>
          <p:cNvGrpSpPr/>
          <p:nvPr/>
        </p:nvGrpSpPr>
        <p:grpSpPr>
          <a:xfrm>
            <a:off x="7613988" y="3328029"/>
            <a:ext cx="2165746" cy="1814973"/>
            <a:chOff x="-8969" y="4284987"/>
            <a:chExt cx="2727807" cy="2286000"/>
          </a:xfrm>
        </p:grpSpPr>
        <p:pic>
          <p:nvPicPr>
            <p:cNvPr id="6" name="Picture 5">
              <a:extLst>
                <a:ext uri="{FF2B5EF4-FFF2-40B4-BE49-F238E27FC236}">
                  <a16:creationId xmlns:a16="http://schemas.microsoft.com/office/drawing/2014/main" id="{96AF72D2-37EB-AF40-B7DD-DE8C15B4468D}"/>
                </a:ext>
              </a:extLst>
            </p:cNvPr>
            <p:cNvPicPr>
              <a:picLocks noChangeAspect="1"/>
            </p:cNvPicPr>
            <p:nvPr/>
          </p:nvPicPr>
          <p:blipFill>
            <a:blip r:embed="rId3"/>
            <a:stretch>
              <a:fillRect/>
            </a:stretch>
          </p:blipFill>
          <p:spPr>
            <a:xfrm>
              <a:off x="-8969" y="4284987"/>
              <a:ext cx="2727807" cy="2286000"/>
            </a:xfrm>
            <a:prstGeom prst="rect">
              <a:avLst/>
            </a:prstGeom>
          </p:spPr>
        </p:pic>
        <p:sp>
          <p:nvSpPr>
            <p:cNvPr id="17" name="TextBox 16">
              <a:extLst>
                <a:ext uri="{FF2B5EF4-FFF2-40B4-BE49-F238E27FC236}">
                  <a16:creationId xmlns:a16="http://schemas.microsoft.com/office/drawing/2014/main" id="{52FE82C5-5136-4140-81C8-AB89B1AEFD62}"/>
                </a:ext>
              </a:extLst>
            </p:cNvPr>
            <p:cNvSpPr txBox="1"/>
            <p:nvPr/>
          </p:nvSpPr>
          <p:spPr>
            <a:xfrm>
              <a:off x="1676784" y="5840633"/>
              <a:ext cx="857588" cy="271357"/>
            </a:xfrm>
            <a:prstGeom prst="rect">
              <a:avLst/>
            </a:prstGeom>
            <a:solidFill>
              <a:schemeClr val="bg1">
                <a:lumMod val="85000"/>
              </a:schemeClr>
            </a:solidFill>
          </p:spPr>
          <p:txBody>
            <a:bodyPr wrap="square" rtlCol="0">
              <a:spAutoFit/>
            </a:bodyPr>
            <a:lstStyle/>
            <a:p>
              <a:r>
                <a:rPr lang="en-US" sz="800" dirty="0"/>
                <a:t>max = 59</a:t>
              </a:r>
            </a:p>
          </p:txBody>
        </p:sp>
      </p:grpSp>
      <p:grpSp>
        <p:nvGrpSpPr>
          <p:cNvPr id="27" name="Group 26">
            <a:extLst>
              <a:ext uri="{FF2B5EF4-FFF2-40B4-BE49-F238E27FC236}">
                <a16:creationId xmlns:a16="http://schemas.microsoft.com/office/drawing/2014/main" id="{9F1D3798-79B1-194A-9A40-11EEDA9563D4}"/>
              </a:ext>
            </a:extLst>
          </p:cNvPr>
          <p:cNvGrpSpPr/>
          <p:nvPr/>
        </p:nvGrpSpPr>
        <p:grpSpPr>
          <a:xfrm>
            <a:off x="7648398" y="5201214"/>
            <a:ext cx="2131336" cy="1770105"/>
            <a:chOff x="2861712" y="4284987"/>
            <a:chExt cx="2752512" cy="2286000"/>
          </a:xfrm>
        </p:grpSpPr>
        <p:pic>
          <p:nvPicPr>
            <p:cNvPr id="15" name="Picture 14">
              <a:extLst>
                <a:ext uri="{FF2B5EF4-FFF2-40B4-BE49-F238E27FC236}">
                  <a16:creationId xmlns:a16="http://schemas.microsoft.com/office/drawing/2014/main" id="{CBEF5E2F-181E-4241-B770-FD853168FA9A}"/>
                </a:ext>
              </a:extLst>
            </p:cNvPr>
            <p:cNvPicPr>
              <a:picLocks noChangeAspect="1"/>
            </p:cNvPicPr>
            <p:nvPr/>
          </p:nvPicPr>
          <p:blipFill>
            <a:blip r:embed="rId4"/>
            <a:stretch>
              <a:fillRect/>
            </a:stretch>
          </p:blipFill>
          <p:spPr>
            <a:xfrm>
              <a:off x="2861712" y="4284987"/>
              <a:ext cx="2752512" cy="2286000"/>
            </a:xfrm>
            <a:prstGeom prst="rect">
              <a:avLst/>
            </a:prstGeom>
          </p:spPr>
        </p:pic>
        <p:sp>
          <p:nvSpPr>
            <p:cNvPr id="18" name="TextBox 17">
              <a:extLst>
                <a:ext uri="{FF2B5EF4-FFF2-40B4-BE49-F238E27FC236}">
                  <a16:creationId xmlns:a16="http://schemas.microsoft.com/office/drawing/2014/main" id="{188AFE1C-3AB2-2C49-A08B-8B4AA259B31B}"/>
                </a:ext>
              </a:extLst>
            </p:cNvPr>
            <p:cNvSpPr txBox="1"/>
            <p:nvPr/>
          </p:nvSpPr>
          <p:spPr>
            <a:xfrm>
              <a:off x="3477833" y="4704576"/>
              <a:ext cx="838220" cy="278235"/>
            </a:xfrm>
            <a:prstGeom prst="rect">
              <a:avLst/>
            </a:prstGeom>
            <a:solidFill>
              <a:schemeClr val="bg1">
                <a:lumMod val="85000"/>
              </a:schemeClr>
            </a:solidFill>
          </p:spPr>
          <p:txBody>
            <a:bodyPr wrap="square" rtlCol="0">
              <a:spAutoFit/>
            </a:bodyPr>
            <a:lstStyle/>
            <a:p>
              <a:r>
                <a:rPr lang="en-US" sz="800" dirty="0"/>
                <a:t>max = 17.7</a:t>
              </a:r>
            </a:p>
          </p:txBody>
        </p:sp>
      </p:grpSp>
      <p:pic>
        <p:nvPicPr>
          <p:cNvPr id="21" name="Graphic 20" descr="Lightbulb">
            <a:extLst>
              <a:ext uri="{FF2B5EF4-FFF2-40B4-BE49-F238E27FC236}">
                <a16:creationId xmlns:a16="http://schemas.microsoft.com/office/drawing/2014/main" id="{9FF22450-4728-CD43-8641-D3C97B45112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0148" y="3600898"/>
            <a:ext cx="358879" cy="358879"/>
          </a:xfrm>
          <a:prstGeom prst="rect">
            <a:avLst/>
          </a:prstGeom>
        </p:spPr>
      </p:pic>
      <p:pic>
        <p:nvPicPr>
          <p:cNvPr id="23" name="Graphic 22" descr="Lightbulb">
            <a:extLst>
              <a:ext uri="{FF2B5EF4-FFF2-40B4-BE49-F238E27FC236}">
                <a16:creationId xmlns:a16="http://schemas.microsoft.com/office/drawing/2014/main" id="{E9752F84-0B32-2941-A9D5-026734D4EF6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8184" y="5510710"/>
            <a:ext cx="358879" cy="358879"/>
          </a:xfrm>
          <a:prstGeom prst="rect">
            <a:avLst/>
          </a:prstGeom>
        </p:spPr>
      </p:pic>
      <p:sp>
        <p:nvSpPr>
          <p:cNvPr id="24" name="Rectangle 23">
            <a:extLst>
              <a:ext uri="{FF2B5EF4-FFF2-40B4-BE49-F238E27FC236}">
                <a16:creationId xmlns:a16="http://schemas.microsoft.com/office/drawing/2014/main" id="{2BAD205F-EAF6-B148-BF05-88F5324CD0C7}"/>
              </a:ext>
            </a:extLst>
          </p:cNvPr>
          <p:cNvSpPr/>
          <p:nvPr/>
        </p:nvSpPr>
        <p:spPr>
          <a:xfrm>
            <a:off x="1045675" y="5436196"/>
            <a:ext cx="6096000" cy="677108"/>
          </a:xfrm>
          <a:prstGeom prst="rect">
            <a:avLst/>
          </a:prstGeom>
        </p:spPr>
        <p:txBody>
          <a:bodyPr>
            <a:spAutoFit/>
          </a:bodyPr>
          <a:lstStyle/>
          <a:p>
            <a:r>
              <a:rPr lang="en-US" sz="2600" dirty="0"/>
              <a:t>565 Jumpmen on the platform</a:t>
            </a:r>
          </a:p>
          <a:p>
            <a:r>
              <a:rPr lang="en-US" sz="1200" dirty="0"/>
              <a:t>The average Jumpman completed 8.3 deliveries, or one every four days</a:t>
            </a:r>
          </a:p>
        </p:txBody>
      </p:sp>
      <p:grpSp>
        <p:nvGrpSpPr>
          <p:cNvPr id="31" name="Group 30">
            <a:extLst>
              <a:ext uri="{FF2B5EF4-FFF2-40B4-BE49-F238E27FC236}">
                <a16:creationId xmlns:a16="http://schemas.microsoft.com/office/drawing/2014/main" id="{AB64131B-1027-3640-9EF8-3A4BA9B8A222}"/>
              </a:ext>
            </a:extLst>
          </p:cNvPr>
          <p:cNvGrpSpPr/>
          <p:nvPr/>
        </p:nvGrpSpPr>
        <p:grpSpPr>
          <a:xfrm>
            <a:off x="815050" y="1811410"/>
            <a:ext cx="4646567" cy="1225909"/>
            <a:chOff x="600885" y="1788038"/>
            <a:chExt cx="4646567" cy="1225909"/>
          </a:xfrm>
        </p:grpSpPr>
        <p:sp>
          <p:nvSpPr>
            <p:cNvPr id="16" name="TextBox 15">
              <a:extLst>
                <a:ext uri="{FF2B5EF4-FFF2-40B4-BE49-F238E27FC236}">
                  <a16:creationId xmlns:a16="http://schemas.microsoft.com/office/drawing/2014/main" id="{CB900575-CEBB-0D41-81A2-9393862CDF3F}"/>
                </a:ext>
              </a:extLst>
            </p:cNvPr>
            <p:cNvSpPr txBox="1"/>
            <p:nvPr/>
          </p:nvSpPr>
          <p:spPr>
            <a:xfrm>
              <a:off x="919334" y="2675393"/>
              <a:ext cx="1504336" cy="338554"/>
            </a:xfrm>
            <a:prstGeom prst="rect">
              <a:avLst/>
            </a:prstGeom>
            <a:noFill/>
          </p:spPr>
          <p:txBody>
            <a:bodyPr wrap="square" rtlCol="0">
              <a:spAutoFit/>
            </a:bodyPr>
            <a:lstStyle/>
            <a:p>
              <a:pPr algn="ctr"/>
              <a:r>
                <a:rPr lang="en-US" sz="800" dirty="0"/>
                <a:t>*based on Haversine distance</a:t>
              </a:r>
            </a:p>
            <a:p>
              <a:pPr algn="ctr"/>
              <a:endParaRPr lang="en-US" sz="800" dirty="0"/>
            </a:p>
          </p:txBody>
        </p:sp>
        <p:pic>
          <p:nvPicPr>
            <p:cNvPr id="22" name="Graphic 21" descr="Lightbulb">
              <a:extLst>
                <a:ext uri="{FF2B5EF4-FFF2-40B4-BE49-F238E27FC236}">
                  <a16:creationId xmlns:a16="http://schemas.microsoft.com/office/drawing/2014/main" id="{E2F62179-F737-524A-A265-B78EE95BE9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0885" y="1861292"/>
              <a:ext cx="358879" cy="358879"/>
            </a:xfrm>
            <a:prstGeom prst="rect">
              <a:avLst/>
            </a:prstGeom>
          </p:spPr>
        </p:pic>
        <p:sp>
          <p:nvSpPr>
            <p:cNvPr id="25" name="Rectangle 24">
              <a:extLst>
                <a:ext uri="{FF2B5EF4-FFF2-40B4-BE49-F238E27FC236}">
                  <a16:creationId xmlns:a16="http://schemas.microsoft.com/office/drawing/2014/main" id="{E2D59C09-D64D-1F40-A329-5EB351BC3A09}"/>
                </a:ext>
              </a:extLst>
            </p:cNvPr>
            <p:cNvSpPr/>
            <p:nvPr/>
          </p:nvSpPr>
          <p:spPr>
            <a:xfrm>
              <a:off x="919334" y="1788038"/>
              <a:ext cx="4328118" cy="769441"/>
            </a:xfrm>
            <a:prstGeom prst="rect">
              <a:avLst/>
            </a:prstGeom>
          </p:spPr>
          <p:txBody>
            <a:bodyPr wrap="square">
              <a:spAutoFit/>
            </a:bodyPr>
            <a:lstStyle/>
            <a:p>
              <a:r>
                <a:rPr lang="en-US" sz="2600" dirty="0"/>
                <a:t>5,400+ total miles traveled*</a:t>
              </a:r>
            </a:p>
            <a:p>
              <a:r>
                <a:rPr lang="en-US" dirty="0"/>
                <a:t> </a:t>
              </a:r>
              <a:r>
                <a:rPr lang="en-US" sz="1200" dirty="0"/>
                <a:t>72% of deliveries via bicycle, 21% by car</a:t>
              </a:r>
            </a:p>
          </p:txBody>
        </p:sp>
      </p:grpSp>
      <p:cxnSp>
        <p:nvCxnSpPr>
          <p:cNvPr id="29" name="Straight Connector 28">
            <a:extLst>
              <a:ext uri="{FF2B5EF4-FFF2-40B4-BE49-F238E27FC236}">
                <a16:creationId xmlns:a16="http://schemas.microsoft.com/office/drawing/2014/main" id="{9A8F8DA5-0F8C-AE4C-AB32-6C5AC68B80B1}"/>
              </a:ext>
            </a:extLst>
          </p:cNvPr>
          <p:cNvCxnSpPr>
            <a:cxnSpLocks/>
          </p:cNvCxnSpPr>
          <p:nvPr/>
        </p:nvCxnSpPr>
        <p:spPr>
          <a:xfrm>
            <a:off x="815050" y="3296552"/>
            <a:ext cx="10538750"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D7AF7DA0-2A6D-6646-B690-448BF9C9B062}"/>
              </a:ext>
            </a:extLst>
          </p:cNvPr>
          <p:cNvCxnSpPr>
            <a:cxnSpLocks/>
          </p:cNvCxnSpPr>
          <p:nvPr/>
        </p:nvCxnSpPr>
        <p:spPr>
          <a:xfrm>
            <a:off x="815050" y="5144513"/>
            <a:ext cx="105387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05969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832C4-7622-494F-9E4C-79C79E79ABD9}"/>
              </a:ext>
            </a:extLst>
          </p:cNvPr>
          <p:cNvSpPr>
            <a:spLocks noGrp="1"/>
          </p:cNvSpPr>
          <p:nvPr>
            <p:ph type="title"/>
          </p:nvPr>
        </p:nvSpPr>
        <p:spPr/>
        <p:txBody>
          <a:bodyPr/>
          <a:lstStyle/>
          <a:p>
            <a:r>
              <a:rPr lang="en-US" dirty="0">
                <a:solidFill>
                  <a:schemeClr val="tx1">
                    <a:lumMod val="50000"/>
                    <a:lumOff val="50000"/>
                  </a:schemeClr>
                </a:solidFill>
              </a:rPr>
              <a:t>3.2.1</a:t>
            </a:r>
            <a:r>
              <a:rPr lang="en-US" dirty="0"/>
              <a:t> Understanding the Jumpman Journey</a:t>
            </a:r>
          </a:p>
        </p:txBody>
      </p:sp>
      <p:sp>
        <p:nvSpPr>
          <p:cNvPr id="5" name="Content Placeholder 13">
            <a:extLst>
              <a:ext uri="{FF2B5EF4-FFF2-40B4-BE49-F238E27FC236}">
                <a16:creationId xmlns:a16="http://schemas.microsoft.com/office/drawing/2014/main" id="{92E4A5FA-12EC-A14E-8D79-8CE28FF0C7C8}"/>
              </a:ext>
            </a:extLst>
          </p:cNvPr>
          <p:cNvSpPr txBox="1">
            <a:spLocks/>
          </p:cNvSpPr>
          <p:nvPr/>
        </p:nvSpPr>
        <p:spPr>
          <a:xfrm>
            <a:off x="1163320" y="1825625"/>
            <a:ext cx="3970154"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t>Jumpman23 is an on-demand delivery platform connecting “</a:t>
            </a:r>
            <a:r>
              <a:rPr lang="en-US" sz="2100" b="1" dirty="0"/>
              <a:t>Jumpmen</a:t>
            </a:r>
            <a:r>
              <a:rPr lang="en-US" sz="2100" dirty="0"/>
              <a:t>” and customers. </a:t>
            </a:r>
          </a:p>
          <a:p>
            <a:r>
              <a:rPr lang="en-US" sz="2100" dirty="0"/>
              <a:t>Jumpmen are sent to merchants to pickup any items requested by the customer. </a:t>
            </a:r>
          </a:p>
          <a:p>
            <a:r>
              <a:rPr lang="en-US" sz="2100" dirty="0"/>
              <a:t>Whenever possible, Jumpman23 will order the  requested items ahead to save the Jumpmen time. </a:t>
            </a:r>
          </a:p>
          <a:p>
            <a:r>
              <a:rPr lang="en-US" sz="2100" dirty="0"/>
              <a:t>Each time a Jumpman23 delivery is  completed, a record is saved to the Jumpman23. </a:t>
            </a:r>
          </a:p>
        </p:txBody>
      </p:sp>
      <p:graphicFrame>
        <p:nvGraphicFramePr>
          <p:cNvPr id="6" name="Diagram 5">
            <a:extLst>
              <a:ext uri="{FF2B5EF4-FFF2-40B4-BE49-F238E27FC236}">
                <a16:creationId xmlns:a16="http://schemas.microsoft.com/office/drawing/2014/main" id="{BFB95A0F-348D-024D-9C5C-3978C84D2EA9}"/>
              </a:ext>
            </a:extLst>
          </p:cNvPr>
          <p:cNvGraphicFramePr/>
          <p:nvPr>
            <p:extLst>
              <p:ext uri="{D42A27DB-BD31-4B8C-83A1-F6EECF244321}">
                <p14:modId xmlns:p14="http://schemas.microsoft.com/office/powerpoint/2010/main" val="1981062134"/>
              </p:ext>
            </p:extLst>
          </p:nvPr>
        </p:nvGraphicFramePr>
        <p:xfrm>
          <a:off x="5715610" y="1708882"/>
          <a:ext cx="4972057" cy="4712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FAA75B54-9849-E540-8122-5C4A88939DE5}"/>
              </a:ext>
            </a:extLst>
          </p:cNvPr>
          <p:cNvSpPr txBox="1"/>
          <p:nvPr/>
        </p:nvSpPr>
        <p:spPr>
          <a:xfrm>
            <a:off x="7380644" y="3429000"/>
            <a:ext cx="1641987" cy="923330"/>
          </a:xfrm>
          <a:prstGeom prst="rect">
            <a:avLst/>
          </a:prstGeom>
          <a:noFill/>
          <a:ln>
            <a:noFill/>
          </a:ln>
        </p:spPr>
        <p:txBody>
          <a:bodyPr wrap="square" rtlCol="0">
            <a:spAutoFit/>
          </a:bodyPr>
          <a:lstStyle/>
          <a:p>
            <a:pPr algn="ctr"/>
            <a:r>
              <a:rPr lang="en-US" b="1" dirty="0"/>
              <a:t>Jumpman </a:t>
            </a:r>
          </a:p>
          <a:p>
            <a:pPr algn="ctr"/>
            <a:r>
              <a:rPr lang="en-US" b="1" dirty="0"/>
              <a:t>Delivery</a:t>
            </a:r>
          </a:p>
          <a:p>
            <a:pPr algn="ctr"/>
            <a:r>
              <a:rPr lang="en-US" b="1" dirty="0"/>
              <a:t>Journey</a:t>
            </a:r>
          </a:p>
        </p:txBody>
      </p:sp>
    </p:spTree>
    <p:extLst>
      <p:ext uri="{BB962C8B-B14F-4D97-AF65-F5344CB8AC3E}">
        <p14:creationId xmlns:p14="http://schemas.microsoft.com/office/powerpoint/2010/main" val="262805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51B99-3936-8F44-9378-5AAC7ED95A7C}"/>
              </a:ext>
            </a:extLst>
          </p:cNvPr>
          <p:cNvSpPr>
            <a:spLocks noGrp="1"/>
          </p:cNvSpPr>
          <p:nvPr>
            <p:ph type="title"/>
          </p:nvPr>
        </p:nvSpPr>
        <p:spPr/>
        <p:txBody>
          <a:bodyPr/>
          <a:lstStyle/>
          <a:p>
            <a:r>
              <a:rPr lang="en-US" dirty="0"/>
              <a:t>Jumpmen misc.</a:t>
            </a:r>
          </a:p>
        </p:txBody>
      </p:sp>
      <p:graphicFrame>
        <p:nvGraphicFramePr>
          <p:cNvPr id="4" name="Content Placeholder 6">
            <a:extLst>
              <a:ext uri="{FF2B5EF4-FFF2-40B4-BE49-F238E27FC236}">
                <a16:creationId xmlns:a16="http://schemas.microsoft.com/office/drawing/2014/main" id="{51A4EE9E-CF8F-F840-A1AA-CBEEDF29CCD8}"/>
              </a:ext>
            </a:extLst>
          </p:cNvPr>
          <p:cNvGraphicFramePr>
            <a:graphicFrameLocks noGrp="1"/>
          </p:cNvGraphicFramePr>
          <p:nvPr>
            <p:ph idx="1"/>
            <p:extLst>
              <p:ext uri="{D42A27DB-BD31-4B8C-83A1-F6EECF244321}">
                <p14:modId xmlns:p14="http://schemas.microsoft.com/office/powerpoint/2010/main" val="696542645"/>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41840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1961</TotalTime>
  <Words>1271</Words>
  <Application>Microsoft Macintosh PowerPoint</Application>
  <PresentationFormat>Widescreen</PresentationFormat>
  <Paragraphs>329</Paragraphs>
  <Slides>20</Slides>
  <Notes>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Jumpman23  New Market Analysis</vt:lpstr>
      <vt:lpstr>ANALYSIS OVERVIEW</vt:lpstr>
      <vt:lpstr>1 EXECUTIVE SUMMARY </vt:lpstr>
      <vt:lpstr>2 INTRODUCTION</vt:lpstr>
      <vt:lpstr>3 NEW MARKET ANALYSIS</vt:lpstr>
      <vt:lpstr>3.1 NEW MARKET ANALYSIS [CUSTOMERS]</vt:lpstr>
      <vt:lpstr>3.2 NEW MARKET ANALYSIS [JUMPMEN]</vt:lpstr>
      <vt:lpstr>3.2.1 Understanding the Jumpman Journey</vt:lpstr>
      <vt:lpstr>Jumpmen misc.</vt:lpstr>
      <vt:lpstr>3.3 NEW MARKET ANALYSIS [BUSINESSES]</vt:lpstr>
      <vt:lpstr>PowerPoint Presentation</vt:lpstr>
      <vt:lpstr>04 DATA INTEGRITY CONCERNS</vt:lpstr>
      <vt:lpstr>Dataset</vt:lpstr>
      <vt:lpstr>Popular Pickup &amp; Dropoff Locations</vt:lpstr>
      <vt:lpstr>PowerPoint Presentation</vt:lpstr>
      <vt:lpstr>Who are the Jumpmen?</vt:lpstr>
      <vt:lpstr>05 Growth Strategy</vt:lpstr>
      <vt:lpstr>05 Growth Opportunities</vt:lpstr>
      <vt:lpstr>06 Next Steps</vt:lpstr>
      <vt:lpstr>07 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Jumpman23 Analysis</dc:title>
  <dc:creator>Stephen Stark</dc:creator>
  <cp:lastModifiedBy>Stephen Stark</cp:lastModifiedBy>
  <cp:revision>59</cp:revision>
  <dcterms:created xsi:type="dcterms:W3CDTF">2020-10-07T19:45:47Z</dcterms:created>
  <dcterms:modified xsi:type="dcterms:W3CDTF">2020-10-09T04:57:16Z</dcterms:modified>
</cp:coreProperties>
</file>