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94F9-7083-3349-A1F8-26631728A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F7A12-D825-E549-B933-CBE6F2025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3DC1-E444-C242-A0AD-ACE14EB2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D971-EC80-6540-ABD4-A3EEC6F1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35C7-309B-9448-8603-68F81767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68FD-BCD5-FA47-BCB5-A6166E1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863B6-CDDC-ED42-B3DF-D1A1A864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34DF-403B-9744-B537-A6A11D8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80AB-6767-244A-9448-3E4AA5F4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35B7-6287-494A-8DEA-122F1533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50CB2-3028-AC45-AD19-D0859964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1920-1836-3B43-9159-1D14855F6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E89C-D624-894E-A465-303D9E2B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6F76-393D-4947-BDA1-54412BA8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8415-FE80-6D42-9998-7A1CD40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8EB8-8D7D-874B-9A1B-FA154EDA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4316-EECA-A54E-AA08-98AC92C8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4B36-6035-A149-927C-F98D3BF4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25B9-33DE-E740-AACE-3CF9EAAC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5B3C-1035-894D-A193-49D95CF3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80A8-2AAA-584B-9F53-27F996BE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E6C98-F79E-D047-90A1-99D701EA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1CDD-ED19-494F-9665-947E953B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0D1B-79F4-1344-8D9B-D3DFBF4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17D5-9A54-334D-9546-0FA10997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9815-046C-754B-B5A1-D98F14B0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0042-437E-484A-B07C-D929233CF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896E9-F3E9-6546-B3BF-B2FF21B87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D322-DD0F-5B42-AB6B-FC56664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856EA-304E-0349-9588-E0DD6B44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3B3A-BDAE-F842-9C16-F4B76154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F3D2-3072-B248-9959-B37515BD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A4EF-15E3-4044-BB56-AA7754ED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C900C-474C-3741-9771-F1E467AE5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8EC06-0EA5-1E4C-8948-BEE93004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B8D1-F24F-1C4A-A9FB-C22D86DA7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A2C0D-3C3B-9544-83EB-CC18E0F4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02155-273F-D348-B2FC-C1A9091E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3CE84-DB3B-FE46-A7B6-CA3F89A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5692-2D45-9743-A4B9-FFE4924B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DD5D1-2462-8440-BA5E-771D47B0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5EC7A-0A45-6448-8F59-6836EE5F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160C5-034C-2544-8812-BFBC95A2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DC322-0F79-644D-8549-BFEE3D9A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C7589-60F3-424E-A1AD-F5FBFB63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BD58-24CC-894D-8724-78595E73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C82C-24DF-E547-B018-2D91404F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9003-517F-294B-A907-9662037E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C9F43-6149-9346-9944-F9AABD7A2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00AB-3665-DD43-8719-D9099013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008AB-3C77-E449-9C94-BEFB1225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03DA-DB46-0347-917D-45F538EA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C611-8717-6943-AB4B-529C4A5B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2F603-2E7D-3C4C-902B-BD1DBDF30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979A7-288C-614A-921B-DFDB57E9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76FA4-F723-5B45-A110-18CB694B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12EC-2A88-0E40-83F5-2FA3B994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9F623-6C56-9941-BD8E-B2BDA14B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3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EBA98-D7F2-214A-8112-8CFF9834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0AB3-DADC-2A46-BA04-4A05FC75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43A9-3759-7843-9094-6A678C5E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BBA6-E256-894D-A6BA-117FE84453E6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511A-5F8B-7F45-9335-3C102DF9C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A20B-668B-6842-A45F-66B4EC67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0050-5902-8349-86BA-694C24D2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AA94C8-AF4B-7249-969B-8F03FC20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pipeline 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713212-2233-5243-93E4-5E62F5BD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pipeline </a:t>
            </a:r>
            <a:r>
              <a:rPr lang="fr-FR" dirty="0" err="1"/>
              <a:t>is</a:t>
            </a:r>
            <a:r>
              <a:rPr lang="fr-FR" dirty="0"/>
              <a:t> a group of </a:t>
            </a:r>
            <a:r>
              <a:rPr lang="fr-FR" b="1" dirty="0">
                <a:solidFill>
                  <a:srgbClr val="FF0000"/>
                </a:solidFill>
              </a:rPr>
              <a:t>jobs</a:t>
            </a:r>
            <a:r>
              <a:rPr lang="fr-FR" dirty="0"/>
              <a:t> 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in </a:t>
            </a:r>
            <a:r>
              <a:rPr lang="fr-FR" b="1" dirty="0">
                <a:solidFill>
                  <a:srgbClr val="FF0000"/>
                </a:solidFill>
              </a:rPr>
              <a:t>stages</a:t>
            </a:r>
            <a:r>
              <a:rPr lang="fr-FR" dirty="0"/>
              <a:t>. All of the jobs in a stage are </a:t>
            </a:r>
            <a:r>
              <a:rPr lang="fr-FR" dirty="0" err="1"/>
              <a:t>executed</a:t>
            </a:r>
            <a:r>
              <a:rPr lang="fr-FR" dirty="0"/>
              <a:t> in </a:t>
            </a:r>
            <a:r>
              <a:rPr lang="fr-FR" dirty="0" err="1"/>
              <a:t>parallel</a:t>
            </a:r>
            <a:r>
              <a:rPr lang="fr-FR" dirty="0"/>
              <a:t>, and if </a:t>
            </a:r>
            <a:r>
              <a:rPr lang="fr-FR" dirty="0" err="1"/>
              <a:t>they</a:t>
            </a:r>
            <a:r>
              <a:rPr lang="fr-FR" dirty="0"/>
              <a:t> all </a:t>
            </a:r>
            <a:r>
              <a:rPr lang="fr-FR" dirty="0" err="1"/>
              <a:t>succeed</a:t>
            </a:r>
            <a:r>
              <a:rPr lang="fr-FR" dirty="0"/>
              <a:t>, the pipeline moves on to the </a:t>
            </a:r>
            <a:r>
              <a:rPr lang="fr-FR" dirty="0" err="1"/>
              <a:t>next</a:t>
            </a:r>
            <a:r>
              <a:rPr lang="fr-FR" dirty="0"/>
              <a:t> stage. If one of the jobs </a:t>
            </a:r>
            <a:r>
              <a:rPr lang="fr-FR" dirty="0" err="1"/>
              <a:t>fails</a:t>
            </a:r>
            <a:r>
              <a:rPr lang="fr-FR" dirty="0"/>
              <a:t>, the </a:t>
            </a:r>
            <a:r>
              <a:rPr lang="fr-FR" dirty="0" err="1"/>
              <a:t>next</a:t>
            </a:r>
            <a:r>
              <a:rPr lang="fr-FR" dirty="0"/>
              <a:t> stage </a:t>
            </a:r>
            <a:r>
              <a:rPr lang="fr-FR" dirty="0" err="1"/>
              <a:t>is</a:t>
            </a:r>
            <a:r>
              <a:rPr lang="fr-FR" dirty="0"/>
              <a:t> not (</a:t>
            </a:r>
            <a:r>
              <a:rPr lang="fr-FR" dirty="0" err="1"/>
              <a:t>usually</a:t>
            </a:r>
            <a:r>
              <a:rPr lang="fr-FR" dirty="0"/>
              <a:t>) </a:t>
            </a:r>
            <a:r>
              <a:rPr lang="fr-FR" dirty="0" err="1"/>
              <a:t>executed</a:t>
            </a:r>
            <a:r>
              <a:rPr lang="fr-FR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ADFD0-1CE4-B141-8E5E-F4760DC191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16" y="3710892"/>
            <a:ext cx="11772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6B5CD-9F89-EA4E-9DD9-FD5A2F2D06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02" y="3742505"/>
            <a:ext cx="562067" cy="616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6F163-CC9C-7D4D-BB60-344C7277E1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482" y="3827905"/>
            <a:ext cx="1752605" cy="563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E0DEE-0248-6546-8CEB-86D091F1304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040" y="1493071"/>
            <a:ext cx="24003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90AA7E-B26A-8C41-A10D-D3281F6EE24A}"/>
              </a:ext>
            </a:extLst>
          </p:cNvPr>
          <p:cNvGrpSpPr/>
          <p:nvPr/>
        </p:nvGrpSpPr>
        <p:grpSpPr>
          <a:xfrm>
            <a:off x="8639951" y="3683224"/>
            <a:ext cx="1140110" cy="1060447"/>
            <a:chOff x="2132012" y="5518152"/>
            <a:chExt cx="1140110" cy="1060447"/>
          </a:xfrm>
        </p:grpSpPr>
        <p:pic>
          <p:nvPicPr>
            <p:cNvPr id="8" name="Picture 7" descr="VE-big.emf">
              <a:extLst>
                <a:ext uri="{FF2B5EF4-FFF2-40B4-BE49-F238E27FC236}">
                  <a16:creationId xmlns:a16="http://schemas.microsoft.com/office/drawing/2014/main" id="{78481CD8-6007-534E-B887-618386A1A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8263" y="5518152"/>
              <a:ext cx="427609" cy="315341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671325-D853-FA49-AB11-7322206D3A99}"/>
                </a:ext>
              </a:extLst>
            </p:cNvPr>
            <p:cNvGrpSpPr/>
            <p:nvPr/>
          </p:nvGrpSpPr>
          <p:grpSpPr>
            <a:xfrm>
              <a:off x="2132012" y="5867401"/>
              <a:ext cx="1140110" cy="711198"/>
              <a:chOff x="4213954" y="1418349"/>
              <a:chExt cx="855305" cy="533398"/>
            </a:xfrm>
          </p:grpSpPr>
          <p:sp>
            <p:nvSpPr>
              <p:cNvPr id="10" name="Freeform 32">
                <a:extLst>
                  <a:ext uri="{FF2B5EF4-FFF2-40B4-BE49-F238E27FC236}">
                    <a16:creationId xmlns:a16="http://schemas.microsoft.com/office/drawing/2014/main" id="{A0F265B7-6849-0A4C-AA6E-5B531870CF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1575" y="1418349"/>
                <a:ext cx="500062" cy="115888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32732-B4D6-D44C-9D67-A8054C86768E}"/>
                  </a:ext>
                </a:extLst>
              </p:cNvPr>
              <p:cNvSpPr txBox="1"/>
              <p:nvPr/>
            </p:nvSpPr>
            <p:spPr>
              <a:xfrm>
                <a:off x="4213954" y="1539711"/>
                <a:ext cx="855305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BIG-IP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Virtual Edition(s)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F05E9-52AB-284A-8A06-CEC6D02137E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674" y="1697890"/>
            <a:ext cx="1944664" cy="50476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7E368-6D21-5B44-AD0E-70384DACF5F4}"/>
              </a:ext>
            </a:extLst>
          </p:cNvPr>
          <p:cNvSpPr/>
          <p:nvPr/>
        </p:nvSpPr>
        <p:spPr>
          <a:xfrm>
            <a:off x="465219" y="1070892"/>
            <a:ext cx="2668399" cy="3398088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800032-0C8C-1248-91B6-8EDED22EFD16}"/>
              </a:ext>
            </a:extLst>
          </p:cNvPr>
          <p:cNvSpPr/>
          <p:nvPr/>
        </p:nvSpPr>
        <p:spPr>
          <a:xfrm>
            <a:off x="551107" y="5640508"/>
            <a:ext cx="2496621" cy="1135417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BFB97-3F54-0043-B1E3-FDCEF4F71A0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03" y="6158231"/>
            <a:ext cx="552705" cy="60602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10A4F2-06A2-6745-A74F-B74F053F9B4F}"/>
              </a:ext>
            </a:extLst>
          </p:cNvPr>
          <p:cNvSpPr/>
          <p:nvPr/>
        </p:nvSpPr>
        <p:spPr>
          <a:xfrm>
            <a:off x="653201" y="1403437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B696E6-0D19-7E4F-B984-76DBA3790B0F}"/>
              </a:ext>
            </a:extLst>
          </p:cNvPr>
          <p:cNvSpPr/>
          <p:nvPr/>
        </p:nvSpPr>
        <p:spPr>
          <a:xfrm>
            <a:off x="659800" y="1936686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B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DE6563-BD25-374A-8F62-39EB1AD194BF}"/>
              </a:ext>
            </a:extLst>
          </p:cNvPr>
          <p:cNvSpPr/>
          <p:nvPr/>
        </p:nvSpPr>
        <p:spPr>
          <a:xfrm>
            <a:off x="659800" y="3054425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ADC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02F6B-45B2-E34C-869E-DC78DDE62E35}"/>
              </a:ext>
            </a:extLst>
          </p:cNvPr>
          <p:cNvSpPr txBox="1"/>
          <p:nvPr/>
        </p:nvSpPr>
        <p:spPr>
          <a:xfrm>
            <a:off x="1799416" y="4061111"/>
            <a:ext cx="11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Tenant 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BCDF-EE4E-0249-AB5E-2D3361E454DF}"/>
              </a:ext>
            </a:extLst>
          </p:cNvPr>
          <p:cNvSpPr txBox="1"/>
          <p:nvPr/>
        </p:nvSpPr>
        <p:spPr>
          <a:xfrm>
            <a:off x="2108037" y="6129594"/>
            <a:ext cx="10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Security policies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945C7E-2DE6-C94C-9B36-74927FEB12E0}"/>
              </a:ext>
            </a:extLst>
          </p:cNvPr>
          <p:cNvGrpSpPr/>
          <p:nvPr/>
        </p:nvGrpSpPr>
        <p:grpSpPr>
          <a:xfrm>
            <a:off x="1380509" y="5877032"/>
            <a:ext cx="1140110" cy="917729"/>
            <a:chOff x="4693040" y="5044611"/>
            <a:chExt cx="1140110" cy="9177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7F4698-2714-014D-B08C-86CAD9EAA4F0}"/>
                </a:ext>
              </a:extLst>
            </p:cNvPr>
            <p:cNvSpPr/>
            <p:nvPr/>
          </p:nvSpPr>
          <p:spPr>
            <a:xfrm>
              <a:off x="4894816" y="5044611"/>
              <a:ext cx="529940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61F2C0-B4BC-7A4E-ADAE-69BCC872C98B}"/>
                </a:ext>
              </a:extLst>
            </p:cNvPr>
            <p:cNvSpPr/>
            <p:nvPr/>
          </p:nvSpPr>
          <p:spPr>
            <a:xfrm>
              <a:off x="4787758" y="5135366"/>
              <a:ext cx="542818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AF3348-6200-C24C-AD06-045343996C16}"/>
                </a:ext>
              </a:extLst>
            </p:cNvPr>
            <p:cNvGrpSpPr/>
            <p:nvPr/>
          </p:nvGrpSpPr>
          <p:grpSpPr>
            <a:xfrm>
              <a:off x="4693040" y="5431606"/>
              <a:ext cx="1140110" cy="530734"/>
              <a:chOff x="4103644" y="1057084"/>
              <a:chExt cx="855305" cy="398051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BBA6381C-5E5E-3442-AD58-AB96D45F5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344" y="1057084"/>
                <a:ext cx="133434" cy="214502"/>
              </a:xfrm>
              <a:custGeom>
                <a:avLst/>
                <a:gdLst>
                  <a:gd name="T0" fmla="*/ 394 w 398"/>
                  <a:gd name="T1" fmla="*/ 63 h 433"/>
                  <a:gd name="T2" fmla="*/ 383 w 398"/>
                  <a:gd name="T3" fmla="*/ 45 h 433"/>
                  <a:gd name="T4" fmla="*/ 361 w 398"/>
                  <a:gd name="T5" fmla="*/ 48 h 433"/>
                  <a:gd name="T6" fmla="*/ 309 w 398"/>
                  <a:gd name="T7" fmla="*/ 67 h 433"/>
                  <a:gd name="T8" fmla="*/ 216 w 398"/>
                  <a:gd name="T9" fmla="*/ 9 h 433"/>
                  <a:gd name="T10" fmla="*/ 199 w 398"/>
                  <a:gd name="T11" fmla="*/ 0 h 433"/>
                  <a:gd name="T12" fmla="*/ 182 w 398"/>
                  <a:gd name="T13" fmla="*/ 9 h 433"/>
                  <a:gd name="T14" fmla="*/ 89 w 398"/>
                  <a:gd name="T15" fmla="*/ 67 h 433"/>
                  <a:gd name="T16" fmla="*/ 37 w 398"/>
                  <a:gd name="T17" fmla="*/ 48 h 433"/>
                  <a:gd name="T18" fmla="*/ 16 w 398"/>
                  <a:gd name="T19" fmla="*/ 45 h 433"/>
                  <a:gd name="T20" fmla="*/ 4 w 398"/>
                  <a:gd name="T21" fmla="*/ 63 h 433"/>
                  <a:gd name="T22" fmla="*/ 21 w 398"/>
                  <a:gd name="T23" fmla="*/ 220 h 433"/>
                  <a:gd name="T24" fmla="*/ 193 w 398"/>
                  <a:gd name="T25" fmla="*/ 432 h 433"/>
                  <a:gd name="T26" fmla="*/ 199 w 398"/>
                  <a:gd name="T27" fmla="*/ 433 h 433"/>
                  <a:gd name="T28" fmla="*/ 206 w 398"/>
                  <a:gd name="T29" fmla="*/ 432 h 433"/>
                  <a:gd name="T30" fmla="*/ 378 w 398"/>
                  <a:gd name="T31" fmla="*/ 220 h 433"/>
                  <a:gd name="T32" fmla="*/ 394 w 398"/>
                  <a:gd name="T33" fmla="*/ 6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8" h="433">
                    <a:moveTo>
                      <a:pt x="394" y="63"/>
                    </a:moveTo>
                    <a:cubicBezTo>
                      <a:pt x="394" y="55"/>
                      <a:pt x="389" y="49"/>
                      <a:pt x="383" y="45"/>
                    </a:cubicBezTo>
                    <a:cubicBezTo>
                      <a:pt x="376" y="42"/>
                      <a:pt x="368" y="43"/>
                      <a:pt x="361" y="48"/>
                    </a:cubicBezTo>
                    <a:cubicBezTo>
                      <a:pt x="344" y="60"/>
                      <a:pt x="326" y="67"/>
                      <a:pt x="309" y="67"/>
                    </a:cubicBezTo>
                    <a:cubicBezTo>
                      <a:pt x="257" y="67"/>
                      <a:pt x="217" y="10"/>
                      <a:pt x="216" y="9"/>
                    </a:cubicBezTo>
                    <a:cubicBezTo>
                      <a:pt x="213" y="3"/>
                      <a:pt x="206" y="0"/>
                      <a:pt x="199" y="0"/>
                    </a:cubicBezTo>
                    <a:cubicBezTo>
                      <a:pt x="192" y="0"/>
                      <a:pt x="186" y="3"/>
                      <a:pt x="182" y="9"/>
                    </a:cubicBezTo>
                    <a:cubicBezTo>
                      <a:pt x="182" y="10"/>
                      <a:pt x="141" y="67"/>
                      <a:pt x="89" y="67"/>
                    </a:cubicBezTo>
                    <a:cubicBezTo>
                      <a:pt x="72" y="67"/>
                      <a:pt x="54" y="60"/>
                      <a:pt x="37" y="48"/>
                    </a:cubicBezTo>
                    <a:cubicBezTo>
                      <a:pt x="31" y="43"/>
                      <a:pt x="23" y="42"/>
                      <a:pt x="16" y="45"/>
                    </a:cubicBezTo>
                    <a:cubicBezTo>
                      <a:pt x="9" y="49"/>
                      <a:pt x="4" y="55"/>
                      <a:pt x="4" y="63"/>
                    </a:cubicBezTo>
                    <a:cubicBezTo>
                      <a:pt x="4" y="66"/>
                      <a:pt x="0" y="138"/>
                      <a:pt x="21" y="220"/>
                    </a:cubicBezTo>
                    <a:cubicBezTo>
                      <a:pt x="49" y="330"/>
                      <a:pt x="108" y="404"/>
                      <a:pt x="193" y="432"/>
                    </a:cubicBezTo>
                    <a:cubicBezTo>
                      <a:pt x="195" y="433"/>
                      <a:pt x="197" y="433"/>
                      <a:pt x="199" y="433"/>
                    </a:cubicBezTo>
                    <a:cubicBezTo>
                      <a:pt x="201" y="433"/>
                      <a:pt x="204" y="433"/>
                      <a:pt x="206" y="432"/>
                    </a:cubicBezTo>
                    <a:cubicBezTo>
                      <a:pt x="290" y="404"/>
                      <a:pt x="350" y="330"/>
                      <a:pt x="378" y="220"/>
                    </a:cubicBezTo>
                    <a:cubicBezTo>
                      <a:pt x="398" y="138"/>
                      <a:pt x="395" y="66"/>
                      <a:pt x="394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BC31B8-3854-C349-8A93-48271BA39487}"/>
                  </a:ext>
                </a:extLst>
              </p:cNvPr>
              <p:cNvSpPr txBox="1"/>
              <p:nvPr/>
            </p:nvSpPr>
            <p:spPr>
              <a:xfrm>
                <a:off x="4103644" y="1271623"/>
                <a:ext cx="855305" cy="18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534EB0-C37B-454C-A049-7519D2971A48}"/>
                </a:ext>
              </a:extLst>
            </p:cNvPr>
            <p:cNvCxnSpPr/>
            <p:nvPr/>
          </p:nvCxnSpPr>
          <p:spPr>
            <a:xfrm>
              <a:off x="4879397" y="5229546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65B1FE-7CEF-A744-A9F3-DC8B35F3B9DA}"/>
                </a:ext>
              </a:extLst>
            </p:cNvPr>
            <p:cNvCxnSpPr/>
            <p:nvPr/>
          </p:nvCxnSpPr>
          <p:spPr>
            <a:xfrm>
              <a:off x="4877687" y="5340850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307ADC-1A0E-EC4C-8A73-BF891AB55231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51" y="5472702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16AE95-CCBC-B643-9BF3-1768F60F0DC8}"/>
                </a:ext>
              </a:extLst>
            </p:cNvPr>
            <p:cNvCxnSpPr>
              <a:cxnSpLocks/>
            </p:cNvCxnSpPr>
            <p:nvPr/>
          </p:nvCxnSpPr>
          <p:spPr>
            <a:xfrm>
              <a:off x="4894815" y="5584006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37D905-B32A-1B41-B176-C103E82AC315}"/>
              </a:ext>
            </a:extLst>
          </p:cNvPr>
          <p:cNvGrpSpPr/>
          <p:nvPr/>
        </p:nvGrpSpPr>
        <p:grpSpPr>
          <a:xfrm>
            <a:off x="3248984" y="2691825"/>
            <a:ext cx="1761498" cy="1306740"/>
            <a:chOff x="3248984" y="2404153"/>
            <a:chExt cx="1761498" cy="13067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15D2387-AE8C-0942-BFE9-9E9BBAD22AF2}"/>
                </a:ext>
              </a:extLst>
            </p:cNvPr>
            <p:cNvCxnSpPr>
              <a:cxnSpLocks/>
            </p:cNvCxnSpPr>
            <p:nvPr/>
          </p:nvCxnSpPr>
          <p:spPr>
            <a:xfrm>
              <a:off x="3328199" y="2404153"/>
              <a:ext cx="1682283" cy="114906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2B3044D-E230-8644-A366-6B2911BBEE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984" y="2628002"/>
              <a:ext cx="1598550" cy="108289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1F22E7-4E5E-5940-B752-434FA677BFB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364493" y="4468980"/>
            <a:ext cx="5275458" cy="142394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7E264C-522F-3F4C-B0D0-A64412DCD79A}"/>
              </a:ext>
            </a:extLst>
          </p:cNvPr>
          <p:cNvCxnSpPr>
            <a:cxnSpLocks/>
          </p:cNvCxnSpPr>
          <p:nvPr/>
        </p:nvCxnSpPr>
        <p:spPr>
          <a:xfrm>
            <a:off x="6065382" y="2407471"/>
            <a:ext cx="0" cy="14204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ABBAA6-D885-AB45-A1FF-F7DD185693FB}"/>
              </a:ext>
            </a:extLst>
          </p:cNvPr>
          <p:cNvCxnSpPr>
            <a:cxnSpLocks/>
          </p:cNvCxnSpPr>
          <p:nvPr/>
        </p:nvCxnSpPr>
        <p:spPr>
          <a:xfrm rot="16733787">
            <a:off x="6743910" y="2573222"/>
            <a:ext cx="1682283" cy="1149069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C7E6BA-B165-F34A-A59F-A785DD7C2F99}"/>
              </a:ext>
            </a:extLst>
          </p:cNvPr>
          <p:cNvCxnSpPr>
            <a:cxnSpLocks/>
          </p:cNvCxnSpPr>
          <p:nvPr/>
        </p:nvCxnSpPr>
        <p:spPr>
          <a:xfrm flipV="1">
            <a:off x="6887661" y="4123465"/>
            <a:ext cx="1772763" cy="3888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14A8D03-7F74-B44E-B082-DC7F51FF8E3B}"/>
              </a:ext>
            </a:extLst>
          </p:cNvPr>
          <p:cNvSpPr txBox="1"/>
          <p:nvPr/>
        </p:nvSpPr>
        <p:spPr>
          <a:xfrm>
            <a:off x="4497635" y="32219"/>
            <a:ext cx="4530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734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6B5CD-9F89-EA4E-9DD9-FD5A2F2D06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02" y="3454833"/>
            <a:ext cx="562067" cy="61628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7E368-6D21-5B44-AD0E-70384DACF5F4}"/>
              </a:ext>
            </a:extLst>
          </p:cNvPr>
          <p:cNvSpPr/>
          <p:nvPr/>
        </p:nvSpPr>
        <p:spPr>
          <a:xfrm>
            <a:off x="465219" y="783220"/>
            <a:ext cx="2668399" cy="3398088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800032-0C8C-1248-91B6-8EDED22EFD16}"/>
              </a:ext>
            </a:extLst>
          </p:cNvPr>
          <p:cNvSpPr/>
          <p:nvPr/>
        </p:nvSpPr>
        <p:spPr>
          <a:xfrm>
            <a:off x="551107" y="5352836"/>
            <a:ext cx="2496621" cy="1135417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BFB97-3F54-0043-B1E3-FDCEF4F71A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03" y="5870559"/>
            <a:ext cx="552705" cy="60602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10A4F2-06A2-6745-A74F-B74F053F9B4F}"/>
              </a:ext>
            </a:extLst>
          </p:cNvPr>
          <p:cNvSpPr/>
          <p:nvPr/>
        </p:nvSpPr>
        <p:spPr>
          <a:xfrm>
            <a:off x="653201" y="1115765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B696E6-0D19-7E4F-B984-76DBA3790B0F}"/>
              </a:ext>
            </a:extLst>
          </p:cNvPr>
          <p:cNvSpPr/>
          <p:nvPr/>
        </p:nvSpPr>
        <p:spPr>
          <a:xfrm>
            <a:off x="659800" y="1649014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B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DE6563-BD25-374A-8F62-39EB1AD194BF}"/>
              </a:ext>
            </a:extLst>
          </p:cNvPr>
          <p:cNvSpPr/>
          <p:nvPr/>
        </p:nvSpPr>
        <p:spPr>
          <a:xfrm>
            <a:off x="659800" y="2766753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ADC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02F6B-45B2-E34C-869E-DC78DDE62E35}"/>
              </a:ext>
            </a:extLst>
          </p:cNvPr>
          <p:cNvSpPr txBox="1"/>
          <p:nvPr/>
        </p:nvSpPr>
        <p:spPr>
          <a:xfrm>
            <a:off x="1799416" y="3773439"/>
            <a:ext cx="11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Tenant 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BCDF-EE4E-0249-AB5E-2D3361E454DF}"/>
              </a:ext>
            </a:extLst>
          </p:cNvPr>
          <p:cNvSpPr txBox="1"/>
          <p:nvPr/>
        </p:nvSpPr>
        <p:spPr>
          <a:xfrm>
            <a:off x="2108037" y="5841922"/>
            <a:ext cx="10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Security policies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945C7E-2DE6-C94C-9B36-74927FEB12E0}"/>
              </a:ext>
            </a:extLst>
          </p:cNvPr>
          <p:cNvGrpSpPr/>
          <p:nvPr/>
        </p:nvGrpSpPr>
        <p:grpSpPr>
          <a:xfrm>
            <a:off x="1380509" y="5589360"/>
            <a:ext cx="1140110" cy="917729"/>
            <a:chOff x="4693040" y="5044611"/>
            <a:chExt cx="1140110" cy="9177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7F4698-2714-014D-B08C-86CAD9EAA4F0}"/>
                </a:ext>
              </a:extLst>
            </p:cNvPr>
            <p:cNvSpPr/>
            <p:nvPr/>
          </p:nvSpPr>
          <p:spPr>
            <a:xfrm>
              <a:off x="4894816" y="5044611"/>
              <a:ext cx="529940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61F2C0-B4BC-7A4E-ADAE-69BCC872C98B}"/>
                </a:ext>
              </a:extLst>
            </p:cNvPr>
            <p:cNvSpPr/>
            <p:nvPr/>
          </p:nvSpPr>
          <p:spPr>
            <a:xfrm>
              <a:off x="4787758" y="5135366"/>
              <a:ext cx="542818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AF3348-6200-C24C-AD06-045343996C16}"/>
                </a:ext>
              </a:extLst>
            </p:cNvPr>
            <p:cNvGrpSpPr/>
            <p:nvPr/>
          </p:nvGrpSpPr>
          <p:grpSpPr>
            <a:xfrm>
              <a:off x="4693040" y="5431606"/>
              <a:ext cx="1140110" cy="530734"/>
              <a:chOff x="4103644" y="1057084"/>
              <a:chExt cx="855305" cy="398051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BBA6381C-5E5E-3442-AD58-AB96D45F5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344" y="1057084"/>
                <a:ext cx="133434" cy="214502"/>
              </a:xfrm>
              <a:custGeom>
                <a:avLst/>
                <a:gdLst>
                  <a:gd name="T0" fmla="*/ 394 w 398"/>
                  <a:gd name="T1" fmla="*/ 63 h 433"/>
                  <a:gd name="T2" fmla="*/ 383 w 398"/>
                  <a:gd name="T3" fmla="*/ 45 h 433"/>
                  <a:gd name="T4" fmla="*/ 361 w 398"/>
                  <a:gd name="T5" fmla="*/ 48 h 433"/>
                  <a:gd name="T6" fmla="*/ 309 w 398"/>
                  <a:gd name="T7" fmla="*/ 67 h 433"/>
                  <a:gd name="T8" fmla="*/ 216 w 398"/>
                  <a:gd name="T9" fmla="*/ 9 h 433"/>
                  <a:gd name="T10" fmla="*/ 199 w 398"/>
                  <a:gd name="T11" fmla="*/ 0 h 433"/>
                  <a:gd name="T12" fmla="*/ 182 w 398"/>
                  <a:gd name="T13" fmla="*/ 9 h 433"/>
                  <a:gd name="T14" fmla="*/ 89 w 398"/>
                  <a:gd name="T15" fmla="*/ 67 h 433"/>
                  <a:gd name="T16" fmla="*/ 37 w 398"/>
                  <a:gd name="T17" fmla="*/ 48 h 433"/>
                  <a:gd name="T18" fmla="*/ 16 w 398"/>
                  <a:gd name="T19" fmla="*/ 45 h 433"/>
                  <a:gd name="T20" fmla="*/ 4 w 398"/>
                  <a:gd name="T21" fmla="*/ 63 h 433"/>
                  <a:gd name="T22" fmla="*/ 21 w 398"/>
                  <a:gd name="T23" fmla="*/ 220 h 433"/>
                  <a:gd name="T24" fmla="*/ 193 w 398"/>
                  <a:gd name="T25" fmla="*/ 432 h 433"/>
                  <a:gd name="T26" fmla="*/ 199 w 398"/>
                  <a:gd name="T27" fmla="*/ 433 h 433"/>
                  <a:gd name="T28" fmla="*/ 206 w 398"/>
                  <a:gd name="T29" fmla="*/ 432 h 433"/>
                  <a:gd name="T30" fmla="*/ 378 w 398"/>
                  <a:gd name="T31" fmla="*/ 220 h 433"/>
                  <a:gd name="T32" fmla="*/ 394 w 398"/>
                  <a:gd name="T33" fmla="*/ 6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8" h="433">
                    <a:moveTo>
                      <a:pt x="394" y="63"/>
                    </a:moveTo>
                    <a:cubicBezTo>
                      <a:pt x="394" y="55"/>
                      <a:pt x="389" y="49"/>
                      <a:pt x="383" y="45"/>
                    </a:cubicBezTo>
                    <a:cubicBezTo>
                      <a:pt x="376" y="42"/>
                      <a:pt x="368" y="43"/>
                      <a:pt x="361" y="48"/>
                    </a:cubicBezTo>
                    <a:cubicBezTo>
                      <a:pt x="344" y="60"/>
                      <a:pt x="326" y="67"/>
                      <a:pt x="309" y="67"/>
                    </a:cubicBezTo>
                    <a:cubicBezTo>
                      <a:pt x="257" y="67"/>
                      <a:pt x="217" y="10"/>
                      <a:pt x="216" y="9"/>
                    </a:cubicBezTo>
                    <a:cubicBezTo>
                      <a:pt x="213" y="3"/>
                      <a:pt x="206" y="0"/>
                      <a:pt x="199" y="0"/>
                    </a:cubicBezTo>
                    <a:cubicBezTo>
                      <a:pt x="192" y="0"/>
                      <a:pt x="186" y="3"/>
                      <a:pt x="182" y="9"/>
                    </a:cubicBezTo>
                    <a:cubicBezTo>
                      <a:pt x="182" y="10"/>
                      <a:pt x="141" y="67"/>
                      <a:pt x="89" y="67"/>
                    </a:cubicBezTo>
                    <a:cubicBezTo>
                      <a:pt x="72" y="67"/>
                      <a:pt x="54" y="60"/>
                      <a:pt x="37" y="48"/>
                    </a:cubicBezTo>
                    <a:cubicBezTo>
                      <a:pt x="31" y="43"/>
                      <a:pt x="23" y="42"/>
                      <a:pt x="16" y="45"/>
                    </a:cubicBezTo>
                    <a:cubicBezTo>
                      <a:pt x="9" y="49"/>
                      <a:pt x="4" y="55"/>
                      <a:pt x="4" y="63"/>
                    </a:cubicBezTo>
                    <a:cubicBezTo>
                      <a:pt x="4" y="66"/>
                      <a:pt x="0" y="138"/>
                      <a:pt x="21" y="220"/>
                    </a:cubicBezTo>
                    <a:cubicBezTo>
                      <a:pt x="49" y="330"/>
                      <a:pt x="108" y="404"/>
                      <a:pt x="193" y="432"/>
                    </a:cubicBezTo>
                    <a:cubicBezTo>
                      <a:pt x="195" y="433"/>
                      <a:pt x="197" y="433"/>
                      <a:pt x="199" y="433"/>
                    </a:cubicBezTo>
                    <a:cubicBezTo>
                      <a:pt x="201" y="433"/>
                      <a:pt x="204" y="433"/>
                      <a:pt x="206" y="432"/>
                    </a:cubicBezTo>
                    <a:cubicBezTo>
                      <a:pt x="290" y="404"/>
                      <a:pt x="350" y="330"/>
                      <a:pt x="378" y="220"/>
                    </a:cubicBezTo>
                    <a:cubicBezTo>
                      <a:pt x="398" y="138"/>
                      <a:pt x="395" y="66"/>
                      <a:pt x="394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BC31B8-3854-C349-8A93-48271BA39487}"/>
                  </a:ext>
                </a:extLst>
              </p:cNvPr>
              <p:cNvSpPr txBox="1"/>
              <p:nvPr/>
            </p:nvSpPr>
            <p:spPr>
              <a:xfrm>
                <a:off x="4103644" y="1271623"/>
                <a:ext cx="855305" cy="18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534EB0-C37B-454C-A049-7519D2971A48}"/>
                </a:ext>
              </a:extLst>
            </p:cNvPr>
            <p:cNvCxnSpPr/>
            <p:nvPr/>
          </p:nvCxnSpPr>
          <p:spPr>
            <a:xfrm>
              <a:off x="4879397" y="5229546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65B1FE-7CEF-A744-A9F3-DC8B35F3B9DA}"/>
                </a:ext>
              </a:extLst>
            </p:cNvPr>
            <p:cNvCxnSpPr/>
            <p:nvPr/>
          </p:nvCxnSpPr>
          <p:spPr>
            <a:xfrm>
              <a:off x="4877687" y="5340850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307ADC-1A0E-EC4C-8A73-BF891AB55231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51" y="5472702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16AE95-CCBC-B643-9BF3-1768F60F0DC8}"/>
                </a:ext>
              </a:extLst>
            </p:cNvPr>
            <p:cNvCxnSpPr>
              <a:cxnSpLocks/>
            </p:cNvCxnSpPr>
            <p:nvPr/>
          </p:nvCxnSpPr>
          <p:spPr>
            <a:xfrm>
              <a:off x="4894815" y="5584006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0AD365-AC14-F24C-9EC8-45B77374E13D}"/>
              </a:ext>
            </a:extLst>
          </p:cNvPr>
          <p:cNvCxnSpPr/>
          <p:nvPr/>
        </p:nvCxnSpPr>
        <p:spPr>
          <a:xfrm flipV="1">
            <a:off x="3047728" y="965771"/>
            <a:ext cx="2048254" cy="267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BCE3B2-35B4-B84A-9538-03BC73756C15}"/>
              </a:ext>
            </a:extLst>
          </p:cNvPr>
          <p:cNvCxnSpPr>
            <a:cxnSpLocks/>
          </p:cNvCxnSpPr>
          <p:nvPr/>
        </p:nvCxnSpPr>
        <p:spPr>
          <a:xfrm>
            <a:off x="3047728" y="1415451"/>
            <a:ext cx="2048254" cy="1509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328E45-245D-2A4E-B329-C328FA7E0713}"/>
              </a:ext>
            </a:extLst>
          </p:cNvPr>
          <p:cNvCxnSpPr>
            <a:cxnSpLocks/>
          </p:cNvCxnSpPr>
          <p:nvPr/>
        </p:nvCxnSpPr>
        <p:spPr>
          <a:xfrm>
            <a:off x="3047728" y="2925288"/>
            <a:ext cx="2048254" cy="2524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86C408-77D4-6E40-B30D-16C46CCB111F}"/>
              </a:ext>
            </a:extLst>
          </p:cNvPr>
          <p:cNvCxnSpPr>
            <a:cxnSpLocks/>
          </p:cNvCxnSpPr>
          <p:nvPr/>
        </p:nvCxnSpPr>
        <p:spPr>
          <a:xfrm>
            <a:off x="3047728" y="3075961"/>
            <a:ext cx="2086490" cy="13579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BA7B73-FE39-F04C-A877-0825D5A77A5A}"/>
              </a:ext>
            </a:extLst>
          </p:cNvPr>
          <p:cNvSpPr txBox="1"/>
          <p:nvPr/>
        </p:nvSpPr>
        <p:spPr>
          <a:xfrm>
            <a:off x="5211276" y="1099335"/>
            <a:ext cx="579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definition: deployment, service, route definition for </a:t>
            </a:r>
            <a:r>
              <a:rPr lang="en-US" dirty="0" err="1"/>
              <a:t>minishift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ADC service: app definition using as3 declaration model, BIG-IP cluster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C6826-FB62-5142-9E27-A489DCFB779B}"/>
              </a:ext>
            </a:extLst>
          </p:cNvPr>
          <p:cNvSpPr txBox="1"/>
          <p:nvPr/>
        </p:nvSpPr>
        <p:spPr>
          <a:xfrm>
            <a:off x="5211275" y="3233541"/>
            <a:ext cx="579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BIG-IP clusters “owned” by this tenant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cluster contains a list of apps hosted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BC635F-A113-C842-893B-88DAE0A00571}"/>
              </a:ext>
            </a:extLst>
          </p:cNvPr>
          <p:cNvCxnSpPr/>
          <p:nvPr/>
        </p:nvCxnSpPr>
        <p:spPr>
          <a:xfrm flipV="1">
            <a:off x="3085964" y="5455796"/>
            <a:ext cx="2048254" cy="267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719372-F84C-F14C-80A5-B239D7A57E0F}"/>
              </a:ext>
            </a:extLst>
          </p:cNvPr>
          <p:cNvCxnSpPr>
            <a:cxnSpLocks/>
          </p:cNvCxnSpPr>
          <p:nvPr/>
        </p:nvCxnSpPr>
        <p:spPr>
          <a:xfrm>
            <a:off x="3066846" y="5916210"/>
            <a:ext cx="2029136" cy="57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8CCE879-6E13-8D46-8961-51807B3BA289}"/>
              </a:ext>
            </a:extLst>
          </p:cNvPr>
          <p:cNvSpPr txBox="1"/>
          <p:nvPr/>
        </p:nvSpPr>
        <p:spPr>
          <a:xfrm>
            <a:off x="5211275" y="5653189"/>
            <a:ext cx="57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policies to protect apps</a:t>
            </a:r>
          </a:p>
        </p:txBody>
      </p:sp>
    </p:spTree>
    <p:extLst>
      <p:ext uri="{BB962C8B-B14F-4D97-AF65-F5344CB8AC3E}">
        <p14:creationId xmlns:p14="http://schemas.microsoft.com/office/powerpoint/2010/main" val="327424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6F163-CC9C-7D4D-BB60-344C7277E1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934" y="3879280"/>
            <a:ext cx="1752605" cy="563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E0DEE-0248-6546-8CEB-86D091F1304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87" y="1092384"/>
            <a:ext cx="24003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7D539C-67AA-6647-85AD-472D05D0FAF4}"/>
              </a:ext>
            </a:extLst>
          </p:cNvPr>
          <p:cNvSpPr txBox="1"/>
          <p:nvPr/>
        </p:nvSpPr>
        <p:spPr>
          <a:xfrm>
            <a:off x="3482939" y="1092384"/>
            <a:ext cx="6575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 is used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”secrets” : BIG-IP cluster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infrastructure information: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BIG-IP IPs related to a cluster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Minishift</a:t>
            </a:r>
            <a:r>
              <a:rPr lang="en-US" dirty="0"/>
              <a:t>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Minishift</a:t>
            </a:r>
            <a:r>
              <a:rPr lang="en-US" dirty="0"/>
              <a:t> API 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D8B75-7C85-5D46-B244-F8FEB64C4E6A}"/>
              </a:ext>
            </a:extLst>
          </p:cNvPr>
          <p:cNvSpPr txBox="1"/>
          <p:nvPr/>
        </p:nvSpPr>
        <p:spPr>
          <a:xfrm>
            <a:off x="3482938" y="3669486"/>
            <a:ext cx="708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 is used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 pipeline (as a CI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 a pipeline when changes happen in </a:t>
            </a:r>
            <a:r>
              <a:rPr lang="en-US" dirty="0" err="1"/>
              <a:t>gitlab</a:t>
            </a:r>
            <a:r>
              <a:rPr lang="en-US" dirty="0"/>
              <a:t> repos (Webhooks)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CRUD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ADC Services CRUD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5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B90AA7E-B26A-8C41-A10D-D3281F6EE24A}"/>
              </a:ext>
            </a:extLst>
          </p:cNvPr>
          <p:cNvGrpSpPr/>
          <p:nvPr/>
        </p:nvGrpSpPr>
        <p:grpSpPr>
          <a:xfrm>
            <a:off x="1108994" y="3796244"/>
            <a:ext cx="1140110" cy="1060447"/>
            <a:chOff x="2132012" y="5518152"/>
            <a:chExt cx="1140110" cy="1060447"/>
          </a:xfrm>
        </p:grpSpPr>
        <p:pic>
          <p:nvPicPr>
            <p:cNvPr id="8" name="Picture 7" descr="VE-big.emf">
              <a:extLst>
                <a:ext uri="{FF2B5EF4-FFF2-40B4-BE49-F238E27FC236}">
                  <a16:creationId xmlns:a16="http://schemas.microsoft.com/office/drawing/2014/main" id="{78481CD8-6007-534E-B887-618386A1A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8263" y="5518152"/>
              <a:ext cx="427609" cy="315341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671325-D853-FA49-AB11-7322206D3A99}"/>
                </a:ext>
              </a:extLst>
            </p:cNvPr>
            <p:cNvGrpSpPr/>
            <p:nvPr/>
          </p:nvGrpSpPr>
          <p:grpSpPr>
            <a:xfrm>
              <a:off x="2132012" y="5867401"/>
              <a:ext cx="1140110" cy="711198"/>
              <a:chOff x="4213954" y="1418349"/>
              <a:chExt cx="855305" cy="533398"/>
            </a:xfrm>
          </p:grpSpPr>
          <p:sp>
            <p:nvSpPr>
              <p:cNvPr id="10" name="Freeform 32">
                <a:extLst>
                  <a:ext uri="{FF2B5EF4-FFF2-40B4-BE49-F238E27FC236}">
                    <a16:creationId xmlns:a16="http://schemas.microsoft.com/office/drawing/2014/main" id="{A0F265B7-6849-0A4C-AA6E-5B531870CF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1575" y="1418349"/>
                <a:ext cx="500062" cy="115888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32732-B4D6-D44C-9D67-A8054C86768E}"/>
                  </a:ext>
                </a:extLst>
              </p:cNvPr>
              <p:cNvSpPr txBox="1"/>
              <p:nvPr/>
            </p:nvSpPr>
            <p:spPr>
              <a:xfrm>
                <a:off x="4213954" y="1539711"/>
                <a:ext cx="855305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BIG-IP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Virtual Edition(s)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F05E9-52AB-284A-8A06-CEC6D02137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668" y="1286929"/>
            <a:ext cx="1944664" cy="504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5C68E-CAD7-3A4C-AB72-21E1A7F07F13}"/>
              </a:ext>
            </a:extLst>
          </p:cNvPr>
          <p:cNvSpPr txBox="1"/>
          <p:nvPr/>
        </p:nvSpPr>
        <p:spPr>
          <a:xfrm>
            <a:off x="3667874" y="1160980"/>
            <a:ext cx="459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Hat Openshift (</a:t>
            </a:r>
            <a:r>
              <a:rPr lang="en-US" dirty="0" err="1"/>
              <a:t>Minishift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host application based on the </a:t>
            </a:r>
            <a:r>
              <a:rPr lang="en-US" dirty="0" err="1"/>
              <a:t>gitlab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by Jenkins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3B5E7E-ECC6-8D4B-9968-76C8E09F8BCD}"/>
              </a:ext>
            </a:extLst>
          </p:cNvPr>
          <p:cNvSpPr txBox="1"/>
          <p:nvPr/>
        </p:nvSpPr>
        <p:spPr>
          <a:xfrm>
            <a:off x="3667874" y="3796244"/>
            <a:ext cx="688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 BIG-IP: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host application based on the ADC-Services repo on </a:t>
            </a:r>
            <a:r>
              <a:rPr lang="en-US" dirty="0" err="1"/>
              <a:t>gitlab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by Jenkins Server</a:t>
            </a:r>
          </a:p>
        </p:txBody>
      </p:sp>
    </p:spTree>
    <p:extLst>
      <p:ext uri="{BB962C8B-B14F-4D97-AF65-F5344CB8AC3E}">
        <p14:creationId xmlns:p14="http://schemas.microsoft.com/office/powerpoint/2010/main" val="6265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6B5CD-9F89-EA4E-9DD9-FD5A2F2D06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02" y="3742505"/>
            <a:ext cx="562067" cy="616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6F163-CC9C-7D4D-BB60-344C7277E1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482" y="3827905"/>
            <a:ext cx="1752605" cy="563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E0DEE-0248-6546-8CEB-86D091F1304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040" y="1493071"/>
            <a:ext cx="24003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90AA7E-B26A-8C41-A10D-D3281F6EE24A}"/>
              </a:ext>
            </a:extLst>
          </p:cNvPr>
          <p:cNvGrpSpPr/>
          <p:nvPr/>
        </p:nvGrpSpPr>
        <p:grpSpPr>
          <a:xfrm>
            <a:off x="8639951" y="3683224"/>
            <a:ext cx="1140110" cy="1060447"/>
            <a:chOff x="2132012" y="5518152"/>
            <a:chExt cx="1140110" cy="1060447"/>
          </a:xfrm>
        </p:grpSpPr>
        <p:pic>
          <p:nvPicPr>
            <p:cNvPr id="8" name="Picture 7" descr="VE-big.emf">
              <a:extLst>
                <a:ext uri="{FF2B5EF4-FFF2-40B4-BE49-F238E27FC236}">
                  <a16:creationId xmlns:a16="http://schemas.microsoft.com/office/drawing/2014/main" id="{78481CD8-6007-534E-B887-618386A1A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8263" y="5518152"/>
              <a:ext cx="427609" cy="315341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671325-D853-FA49-AB11-7322206D3A99}"/>
                </a:ext>
              </a:extLst>
            </p:cNvPr>
            <p:cNvGrpSpPr/>
            <p:nvPr/>
          </p:nvGrpSpPr>
          <p:grpSpPr>
            <a:xfrm>
              <a:off x="2132012" y="5867401"/>
              <a:ext cx="1140110" cy="711198"/>
              <a:chOff x="4213954" y="1418349"/>
              <a:chExt cx="855305" cy="533398"/>
            </a:xfrm>
          </p:grpSpPr>
          <p:sp>
            <p:nvSpPr>
              <p:cNvPr id="10" name="Freeform 32">
                <a:extLst>
                  <a:ext uri="{FF2B5EF4-FFF2-40B4-BE49-F238E27FC236}">
                    <a16:creationId xmlns:a16="http://schemas.microsoft.com/office/drawing/2014/main" id="{A0F265B7-6849-0A4C-AA6E-5B531870CF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1575" y="1418349"/>
                <a:ext cx="500062" cy="115888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32732-B4D6-D44C-9D67-A8054C86768E}"/>
                  </a:ext>
                </a:extLst>
              </p:cNvPr>
              <p:cNvSpPr txBox="1"/>
              <p:nvPr/>
            </p:nvSpPr>
            <p:spPr>
              <a:xfrm>
                <a:off x="4213954" y="1539711"/>
                <a:ext cx="855305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BIG-IP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Virtual Edition(s)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F05E9-52AB-284A-8A06-CEC6D02137E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674" y="1697890"/>
            <a:ext cx="1944664" cy="50476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7E368-6D21-5B44-AD0E-70384DACF5F4}"/>
              </a:ext>
            </a:extLst>
          </p:cNvPr>
          <p:cNvSpPr/>
          <p:nvPr/>
        </p:nvSpPr>
        <p:spPr>
          <a:xfrm>
            <a:off x="465219" y="1070892"/>
            <a:ext cx="2668399" cy="3398088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800032-0C8C-1248-91B6-8EDED22EFD16}"/>
              </a:ext>
            </a:extLst>
          </p:cNvPr>
          <p:cNvSpPr/>
          <p:nvPr/>
        </p:nvSpPr>
        <p:spPr>
          <a:xfrm>
            <a:off x="551107" y="5640508"/>
            <a:ext cx="2496621" cy="1135417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BFB97-3F54-0043-B1E3-FDCEF4F71A0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03" y="6158231"/>
            <a:ext cx="552705" cy="60602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10A4F2-06A2-6745-A74F-B74F053F9B4F}"/>
              </a:ext>
            </a:extLst>
          </p:cNvPr>
          <p:cNvSpPr/>
          <p:nvPr/>
        </p:nvSpPr>
        <p:spPr>
          <a:xfrm>
            <a:off x="653201" y="1403437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B696E6-0D19-7E4F-B984-76DBA3790B0F}"/>
              </a:ext>
            </a:extLst>
          </p:cNvPr>
          <p:cNvSpPr/>
          <p:nvPr/>
        </p:nvSpPr>
        <p:spPr>
          <a:xfrm>
            <a:off x="659800" y="1936686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B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DE6563-BD25-374A-8F62-39EB1AD194BF}"/>
              </a:ext>
            </a:extLst>
          </p:cNvPr>
          <p:cNvSpPr/>
          <p:nvPr/>
        </p:nvSpPr>
        <p:spPr>
          <a:xfrm>
            <a:off x="659800" y="3054425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ADC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02F6B-45B2-E34C-869E-DC78DDE62E35}"/>
              </a:ext>
            </a:extLst>
          </p:cNvPr>
          <p:cNvSpPr txBox="1"/>
          <p:nvPr/>
        </p:nvSpPr>
        <p:spPr>
          <a:xfrm>
            <a:off x="1799416" y="4061111"/>
            <a:ext cx="11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Tenant 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BCDF-EE4E-0249-AB5E-2D3361E454DF}"/>
              </a:ext>
            </a:extLst>
          </p:cNvPr>
          <p:cNvSpPr txBox="1"/>
          <p:nvPr/>
        </p:nvSpPr>
        <p:spPr>
          <a:xfrm>
            <a:off x="2108037" y="6129594"/>
            <a:ext cx="10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Security policies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945C7E-2DE6-C94C-9B36-74927FEB12E0}"/>
              </a:ext>
            </a:extLst>
          </p:cNvPr>
          <p:cNvGrpSpPr/>
          <p:nvPr/>
        </p:nvGrpSpPr>
        <p:grpSpPr>
          <a:xfrm>
            <a:off x="1380509" y="5877032"/>
            <a:ext cx="1140110" cy="917729"/>
            <a:chOff x="4693040" y="5044611"/>
            <a:chExt cx="1140110" cy="9177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7F4698-2714-014D-B08C-86CAD9EAA4F0}"/>
                </a:ext>
              </a:extLst>
            </p:cNvPr>
            <p:cNvSpPr/>
            <p:nvPr/>
          </p:nvSpPr>
          <p:spPr>
            <a:xfrm>
              <a:off x="4894816" y="5044611"/>
              <a:ext cx="529940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61F2C0-B4BC-7A4E-ADAE-69BCC872C98B}"/>
                </a:ext>
              </a:extLst>
            </p:cNvPr>
            <p:cNvSpPr/>
            <p:nvPr/>
          </p:nvSpPr>
          <p:spPr>
            <a:xfrm>
              <a:off x="4787758" y="5135366"/>
              <a:ext cx="542818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AF3348-6200-C24C-AD06-045343996C16}"/>
                </a:ext>
              </a:extLst>
            </p:cNvPr>
            <p:cNvGrpSpPr/>
            <p:nvPr/>
          </p:nvGrpSpPr>
          <p:grpSpPr>
            <a:xfrm>
              <a:off x="4693040" y="5431606"/>
              <a:ext cx="1140110" cy="530734"/>
              <a:chOff x="4103644" y="1057084"/>
              <a:chExt cx="855305" cy="398051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BBA6381C-5E5E-3442-AD58-AB96D45F5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344" y="1057084"/>
                <a:ext cx="133434" cy="214502"/>
              </a:xfrm>
              <a:custGeom>
                <a:avLst/>
                <a:gdLst>
                  <a:gd name="T0" fmla="*/ 394 w 398"/>
                  <a:gd name="T1" fmla="*/ 63 h 433"/>
                  <a:gd name="T2" fmla="*/ 383 w 398"/>
                  <a:gd name="T3" fmla="*/ 45 h 433"/>
                  <a:gd name="T4" fmla="*/ 361 w 398"/>
                  <a:gd name="T5" fmla="*/ 48 h 433"/>
                  <a:gd name="T6" fmla="*/ 309 w 398"/>
                  <a:gd name="T7" fmla="*/ 67 h 433"/>
                  <a:gd name="T8" fmla="*/ 216 w 398"/>
                  <a:gd name="T9" fmla="*/ 9 h 433"/>
                  <a:gd name="T10" fmla="*/ 199 w 398"/>
                  <a:gd name="T11" fmla="*/ 0 h 433"/>
                  <a:gd name="T12" fmla="*/ 182 w 398"/>
                  <a:gd name="T13" fmla="*/ 9 h 433"/>
                  <a:gd name="T14" fmla="*/ 89 w 398"/>
                  <a:gd name="T15" fmla="*/ 67 h 433"/>
                  <a:gd name="T16" fmla="*/ 37 w 398"/>
                  <a:gd name="T17" fmla="*/ 48 h 433"/>
                  <a:gd name="T18" fmla="*/ 16 w 398"/>
                  <a:gd name="T19" fmla="*/ 45 h 433"/>
                  <a:gd name="T20" fmla="*/ 4 w 398"/>
                  <a:gd name="T21" fmla="*/ 63 h 433"/>
                  <a:gd name="T22" fmla="*/ 21 w 398"/>
                  <a:gd name="T23" fmla="*/ 220 h 433"/>
                  <a:gd name="T24" fmla="*/ 193 w 398"/>
                  <a:gd name="T25" fmla="*/ 432 h 433"/>
                  <a:gd name="T26" fmla="*/ 199 w 398"/>
                  <a:gd name="T27" fmla="*/ 433 h 433"/>
                  <a:gd name="T28" fmla="*/ 206 w 398"/>
                  <a:gd name="T29" fmla="*/ 432 h 433"/>
                  <a:gd name="T30" fmla="*/ 378 w 398"/>
                  <a:gd name="T31" fmla="*/ 220 h 433"/>
                  <a:gd name="T32" fmla="*/ 394 w 398"/>
                  <a:gd name="T33" fmla="*/ 6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8" h="433">
                    <a:moveTo>
                      <a:pt x="394" y="63"/>
                    </a:moveTo>
                    <a:cubicBezTo>
                      <a:pt x="394" y="55"/>
                      <a:pt x="389" y="49"/>
                      <a:pt x="383" y="45"/>
                    </a:cubicBezTo>
                    <a:cubicBezTo>
                      <a:pt x="376" y="42"/>
                      <a:pt x="368" y="43"/>
                      <a:pt x="361" y="48"/>
                    </a:cubicBezTo>
                    <a:cubicBezTo>
                      <a:pt x="344" y="60"/>
                      <a:pt x="326" y="67"/>
                      <a:pt x="309" y="67"/>
                    </a:cubicBezTo>
                    <a:cubicBezTo>
                      <a:pt x="257" y="67"/>
                      <a:pt x="217" y="10"/>
                      <a:pt x="216" y="9"/>
                    </a:cubicBezTo>
                    <a:cubicBezTo>
                      <a:pt x="213" y="3"/>
                      <a:pt x="206" y="0"/>
                      <a:pt x="199" y="0"/>
                    </a:cubicBezTo>
                    <a:cubicBezTo>
                      <a:pt x="192" y="0"/>
                      <a:pt x="186" y="3"/>
                      <a:pt x="182" y="9"/>
                    </a:cubicBezTo>
                    <a:cubicBezTo>
                      <a:pt x="182" y="10"/>
                      <a:pt x="141" y="67"/>
                      <a:pt x="89" y="67"/>
                    </a:cubicBezTo>
                    <a:cubicBezTo>
                      <a:pt x="72" y="67"/>
                      <a:pt x="54" y="60"/>
                      <a:pt x="37" y="48"/>
                    </a:cubicBezTo>
                    <a:cubicBezTo>
                      <a:pt x="31" y="43"/>
                      <a:pt x="23" y="42"/>
                      <a:pt x="16" y="45"/>
                    </a:cubicBezTo>
                    <a:cubicBezTo>
                      <a:pt x="9" y="49"/>
                      <a:pt x="4" y="55"/>
                      <a:pt x="4" y="63"/>
                    </a:cubicBezTo>
                    <a:cubicBezTo>
                      <a:pt x="4" y="66"/>
                      <a:pt x="0" y="138"/>
                      <a:pt x="21" y="220"/>
                    </a:cubicBezTo>
                    <a:cubicBezTo>
                      <a:pt x="49" y="330"/>
                      <a:pt x="108" y="404"/>
                      <a:pt x="193" y="432"/>
                    </a:cubicBezTo>
                    <a:cubicBezTo>
                      <a:pt x="195" y="433"/>
                      <a:pt x="197" y="433"/>
                      <a:pt x="199" y="433"/>
                    </a:cubicBezTo>
                    <a:cubicBezTo>
                      <a:pt x="201" y="433"/>
                      <a:pt x="204" y="433"/>
                      <a:pt x="206" y="432"/>
                    </a:cubicBezTo>
                    <a:cubicBezTo>
                      <a:pt x="290" y="404"/>
                      <a:pt x="350" y="330"/>
                      <a:pt x="378" y="220"/>
                    </a:cubicBezTo>
                    <a:cubicBezTo>
                      <a:pt x="398" y="138"/>
                      <a:pt x="395" y="66"/>
                      <a:pt x="394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BC31B8-3854-C349-8A93-48271BA39487}"/>
                  </a:ext>
                </a:extLst>
              </p:cNvPr>
              <p:cNvSpPr txBox="1"/>
              <p:nvPr/>
            </p:nvSpPr>
            <p:spPr>
              <a:xfrm>
                <a:off x="4103644" y="1271623"/>
                <a:ext cx="855305" cy="18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534EB0-C37B-454C-A049-7519D2971A48}"/>
                </a:ext>
              </a:extLst>
            </p:cNvPr>
            <p:cNvCxnSpPr/>
            <p:nvPr/>
          </p:nvCxnSpPr>
          <p:spPr>
            <a:xfrm>
              <a:off x="4879397" y="5229546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65B1FE-7CEF-A744-A9F3-DC8B35F3B9DA}"/>
                </a:ext>
              </a:extLst>
            </p:cNvPr>
            <p:cNvCxnSpPr/>
            <p:nvPr/>
          </p:nvCxnSpPr>
          <p:spPr>
            <a:xfrm>
              <a:off x="4877687" y="5340850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307ADC-1A0E-EC4C-8A73-BF891AB55231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51" y="5472702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16AE95-CCBC-B643-9BF3-1768F60F0DC8}"/>
                </a:ext>
              </a:extLst>
            </p:cNvPr>
            <p:cNvCxnSpPr>
              <a:cxnSpLocks/>
            </p:cNvCxnSpPr>
            <p:nvPr/>
          </p:nvCxnSpPr>
          <p:spPr>
            <a:xfrm>
              <a:off x="4894815" y="5584006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5D2387-AE8C-0942-BFE9-9E9BBAD22AF2}"/>
              </a:ext>
            </a:extLst>
          </p:cNvPr>
          <p:cNvCxnSpPr>
            <a:cxnSpLocks/>
          </p:cNvCxnSpPr>
          <p:nvPr/>
        </p:nvCxnSpPr>
        <p:spPr>
          <a:xfrm>
            <a:off x="3328199" y="2691825"/>
            <a:ext cx="1682283" cy="11490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B3044D-E230-8644-A366-6B2911BBEE20}"/>
              </a:ext>
            </a:extLst>
          </p:cNvPr>
          <p:cNvCxnSpPr>
            <a:cxnSpLocks/>
          </p:cNvCxnSpPr>
          <p:nvPr/>
        </p:nvCxnSpPr>
        <p:spPr>
          <a:xfrm flipH="1" flipV="1">
            <a:off x="3248984" y="2915674"/>
            <a:ext cx="1598550" cy="10828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ABBAA6-D885-AB45-A1FF-F7DD185693FB}"/>
              </a:ext>
            </a:extLst>
          </p:cNvPr>
          <p:cNvCxnSpPr>
            <a:cxnSpLocks/>
          </p:cNvCxnSpPr>
          <p:nvPr/>
        </p:nvCxnSpPr>
        <p:spPr>
          <a:xfrm rot="16733787">
            <a:off x="6743910" y="2573222"/>
            <a:ext cx="1682283" cy="1149069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14A8D03-7F74-B44E-B082-DC7F51FF8E3B}"/>
              </a:ext>
            </a:extLst>
          </p:cNvPr>
          <p:cNvSpPr txBox="1"/>
          <p:nvPr/>
        </p:nvSpPr>
        <p:spPr>
          <a:xfrm>
            <a:off x="2019639" y="-90632"/>
            <a:ext cx="8423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WORKFLOW – App update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3C0D5-7510-C344-AA13-AF70690DF35B}"/>
              </a:ext>
            </a:extLst>
          </p:cNvPr>
          <p:cNvGrpSpPr/>
          <p:nvPr/>
        </p:nvGrpSpPr>
        <p:grpSpPr>
          <a:xfrm>
            <a:off x="2648286" y="2056373"/>
            <a:ext cx="415007" cy="328773"/>
            <a:chOff x="5841955" y="5332288"/>
            <a:chExt cx="456103" cy="3904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D9BCC42-F7EE-BA42-9BBC-1A7CC9E7D72D}"/>
                </a:ext>
              </a:extLst>
            </p:cNvPr>
            <p:cNvGrpSpPr/>
            <p:nvPr/>
          </p:nvGrpSpPr>
          <p:grpSpPr>
            <a:xfrm>
              <a:off x="5841955" y="5332288"/>
              <a:ext cx="456103" cy="390418"/>
              <a:chOff x="5841955" y="5161468"/>
              <a:chExt cx="542818" cy="56123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9A8F18-E7F0-2E47-B007-AB59FFF730CD}"/>
                  </a:ext>
                </a:extLst>
              </p:cNvPr>
              <p:cNvSpPr/>
              <p:nvPr/>
            </p:nvSpPr>
            <p:spPr>
              <a:xfrm>
                <a:off x="5841955" y="5161468"/>
                <a:ext cx="542818" cy="5612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6E5BE4A-0A51-5846-B573-52D857CD4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240" y="5610109"/>
                <a:ext cx="31164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FE3BE15-49D7-1641-8D56-07823F138DD1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539925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69C759-8775-AC4D-905F-E412BF0B4ACB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437184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BC7973C-D614-A341-B89F-2B0002C67B28}"/>
              </a:ext>
            </a:extLst>
          </p:cNvPr>
          <p:cNvSpPr txBox="1"/>
          <p:nvPr/>
        </p:nvSpPr>
        <p:spPr>
          <a:xfrm>
            <a:off x="5095981" y="4743671"/>
            <a:ext cx="6061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server will: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App B repo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 APP B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availability of App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Retrieve APP B servers 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AS3 app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the ADC Services repo with this app definition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5C14408-E6BE-124F-A144-15F895AE6341}"/>
              </a:ext>
            </a:extLst>
          </p:cNvPr>
          <p:cNvSpPr>
            <a:spLocks noEditPoints="1"/>
          </p:cNvSpPr>
          <p:nvPr/>
        </p:nvSpPr>
        <p:spPr bwMode="auto">
          <a:xfrm>
            <a:off x="6418518" y="3642268"/>
            <a:ext cx="344569" cy="339764"/>
          </a:xfrm>
          <a:custGeom>
            <a:avLst/>
            <a:gdLst>
              <a:gd name="T0" fmla="*/ 261 w 480"/>
              <a:gd name="T1" fmla="*/ 254 h 481"/>
              <a:gd name="T2" fmla="*/ 304 w 480"/>
              <a:gd name="T3" fmla="*/ 248 h 481"/>
              <a:gd name="T4" fmla="*/ 309 w 480"/>
              <a:gd name="T5" fmla="*/ 291 h 481"/>
              <a:gd name="T6" fmla="*/ 267 w 480"/>
              <a:gd name="T7" fmla="*/ 296 h 481"/>
              <a:gd name="T8" fmla="*/ 347 w 480"/>
              <a:gd name="T9" fmla="*/ 196 h 481"/>
              <a:gd name="T10" fmla="*/ 346 w 480"/>
              <a:gd name="T11" fmla="*/ 194 h 481"/>
              <a:gd name="T12" fmla="*/ 333 w 480"/>
              <a:gd name="T13" fmla="*/ 386 h 481"/>
              <a:gd name="T14" fmla="*/ 332 w 480"/>
              <a:gd name="T15" fmla="*/ 425 h 481"/>
              <a:gd name="T16" fmla="*/ 333 w 480"/>
              <a:gd name="T17" fmla="*/ 386 h 481"/>
              <a:gd name="T18" fmla="*/ 480 w 480"/>
              <a:gd name="T19" fmla="*/ 374 h 481"/>
              <a:gd name="T20" fmla="*/ 106 w 480"/>
              <a:gd name="T21" fmla="*/ 481 h 481"/>
              <a:gd name="T22" fmla="*/ 0 w 480"/>
              <a:gd name="T23" fmla="*/ 107 h 481"/>
              <a:gd name="T24" fmla="*/ 374 w 480"/>
              <a:gd name="T25" fmla="*/ 0 h 481"/>
              <a:gd name="T26" fmla="*/ 188 w 480"/>
              <a:gd name="T27" fmla="*/ 248 h 481"/>
              <a:gd name="T28" fmla="*/ 229 w 480"/>
              <a:gd name="T29" fmla="*/ 255 h 481"/>
              <a:gd name="T30" fmla="*/ 328 w 480"/>
              <a:gd name="T31" fmla="*/ 323 h 481"/>
              <a:gd name="T32" fmla="*/ 357 w 480"/>
              <a:gd name="T33" fmla="*/ 217 h 481"/>
              <a:gd name="T34" fmla="*/ 346 w 480"/>
              <a:gd name="T35" fmla="*/ 194 h 481"/>
              <a:gd name="T36" fmla="*/ 225 w 480"/>
              <a:gd name="T37" fmla="*/ 103 h 481"/>
              <a:gd name="T38" fmla="*/ 130 w 480"/>
              <a:gd name="T39" fmla="*/ 200 h 481"/>
              <a:gd name="T40" fmla="*/ 123 w 480"/>
              <a:gd name="T41" fmla="*/ 292 h 481"/>
              <a:gd name="T42" fmla="*/ 181 w 480"/>
              <a:gd name="T43" fmla="*/ 323 h 481"/>
              <a:gd name="T44" fmla="*/ 188 w 480"/>
              <a:gd name="T45" fmla="*/ 248 h 481"/>
              <a:gd name="T46" fmla="*/ 269 w 480"/>
              <a:gd name="T47" fmla="*/ 355 h 481"/>
              <a:gd name="T48" fmla="*/ 223 w 480"/>
              <a:gd name="T49" fmla="*/ 433 h 481"/>
              <a:gd name="T50" fmla="*/ 244 w 480"/>
              <a:gd name="T51" fmla="*/ 414 h 481"/>
              <a:gd name="T52" fmla="*/ 284 w 480"/>
              <a:gd name="T53" fmla="*/ 433 h 481"/>
              <a:gd name="T54" fmla="*/ 360 w 480"/>
              <a:gd name="T55" fmla="*/ 405 h 481"/>
              <a:gd name="T56" fmla="*/ 319 w 480"/>
              <a:gd name="T57" fmla="*/ 387 h 481"/>
              <a:gd name="T58" fmla="*/ 318 w 480"/>
              <a:gd name="T59" fmla="*/ 379 h 481"/>
              <a:gd name="T60" fmla="*/ 306 w 480"/>
              <a:gd name="T61" fmla="*/ 453 h 481"/>
              <a:gd name="T62" fmla="*/ 319 w 480"/>
              <a:gd name="T63" fmla="*/ 427 h 481"/>
              <a:gd name="T64" fmla="*/ 335 w 480"/>
              <a:gd name="T65" fmla="*/ 435 h 481"/>
              <a:gd name="T66" fmla="*/ 423 w 480"/>
              <a:gd name="T67" fmla="*/ 405 h 481"/>
              <a:gd name="T68" fmla="*/ 383 w 480"/>
              <a:gd name="T69" fmla="*/ 387 h 481"/>
              <a:gd name="T70" fmla="*/ 381 w 480"/>
              <a:gd name="T71" fmla="*/ 379 h 481"/>
              <a:gd name="T72" fmla="*/ 370 w 480"/>
              <a:gd name="T73" fmla="*/ 453 h 481"/>
              <a:gd name="T74" fmla="*/ 383 w 480"/>
              <a:gd name="T75" fmla="*/ 427 h 481"/>
              <a:gd name="T76" fmla="*/ 399 w 480"/>
              <a:gd name="T77" fmla="*/ 435 h 481"/>
              <a:gd name="T78" fmla="*/ 397 w 480"/>
              <a:gd name="T79" fmla="*/ 386 h 481"/>
              <a:gd name="T80" fmla="*/ 396 w 480"/>
              <a:gd name="T81" fmla="*/ 425 h 481"/>
              <a:gd name="T82" fmla="*/ 397 w 480"/>
              <a:gd name="T83" fmla="*/ 386 h 481"/>
              <a:gd name="T84" fmla="*/ 247 w 480"/>
              <a:gd name="T85" fmla="*/ 403 h 481"/>
              <a:gd name="T86" fmla="*/ 260 w 480"/>
              <a:gd name="T87" fmla="*/ 367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" h="481">
                <a:moveTo>
                  <a:pt x="261" y="291"/>
                </a:moveTo>
                <a:cubicBezTo>
                  <a:pt x="261" y="254"/>
                  <a:pt x="261" y="254"/>
                  <a:pt x="261" y="254"/>
                </a:cubicBezTo>
                <a:cubicBezTo>
                  <a:pt x="261" y="251"/>
                  <a:pt x="264" y="248"/>
                  <a:pt x="267" y="248"/>
                </a:cubicBezTo>
                <a:cubicBezTo>
                  <a:pt x="304" y="248"/>
                  <a:pt x="304" y="248"/>
                  <a:pt x="304" y="248"/>
                </a:cubicBezTo>
                <a:cubicBezTo>
                  <a:pt x="307" y="248"/>
                  <a:pt x="309" y="251"/>
                  <a:pt x="309" y="254"/>
                </a:cubicBezTo>
                <a:cubicBezTo>
                  <a:pt x="309" y="291"/>
                  <a:pt x="309" y="291"/>
                  <a:pt x="309" y="291"/>
                </a:cubicBezTo>
                <a:cubicBezTo>
                  <a:pt x="309" y="294"/>
                  <a:pt x="307" y="296"/>
                  <a:pt x="304" y="296"/>
                </a:cubicBezTo>
                <a:cubicBezTo>
                  <a:pt x="267" y="296"/>
                  <a:pt x="267" y="296"/>
                  <a:pt x="267" y="296"/>
                </a:cubicBezTo>
                <a:cubicBezTo>
                  <a:pt x="264" y="296"/>
                  <a:pt x="261" y="294"/>
                  <a:pt x="261" y="291"/>
                </a:cubicBezTo>
                <a:close/>
                <a:moveTo>
                  <a:pt x="347" y="196"/>
                </a:moveTo>
                <a:cubicBezTo>
                  <a:pt x="346" y="195"/>
                  <a:pt x="346" y="195"/>
                  <a:pt x="346" y="195"/>
                </a:cubicBezTo>
                <a:cubicBezTo>
                  <a:pt x="346" y="195"/>
                  <a:pt x="346" y="194"/>
                  <a:pt x="346" y="194"/>
                </a:cubicBezTo>
                <a:lnTo>
                  <a:pt x="347" y="196"/>
                </a:lnTo>
                <a:close/>
                <a:moveTo>
                  <a:pt x="333" y="386"/>
                </a:moveTo>
                <a:cubicBezTo>
                  <a:pt x="325" y="386"/>
                  <a:pt x="319" y="393"/>
                  <a:pt x="319" y="406"/>
                </a:cubicBezTo>
                <a:cubicBezTo>
                  <a:pt x="319" y="420"/>
                  <a:pt x="324" y="425"/>
                  <a:pt x="332" y="425"/>
                </a:cubicBezTo>
                <a:cubicBezTo>
                  <a:pt x="342" y="425"/>
                  <a:pt x="346" y="419"/>
                  <a:pt x="346" y="405"/>
                </a:cubicBezTo>
                <a:cubicBezTo>
                  <a:pt x="346" y="392"/>
                  <a:pt x="342" y="386"/>
                  <a:pt x="333" y="386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188" y="248"/>
                </a:moveTo>
                <a:cubicBezTo>
                  <a:pt x="227" y="248"/>
                  <a:pt x="227" y="248"/>
                  <a:pt x="227" y="248"/>
                </a:cubicBezTo>
                <a:cubicBezTo>
                  <a:pt x="230" y="248"/>
                  <a:pt x="229" y="251"/>
                  <a:pt x="229" y="255"/>
                </a:cubicBezTo>
                <a:cubicBezTo>
                  <a:pt x="229" y="323"/>
                  <a:pt x="229" y="323"/>
                  <a:pt x="229" y="323"/>
                </a:cubicBezTo>
                <a:cubicBezTo>
                  <a:pt x="328" y="323"/>
                  <a:pt x="328" y="323"/>
                  <a:pt x="328" y="323"/>
                </a:cubicBezTo>
                <a:cubicBezTo>
                  <a:pt x="344" y="323"/>
                  <a:pt x="357" y="308"/>
                  <a:pt x="357" y="292"/>
                </a:cubicBezTo>
                <a:cubicBezTo>
                  <a:pt x="357" y="217"/>
                  <a:pt x="357" y="217"/>
                  <a:pt x="357" y="217"/>
                </a:cubicBezTo>
                <a:cubicBezTo>
                  <a:pt x="357" y="208"/>
                  <a:pt x="353" y="200"/>
                  <a:pt x="346" y="195"/>
                </a:cubicBezTo>
                <a:cubicBezTo>
                  <a:pt x="346" y="194"/>
                  <a:pt x="346" y="194"/>
                  <a:pt x="346" y="194"/>
                </a:cubicBezTo>
                <a:cubicBezTo>
                  <a:pt x="255" y="103"/>
                  <a:pt x="255" y="103"/>
                  <a:pt x="255" y="103"/>
                </a:cubicBezTo>
                <a:cubicBezTo>
                  <a:pt x="247" y="95"/>
                  <a:pt x="233" y="95"/>
                  <a:pt x="225" y="103"/>
                </a:cubicBezTo>
                <a:cubicBezTo>
                  <a:pt x="134" y="194"/>
                  <a:pt x="134" y="194"/>
                  <a:pt x="134" y="194"/>
                </a:cubicBezTo>
                <a:cubicBezTo>
                  <a:pt x="133" y="196"/>
                  <a:pt x="131" y="198"/>
                  <a:pt x="130" y="200"/>
                </a:cubicBezTo>
                <a:cubicBezTo>
                  <a:pt x="126" y="205"/>
                  <a:pt x="123" y="211"/>
                  <a:pt x="123" y="217"/>
                </a:cubicBezTo>
                <a:cubicBezTo>
                  <a:pt x="123" y="292"/>
                  <a:pt x="123" y="292"/>
                  <a:pt x="123" y="292"/>
                </a:cubicBezTo>
                <a:cubicBezTo>
                  <a:pt x="123" y="308"/>
                  <a:pt x="138" y="323"/>
                  <a:pt x="154" y="323"/>
                </a:cubicBezTo>
                <a:cubicBezTo>
                  <a:pt x="181" y="323"/>
                  <a:pt x="181" y="323"/>
                  <a:pt x="181" y="323"/>
                </a:cubicBezTo>
                <a:cubicBezTo>
                  <a:pt x="181" y="255"/>
                  <a:pt x="181" y="255"/>
                  <a:pt x="181" y="255"/>
                </a:cubicBezTo>
                <a:cubicBezTo>
                  <a:pt x="181" y="251"/>
                  <a:pt x="185" y="248"/>
                  <a:pt x="188" y="248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19" y="453"/>
                  <a:pt x="319" y="453"/>
                  <a:pt x="319" y="453"/>
                </a:cubicBezTo>
                <a:cubicBezTo>
                  <a:pt x="319" y="427"/>
                  <a:pt x="319" y="427"/>
                  <a:pt x="319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1951B74-9958-3544-AA8E-9FA8979B3F51}"/>
              </a:ext>
            </a:extLst>
          </p:cNvPr>
          <p:cNvSpPr>
            <a:spLocks noEditPoints="1"/>
          </p:cNvSpPr>
          <p:nvPr/>
        </p:nvSpPr>
        <p:spPr bwMode="auto">
          <a:xfrm>
            <a:off x="6606544" y="3650331"/>
            <a:ext cx="344569" cy="339764"/>
          </a:xfrm>
          <a:custGeom>
            <a:avLst/>
            <a:gdLst>
              <a:gd name="T0" fmla="*/ 261 w 480"/>
              <a:gd name="T1" fmla="*/ 254 h 481"/>
              <a:gd name="T2" fmla="*/ 304 w 480"/>
              <a:gd name="T3" fmla="*/ 248 h 481"/>
              <a:gd name="T4" fmla="*/ 309 w 480"/>
              <a:gd name="T5" fmla="*/ 291 h 481"/>
              <a:gd name="T6" fmla="*/ 267 w 480"/>
              <a:gd name="T7" fmla="*/ 296 h 481"/>
              <a:gd name="T8" fmla="*/ 347 w 480"/>
              <a:gd name="T9" fmla="*/ 196 h 481"/>
              <a:gd name="T10" fmla="*/ 346 w 480"/>
              <a:gd name="T11" fmla="*/ 194 h 481"/>
              <a:gd name="T12" fmla="*/ 333 w 480"/>
              <a:gd name="T13" fmla="*/ 386 h 481"/>
              <a:gd name="T14" fmla="*/ 332 w 480"/>
              <a:gd name="T15" fmla="*/ 425 h 481"/>
              <a:gd name="T16" fmla="*/ 333 w 480"/>
              <a:gd name="T17" fmla="*/ 386 h 481"/>
              <a:gd name="T18" fmla="*/ 480 w 480"/>
              <a:gd name="T19" fmla="*/ 374 h 481"/>
              <a:gd name="T20" fmla="*/ 106 w 480"/>
              <a:gd name="T21" fmla="*/ 481 h 481"/>
              <a:gd name="T22" fmla="*/ 0 w 480"/>
              <a:gd name="T23" fmla="*/ 107 h 481"/>
              <a:gd name="T24" fmla="*/ 374 w 480"/>
              <a:gd name="T25" fmla="*/ 0 h 481"/>
              <a:gd name="T26" fmla="*/ 188 w 480"/>
              <a:gd name="T27" fmla="*/ 248 h 481"/>
              <a:gd name="T28" fmla="*/ 229 w 480"/>
              <a:gd name="T29" fmla="*/ 255 h 481"/>
              <a:gd name="T30" fmla="*/ 328 w 480"/>
              <a:gd name="T31" fmla="*/ 323 h 481"/>
              <a:gd name="T32" fmla="*/ 357 w 480"/>
              <a:gd name="T33" fmla="*/ 217 h 481"/>
              <a:gd name="T34" fmla="*/ 346 w 480"/>
              <a:gd name="T35" fmla="*/ 194 h 481"/>
              <a:gd name="T36" fmla="*/ 225 w 480"/>
              <a:gd name="T37" fmla="*/ 103 h 481"/>
              <a:gd name="T38" fmla="*/ 130 w 480"/>
              <a:gd name="T39" fmla="*/ 200 h 481"/>
              <a:gd name="T40" fmla="*/ 123 w 480"/>
              <a:gd name="T41" fmla="*/ 292 h 481"/>
              <a:gd name="T42" fmla="*/ 181 w 480"/>
              <a:gd name="T43" fmla="*/ 323 h 481"/>
              <a:gd name="T44" fmla="*/ 188 w 480"/>
              <a:gd name="T45" fmla="*/ 248 h 481"/>
              <a:gd name="T46" fmla="*/ 269 w 480"/>
              <a:gd name="T47" fmla="*/ 355 h 481"/>
              <a:gd name="T48" fmla="*/ 223 w 480"/>
              <a:gd name="T49" fmla="*/ 433 h 481"/>
              <a:gd name="T50" fmla="*/ 244 w 480"/>
              <a:gd name="T51" fmla="*/ 414 h 481"/>
              <a:gd name="T52" fmla="*/ 284 w 480"/>
              <a:gd name="T53" fmla="*/ 433 h 481"/>
              <a:gd name="T54" fmla="*/ 360 w 480"/>
              <a:gd name="T55" fmla="*/ 405 h 481"/>
              <a:gd name="T56" fmla="*/ 319 w 480"/>
              <a:gd name="T57" fmla="*/ 387 h 481"/>
              <a:gd name="T58" fmla="*/ 318 w 480"/>
              <a:gd name="T59" fmla="*/ 379 h 481"/>
              <a:gd name="T60" fmla="*/ 306 w 480"/>
              <a:gd name="T61" fmla="*/ 453 h 481"/>
              <a:gd name="T62" fmla="*/ 319 w 480"/>
              <a:gd name="T63" fmla="*/ 427 h 481"/>
              <a:gd name="T64" fmla="*/ 335 w 480"/>
              <a:gd name="T65" fmla="*/ 435 h 481"/>
              <a:gd name="T66" fmla="*/ 423 w 480"/>
              <a:gd name="T67" fmla="*/ 405 h 481"/>
              <a:gd name="T68" fmla="*/ 383 w 480"/>
              <a:gd name="T69" fmla="*/ 387 h 481"/>
              <a:gd name="T70" fmla="*/ 381 w 480"/>
              <a:gd name="T71" fmla="*/ 379 h 481"/>
              <a:gd name="T72" fmla="*/ 370 w 480"/>
              <a:gd name="T73" fmla="*/ 453 h 481"/>
              <a:gd name="T74" fmla="*/ 383 w 480"/>
              <a:gd name="T75" fmla="*/ 427 h 481"/>
              <a:gd name="T76" fmla="*/ 399 w 480"/>
              <a:gd name="T77" fmla="*/ 435 h 481"/>
              <a:gd name="T78" fmla="*/ 397 w 480"/>
              <a:gd name="T79" fmla="*/ 386 h 481"/>
              <a:gd name="T80" fmla="*/ 396 w 480"/>
              <a:gd name="T81" fmla="*/ 425 h 481"/>
              <a:gd name="T82" fmla="*/ 397 w 480"/>
              <a:gd name="T83" fmla="*/ 386 h 481"/>
              <a:gd name="T84" fmla="*/ 247 w 480"/>
              <a:gd name="T85" fmla="*/ 403 h 481"/>
              <a:gd name="T86" fmla="*/ 260 w 480"/>
              <a:gd name="T87" fmla="*/ 367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" h="481">
                <a:moveTo>
                  <a:pt x="261" y="291"/>
                </a:moveTo>
                <a:cubicBezTo>
                  <a:pt x="261" y="254"/>
                  <a:pt x="261" y="254"/>
                  <a:pt x="261" y="254"/>
                </a:cubicBezTo>
                <a:cubicBezTo>
                  <a:pt x="261" y="251"/>
                  <a:pt x="264" y="248"/>
                  <a:pt x="267" y="248"/>
                </a:cubicBezTo>
                <a:cubicBezTo>
                  <a:pt x="304" y="248"/>
                  <a:pt x="304" y="248"/>
                  <a:pt x="304" y="248"/>
                </a:cubicBezTo>
                <a:cubicBezTo>
                  <a:pt x="307" y="248"/>
                  <a:pt x="309" y="251"/>
                  <a:pt x="309" y="254"/>
                </a:cubicBezTo>
                <a:cubicBezTo>
                  <a:pt x="309" y="291"/>
                  <a:pt x="309" y="291"/>
                  <a:pt x="309" y="291"/>
                </a:cubicBezTo>
                <a:cubicBezTo>
                  <a:pt x="309" y="294"/>
                  <a:pt x="307" y="296"/>
                  <a:pt x="304" y="296"/>
                </a:cubicBezTo>
                <a:cubicBezTo>
                  <a:pt x="267" y="296"/>
                  <a:pt x="267" y="296"/>
                  <a:pt x="267" y="296"/>
                </a:cubicBezTo>
                <a:cubicBezTo>
                  <a:pt x="264" y="296"/>
                  <a:pt x="261" y="294"/>
                  <a:pt x="261" y="291"/>
                </a:cubicBezTo>
                <a:close/>
                <a:moveTo>
                  <a:pt x="347" y="196"/>
                </a:moveTo>
                <a:cubicBezTo>
                  <a:pt x="346" y="195"/>
                  <a:pt x="346" y="195"/>
                  <a:pt x="346" y="195"/>
                </a:cubicBezTo>
                <a:cubicBezTo>
                  <a:pt x="346" y="195"/>
                  <a:pt x="346" y="194"/>
                  <a:pt x="346" y="194"/>
                </a:cubicBezTo>
                <a:lnTo>
                  <a:pt x="347" y="196"/>
                </a:lnTo>
                <a:close/>
                <a:moveTo>
                  <a:pt x="333" y="386"/>
                </a:moveTo>
                <a:cubicBezTo>
                  <a:pt x="325" y="386"/>
                  <a:pt x="319" y="393"/>
                  <a:pt x="319" y="406"/>
                </a:cubicBezTo>
                <a:cubicBezTo>
                  <a:pt x="319" y="420"/>
                  <a:pt x="324" y="425"/>
                  <a:pt x="332" y="425"/>
                </a:cubicBezTo>
                <a:cubicBezTo>
                  <a:pt x="342" y="425"/>
                  <a:pt x="346" y="419"/>
                  <a:pt x="346" y="405"/>
                </a:cubicBezTo>
                <a:cubicBezTo>
                  <a:pt x="346" y="392"/>
                  <a:pt x="342" y="386"/>
                  <a:pt x="333" y="386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188" y="248"/>
                </a:moveTo>
                <a:cubicBezTo>
                  <a:pt x="227" y="248"/>
                  <a:pt x="227" y="248"/>
                  <a:pt x="227" y="248"/>
                </a:cubicBezTo>
                <a:cubicBezTo>
                  <a:pt x="230" y="248"/>
                  <a:pt x="229" y="251"/>
                  <a:pt x="229" y="255"/>
                </a:cubicBezTo>
                <a:cubicBezTo>
                  <a:pt x="229" y="323"/>
                  <a:pt x="229" y="323"/>
                  <a:pt x="229" y="323"/>
                </a:cubicBezTo>
                <a:cubicBezTo>
                  <a:pt x="328" y="323"/>
                  <a:pt x="328" y="323"/>
                  <a:pt x="328" y="323"/>
                </a:cubicBezTo>
                <a:cubicBezTo>
                  <a:pt x="344" y="323"/>
                  <a:pt x="357" y="308"/>
                  <a:pt x="357" y="292"/>
                </a:cubicBezTo>
                <a:cubicBezTo>
                  <a:pt x="357" y="217"/>
                  <a:pt x="357" y="217"/>
                  <a:pt x="357" y="217"/>
                </a:cubicBezTo>
                <a:cubicBezTo>
                  <a:pt x="357" y="208"/>
                  <a:pt x="353" y="200"/>
                  <a:pt x="346" y="195"/>
                </a:cubicBezTo>
                <a:cubicBezTo>
                  <a:pt x="346" y="194"/>
                  <a:pt x="346" y="194"/>
                  <a:pt x="346" y="194"/>
                </a:cubicBezTo>
                <a:cubicBezTo>
                  <a:pt x="255" y="103"/>
                  <a:pt x="255" y="103"/>
                  <a:pt x="255" y="103"/>
                </a:cubicBezTo>
                <a:cubicBezTo>
                  <a:pt x="247" y="95"/>
                  <a:pt x="233" y="95"/>
                  <a:pt x="225" y="103"/>
                </a:cubicBezTo>
                <a:cubicBezTo>
                  <a:pt x="134" y="194"/>
                  <a:pt x="134" y="194"/>
                  <a:pt x="134" y="194"/>
                </a:cubicBezTo>
                <a:cubicBezTo>
                  <a:pt x="133" y="196"/>
                  <a:pt x="131" y="198"/>
                  <a:pt x="130" y="200"/>
                </a:cubicBezTo>
                <a:cubicBezTo>
                  <a:pt x="126" y="205"/>
                  <a:pt x="123" y="211"/>
                  <a:pt x="123" y="217"/>
                </a:cubicBezTo>
                <a:cubicBezTo>
                  <a:pt x="123" y="292"/>
                  <a:pt x="123" y="292"/>
                  <a:pt x="123" y="292"/>
                </a:cubicBezTo>
                <a:cubicBezTo>
                  <a:pt x="123" y="308"/>
                  <a:pt x="138" y="323"/>
                  <a:pt x="154" y="323"/>
                </a:cubicBezTo>
                <a:cubicBezTo>
                  <a:pt x="181" y="323"/>
                  <a:pt x="181" y="323"/>
                  <a:pt x="181" y="323"/>
                </a:cubicBezTo>
                <a:cubicBezTo>
                  <a:pt x="181" y="255"/>
                  <a:pt x="181" y="255"/>
                  <a:pt x="181" y="255"/>
                </a:cubicBezTo>
                <a:cubicBezTo>
                  <a:pt x="181" y="251"/>
                  <a:pt x="185" y="248"/>
                  <a:pt x="188" y="248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19" y="453"/>
                  <a:pt x="319" y="453"/>
                  <a:pt x="319" y="453"/>
                </a:cubicBezTo>
                <a:cubicBezTo>
                  <a:pt x="319" y="427"/>
                  <a:pt x="319" y="427"/>
                  <a:pt x="319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</a:path>
            </a:pathLst>
          </a:custGeom>
          <a:solidFill>
            <a:srgbClr val="4D4D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F91754-4C96-6C45-AF6B-C79B5656549D}"/>
              </a:ext>
            </a:extLst>
          </p:cNvPr>
          <p:cNvGrpSpPr/>
          <p:nvPr/>
        </p:nvGrpSpPr>
        <p:grpSpPr>
          <a:xfrm>
            <a:off x="4860544" y="4071816"/>
            <a:ext cx="415007" cy="328773"/>
            <a:chOff x="5841955" y="5332288"/>
            <a:chExt cx="456103" cy="39041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EFED727-B3B0-E641-B3B5-5075165B0FC3}"/>
                </a:ext>
              </a:extLst>
            </p:cNvPr>
            <p:cNvGrpSpPr/>
            <p:nvPr/>
          </p:nvGrpSpPr>
          <p:grpSpPr>
            <a:xfrm>
              <a:off x="5841955" y="5332288"/>
              <a:ext cx="456103" cy="390418"/>
              <a:chOff x="5841955" y="5161468"/>
              <a:chExt cx="542818" cy="56123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5364114-CA63-134D-B593-9A3296C73348}"/>
                  </a:ext>
                </a:extLst>
              </p:cNvPr>
              <p:cNvSpPr/>
              <p:nvPr/>
            </p:nvSpPr>
            <p:spPr>
              <a:xfrm>
                <a:off x="5841955" y="5161468"/>
                <a:ext cx="542818" cy="5612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32E3432-92A3-2A40-9732-2CB731DC4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240" y="5610109"/>
                <a:ext cx="31164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6A7FF8E-F892-2247-82D7-7603351024D9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539925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AF93B1-3BC2-B947-8FF6-6F162EC448C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437184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0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486 L 0.22084 0.2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11094 -0.2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-1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09505 -0.2333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764 L -0.18386 -0.12592 " pathEditMode="relative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/>
      <p:bldP spid="55" grpId="0" animBg="1"/>
      <p:bldP spid="55" grpId="1" animBg="1"/>
      <p:bldP spid="56" grpId="0" animBg="1"/>
      <p:bldP spid="5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6B5CD-9F89-EA4E-9DD9-FD5A2F2D06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02" y="3742505"/>
            <a:ext cx="562067" cy="616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6F163-CC9C-7D4D-BB60-344C7277E1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482" y="3827905"/>
            <a:ext cx="1752605" cy="563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BE0DEE-0248-6546-8CEB-86D091F1304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040" y="1493071"/>
            <a:ext cx="24003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90AA7E-B26A-8C41-A10D-D3281F6EE24A}"/>
              </a:ext>
            </a:extLst>
          </p:cNvPr>
          <p:cNvGrpSpPr/>
          <p:nvPr/>
        </p:nvGrpSpPr>
        <p:grpSpPr>
          <a:xfrm>
            <a:off x="8639951" y="3683224"/>
            <a:ext cx="1140110" cy="1060447"/>
            <a:chOff x="2132012" y="5518152"/>
            <a:chExt cx="1140110" cy="1060447"/>
          </a:xfrm>
        </p:grpSpPr>
        <p:pic>
          <p:nvPicPr>
            <p:cNvPr id="8" name="Picture 7" descr="VE-big.emf">
              <a:extLst>
                <a:ext uri="{FF2B5EF4-FFF2-40B4-BE49-F238E27FC236}">
                  <a16:creationId xmlns:a16="http://schemas.microsoft.com/office/drawing/2014/main" id="{78481CD8-6007-534E-B887-618386A1A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88263" y="5518152"/>
              <a:ext cx="427609" cy="315341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671325-D853-FA49-AB11-7322206D3A99}"/>
                </a:ext>
              </a:extLst>
            </p:cNvPr>
            <p:cNvGrpSpPr/>
            <p:nvPr/>
          </p:nvGrpSpPr>
          <p:grpSpPr>
            <a:xfrm>
              <a:off x="2132012" y="5867401"/>
              <a:ext cx="1140110" cy="711198"/>
              <a:chOff x="4213954" y="1418349"/>
              <a:chExt cx="855305" cy="533398"/>
            </a:xfrm>
          </p:grpSpPr>
          <p:sp>
            <p:nvSpPr>
              <p:cNvPr id="10" name="Freeform 32">
                <a:extLst>
                  <a:ext uri="{FF2B5EF4-FFF2-40B4-BE49-F238E27FC236}">
                    <a16:creationId xmlns:a16="http://schemas.microsoft.com/office/drawing/2014/main" id="{A0F265B7-6849-0A4C-AA6E-5B531870CF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1575" y="1418349"/>
                <a:ext cx="500062" cy="115888"/>
              </a:xfrm>
              <a:custGeom>
                <a:avLst/>
                <a:gdLst>
                  <a:gd name="T0" fmla="*/ 522 w 554"/>
                  <a:gd name="T1" fmla="*/ 0 h 128"/>
                  <a:gd name="T2" fmla="*/ 32 w 554"/>
                  <a:gd name="T3" fmla="*/ 0 h 128"/>
                  <a:gd name="T4" fmla="*/ 0 w 554"/>
                  <a:gd name="T5" fmla="*/ 32 h 128"/>
                  <a:gd name="T6" fmla="*/ 0 w 554"/>
                  <a:gd name="T7" fmla="*/ 96 h 128"/>
                  <a:gd name="T8" fmla="*/ 32 w 554"/>
                  <a:gd name="T9" fmla="*/ 128 h 128"/>
                  <a:gd name="T10" fmla="*/ 522 w 554"/>
                  <a:gd name="T11" fmla="*/ 128 h 128"/>
                  <a:gd name="T12" fmla="*/ 554 w 554"/>
                  <a:gd name="T13" fmla="*/ 96 h 128"/>
                  <a:gd name="T14" fmla="*/ 554 w 554"/>
                  <a:gd name="T15" fmla="*/ 32 h 128"/>
                  <a:gd name="T16" fmla="*/ 522 w 554"/>
                  <a:gd name="T17" fmla="*/ 0 h 128"/>
                  <a:gd name="T18" fmla="*/ 277 w 554"/>
                  <a:gd name="T19" fmla="*/ 106 h 128"/>
                  <a:gd name="T20" fmla="*/ 234 w 554"/>
                  <a:gd name="T21" fmla="*/ 64 h 128"/>
                  <a:gd name="T22" fmla="*/ 277 w 554"/>
                  <a:gd name="T23" fmla="*/ 21 h 128"/>
                  <a:gd name="T24" fmla="*/ 320 w 554"/>
                  <a:gd name="T25" fmla="*/ 64 h 128"/>
                  <a:gd name="T26" fmla="*/ 277 w 554"/>
                  <a:gd name="T27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4" h="128">
                    <a:moveTo>
                      <a:pt x="52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13"/>
                      <a:pt x="14" y="128"/>
                      <a:pt x="32" y="128"/>
                    </a:cubicBezTo>
                    <a:cubicBezTo>
                      <a:pt x="522" y="128"/>
                      <a:pt x="522" y="128"/>
                      <a:pt x="522" y="128"/>
                    </a:cubicBezTo>
                    <a:cubicBezTo>
                      <a:pt x="540" y="128"/>
                      <a:pt x="554" y="113"/>
                      <a:pt x="554" y="96"/>
                    </a:cubicBezTo>
                    <a:cubicBezTo>
                      <a:pt x="554" y="32"/>
                      <a:pt x="554" y="32"/>
                      <a:pt x="554" y="32"/>
                    </a:cubicBezTo>
                    <a:cubicBezTo>
                      <a:pt x="554" y="14"/>
                      <a:pt x="540" y="0"/>
                      <a:pt x="522" y="0"/>
                    </a:cubicBezTo>
                    <a:close/>
                    <a:moveTo>
                      <a:pt x="277" y="106"/>
                    </a:moveTo>
                    <a:cubicBezTo>
                      <a:pt x="254" y="106"/>
                      <a:pt x="234" y="87"/>
                      <a:pt x="234" y="64"/>
                    </a:cubicBezTo>
                    <a:cubicBezTo>
                      <a:pt x="234" y="40"/>
                      <a:pt x="254" y="21"/>
                      <a:pt x="277" y="21"/>
                    </a:cubicBezTo>
                    <a:cubicBezTo>
                      <a:pt x="301" y="21"/>
                      <a:pt x="320" y="40"/>
                      <a:pt x="320" y="64"/>
                    </a:cubicBezTo>
                    <a:cubicBezTo>
                      <a:pt x="320" y="87"/>
                      <a:pt x="301" y="106"/>
                      <a:pt x="277" y="106"/>
                    </a:cubicBezTo>
                    <a:close/>
                  </a:path>
                </a:pathLst>
              </a:custGeom>
              <a:solidFill>
                <a:srgbClr val="4D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32732-B4D6-D44C-9D67-A8054C86768E}"/>
                  </a:ext>
                </a:extLst>
              </p:cNvPr>
              <p:cNvSpPr txBox="1"/>
              <p:nvPr/>
            </p:nvSpPr>
            <p:spPr>
              <a:xfrm>
                <a:off x="4213954" y="1539711"/>
                <a:ext cx="855305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BIG-IP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Virtual Edition(s)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F05E9-52AB-284A-8A06-CEC6D02137E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674" y="1697890"/>
            <a:ext cx="1944664" cy="50476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7E368-6D21-5B44-AD0E-70384DACF5F4}"/>
              </a:ext>
            </a:extLst>
          </p:cNvPr>
          <p:cNvSpPr/>
          <p:nvPr/>
        </p:nvSpPr>
        <p:spPr>
          <a:xfrm>
            <a:off x="465219" y="1070892"/>
            <a:ext cx="2668399" cy="3398088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800032-0C8C-1248-91B6-8EDED22EFD16}"/>
              </a:ext>
            </a:extLst>
          </p:cNvPr>
          <p:cNvSpPr/>
          <p:nvPr/>
        </p:nvSpPr>
        <p:spPr>
          <a:xfrm>
            <a:off x="551107" y="5640508"/>
            <a:ext cx="2496621" cy="1135417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BFB97-3F54-0043-B1E3-FDCEF4F71A0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03" y="6158231"/>
            <a:ext cx="552705" cy="60602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10A4F2-06A2-6745-A74F-B74F053F9B4F}"/>
              </a:ext>
            </a:extLst>
          </p:cNvPr>
          <p:cNvSpPr/>
          <p:nvPr/>
        </p:nvSpPr>
        <p:spPr>
          <a:xfrm>
            <a:off x="653201" y="1403437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B696E6-0D19-7E4F-B984-76DBA3790B0F}"/>
              </a:ext>
            </a:extLst>
          </p:cNvPr>
          <p:cNvSpPr/>
          <p:nvPr/>
        </p:nvSpPr>
        <p:spPr>
          <a:xfrm>
            <a:off x="659800" y="1936686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App B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ADE6563-BD25-374A-8F62-39EB1AD194BF}"/>
              </a:ext>
            </a:extLst>
          </p:cNvPr>
          <p:cNvSpPr/>
          <p:nvPr/>
        </p:nvSpPr>
        <p:spPr>
          <a:xfrm>
            <a:off x="659800" y="3054425"/>
            <a:ext cx="2279233" cy="316766"/>
          </a:xfrm>
          <a:prstGeom prst="roundRect">
            <a:avLst/>
          </a:prstGeom>
          <a:noFill/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ADC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02F6B-45B2-E34C-869E-DC78DDE62E35}"/>
              </a:ext>
            </a:extLst>
          </p:cNvPr>
          <p:cNvSpPr txBox="1"/>
          <p:nvPr/>
        </p:nvSpPr>
        <p:spPr>
          <a:xfrm>
            <a:off x="1799416" y="4061111"/>
            <a:ext cx="11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Tenant 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BCDF-EE4E-0249-AB5E-2D3361E454DF}"/>
              </a:ext>
            </a:extLst>
          </p:cNvPr>
          <p:cNvSpPr txBox="1"/>
          <p:nvPr/>
        </p:nvSpPr>
        <p:spPr>
          <a:xfrm>
            <a:off x="2108037" y="6129594"/>
            <a:ext cx="10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Security policies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945C7E-2DE6-C94C-9B36-74927FEB12E0}"/>
              </a:ext>
            </a:extLst>
          </p:cNvPr>
          <p:cNvGrpSpPr/>
          <p:nvPr/>
        </p:nvGrpSpPr>
        <p:grpSpPr>
          <a:xfrm>
            <a:off x="1380509" y="5877032"/>
            <a:ext cx="1140110" cy="917729"/>
            <a:chOff x="4693040" y="5044611"/>
            <a:chExt cx="1140110" cy="9177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7F4698-2714-014D-B08C-86CAD9EAA4F0}"/>
                </a:ext>
              </a:extLst>
            </p:cNvPr>
            <p:cNvSpPr/>
            <p:nvPr/>
          </p:nvSpPr>
          <p:spPr>
            <a:xfrm>
              <a:off x="4894816" y="5044611"/>
              <a:ext cx="529940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61F2C0-B4BC-7A4E-ADAE-69BCC872C98B}"/>
                </a:ext>
              </a:extLst>
            </p:cNvPr>
            <p:cNvSpPr/>
            <p:nvPr/>
          </p:nvSpPr>
          <p:spPr>
            <a:xfrm>
              <a:off x="4787758" y="5135366"/>
              <a:ext cx="542818" cy="6338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AF3348-6200-C24C-AD06-045343996C16}"/>
                </a:ext>
              </a:extLst>
            </p:cNvPr>
            <p:cNvGrpSpPr/>
            <p:nvPr/>
          </p:nvGrpSpPr>
          <p:grpSpPr>
            <a:xfrm>
              <a:off x="4693040" y="5431606"/>
              <a:ext cx="1140110" cy="530734"/>
              <a:chOff x="4103644" y="1057084"/>
              <a:chExt cx="855305" cy="398051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BBA6381C-5E5E-3442-AD58-AB96D45F5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344" y="1057084"/>
                <a:ext cx="133434" cy="214502"/>
              </a:xfrm>
              <a:custGeom>
                <a:avLst/>
                <a:gdLst>
                  <a:gd name="T0" fmla="*/ 394 w 398"/>
                  <a:gd name="T1" fmla="*/ 63 h 433"/>
                  <a:gd name="T2" fmla="*/ 383 w 398"/>
                  <a:gd name="T3" fmla="*/ 45 h 433"/>
                  <a:gd name="T4" fmla="*/ 361 w 398"/>
                  <a:gd name="T5" fmla="*/ 48 h 433"/>
                  <a:gd name="T6" fmla="*/ 309 w 398"/>
                  <a:gd name="T7" fmla="*/ 67 h 433"/>
                  <a:gd name="T8" fmla="*/ 216 w 398"/>
                  <a:gd name="T9" fmla="*/ 9 h 433"/>
                  <a:gd name="T10" fmla="*/ 199 w 398"/>
                  <a:gd name="T11" fmla="*/ 0 h 433"/>
                  <a:gd name="T12" fmla="*/ 182 w 398"/>
                  <a:gd name="T13" fmla="*/ 9 h 433"/>
                  <a:gd name="T14" fmla="*/ 89 w 398"/>
                  <a:gd name="T15" fmla="*/ 67 h 433"/>
                  <a:gd name="T16" fmla="*/ 37 w 398"/>
                  <a:gd name="T17" fmla="*/ 48 h 433"/>
                  <a:gd name="T18" fmla="*/ 16 w 398"/>
                  <a:gd name="T19" fmla="*/ 45 h 433"/>
                  <a:gd name="T20" fmla="*/ 4 w 398"/>
                  <a:gd name="T21" fmla="*/ 63 h 433"/>
                  <a:gd name="T22" fmla="*/ 21 w 398"/>
                  <a:gd name="T23" fmla="*/ 220 h 433"/>
                  <a:gd name="T24" fmla="*/ 193 w 398"/>
                  <a:gd name="T25" fmla="*/ 432 h 433"/>
                  <a:gd name="T26" fmla="*/ 199 w 398"/>
                  <a:gd name="T27" fmla="*/ 433 h 433"/>
                  <a:gd name="T28" fmla="*/ 206 w 398"/>
                  <a:gd name="T29" fmla="*/ 432 h 433"/>
                  <a:gd name="T30" fmla="*/ 378 w 398"/>
                  <a:gd name="T31" fmla="*/ 220 h 433"/>
                  <a:gd name="T32" fmla="*/ 394 w 398"/>
                  <a:gd name="T33" fmla="*/ 6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8" h="433">
                    <a:moveTo>
                      <a:pt x="394" y="63"/>
                    </a:moveTo>
                    <a:cubicBezTo>
                      <a:pt x="394" y="55"/>
                      <a:pt x="389" y="49"/>
                      <a:pt x="383" y="45"/>
                    </a:cubicBezTo>
                    <a:cubicBezTo>
                      <a:pt x="376" y="42"/>
                      <a:pt x="368" y="43"/>
                      <a:pt x="361" y="48"/>
                    </a:cubicBezTo>
                    <a:cubicBezTo>
                      <a:pt x="344" y="60"/>
                      <a:pt x="326" y="67"/>
                      <a:pt x="309" y="67"/>
                    </a:cubicBezTo>
                    <a:cubicBezTo>
                      <a:pt x="257" y="67"/>
                      <a:pt x="217" y="10"/>
                      <a:pt x="216" y="9"/>
                    </a:cubicBezTo>
                    <a:cubicBezTo>
                      <a:pt x="213" y="3"/>
                      <a:pt x="206" y="0"/>
                      <a:pt x="199" y="0"/>
                    </a:cubicBezTo>
                    <a:cubicBezTo>
                      <a:pt x="192" y="0"/>
                      <a:pt x="186" y="3"/>
                      <a:pt x="182" y="9"/>
                    </a:cubicBezTo>
                    <a:cubicBezTo>
                      <a:pt x="182" y="10"/>
                      <a:pt x="141" y="67"/>
                      <a:pt x="89" y="67"/>
                    </a:cubicBezTo>
                    <a:cubicBezTo>
                      <a:pt x="72" y="67"/>
                      <a:pt x="54" y="60"/>
                      <a:pt x="37" y="48"/>
                    </a:cubicBezTo>
                    <a:cubicBezTo>
                      <a:pt x="31" y="43"/>
                      <a:pt x="23" y="42"/>
                      <a:pt x="16" y="45"/>
                    </a:cubicBezTo>
                    <a:cubicBezTo>
                      <a:pt x="9" y="49"/>
                      <a:pt x="4" y="55"/>
                      <a:pt x="4" y="63"/>
                    </a:cubicBezTo>
                    <a:cubicBezTo>
                      <a:pt x="4" y="66"/>
                      <a:pt x="0" y="138"/>
                      <a:pt x="21" y="220"/>
                    </a:cubicBezTo>
                    <a:cubicBezTo>
                      <a:pt x="49" y="330"/>
                      <a:pt x="108" y="404"/>
                      <a:pt x="193" y="432"/>
                    </a:cubicBezTo>
                    <a:cubicBezTo>
                      <a:pt x="195" y="433"/>
                      <a:pt x="197" y="433"/>
                      <a:pt x="199" y="433"/>
                    </a:cubicBezTo>
                    <a:cubicBezTo>
                      <a:pt x="201" y="433"/>
                      <a:pt x="204" y="433"/>
                      <a:pt x="206" y="432"/>
                    </a:cubicBezTo>
                    <a:cubicBezTo>
                      <a:pt x="290" y="404"/>
                      <a:pt x="350" y="330"/>
                      <a:pt x="378" y="220"/>
                    </a:cubicBezTo>
                    <a:cubicBezTo>
                      <a:pt x="398" y="138"/>
                      <a:pt x="395" y="66"/>
                      <a:pt x="394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BC31B8-3854-C349-8A93-48271BA39487}"/>
                  </a:ext>
                </a:extLst>
              </p:cNvPr>
              <p:cNvSpPr txBox="1"/>
              <p:nvPr/>
            </p:nvSpPr>
            <p:spPr>
              <a:xfrm>
                <a:off x="4103644" y="1271623"/>
                <a:ext cx="855305" cy="18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534EB0-C37B-454C-A049-7519D2971A48}"/>
                </a:ext>
              </a:extLst>
            </p:cNvPr>
            <p:cNvCxnSpPr/>
            <p:nvPr/>
          </p:nvCxnSpPr>
          <p:spPr>
            <a:xfrm>
              <a:off x="4879397" y="5229546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65B1FE-7CEF-A744-A9F3-DC8B35F3B9DA}"/>
                </a:ext>
              </a:extLst>
            </p:cNvPr>
            <p:cNvCxnSpPr/>
            <p:nvPr/>
          </p:nvCxnSpPr>
          <p:spPr>
            <a:xfrm>
              <a:off x="4877687" y="5340850"/>
              <a:ext cx="32877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307ADC-1A0E-EC4C-8A73-BF891AB55231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51" y="5472702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16AE95-CCBC-B643-9BF3-1768F60F0DC8}"/>
                </a:ext>
              </a:extLst>
            </p:cNvPr>
            <p:cNvCxnSpPr>
              <a:cxnSpLocks/>
            </p:cNvCxnSpPr>
            <p:nvPr/>
          </p:nvCxnSpPr>
          <p:spPr>
            <a:xfrm>
              <a:off x="4894815" y="5584006"/>
              <a:ext cx="12423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5D2387-AE8C-0942-BFE9-9E9BBAD22AF2}"/>
              </a:ext>
            </a:extLst>
          </p:cNvPr>
          <p:cNvCxnSpPr>
            <a:cxnSpLocks/>
          </p:cNvCxnSpPr>
          <p:nvPr/>
        </p:nvCxnSpPr>
        <p:spPr>
          <a:xfrm>
            <a:off x="3217781" y="3228074"/>
            <a:ext cx="1792701" cy="6128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1F22E7-4E5E-5940-B752-434FA677BFB7}"/>
              </a:ext>
            </a:extLst>
          </p:cNvPr>
          <p:cNvCxnSpPr>
            <a:cxnSpLocks/>
          </p:cNvCxnSpPr>
          <p:nvPr/>
        </p:nvCxnSpPr>
        <p:spPr>
          <a:xfrm flipV="1">
            <a:off x="3217781" y="4358790"/>
            <a:ext cx="5422170" cy="16089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7E264C-522F-3F4C-B0D0-A64412DCD79A}"/>
              </a:ext>
            </a:extLst>
          </p:cNvPr>
          <p:cNvCxnSpPr>
            <a:cxnSpLocks/>
          </p:cNvCxnSpPr>
          <p:nvPr/>
        </p:nvCxnSpPr>
        <p:spPr>
          <a:xfrm>
            <a:off x="6065382" y="2407471"/>
            <a:ext cx="0" cy="14204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C7E6BA-B165-F34A-A59F-A785DD7C2F99}"/>
              </a:ext>
            </a:extLst>
          </p:cNvPr>
          <p:cNvCxnSpPr>
            <a:cxnSpLocks/>
          </p:cNvCxnSpPr>
          <p:nvPr/>
        </p:nvCxnSpPr>
        <p:spPr>
          <a:xfrm flipV="1">
            <a:off x="6887661" y="4123465"/>
            <a:ext cx="1772763" cy="3888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14A8D03-7F74-B44E-B082-DC7F51FF8E3B}"/>
              </a:ext>
            </a:extLst>
          </p:cNvPr>
          <p:cNvSpPr txBox="1"/>
          <p:nvPr/>
        </p:nvSpPr>
        <p:spPr>
          <a:xfrm>
            <a:off x="92468" y="32219"/>
            <a:ext cx="11301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WORKFLOW – ADC Services Update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CE058F-FC81-E443-8E66-A8C045E6E45B}"/>
              </a:ext>
            </a:extLst>
          </p:cNvPr>
          <p:cNvGrpSpPr/>
          <p:nvPr/>
        </p:nvGrpSpPr>
        <p:grpSpPr>
          <a:xfrm>
            <a:off x="2568522" y="3228074"/>
            <a:ext cx="415007" cy="328773"/>
            <a:chOff x="5841955" y="5332288"/>
            <a:chExt cx="456103" cy="3904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A616E73-7626-3945-B5AF-858DE8DEFBF8}"/>
                </a:ext>
              </a:extLst>
            </p:cNvPr>
            <p:cNvGrpSpPr/>
            <p:nvPr/>
          </p:nvGrpSpPr>
          <p:grpSpPr>
            <a:xfrm>
              <a:off x="5841955" y="5332288"/>
              <a:ext cx="456103" cy="390418"/>
              <a:chOff x="5841955" y="5161468"/>
              <a:chExt cx="542818" cy="56123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71E892-7C06-8E41-BD4C-1400404DBB1A}"/>
                  </a:ext>
                </a:extLst>
              </p:cNvPr>
              <p:cNvSpPr/>
              <p:nvPr/>
            </p:nvSpPr>
            <p:spPr>
              <a:xfrm>
                <a:off x="5841955" y="5161468"/>
                <a:ext cx="542818" cy="5612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78CCE1-2A58-B348-851A-06305464A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240" y="5610109"/>
                <a:ext cx="31164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0BC86E-93E1-0545-AE36-70A9613AF25B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539925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06F7FF-17D9-4B4F-86D2-E29A3FC803E9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437184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9A55A1B-C0EC-9240-A447-5806A941AD1E}"/>
              </a:ext>
            </a:extLst>
          </p:cNvPr>
          <p:cNvSpPr txBox="1"/>
          <p:nvPr/>
        </p:nvSpPr>
        <p:spPr>
          <a:xfrm>
            <a:off x="5095981" y="4743671"/>
            <a:ext cx="606175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CI server will: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ADC services repo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cluster to update (based on commit message)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Aggregate all apps in this cluster in a single AS3 Declaration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 AS3 declaration on relevant BIG-IPs (use Consul)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E221F0B-5C98-3040-AA47-36203EDB7EEC}"/>
              </a:ext>
            </a:extLst>
          </p:cNvPr>
          <p:cNvGrpSpPr/>
          <p:nvPr/>
        </p:nvGrpSpPr>
        <p:grpSpPr>
          <a:xfrm>
            <a:off x="6678333" y="3618635"/>
            <a:ext cx="415007" cy="328773"/>
            <a:chOff x="5841955" y="5332288"/>
            <a:chExt cx="456103" cy="39041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B0353A-9AFF-004C-888F-3EEC8B595A48}"/>
                </a:ext>
              </a:extLst>
            </p:cNvPr>
            <p:cNvGrpSpPr/>
            <p:nvPr/>
          </p:nvGrpSpPr>
          <p:grpSpPr>
            <a:xfrm>
              <a:off x="5841955" y="5332288"/>
              <a:ext cx="456103" cy="390418"/>
              <a:chOff x="5841955" y="5161468"/>
              <a:chExt cx="542818" cy="56123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1393633-9E82-D543-B875-D169BD92053D}"/>
                  </a:ext>
                </a:extLst>
              </p:cNvPr>
              <p:cNvSpPr/>
              <p:nvPr/>
            </p:nvSpPr>
            <p:spPr>
              <a:xfrm>
                <a:off x="5841955" y="5161468"/>
                <a:ext cx="542818" cy="5612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2037A02-23FE-4745-8FF2-316A9E4F6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240" y="5610109"/>
                <a:ext cx="31164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3C15BC-D776-1B4F-9C51-96E42F5BC3C8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539925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7F22C2-FDBE-B545-B978-088923796379}"/>
                </a:ext>
              </a:extLst>
            </p:cNvPr>
            <p:cNvCxnSpPr>
              <a:cxnSpLocks/>
            </p:cNvCxnSpPr>
            <p:nvPr/>
          </p:nvCxnSpPr>
          <p:spPr>
            <a:xfrm>
              <a:off x="5934452" y="5437184"/>
              <a:ext cx="26186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FD78403-F993-3F4A-9260-3961652D091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7338" y="2456669"/>
            <a:ext cx="1077903" cy="12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463 L 0.18334 0.09838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16342 0.040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309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a pipeline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Menant</dc:creator>
  <cp:lastModifiedBy>Bill Wester</cp:lastModifiedBy>
  <cp:revision>36</cp:revision>
  <dcterms:created xsi:type="dcterms:W3CDTF">2018-08-27T09:31:00Z</dcterms:created>
  <dcterms:modified xsi:type="dcterms:W3CDTF">2019-02-05T18:34:32Z</dcterms:modified>
</cp:coreProperties>
</file>