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2" r:id="rId5"/>
    <p:sldId id="263" r:id="rId6"/>
    <p:sldId id="266" r:id="rId7"/>
    <p:sldId id="267" r:id="rId8"/>
    <p:sldId id="271" r:id="rId9"/>
    <p:sldId id="264" r:id="rId10"/>
    <p:sldId id="265" r:id="rId11"/>
    <p:sldId id="269" r:id="rId12"/>
    <p:sldId id="270" r:id="rId13"/>
    <p:sldId id="272" r:id="rId14"/>
    <p:sldId id="273" r:id="rId15"/>
    <p:sldId id="274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8"/>
    <p:restoredTop sz="94681"/>
  </p:normalViewPr>
  <p:slideViewPr>
    <p:cSldViewPr snapToGrid="0" snapToObjects="1">
      <p:cViewPr varScale="1">
        <p:scale>
          <a:sx n="132" d="100"/>
          <a:sy n="132" d="100"/>
        </p:scale>
        <p:origin x="6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Relationship Id="rId3" Type="http://schemas.openxmlformats.org/officeDocument/2006/relationships/image" Target="../media/image4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Tom Petty</a:t>
            </a:r>
            <a:br>
              <a:rPr lang="en-US" dirty="0" smtClean="0"/>
            </a:br>
            <a:r>
              <a:rPr lang="en-US" dirty="0" smtClean="0"/>
              <a:t>Data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Shawn Staudaher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05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Hit Prediction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Few data points, many features</a:t>
            </a:r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Pearson correlation coefficient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dirty="0" smtClean="0"/>
              <a:t>Hit only correlates well with popularity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dirty="0" smtClean="0"/>
              <a:t>Spotify _</a:t>
            </a:r>
            <a:r>
              <a:rPr lang="en-US" dirty="0" err="1" smtClean="0"/>
              <a:t>tf</a:t>
            </a:r>
            <a:r>
              <a:rPr lang="en-US" dirty="0" smtClean="0"/>
              <a:t> fields not correlating is a good thing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8397" y="854765"/>
            <a:ext cx="6405068" cy="570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226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Hit Prediction</a:t>
            </a:r>
            <a:br>
              <a:rPr lang="en-US" dirty="0" smtClean="0"/>
            </a:br>
            <a:r>
              <a:rPr lang="en-US" dirty="0" smtClean="0"/>
              <a:t>Classifiers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</a:p>
          <a:p>
            <a:pPr lvl="1"/>
            <a:r>
              <a:rPr lang="en-US" dirty="0" smtClean="0"/>
              <a:t>Linear regression using the so-called logistic function rather than a linear function</a:t>
            </a:r>
          </a:p>
          <a:p>
            <a:pPr lvl="1"/>
            <a:endParaRPr lang="en-US" dirty="0"/>
          </a:p>
          <a:p>
            <a:r>
              <a:rPr lang="en-US" dirty="0" smtClean="0"/>
              <a:t>Random Forest</a:t>
            </a:r>
          </a:p>
          <a:p>
            <a:pPr lvl="1"/>
            <a:r>
              <a:rPr lang="en-US" dirty="0" smtClean="0"/>
              <a:t>Random sampling of data and features to generate a forest of decision trees</a:t>
            </a:r>
          </a:p>
          <a:p>
            <a:pPr lvl="1"/>
            <a:r>
              <a:rPr lang="en-US" dirty="0" smtClean="0"/>
              <a:t>The mode of the random decision trees is the result, preventing overfitting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920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Hit Prediction</a:t>
            </a:r>
            <a:br>
              <a:rPr lang="en-US" dirty="0" smtClean="0"/>
            </a:br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12573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Data is very sparse, only 234 tracks! Only 30 hits!</a:t>
            </a:r>
          </a:p>
          <a:p>
            <a:r>
              <a:rPr lang="en-US" dirty="0" smtClean="0"/>
              <a:t>CV is a problem, a 4:1 split typically has only ~3 hits and sometimes none</a:t>
            </a:r>
          </a:p>
          <a:p>
            <a:r>
              <a:rPr lang="en-US" dirty="0" smtClean="0"/>
              <a:t>Accuracy is a poor predictor of model performance 87% accuracy if all negatives</a:t>
            </a:r>
          </a:p>
          <a:p>
            <a:r>
              <a:rPr lang="en-US" dirty="0" smtClean="0"/>
              <a:t>Not all features can be selected (e.g., album year, album, Spotify performance wouldn’t be known in the test set)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543300"/>
            <a:ext cx="4876800" cy="3314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922" y="3543300"/>
            <a:ext cx="48768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966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br>
              <a:rPr lang="en-US" dirty="0" smtClean="0"/>
            </a:br>
            <a:r>
              <a:rPr lang="en-US" dirty="0" smtClean="0"/>
              <a:t>Hit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</a:p>
          <a:p>
            <a:pPr lvl="1"/>
            <a:r>
              <a:rPr lang="en-US" dirty="0" smtClean="0"/>
              <a:t>Balanced weights </a:t>
            </a:r>
            <a:r>
              <a:rPr lang="mr-IN" dirty="0" smtClean="0"/>
              <a:t>–</a:t>
            </a:r>
            <a:r>
              <a:rPr lang="en-US" dirty="0" smtClean="0"/>
              <a:t> Hits are weighted more highly than duds</a:t>
            </a:r>
          </a:p>
          <a:p>
            <a:pPr lvl="1"/>
            <a:r>
              <a:rPr lang="en-US" dirty="0" smtClean="0"/>
              <a:t>Regularization parameter </a:t>
            </a:r>
            <a:r>
              <a:rPr lang="mr-IN" dirty="0" smtClean="0"/>
              <a:t>–</a:t>
            </a:r>
            <a:r>
              <a:rPr lang="en-US" dirty="0" smtClean="0"/>
              <a:t> prevents overfitting</a:t>
            </a:r>
          </a:p>
          <a:p>
            <a:pPr lvl="1"/>
            <a:r>
              <a:rPr lang="en-US" dirty="0" smtClean="0"/>
              <a:t>Poor Accuracy </a:t>
            </a:r>
            <a:r>
              <a:rPr lang="mr-IN" dirty="0" smtClean="0"/>
              <a:t>–</a:t>
            </a:r>
            <a:r>
              <a:rPr lang="en-US" dirty="0" smtClean="0"/>
              <a:t> many false positives</a:t>
            </a:r>
          </a:p>
          <a:p>
            <a:r>
              <a:rPr lang="en-US" dirty="0" smtClean="0"/>
              <a:t>Random Forest</a:t>
            </a:r>
          </a:p>
          <a:p>
            <a:pPr lvl="1"/>
            <a:r>
              <a:rPr lang="en-US" dirty="0" smtClean="0"/>
              <a:t>Hits are intermixed with duds in the parameter space</a:t>
            </a:r>
          </a:p>
          <a:p>
            <a:pPr lvl="1"/>
            <a:r>
              <a:rPr lang="en-US" dirty="0" smtClean="0"/>
              <a:t>Poor Precision </a:t>
            </a:r>
            <a:r>
              <a:rPr lang="mr-IN" dirty="0" smtClean="0"/>
              <a:t>–</a:t>
            </a:r>
            <a:r>
              <a:rPr lang="en-US" dirty="0"/>
              <a:t> </a:t>
            </a:r>
            <a:r>
              <a:rPr lang="en-US" dirty="0" smtClean="0"/>
              <a:t>few true positives</a:t>
            </a:r>
          </a:p>
        </p:txBody>
      </p:sp>
    </p:spTree>
    <p:extLst>
      <p:ext uri="{BB962C8B-B14F-4D97-AF65-F5344CB8AC3E}">
        <p14:creationId xmlns:p14="http://schemas.microsoft.com/office/powerpoint/2010/main" val="213590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br>
              <a:rPr lang="en-US" dirty="0" smtClean="0"/>
            </a:br>
            <a:r>
              <a:rPr lang="en-US" dirty="0" smtClean="0"/>
              <a:t>Lyric NLP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Top ten words by term frequency (stop words removed)</a:t>
            </a:r>
          </a:p>
          <a:p>
            <a:pPr lvl="1"/>
            <a:r>
              <a:rPr lang="en-US" dirty="0"/>
              <a:t>reason years reach wrote problem wonder crazy tears smoke </a:t>
            </a:r>
            <a:r>
              <a:rPr lang="en-US" dirty="0" smtClean="0"/>
              <a:t>sound</a:t>
            </a:r>
          </a:p>
          <a:p>
            <a:r>
              <a:rPr lang="en-US" dirty="0" smtClean="0"/>
              <a:t>Top ten words by TF-IDF</a:t>
            </a:r>
          </a:p>
          <a:p>
            <a:pPr lvl="1"/>
            <a:r>
              <a:rPr lang="en-US" dirty="0"/>
              <a:t>time used gone doubt believing plain win corner sunset use</a:t>
            </a:r>
          </a:p>
          <a:p>
            <a:r>
              <a:rPr lang="en-US" dirty="0" smtClean="0"/>
              <a:t>LDA Topics</a:t>
            </a:r>
          </a:p>
          <a:p>
            <a:pPr lvl="1"/>
            <a:r>
              <a:rPr lang="en-US" dirty="0"/>
              <a:t>yeah baby night don </a:t>
            </a:r>
            <a:r>
              <a:rPr lang="en-US" dirty="0" err="1"/>
              <a:t>ain</a:t>
            </a:r>
            <a:r>
              <a:rPr lang="en-US" dirty="0"/>
              <a:t> like got make right </a:t>
            </a:r>
            <a:r>
              <a:rPr lang="en-US" dirty="0" smtClean="0"/>
              <a:t>just</a:t>
            </a:r>
          </a:p>
          <a:p>
            <a:pPr lvl="1"/>
            <a:r>
              <a:rPr lang="en-US" dirty="0"/>
              <a:t>don like love know baby got come way long time</a:t>
            </a:r>
          </a:p>
          <a:p>
            <a:pPr lvl="1"/>
            <a:r>
              <a:rPr lang="en-US" dirty="0"/>
              <a:t>don baby yeah know oh got </a:t>
            </a:r>
            <a:r>
              <a:rPr lang="en-US" dirty="0" err="1"/>
              <a:t>ve</a:t>
            </a:r>
            <a:r>
              <a:rPr lang="en-US" dirty="0"/>
              <a:t> good like </a:t>
            </a:r>
            <a:r>
              <a:rPr lang="en-US" dirty="0" err="1"/>
              <a:t>gonna</a:t>
            </a:r>
            <a:endParaRPr lang="en-US" dirty="0"/>
          </a:p>
          <a:p>
            <a:pPr lvl="1"/>
            <a:r>
              <a:rPr lang="en-US" dirty="0"/>
              <a:t>got little just tonight ah doubt shadow like don yes</a:t>
            </a:r>
          </a:p>
          <a:p>
            <a:pPr lvl="1"/>
            <a:r>
              <a:rPr lang="en-US" dirty="0"/>
              <a:t>got </a:t>
            </a:r>
            <a:r>
              <a:rPr lang="en-US" dirty="0" err="1"/>
              <a:t>nothin</a:t>
            </a:r>
            <a:r>
              <a:rPr lang="en-US" dirty="0"/>
              <a:t> touch lover shadow </a:t>
            </a:r>
            <a:r>
              <a:rPr lang="en-US" dirty="0" err="1"/>
              <a:t>til</a:t>
            </a:r>
            <a:r>
              <a:rPr lang="en-US" dirty="0"/>
              <a:t> fight river crystal sky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142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Hit prediction is hard (at least with few data points)</a:t>
            </a:r>
          </a:p>
          <a:p>
            <a:r>
              <a:rPr lang="en-US" dirty="0" smtClean="0"/>
              <a:t>Hits tend to have a wide range of qualities and lack their own parameter space</a:t>
            </a:r>
          </a:p>
          <a:p>
            <a:pPr lvl="1"/>
            <a:r>
              <a:rPr lang="en-US" dirty="0" smtClean="0"/>
              <a:t>e.g., his hits can be danceable or not, melancholy or not</a:t>
            </a:r>
          </a:p>
          <a:p>
            <a:r>
              <a:rPr lang="en-US" dirty="0" smtClean="0"/>
              <a:t>NLP can showcase broad themes, common words, and important words in Tom Petty’s lyrics</a:t>
            </a:r>
          </a:p>
        </p:txBody>
      </p:sp>
    </p:spTree>
    <p:extLst>
      <p:ext uri="{BB962C8B-B14F-4D97-AF65-F5344CB8AC3E}">
        <p14:creationId xmlns:p14="http://schemas.microsoft.com/office/powerpoint/2010/main" val="887598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6252210" cy="3581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Engineer new features</a:t>
            </a:r>
          </a:p>
          <a:p>
            <a:pPr lvl="1"/>
            <a:r>
              <a:rPr lang="en-US" dirty="0" smtClean="0"/>
              <a:t>Include LDA and TF-IDF in Hit predictor</a:t>
            </a:r>
          </a:p>
          <a:p>
            <a:pPr lvl="1"/>
            <a:r>
              <a:rPr lang="en-US" dirty="0" smtClean="0"/>
              <a:t>Image analysis on album artwork</a:t>
            </a:r>
          </a:p>
          <a:p>
            <a:pPr lvl="1"/>
            <a:r>
              <a:rPr lang="en-US" dirty="0" smtClean="0"/>
              <a:t>Signal analysis on track</a:t>
            </a:r>
          </a:p>
          <a:p>
            <a:r>
              <a:rPr lang="en-US" dirty="0" smtClean="0"/>
              <a:t>Try new models</a:t>
            </a:r>
          </a:p>
          <a:p>
            <a:pPr lvl="1"/>
            <a:r>
              <a:rPr lang="en-US" dirty="0" smtClean="0"/>
              <a:t>K-NN, K-Means, SVM, etc. may all produce better results</a:t>
            </a:r>
          </a:p>
          <a:p>
            <a:pPr lvl="1"/>
            <a:r>
              <a:rPr lang="en-US" dirty="0" smtClean="0"/>
              <a:t>Stacking may also improve performance</a:t>
            </a:r>
          </a:p>
          <a:p>
            <a:r>
              <a:rPr lang="en-US" dirty="0" smtClean="0"/>
              <a:t>Predict on something else</a:t>
            </a:r>
          </a:p>
          <a:p>
            <a:r>
              <a:rPr lang="en-US" dirty="0" smtClean="0"/>
              <a:t>Add more data by including similar artists</a:t>
            </a:r>
          </a:p>
          <a:p>
            <a:pPr lvl="1"/>
            <a:r>
              <a:rPr lang="en-US" dirty="0" err="1" smtClean="0"/>
              <a:t>Vectorize</a:t>
            </a:r>
            <a:r>
              <a:rPr lang="en-US" dirty="0" smtClean="0"/>
              <a:t> lyrics, compute cosine similarity with other musician’s lyrics</a:t>
            </a:r>
          </a:p>
          <a:p>
            <a:pPr lvl="1"/>
            <a:r>
              <a:rPr lang="en-US" dirty="0" smtClean="0"/>
              <a:t>Create a collaborator based graph (i.e. degrees of Kevin Bacon/</a:t>
            </a:r>
            <a:r>
              <a:rPr lang="en-US" dirty="0" err="1" smtClean="0"/>
              <a:t>Erdot</a:t>
            </a:r>
            <a:r>
              <a:rPr lang="en-US" dirty="0" smtClean="0"/>
              <a:t> number)</a:t>
            </a:r>
          </a:p>
          <a:p>
            <a:pPr lvl="2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3810" y="2171700"/>
            <a:ext cx="3677437" cy="366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868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Business Problem</a:t>
            </a:r>
          </a:p>
          <a:p>
            <a:r>
              <a:rPr lang="en-US" dirty="0" smtClean="0"/>
              <a:t>Use Cases</a:t>
            </a:r>
          </a:p>
          <a:p>
            <a:r>
              <a:rPr lang="en-US" dirty="0" smtClean="0"/>
              <a:t>The Data</a:t>
            </a:r>
          </a:p>
          <a:p>
            <a:r>
              <a:rPr lang="en-US" dirty="0" smtClean="0"/>
              <a:t>Modeling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Summary</a:t>
            </a:r>
          </a:p>
          <a:p>
            <a:r>
              <a:rPr lang="en-US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64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</a:t>
            </a:r>
            <a:br>
              <a:rPr lang="en-US" dirty="0" smtClean="0"/>
            </a:br>
            <a:r>
              <a:rPr lang="en-US" dirty="0" smtClean="0"/>
              <a:t>Problem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6909" r="6909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en-US" dirty="0" smtClean="0"/>
              <a:t>How can we monetize the data from Tom Petty’s back catalog?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137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Music Streams (Spotify, Apple Music, etc.)</a:t>
            </a:r>
          </a:p>
          <a:p>
            <a:pPr lvl="1"/>
            <a:r>
              <a:rPr lang="en-US" dirty="0" smtClean="0"/>
              <a:t>Need to keep users happy</a:t>
            </a:r>
          </a:p>
          <a:p>
            <a:pPr lvl="1"/>
            <a:r>
              <a:rPr lang="en-US" dirty="0" smtClean="0"/>
              <a:t>How do we improve our recommendation systems?</a:t>
            </a:r>
          </a:p>
          <a:p>
            <a:r>
              <a:rPr lang="en-US" dirty="0" smtClean="0"/>
              <a:t>Big Record Companies</a:t>
            </a:r>
          </a:p>
          <a:p>
            <a:pPr lvl="1"/>
            <a:r>
              <a:rPr lang="en-US" dirty="0" smtClean="0"/>
              <a:t>Which albums should we produce to optimize profit?</a:t>
            </a:r>
          </a:p>
          <a:p>
            <a:pPr lvl="1"/>
            <a:r>
              <a:rPr lang="en-US" dirty="0" smtClean="0"/>
              <a:t>Are there musical qualities that create hits?</a:t>
            </a:r>
          </a:p>
          <a:p>
            <a:r>
              <a:rPr lang="en-US" dirty="0" smtClean="0"/>
              <a:t>Digital Humanities</a:t>
            </a:r>
          </a:p>
          <a:p>
            <a:pPr lvl="1"/>
            <a:r>
              <a:rPr lang="en-US" dirty="0" smtClean="0"/>
              <a:t>What are the themes and qualities of Tom Petty’s music?</a:t>
            </a:r>
          </a:p>
        </p:txBody>
      </p:sp>
    </p:spTree>
    <p:extLst>
      <p:ext uri="{BB962C8B-B14F-4D97-AF65-F5344CB8AC3E}">
        <p14:creationId xmlns:p14="http://schemas.microsoft.com/office/powerpoint/2010/main" val="376553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br>
              <a:rPr lang="en-US" dirty="0" smtClean="0"/>
            </a:b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Spotify has data on 236 tracks featuring Tom Petty</a:t>
            </a:r>
          </a:p>
          <a:p>
            <a:pPr lvl="1"/>
            <a:r>
              <a:rPr lang="en-US" dirty="0" smtClean="0"/>
              <a:t>Basic Data </a:t>
            </a:r>
            <a:r>
              <a:rPr lang="mr-IN" dirty="0" smtClean="0"/>
              <a:t>–</a:t>
            </a:r>
            <a:r>
              <a:rPr lang="en-US" dirty="0" smtClean="0"/>
              <a:t> track name, date of release, album artwork, group name, etc.</a:t>
            </a:r>
          </a:p>
          <a:p>
            <a:pPr lvl="1"/>
            <a:r>
              <a:rPr lang="en-US" dirty="0" smtClean="0"/>
              <a:t>Engineered Data </a:t>
            </a:r>
            <a:r>
              <a:rPr lang="mr-IN" dirty="0" smtClean="0"/>
              <a:t>–</a:t>
            </a:r>
            <a:r>
              <a:rPr lang="en-US" dirty="0" smtClean="0"/>
              <a:t> popularity on Spotify, </a:t>
            </a:r>
            <a:r>
              <a:rPr lang="en-US" dirty="0" err="1" smtClean="0"/>
              <a:t>danceability</a:t>
            </a:r>
            <a:r>
              <a:rPr lang="en-US" dirty="0" smtClean="0"/>
              <a:t>, liveness, tempo, etc.</a:t>
            </a:r>
          </a:p>
          <a:p>
            <a:r>
              <a:rPr lang="en-US" dirty="0" smtClean="0"/>
              <a:t>Genius has 253 tracks with lyrics featuring Tom Petty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*See </a:t>
            </a:r>
            <a:r>
              <a:rPr lang="en-US" dirty="0" err="1" smtClean="0"/>
              <a:t>data_analysis</a:t>
            </a:r>
            <a:r>
              <a:rPr lang="en-US" dirty="0" smtClean="0"/>
              <a:t> </a:t>
            </a:r>
            <a:r>
              <a:rPr lang="en-US" dirty="0" err="1" smtClean="0"/>
              <a:t>jupyter</a:t>
            </a:r>
            <a:r>
              <a:rPr lang="en-US" dirty="0" smtClean="0"/>
              <a:t> notebook for detailed analysis of data features</a:t>
            </a:r>
          </a:p>
        </p:txBody>
      </p:sp>
    </p:spTree>
    <p:extLst>
      <p:ext uri="{BB962C8B-B14F-4D97-AF65-F5344CB8AC3E}">
        <p14:creationId xmlns:p14="http://schemas.microsoft.com/office/powerpoint/2010/main" val="663897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br>
              <a:rPr lang="en-US" dirty="0" smtClean="0"/>
            </a:br>
            <a:r>
              <a:rPr lang="en-US" dirty="0" smtClean="0"/>
              <a:t>New Engineered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Album year extracted from mm/</a:t>
            </a:r>
            <a:r>
              <a:rPr lang="en-US" dirty="0" err="1" smtClean="0"/>
              <a:t>dd</a:t>
            </a:r>
            <a:r>
              <a:rPr lang="en-US" dirty="0" smtClean="0"/>
              <a:t>/</a:t>
            </a:r>
            <a:r>
              <a:rPr lang="en-US" dirty="0" err="1" smtClean="0"/>
              <a:t>yyyy</a:t>
            </a:r>
            <a:r>
              <a:rPr lang="en-US" dirty="0" smtClean="0"/>
              <a:t> using python’s </a:t>
            </a:r>
            <a:r>
              <a:rPr lang="en-US" dirty="0" err="1" smtClean="0"/>
              <a:t>datetime</a:t>
            </a:r>
            <a:endParaRPr lang="en-US" dirty="0" smtClean="0"/>
          </a:p>
          <a:p>
            <a:r>
              <a:rPr lang="en-US" dirty="0" smtClean="0"/>
              <a:t>Lyric and track name complexity</a:t>
            </a:r>
          </a:p>
          <a:p>
            <a:pPr lvl="1"/>
            <a:r>
              <a:rPr lang="en-US" dirty="0" smtClean="0"/>
              <a:t>Number of words and characters in the track name</a:t>
            </a:r>
          </a:p>
          <a:p>
            <a:pPr lvl="1"/>
            <a:r>
              <a:rPr lang="en-US" dirty="0" smtClean="0"/>
              <a:t>Number of words and characters in the lyrics</a:t>
            </a:r>
          </a:p>
          <a:p>
            <a:pPr lvl="1"/>
            <a:r>
              <a:rPr lang="en-US" dirty="0" smtClean="0"/>
              <a:t>Number of verses in the lyrics</a:t>
            </a:r>
          </a:p>
          <a:p>
            <a:pPr lvl="1"/>
            <a:r>
              <a:rPr lang="en-US" dirty="0" smtClean="0"/>
              <a:t>Average number of words and characters per verse</a:t>
            </a:r>
          </a:p>
        </p:txBody>
      </p:sp>
    </p:spTree>
    <p:extLst>
      <p:ext uri="{BB962C8B-B14F-4D97-AF65-F5344CB8AC3E}">
        <p14:creationId xmlns:p14="http://schemas.microsoft.com/office/powerpoint/2010/main" val="1042963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br>
              <a:rPr lang="en-US" dirty="0" smtClean="0"/>
            </a:br>
            <a:r>
              <a:rPr lang="en-US" dirty="0" smtClean="0"/>
              <a:t>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Very clean already!</a:t>
            </a:r>
          </a:p>
          <a:p>
            <a:r>
              <a:rPr lang="en-US" dirty="0" smtClean="0"/>
              <a:t>Missing Data</a:t>
            </a:r>
          </a:p>
          <a:p>
            <a:pPr lvl="1"/>
            <a:r>
              <a:rPr lang="en-US" dirty="0" smtClean="0"/>
              <a:t>Genius lyrics to Spotify: Missing the two singles.</a:t>
            </a:r>
          </a:p>
          <a:p>
            <a:pPr lvl="1"/>
            <a:r>
              <a:rPr lang="en-US" dirty="0" smtClean="0"/>
              <a:t>Spotify to Genius Lyrics: Missing nineteen tracks.</a:t>
            </a:r>
          </a:p>
          <a:p>
            <a:r>
              <a:rPr lang="en-US" dirty="0" smtClean="0"/>
              <a:t>Lyric cleaning</a:t>
            </a:r>
          </a:p>
          <a:p>
            <a:pPr lvl="1"/>
            <a:r>
              <a:rPr lang="en-US" dirty="0" smtClean="0"/>
              <a:t>Verses end with two spaces</a:t>
            </a:r>
          </a:p>
          <a:p>
            <a:pPr lvl="1"/>
            <a:r>
              <a:rPr lang="en-US" dirty="0" smtClean="0"/>
              <a:t>Basic NLP stop word removal</a:t>
            </a:r>
          </a:p>
          <a:p>
            <a:r>
              <a:rPr lang="en-US" dirty="0" smtClean="0"/>
              <a:t>Spotify and newly engineered cleaning</a:t>
            </a:r>
          </a:p>
          <a:p>
            <a:pPr lvl="1"/>
            <a:r>
              <a:rPr lang="en-US" dirty="0" smtClean="0"/>
              <a:t>No missing data, no imputation required</a:t>
            </a:r>
          </a:p>
          <a:p>
            <a:pPr lvl="1"/>
            <a:r>
              <a:rPr lang="en-US" dirty="0" smtClean="0"/>
              <a:t>Basic normalization</a:t>
            </a:r>
          </a:p>
        </p:txBody>
      </p:sp>
    </p:spTree>
    <p:extLst>
      <p:ext uri="{BB962C8B-B14F-4D97-AF65-F5344CB8AC3E}">
        <p14:creationId xmlns:p14="http://schemas.microsoft.com/office/powerpoint/2010/main" val="1551095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br>
              <a:rPr lang="en-US" dirty="0" smtClean="0"/>
            </a:br>
            <a:r>
              <a:rPr lang="en-US" dirty="0" smtClean="0"/>
              <a:t>Insight Nuggets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average track is ~3.5 minutes long with only a handful over 2 minutes (no punk)</a:t>
            </a:r>
          </a:p>
          <a:p>
            <a:r>
              <a:rPr lang="en-US" dirty="0" smtClean="0"/>
              <a:t>Almost no tracks are acoustic</a:t>
            </a:r>
          </a:p>
          <a:p>
            <a:r>
              <a:rPr lang="en-US" dirty="0" err="1" smtClean="0"/>
              <a:t>Danceability</a:t>
            </a:r>
            <a:r>
              <a:rPr lang="en-US" dirty="0" smtClean="0"/>
              <a:t> follows a normal distribution centered in the middle</a:t>
            </a:r>
          </a:p>
          <a:p>
            <a:r>
              <a:rPr lang="en-US" dirty="0" smtClean="0"/>
              <a:t>Tracks tend towards high energy</a:t>
            </a:r>
          </a:p>
          <a:p>
            <a:r>
              <a:rPr lang="en-US" dirty="0" smtClean="0"/>
              <a:t>Tom Petty never has instrumental tracks</a:t>
            </a:r>
          </a:p>
          <a:p>
            <a:r>
              <a:rPr lang="en-US" dirty="0" smtClean="0"/>
              <a:t>He uses a wide range of keys, but almost always a major key</a:t>
            </a:r>
          </a:p>
          <a:p>
            <a:r>
              <a:rPr lang="en-US" dirty="0" smtClean="0"/>
              <a:t>The time signature is almost always 4:4</a:t>
            </a:r>
          </a:p>
          <a:p>
            <a:r>
              <a:rPr lang="en-US" dirty="0" smtClean="0"/>
              <a:t>His songs vary widely from happy to sad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127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br>
              <a:rPr lang="en-US" dirty="0" smtClean="0"/>
            </a:b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Hit Prediction</a:t>
            </a:r>
          </a:p>
          <a:p>
            <a:pPr lvl="1"/>
            <a:r>
              <a:rPr lang="en-US" dirty="0" smtClean="0"/>
              <a:t>Can we use engineered parameters to predict a hit?</a:t>
            </a:r>
          </a:p>
          <a:p>
            <a:pPr lvl="1"/>
            <a:r>
              <a:rPr lang="en-US" dirty="0" smtClean="0"/>
              <a:t>Classification Problem</a:t>
            </a:r>
          </a:p>
          <a:p>
            <a:r>
              <a:rPr lang="en-US" dirty="0" smtClean="0"/>
              <a:t>Lyric NLP analysis</a:t>
            </a:r>
          </a:p>
          <a:p>
            <a:pPr lvl="1"/>
            <a:r>
              <a:rPr lang="en-US" dirty="0" smtClean="0"/>
              <a:t>What are some properties of the lyrics in Tom Petty’s tracks?</a:t>
            </a:r>
          </a:p>
          <a:p>
            <a:pPr lvl="1"/>
            <a:r>
              <a:rPr lang="en-US" dirty="0" smtClean="0"/>
              <a:t>TF-IDF</a:t>
            </a:r>
          </a:p>
          <a:p>
            <a:pPr lvl="1"/>
            <a:r>
              <a:rPr lang="en-US" dirty="0" smtClean="0"/>
              <a:t>LDA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96089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193</TotalTime>
  <Words>762</Words>
  <Application>Microsoft Macintosh PowerPoint</Application>
  <PresentationFormat>Widescreen</PresentationFormat>
  <Paragraphs>119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Franklin Gothic Book</vt:lpstr>
      <vt:lpstr>Mangal</vt:lpstr>
      <vt:lpstr>Wingdings</vt:lpstr>
      <vt:lpstr>Crop</vt:lpstr>
      <vt:lpstr>Tom Petty Data Analysis</vt:lpstr>
      <vt:lpstr>Outline</vt:lpstr>
      <vt:lpstr>Business Problem</vt:lpstr>
      <vt:lpstr>Use Cases</vt:lpstr>
      <vt:lpstr>The Data Overview</vt:lpstr>
      <vt:lpstr>The Data New Engineered Features</vt:lpstr>
      <vt:lpstr>The Data Cleaning</vt:lpstr>
      <vt:lpstr>The Data Insight Nuggets</vt:lpstr>
      <vt:lpstr>Modeling Overview</vt:lpstr>
      <vt:lpstr>Hit Prediction</vt:lpstr>
      <vt:lpstr>Hit Prediction Classifiers</vt:lpstr>
      <vt:lpstr>Hit Prediction Problems</vt:lpstr>
      <vt:lpstr>Results Hit Prediction</vt:lpstr>
      <vt:lpstr>Results Lyric NLP</vt:lpstr>
      <vt:lpstr>Summary</vt:lpstr>
      <vt:lpstr>Future Work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Tom Petty Data Analysis</dc:title>
  <dc:creator>Shawn M. Staudaher</dc:creator>
  <cp:lastModifiedBy>Shawn M. Staudaher</cp:lastModifiedBy>
  <cp:revision>21</cp:revision>
  <dcterms:created xsi:type="dcterms:W3CDTF">2017-07-18T14:18:39Z</dcterms:created>
  <dcterms:modified xsi:type="dcterms:W3CDTF">2017-07-18T17:32:23Z</dcterms:modified>
</cp:coreProperties>
</file>