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73" r:id="rId7"/>
    <p:sldId id="258" r:id="rId8"/>
    <p:sldId id="262" r:id="rId9"/>
    <p:sldId id="274" r:id="rId10"/>
    <p:sldId id="275" r:id="rId11"/>
    <p:sldId id="276" r:id="rId12"/>
    <p:sldId id="277" r:id="rId13"/>
    <p:sldId id="278" r:id="rId14"/>
    <p:sldId id="264" r:id="rId15"/>
    <p:sldId id="260" r:id="rId16"/>
    <p:sldId id="266"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22CCF3-4C6A-4458-A7E8-28AE16912F3E}" v="1" dt="2022-12-01T08:51:14.9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9" autoAdjust="0"/>
    <p:restoredTop sz="79359" autoAdjust="0"/>
  </p:normalViewPr>
  <p:slideViewPr>
    <p:cSldViewPr snapToGrid="0">
      <p:cViewPr varScale="1">
        <p:scale>
          <a:sx n="93" d="100"/>
          <a:sy n="93" d="100"/>
        </p:scale>
        <p:origin x="1608" y="6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tt Steehler" userId="6edaa11ecc2a52bf" providerId="LiveId" clId="{8022CCF3-4C6A-4458-A7E8-28AE16912F3E}"/>
    <pc:docChg chg="modSld">
      <pc:chgData name="Scott Steehler" userId="6edaa11ecc2a52bf" providerId="LiveId" clId="{8022CCF3-4C6A-4458-A7E8-28AE16912F3E}" dt="2022-12-01T08:51:14.986" v="0"/>
      <pc:docMkLst>
        <pc:docMk/>
      </pc:docMkLst>
      <pc:sldChg chg="delSp modTransition modAnim">
        <pc:chgData name="Scott Steehler" userId="6edaa11ecc2a52bf" providerId="LiveId" clId="{8022CCF3-4C6A-4458-A7E8-28AE16912F3E}" dt="2022-12-01T08:51:14.986" v="0"/>
        <pc:sldMkLst>
          <pc:docMk/>
          <pc:sldMk cId="2586058810" sldId="256"/>
        </pc:sldMkLst>
        <pc:picChg chg="del">
          <ac:chgData name="Scott Steehler" userId="6edaa11ecc2a52bf" providerId="LiveId" clId="{8022CCF3-4C6A-4458-A7E8-28AE16912F3E}" dt="2022-12-01T08:51:14.986" v="0"/>
          <ac:picMkLst>
            <pc:docMk/>
            <pc:sldMk cId="2586058810" sldId="256"/>
            <ac:picMk id="56" creationId="{95EA20DA-B478-CF4C-16A4-4E1861D283F6}"/>
          </ac:picMkLst>
        </pc:picChg>
      </pc:sldChg>
      <pc:sldChg chg="delSp modTransition modAnim">
        <pc:chgData name="Scott Steehler" userId="6edaa11ecc2a52bf" providerId="LiveId" clId="{8022CCF3-4C6A-4458-A7E8-28AE16912F3E}" dt="2022-12-01T08:51:14.986" v="0"/>
        <pc:sldMkLst>
          <pc:docMk/>
          <pc:sldMk cId="1713219598" sldId="257"/>
        </pc:sldMkLst>
        <pc:picChg chg="del">
          <ac:chgData name="Scott Steehler" userId="6edaa11ecc2a52bf" providerId="LiveId" clId="{8022CCF3-4C6A-4458-A7E8-28AE16912F3E}" dt="2022-12-01T08:51:14.986" v="0"/>
          <ac:picMkLst>
            <pc:docMk/>
            <pc:sldMk cId="1713219598" sldId="257"/>
            <ac:picMk id="46" creationId="{AA77405C-3C3D-E979-79E9-3CECC0FE8145}"/>
          </ac:picMkLst>
        </pc:picChg>
      </pc:sldChg>
      <pc:sldChg chg="delSp modTransition modAnim">
        <pc:chgData name="Scott Steehler" userId="6edaa11ecc2a52bf" providerId="LiveId" clId="{8022CCF3-4C6A-4458-A7E8-28AE16912F3E}" dt="2022-12-01T08:51:14.986" v="0"/>
        <pc:sldMkLst>
          <pc:docMk/>
          <pc:sldMk cId="3571516367" sldId="258"/>
        </pc:sldMkLst>
        <pc:picChg chg="del">
          <ac:chgData name="Scott Steehler" userId="6edaa11ecc2a52bf" providerId="LiveId" clId="{8022CCF3-4C6A-4458-A7E8-28AE16912F3E}" dt="2022-12-01T08:51:14.986" v="0"/>
          <ac:picMkLst>
            <pc:docMk/>
            <pc:sldMk cId="3571516367" sldId="258"/>
            <ac:picMk id="42" creationId="{04D573BA-2A6E-BA24-0A32-687DBFFBCAB1}"/>
          </ac:picMkLst>
        </pc:picChg>
      </pc:sldChg>
      <pc:sldChg chg="delSp modTransition modAnim">
        <pc:chgData name="Scott Steehler" userId="6edaa11ecc2a52bf" providerId="LiveId" clId="{8022CCF3-4C6A-4458-A7E8-28AE16912F3E}" dt="2022-12-01T08:51:14.986" v="0"/>
        <pc:sldMkLst>
          <pc:docMk/>
          <pc:sldMk cId="1663780162" sldId="260"/>
        </pc:sldMkLst>
        <pc:picChg chg="del">
          <ac:chgData name="Scott Steehler" userId="6edaa11ecc2a52bf" providerId="LiveId" clId="{8022CCF3-4C6A-4458-A7E8-28AE16912F3E}" dt="2022-12-01T08:51:14.986" v="0"/>
          <ac:picMkLst>
            <pc:docMk/>
            <pc:sldMk cId="1663780162" sldId="260"/>
            <ac:picMk id="17" creationId="{01716F36-145E-D8B5-605F-073D574C3DE0}"/>
          </ac:picMkLst>
        </pc:picChg>
      </pc:sldChg>
      <pc:sldChg chg="delSp modTransition modAnim">
        <pc:chgData name="Scott Steehler" userId="6edaa11ecc2a52bf" providerId="LiveId" clId="{8022CCF3-4C6A-4458-A7E8-28AE16912F3E}" dt="2022-12-01T08:51:14.986" v="0"/>
        <pc:sldMkLst>
          <pc:docMk/>
          <pc:sldMk cId="379728094" sldId="262"/>
        </pc:sldMkLst>
        <pc:picChg chg="del">
          <ac:chgData name="Scott Steehler" userId="6edaa11ecc2a52bf" providerId="LiveId" clId="{8022CCF3-4C6A-4458-A7E8-28AE16912F3E}" dt="2022-12-01T08:51:14.986" v="0"/>
          <ac:picMkLst>
            <pc:docMk/>
            <pc:sldMk cId="379728094" sldId="262"/>
            <ac:picMk id="14" creationId="{8A341331-CC1C-E95A-0E21-7340A6A761FD}"/>
          </ac:picMkLst>
        </pc:picChg>
      </pc:sldChg>
      <pc:sldChg chg="delSp modTransition modAnim">
        <pc:chgData name="Scott Steehler" userId="6edaa11ecc2a52bf" providerId="LiveId" clId="{8022CCF3-4C6A-4458-A7E8-28AE16912F3E}" dt="2022-12-01T08:51:14.986" v="0"/>
        <pc:sldMkLst>
          <pc:docMk/>
          <pc:sldMk cId="2619301236" sldId="264"/>
        </pc:sldMkLst>
        <pc:picChg chg="del">
          <ac:chgData name="Scott Steehler" userId="6edaa11ecc2a52bf" providerId="LiveId" clId="{8022CCF3-4C6A-4458-A7E8-28AE16912F3E}" dt="2022-12-01T08:51:14.986" v="0"/>
          <ac:picMkLst>
            <pc:docMk/>
            <pc:sldMk cId="2619301236" sldId="264"/>
            <ac:picMk id="49" creationId="{D4B5CEDC-8CA4-3016-72CA-797AEA06A9B7}"/>
          </ac:picMkLst>
        </pc:picChg>
      </pc:sldChg>
      <pc:sldChg chg="delSp modTransition modAnim">
        <pc:chgData name="Scott Steehler" userId="6edaa11ecc2a52bf" providerId="LiveId" clId="{8022CCF3-4C6A-4458-A7E8-28AE16912F3E}" dt="2022-12-01T08:51:14.986" v="0"/>
        <pc:sldMkLst>
          <pc:docMk/>
          <pc:sldMk cId="1742861620" sldId="266"/>
        </pc:sldMkLst>
        <pc:picChg chg="del">
          <ac:chgData name="Scott Steehler" userId="6edaa11ecc2a52bf" providerId="LiveId" clId="{8022CCF3-4C6A-4458-A7E8-28AE16912F3E}" dt="2022-12-01T08:51:14.986" v="0"/>
          <ac:picMkLst>
            <pc:docMk/>
            <pc:sldMk cId="1742861620" sldId="266"/>
            <ac:picMk id="10" creationId="{F178B6A9-D013-6F28-E60E-AAA29588F655}"/>
          </ac:picMkLst>
        </pc:picChg>
      </pc:sldChg>
      <pc:sldChg chg="delSp modTransition modAnim">
        <pc:chgData name="Scott Steehler" userId="6edaa11ecc2a52bf" providerId="LiveId" clId="{8022CCF3-4C6A-4458-A7E8-28AE16912F3E}" dt="2022-12-01T08:51:14.986" v="0"/>
        <pc:sldMkLst>
          <pc:docMk/>
          <pc:sldMk cId="1969787568" sldId="271"/>
        </pc:sldMkLst>
        <pc:picChg chg="del">
          <ac:chgData name="Scott Steehler" userId="6edaa11ecc2a52bf" providerId="LiveId" clId="{8022CCF3-4C6A-4458-A7E8-28AE16912F3E}" dt="2022-12-01T08:51:14.986" v="0"/>
          <ac:picMkLst>
            <pc:docMk/>
            <pc:sldMk cId="1969787568" sldId="271"/>
            <ac:picMk id="16" creationId="{48A0E22F-8736-3C26-75DD-E50338757869}"/>
          </ac:picMkLst>
        </pc:picChg>
      </pc:sldChg>
      <pc:sldChg chg="delSp modTransition modAnim">
        <pc:chgData name="Scott Steehler" userId="6edaa11ecc2a52bf" providerId="LiveId" clId="{8022CCF3-4C6A-4458-A7E8-28AE16912F3E}" dt="2022-12-01T08:51:14.986" v="0"/>
        <pc:sldMkLst>
          <pc:docMk/>
          <pc:sldMk cId="2277461999" sldId="273"/>
        </pc:sldMkLst>
        <pc:picChg chg="del">
          <ac:chgData name="Scott Steehler" userId="6edaa11ecc2a52bf" providerId="LiveId" clId="{8022CCF3-4C6A-4458-A7E8-28AE16912F3E}" dt="2022-12-01T08:51:14.986" v="0"/>
          <ac:picMkLst>
            <pc:docMk/>
            <pc:sldMk cId="2277461999" sldId="273"/>
            <ac:picMk id="32" creationId="{7C5E85C7-EF04-2B4F-A440-FC26482D5579}"/>
          </ac:picMkLst>
        </pc:picChg>
      </pc:sldChg>
      <pc:sldChg chg="delSp modTransition modAnim">
        <pc:chgData name="Scott Steehler" userId="6edaa11ecc2a52bf" providerId="LiveId" clId="{8022CCF3-4C6A-4458-A7E8-28AE16912F3E}" dt="2022-12-01T08:51:14.986" v="0"/>
        <pc:sldMkLst>
          <pc:docMk/>
          <pc:sldMk cId="2818763967" sldId="274"/>
        </pc:sldMkLst>
        <pc:picChg chg="del">
          <ac:chgData name="Scott Steehler" userId="6edaa11ecc2a52bf" providerId="LiveId" clId="{8022CCF3-4C6A-4458-A7E8-28AE16912F3E}" dt="2022-12-01T08:51:14.986" v="0"/>
          <ac:picMkLst>
            <pc:docMk/>
            <pc:sldMk cId="2818763967" sldId="274"/>
            <ac:picMk id="20" creationId="{E90D3E92-46EB-09CA-E83B-123263614B99}"/>
          </ac:picMkLst>
        </pc:picChg>
      </pc:sldChg>
      <pc:sldChg chg="delSp modTransition modAnim">
        <pc:chgData name="Scott Steehler" userId="6edaa11ecc2a52bf" providerId="LiveId" clId="{8022CCF3-4C6A-4458-A7E8-28AE16912F3E}" dt="2022-12-01T08:51:14.986" v="0"/>
        <pc:sldMkLst>
          <pc:docMk/>
          <pc:sldMk cId="36155605" sldId="275"/>
        </pc:sldMkLst>
        <pc:picChg chg="del">
          <ac:chgData name="Scott Steehler" userId="6edaa11ecc2a52bf" providerId="LiveId" clId="{8022CCF3-4C6A-4458-A7E8-28AE16912F3E}" dt="2022-12-01T08:51:14.986" v="0"/>
          <ac:picMkLst>
            <pc:docMk/>
            <pc:sldMk cId="36155605" sldId="275"/>
            <ac:picMk id="21" creationId="{B9AEA981-D326-8F19-74EA-F114A6B41E77}"/>
          </ac:picMkLst>
        </pc:picChg>
      </pc:sldChg>
      <pc:sldChg chg="delSp modTransition modAnim">
        <pc:chgData name="Scott Steehler" userId="6edaa11ecc2a52bf" providerId="LiveId" clId="{8022CCF3-4C6A-4458-A7E8-28AE16912F3E}" dt="2022-12-01T08:51:14.986" v="0"/>
        <pc:sldMkLst>
          <pc:docMk/>
          <pc:sldMk cId="769180203" sldId="276"/>
        </pc:sldMkLst>
        <pc:picChg chg="del">
          <ac:chgData name="Scott Steehler" userId="6edaa11ecc2a52bf" providerId="LiveId" clId="{8022CCF3-4C6A-4458-A7E8-28AE16912F3E}" dt="2022-12-01T08:51:14.986" v="0"/>
          <ac:picMkLst>
            <pc:docMk/>
            <pc:sldMk cId="769180203" sldId="276"/>
            <ac:picMk id="18" creationId="{A4C3312C-B3F9-F58B-90DC-6601B7549543}"/>
          </ac:picMkLst>
        </pc:picChg>
      </pc:sldChg>
      <pc:sldChg chg="delSp modTransition modAnim">
        <pc:chgData name="Scott Steehler" userId="6edaa11ecc2a52bf" providerId="LiveId" clId="{8022CCF3-4C6A-4458-A7E8-28AE16912F3E}" dt="2022-12-01T08:51:14.986" v="0"/>
        <pc:sldMkLst>
          <pc:docMk/>
          <pc:sldMk cId="3980759021" sldId="277"/>
        </pc:sldMkLst>
        <pc:picChg chg="del">
          <ac:chgData name="Scott Steehler" userId="6edaa11ecc2a52bf" providerId="LiveId" clId="{8022CCF3-4C6A-4458-A7E8-28AE16912F3E}" dt="2022-12-01T08:51:14.986" v="0"/>
          <ac:picMkLst>
            <pc:docMk/>
            <pc:sldMk cId="3980759021" sldId="277"/>
            <ac:picMk id="13" creationId="{70ADF3E8-BB32-EE7A-04C2-307791FFBB60}"/>
          </ac:picMkLst>
        </pc:picChg>
      </pc:sldChg>
      <pc:sldChg chg="delSp modTransition modAnim">
        <pc:chgData name="Scott Steehler" userId="6edaa11ecc2a52bf" providerId="LiveId" clId="{8022CCF3-4C6A-4458-A7E8-28AE16912F3E}" dt="2022-12-01T08:51:14.986" v="0"/>
        <pc:sldMkLst>
          <pc:docMk/>
          <pc:sldMk cId="580467803" sldId="278"/>
        </pc:sldMkLst>
        <pc:picChg chg="del">
          <ac:chgData name="Scott Steehler" userId="6edaa11ecc2a52bf" providerId="LiveId" clId="{8022CCF3-4C6A-4458-A7E8-28AE16912F3E}" dt="2022-12-01T08:51:14.986" v="0"/>
          <ac:picMkLst>
            <pc:docMk/>
            <pc:sldMk cId="580467803" sldId="278"/>
            <ac:picMk id="19" creationId="{AB23E23D-E956-41CE-9A17-08FA6C65024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12/1/2022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looking forward to discuss my findings and experiences on this project</a:t>
            </a:r>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3811177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 overview of time in program, make note of full time role/part time student</a:t>
            </a:r>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4195968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READ word for word</a:t>
            </a:r>
          </a:p>
          <a:p>
            <a:r>
              <a:rPr lang="en-US" dirty="0"/>
              <a:t>Summarize</a:t>
            </a:r>
          </a:p>
          <a:p>
            <a:r>
              <a:rPr lang="en-US" dirty="0"/>
              <a:t>Personal connection to soccer</a:t>
            </a:r>
          </a:p>
          <a:p>
            <a:r>
              <a:rPr lang="en-US" dirty="0"/>
              <a:t>Potential applications in the future = industry or sports betting</a:t>
            </a:r>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3923884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Game level grain</a:t>
            </a:r>
          </a:p>
          <a:p>
            <a:r>
              <a:rPr lang="en-US" dirty="0"/>
              <a:t>Only one real source</a:t>
            </a:r>
          </a:p>
          <a:p>
            <a:r>
              <a:rPr lang="en-US" dirty="0"/>
              <a:t>Challenge and time required to build my first real scraping script</a:t>
            </a:r>
          </a:p>
          <a:p>
            <a:r>
              <a:rPr lang="en-US" dirty="0"/>
              <a:t>Dynamically built tables on website</a:t>
            </a:r>
          </a:p>
          <a:p>
            <a:r>
              <a:rPr lang="en-US" dirty="0"/>
              <a:t>Unsure if future scraping is possible due to policy/technology changes</a:t>
            </a:r>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3435212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the bullets</a:t>
            </a:r>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58515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Needed to squeeze all of the value from existing data</a:t>
            </a:r>
          </a:p>
          <a:p>
            <a:r>
              <a:rPr lang="en-US" dirty="0"/>
              <a:t>Captain and previous all-star status were significant in multiple models</a:t>
            </a:r>
          </a:p>
          <a:p>
            <a:r>
              <a:rPr lang="en-US" dirty="0"/>
              <a:t>Normalization was required and checked</a:t>
            </a:r>
          </a:p>
          <a:p>
            <a:r>
              <a:rPr lang="en-US" dirty="0"/>
              <a:t>Normalizing the data also made it easier to use in model that are sensitive to scale (NN, KNN)</a:t>
            </a:r>
          </a:p>
          <a:p>
            <a:r>
              <a:rPr lang="en-US" dirty="0"/>
              <a:t>Only </a:t>
            </a:r>
            <a:r>
              <a:rPr lang="en-US" dirty="0" err="1"/>
              <a:t>upsampled</a:t>
            </a:r>
            <a:r>
              <a:rPr lang="en-US" dirty="0"/>
              <a:t> training data</a:t>
            </a:r>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3987522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 on selected models </a:t>
            </a:r>
          </a:p>
          <a:p>
            <a:pPr marL="171450" indent="-171450">
              <a:buFontTx/>
              <a:buChar char="-"/>
            </a:pPr>
            <a:r>
              <a:rPr lang="en-US" dirty="0"/>
              <a:t>RF is more robust than DT</a:t>
            </a:r>
          </a:p>
          <a:p>
            <a:pPr marL="171450" indent="-171450">
              <a:buFontTx/>
              <a:buChar char="-"/>
            </a:pPr>
            <a:r>
              <a:rPr lang="en-US" dirty="0" err="1"/>
              <a:t>XGBoost</a:t>
            </a:r>
            <a:r>
              <a:rPr lang="en-US" dirty="0"/>
              <a:t> is much more tunable than </a:t>
            </a:r>
            <a:r>
              <a:rPr lang="en-US" dirty="0" err="1"/>
              <a:t>Adaboost</a:t>
            </a:r>
            <a:endParaRPr lang="en-US" dirty="0"/>
          </a:p>
          <a:p>
            <a:pPr marL="171450" indent="-171450">
              <a:buFontTx/>
              <a:buChar char="-"/>
            </a:pPr>
            <a:r>
              <a:rPr lang="en-US" dirty="0"/>
              <a:t>Neural Network struggled to converge, likely due to small sample size</a:t>
            </a:r>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2454536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Players selected is rounded average from years in data</a:t>
            </a:r>
          </a:p>
          <a:p>
            <a:r>
              <a:rPr lang="en-US" dirty="0"/>
              <a:t>Focus on green</a:t>
            </a:r>
          </a:p>
          <a:p>
            <a:r>
              <a:rPr lang="en-US" dirty="0"/>
              <a:t>Explain why this is a better metric for model evaluation since it fits with the All Star selection process</a:t>
            </a:r>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1308355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a:t>
            </a:r>
          </a:p>
          <a:p>
            <a:r>
              <a:rPr lang="en-US" dirty="0"/>
              <a:t>Learned many of these techniques in Dr. Yu’s Data Mining course</a:t>
            </a:r>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8585191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095294" y="4040452"/>
            <a:ext cx="6096000" cy="1122202"/>
          </a:xfrm>
        </p:spPr>
        <p:txBody>
          <a:bodyPr/>
          <a:lstStyle/>
          <a:p>
            <a:r>
              <a:rPr lang="en-US" cap="none" dirty="0"/>
              <a:t>Prediction of MLS All Stars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096000" y="5603668"/>
            <a:ext cx="5261811" cy="1122202"/>
          </a:xfrm>
        </p:spPr>
        <p:txBody>
          <a:bodyPr>
            <a:normAutofit/>
          </a:bodyPr>
          <a:lstStyle/>
          <a:p>
            <a:r>
              <a:rPr lang="en-US" sz="2000" b="1" dirty="0"/>
              <a:t>Scott Steehler</a:t>
            </a:r>
          </a:p>
          <a:p>
            <a:endParaRPr lang="en-US" dirty="0"/>
          </a:p>
          <a:p>
            <a:r>
              <a:rPr lang="en-US" dirty="0"/>
              <a:t>Dr. Bradley </a:t>
            </a:r>
            <a:r>
              <a:rPr lang="en-US" dirty="0" err="1"/>
              <a:t>Boehmke</a:t>
            </a:r>
            <a:r>
              <a:rPr lang="en-US" dirty="0"/>
              <a:t> &amp; Dr. Yan Yu</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FF355-ACCC-9286-2EE6-4928423B9EBA}"/>
              </a:ext>
            </a:extLst>
          </p:cNvPr>
          <p:cNvSpPr>
            <a:spLocks noGrp="1"/>
          </p:cNvSpPr>
          <p:nvPr>
            <p:ph type="title"/>
          </p:nvPr>
        </p:nvSpPr>
        <p:spPr/>
        <p:txBody>
          <a:bodyPr/>
          <a:lstStyle/>
          <a:p>
            <a:r>
              <a:rPr lang="en-US" sz="3600" dirty="0"/>
              <a:t>Modeling</a:t>
            </a:r>
            <a:endParaRPr lang="en-US" dirty="0"/>
          </a:p>
        </p:txBody>
      </p:sp>
      <p:sp>
        <p:nvSpPr>
          <p:cNvPr id="3" name="Text Placeholder 2">
            <a:extLst>
              <a:ext uri="{FF2B5EF4-FFF2-40B4-BE49-F238E27FC236}">
                <a16:creationId xmlns:a16="http://schemas.microsoft.com/office/drawing/2014/main" id="{7FE8857F-D2F2-E965-647D-D445D26A05CB}"/>
              </a:ext>
            </a:extLst>
          </p:cNvPr>
          <p:cNvSpPr>
            <a:spLocks noGrp="1"/>
          </p:cNvSpPr>
          <p:nvPr>
            <p:ph type="body" idx="1"/>
          </p:nvPr>
        </p:nvSpPr>
        <p:spPr>
          <a:xfrm>
            <a:off x="2933700" y="2117263"/>
            <a:ext cx="3924300" cy="823912"/>
          </a:xfrm>
        </p:spPr>
        <p:txBody>
          <a:bodyPr/>
          <a:lstStyle/>
          <a:p>
            <a:r>
              <a:rPr lang="en-US" dirty="0"/>
              <a:t>Models Considered</a:t>
            </a:r>
          </a:p>
        </p:txBody>
      </p:sp>
      <p:sp>
        <p:nvSpPr>
          <p:cNvPr id="4" name="Content Placeholder 3">
            <a:extLst>
              <a:ext uri="{FF2B5EF4-FFF2-40B4-BE49-F238E27FC236}">
                <a16:creationId xmlns:a16="http://schemas.microsoft.com/office/drawing/2014/main" id="{EDFD8ACC-D2BB-2EC6-4091-CF8D820D799E}"/>
              </a:ext>
            </a:extLst>
          </p:cNvPr>
          <p:cNvSpPr>
            <a:spLocks noGrp="1"/>
          </p:cNvSpPr>
          <p:nvPr>
            <p:ph sz="half" idx="2"/>
          </p:nvPr>
        </p:nvSpPr>
        <p:spPr>
          <a:xfrm>
            <a:off x="2933700" y="3174933"/>
            <a:ext cx="3924300" cy="2521744"/>
          </a:xfrm>
        </p:spPr>
        <p:txBody>
          <a:bodyPr>
            <a:normAutofit/>
          </a:bodyPr>
          <a:lstStyle/>
          <a:p>
            <a:pPr marL="285750" indent="-285750">
              <a:buFont typeface="Arial" panose="020B0604020202020204" pitchFamily="34" charset="0"/>
              <a:buChar char="•"/>
            </a:pPr>
            <a:r>
              <a:rPr lang="en-US" b="1" dirty="0"/>
              <a:t>Logistic Regression</a:t>
            </a:r>
          </a:p>
          <a:p>
            <a:pPr marL="285750" indent="-285750">
              <a:buFont typeface="Arial" panose="020B0604020202020204" pitchFamily="34" charset="0"/>
              <a:buChar char="•"/>
            </a:pPr>
            <a:r>
              <a:rPr lang="en-US" b="1" dirty="0"/>
              <a:t>K Nearest Neighbor</a:t>
            </a:r>
          </a:p>
          <a:p>
            <a:pPr marL="285750" indent="-285750">
              <a:buFont typeface="Arial" panose="020B0604020202020204" pitchFamily="34" charset="0"/>
              <a:buChar char="•"/>
            </a:pPr>
            <a:r>
              <a:rPr lang="en-US" b="1" dirty="0"/>
              <a:t>Random Forest</a:t>
            </a:r>
            <a:r>
              <a:rPr lang="en-US" dirty="0"/>
              <a:t>/Decision Tree</a:t>
            </a:r>
          </a:p>
          <a:p>
            <a:pPr marL="285750" indent="-285750">
              <a:buFont typeface="Arial" panose="020B0604020202020204" pitchFamily="34" charset="0"/>
              <a:buChar char="•"/>
            </a:pPr>
            <a:r>
              <a:rPr lang="en-US" b="1" dirty="0" err="1"/>
              <a:t>XGBoost</a:t>
            </a:r>
            <a:r>
              <a:rPr lang="en-US" dirty="0"/>
              <a:t>/</a:t>
            </a:r>
            <a:r>
              <a:rPr lang="en-US" dirty="0" err="1"/>
              <a:t>Adaboost</a:t>
            </a:r>
            <a:endParaRPr lang="en-US" dirty="0"/>
          </a:p>
          <a:p>
            <a:pPr marL="285750" indent="-285750">
              <a:buFont typeface="Arial" panose="020B0604020202020204" pitchFamily="34" charset="0"/>
              <a:buChar char="•"/>
            </a:pPr>
            <a:r>
              <a:rPr lang="en-US" dirty="0"/>
              <a:t>Neural Network</a:t>
            </a:r>
          </a:p>
          <a:p>
            <a:endParaRPr lang="en-US" dirty="0"/>
          </a:p>
        </p:txBody>
      </p:sp>
      <p:sp>
        <p:nvSpPr>
          <p:cNvPr id="5" name="Text Placeholder 4">
            <a:extLst>
              <a:ext uri="{FF2B5EF4-FFF2-40B4-BE49-F238E27FC236}">
                <a16:creationId xmlns:a16="http://schemas.microsoft.com/office/drawing/2014/main" id="{F6E68E93-1DA4-1ABF-143C-177B40B6F2BA}"/>
              </a:ext>
            </a:extLst>
          </p:cNvPr>
          <p:cNvSpPr>
            <a:spLocks noGrp="1"/>
          </p:cNvSpPr>
          <p:nvPr>
            <p:ph type="body" sz="quarter" idx="3"/>
          </p:nvPr>
        </p:nvSpPr>
        <p:spPr>
          <a:xfrm>
            <a:off x="7410173" y="2117263"/>
            <a:ext cx="3943627" cy="823912"/>
          </a:xfrm>
        </p:spPr>
        <p:txBody>
          <a:bodyPr/>
          <a:lstStyle/>
          <a:p>
            <a:r>
              <a:rPr lang="en-US" dirty="0"/>
              <a:t>Evaluation Criteria</a:t>
            </a:r>
          </a:p>
        </p:txBody>
      </p:sp>
      <p:sp>
        <p:nvSpPr>
          <p:cNvPr id="6" name="Content Placeholder 5">
            <a:extLst>
              <a:ext uri="{FF2B5EF4-FFF2-40B4-BE49-F238E27FC236}">
                <a16:creationId xmlns:a16="http://schemas.microsoft.com/office/drawing/2014/main" id="{E252587C-4DDC-BEA7-35A4-CDE992FC3459}"/>
              </a:ext>
            </a:extLst>
          </p:cNvPr>
          <p:cNvSpPr>
            <a:spLocks noGrp="1"/>
          </p:cNvSpPr>
          <p:nvPr>
            <p:ph sz="quarter" idx="4"/>
          </p:nvPr>
        </p:nvSpPr>
        <p:spPr>
          <a:xfrm>
            <a:off x="7410173" y="3174933"/>
            <a:ext cx="3943627" cy="2618445"/>
          </a:xfrm>
        </p:spPr>
        <p:txBody>
          <a:bodyPr>
            <a:normAutofit/>
          </a:bodyPr>
          <a:lstStyle/>
          <a:p>
            <a:pPr marL="285750" indent="-285750">
              <a:buFont typeface="Arial" panose="020B0604020202020204" pitchFamily="34" charset="0"/>
              <a:buChar char="•"/>
            </a:pPr>
            <a:r>
              <a:rPr lang="en-US" dirty="0"/>
              <a:t>Selecting All-Stars requires a focus on true positives output from a binary classification. </a:t>
            </a:r>
          </a:p>
          <a:p>
            <a:pPr marL="285750" indent="-285750">
              <a:buFont typeface="Arial" panose="020B0604020202020204" pitchFamily="34" charset="0"/>
              <a:buChar char="•"/>
            </a:pPr>
            <a:r>
              <a:rPr lang="en-US" dirty="0"/>
              <a:t>Recall used for all models</a:t>
            </a:r>
          </a:p>
          <a:p>
            <a:pPr marL="742950" lvl="1" indent="-285750">
              <a:buFont typeface="Arial" panose="020B0604020202020204" pitchFamily="34" charset="0"/>
              <a:buChar char="•"/>
            </a:pPr>
            <a:r>
              <a:rPr lang="en-US" dirty="0"/>
              <a:t>Risks overfitting and increased false positives</a:t>
            </a:r>
          </a:p>
          <a:p>
            <a:pPr marL="285750" indent="-285750">
              <a:buFont typeface="Arial" panose="020B0604020202020204" pitchFamily="34" charset="0"/>
              <a:buChar char="•"/>
            </a:pPr>
            <a:r>
              <a:rPr lang="en-US" dirty="0" err="1"/>
              <a:t>GridSearchCV</a:t>
            </a:r>
            <a:r>
              <a:rPr lang="en-US" dirty="0"/>
              <a:t> used extensively for model optimization</a:t>
            </a:r>
          </a:p>
        </p:txBody>
      </p:sp>
      <p:sp>
        <p:nvSpPr>
          <p:cNvPr id="7" name="Date Placeholder 6">
            <a:extLst>
              <a:ext uri="{FF2B5EF4-FFF2-40B4-BE49-F238E27FC236}">
                <a16:creationId xmlns:a16="http://schemas.microsoft.com/office/drawing/2014/main" id="{6851E467-22B5-6E39-7E08-AC4B6C62DB97}"/>
              </a:ext>
            </a:extLst>
          </p:cNvPr>
          <p:cNvSpPr>
            <a:spLocks noGrp="1"/>
          </p:cNvSpPr>
          <p:nvPr>
            <p:ph type="dt" sz="half" idx="10"/>
          </p:nvPr>
        </p:nvSpPr>
        <p:spPr/>
        <p:txBody>
          <a:bodyPr/>
          <a:lstStyle/>
          <a:p>
            <a:r>
              <a:rPr lang="en-US" dirty="0"/>
              <a:t>2022</a:t>
            </a:r>
          </a:p>
        </p:txBody>
      </p:sp>
      <p:sp>
        <p:nvSpPr>
          <p:cNvPr id="8" name="Footer Placeholder 7">
            <a:extLst>
              <a:ext uri="{FF2B5EF4-FFF2-40B4-BE49-F238E27FC236}">
                <a16:creationId xmlns:a16="http://schemas.microsoft.com/office/drawing/2014/main" id="{5BB95AC6-D8D7-BB15-09DA-4D459EADAEA1}"/>
              </a:ext>
            </a:extLst>
          </p:cNvPr>
          <p:cNvSpPr>
            <a:spLocks noGrp="1"/>
          </p:cNvSpPr>
          <p:nvPr>
            <p:ph type="ftr" sz="quarter" idx="11"/>
          </p:nvPr>
        </p:nvSpPr>
        <p:spPr/>
        <p:txBody>
          <a:bodyPr/>
          <a:lstStyle/>
          <a:p>
            <a:r>
              <a:rPr lang="en-US" cap="none" dirty="0"/>
              <a:t>Prediction of MLS All Stars</a:t>
            </a:r>
            <a:endParaRPr lang="en-US" dirty="0"/>
          </a:p>
        </p:txBody>
      </p:sp>
      <p:sp>
        <p:nvSpPr>
          <p:cNvPr id="9" name="Slide Number Placeholder 8">
            <a:extLst>
              <a:ext uri="{FF2B5EF4-FFF2-40B4-BE49-F238E27FC236}">
                <a16:creationId xmlns:a16="http://schemas.microsoft.com/office/drawing/2014/main" id="{A1A8AFB9-AD61-F42E-76E1-741F736C775D}"/>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580467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892177"/>
            <a:ext cx="8421688" cy="1325563"/>
          </a:xfrm>
        </p:spPr>
        <p:txBody>
          <a:bodyPr/>
          <a:lstStyle/>
          <a:p>
            <a:r>
              <a:rPr lang="en-US" sz="3600" dirty="0"/>
              <a:t>Results</a:t>
            </a:r>
            <a:endParaRPr lang="en-US" dirty="0"/>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dirty="0"/>
              <a:t>2022</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cap="none" dirty="0"/>
              <a:t>Prediction of MLS All Stars</a:t>
            </a:r>
            <a:endParaRPr lang="en-US" dirty="0"/>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graphicFrame>
        <p:nvGraphicFramePr>
          <p:cNvPr id="42" name="Table 42">
            <a:extLst>
              <a:ext uri="{FF2B5EF4-FFF2-40B4-BE49-F238E27FC236}">
                <a16:creationId xmlns:a16="http://schemas.microsoft.com/office/drawing/2014/main" id="{E1E2707E-31D0-970F-F270-F4759D264E5B}"/>
              </a:ext>
            </a:extLst>
          </p:cNvPr>
          <p:cNvGraphicFramePr>
            <a:graphicFrameLocks noGrp="1"/>
          </p:cNvGraphicFramePr>
          <p:nvPr>
            <p:extLst>
              <p:ext uri="{D42A27DB-BD31-4B8C-83A1-F6EECF244321}">
                <p14:modId xmlns:p14="http://schemas.microsoft.com/office/powerpoint/2010/main" val="1368343433"/>
              </p:ext>
            </p:extLst>
          </p:nvPr>
        </p:nvGraphicFramePr>
        <p:xfrm>
          <a:off x="1046118" y="2084735"/>
          <a:ext cx="10099765" cy="2773680"/>
        </p:xfrm>
        <a:graphic>
          <a:graphicData uri="http://schemas.openxmlformats.org/drawingml/2006/table">
            <a:tbl>
              <a:tblPr firstRow="1" bandRow="1">
                <a:tableStyleId>{5C22544A-7EE6-4342-B048-85BDC9FD1C3A}</a:tableStyleId>
              </a:tblPr>
              <a:tblGrid>
                <a:gridCol w="3143793">
                  <a:extLst>
                    <a:ext uri="{9D8B030D-6E8A-4147-A177-3AD203B41FA5}">
                      <a16:colId xmlns:a16="http://schemas.microsoft.com/office/drawing/2014/main" val="4271474924"/>
                    </a:ext>
                  </a:extLst>
                </a:gridCol>
                <a:gridCol w="1738993">
                  <a:extLst>
                    <a:ext uri="{9D8B030D-6E8A-4147-A177-3AD203B41FA5}">
                      <a16:colId xmlns:a16="http://schemas.microsoft.com/office/drawing/2014/main" val="1183417362"/>
                    </a:ext>
                  </a:extLst>
                </a:gridCol>
                <a:gridCol w="1738993">
                  <a:extLst>
                    <a:ext uri="{9D8B030D-6E8A-4147-A177-3AD203B41FA5}">
                      <a16:colId xmlns:a16="http://schemas.microsoft.com/office/drawing/2014/main" val="1407839555"/>
                    </a:ext>
                  </a:extLst>
                </a:gridCol>
                <a:gridCol w="1738993">
                  <a:extLst>
                    <a:ext uri="{9D8B030D-6E8A-4147-A177-3AD203B41FA5}">
                      <a16:colId xmlns:a16="http://schemas.microsoft.com/office/drawing/2014/main" val="2248384326"/>
                    </a:ext>
                  </a:extLst>
                </a:gridCol>
                <a:gridCol w="1738993">
                  <a:extLst>
                    <a:ext uri="{9D8B030D-6E8A-4147-A177-3AD203B41FA5}">
                      <a16:colId xmlns:a16="http://schemas.microsoft.com/office/drawing/2014/main" val="3689387737"/>
                    </a:ext>
                  </a:extLst>
                </a:gridCol>
              </a:tblGrid>
              <a:tr h="370840">
                <a:tc>
                  <a:txBody>
                    <a:bodyPr/>
                    <a:lstStyle/>
                    <a:p>
                      <a:endParaRPr lang="en-US" sz="2000" dirty="0">
                        <a:solidFill>
                          <a:schemeClr val="tx1"/>
                        </a:solidFill>
                      </a:endParaRPr>
                    </a:p>
                  </a:txBody>
                  <a:tcPr/>
                </a:tc>
                <a:tc>
                  <a:txBody>
                    <a:bodyPr/>
                    <a:lstStyle/>
                    <a:p>
                      <a:r>
                        <a:rPr lang="en-US" sz="2000" dirty="0">
                          <a:solidFill>
                            <a:schemeClr val="tx1"/>
                          </a:solidFill>
                        </a:rPr>
                        <a:t>Forwards</a:t>
                      </a:r>
                    </a:p>
                  </a:txBody>
                  <a:tcPr/>
                </a:tc>
                <a:tc>
                  <a:txBody>
                    <a:bodyPr/>
                    <a:lstStyle/>
                    <a:p>
                      <a:r>
                        <a:rPr lang="en-US" sz="2000" dirty="0">
                          <a:solidFill>
                            <a:schemeClr val="tx1"/>
                          </a:solidFill>
                        </a:rPr>
                        <a:t>Midfielders</a:t>
                      </a:r>
                    </a:p>
                  </a:txBody>
                  <a:tcPr/>
                </a:tc>
                <a:tc>
                  <a:txBody>
                    <a:bodyPr/>
                    <a:lstStyle/>
                    <a:p>
                      <a:r>
                        <a:rPr lang="en-US" sz="2000" dirty="0">
                          <a:solidFill>
                            <a:schemeClr val="tx1"/>
                          </a:solidFill>
                        </a:rPr>
                        <a:t>Defenders</a:t>
                      </a:r>
                    </a:p>
                  </a:txBody>
                  <a:tcPr/>
                </a:tc>
                <a:tc>
                  <a:txBody>
                    <a:bodyPr/>
                    <a:lstStyle/>
                    <a:p>
                      <a:r>
                        <a:rPr lang="en-US" sz="2000" dirty="0">
                          <a:solidFill>
                            <a:schemeClr val="tx1"/>
                          </a:solidFill>
                        </a:rPr>
                        <a:t>Goalkeepers</a:t>
                      </a:r>
                    </a:p>
                  </a:txBody>
                  <a:tcPr/>
                </a:tc>
                <a:extLst>
                  <a:ext uri="{0D108BD9-81ED-4DB2-BD59-A6C34878D82A}">
                    <a16:rowId xmlns:a16="http://schemas.microsoft.com/office/drawing/2014/main" val="3505526349"/>
                  </a:ext>
                </a:extLst>
              </a:tr>
              <a:tr h="370840">
                <a:tc>
                  <a:txBody>
                    <a:bodyPr/>
                    <a:lstStyle/>
                    <a:p>
                      <a:r>
                        <a:rPr lang="en-US" sz="2000" dirty="0"/>
                        <a:t>Selected Model</a:t>
                      </a:r>
                    </a:p>
                  </a:txBody>
                  <a:tcPr/>
                </a:tc>
                <a:tc>
                  <a:txBody>
                    <a:bodyPr/>
                    <a:lstStyle/>
                    <a:p>
                      <a:r>
                        <a:rPr lang="en-US" sz="2000" dirty="0" err="1"/>
                        <a:t>XGBoost</a:t>
                      </a:r>
                      <a:endParaRPr lang="en-US" sz="2000" dirty="0"/>
                    </a:p>
                  </a:txBody>
                  <a:tcPr/>
                </a:tc>
                <a:tc>
                  <a:txBody>
                    <a:bodyPr/>
                    <a:lstStyle/>
                    <a:p>
                      <a:r>
                        <a:rPr lang="en-US" sz="2000" dirty="0"/>
                        <a:t>Logistic</a:t>
                      </a:r>
                    </a:p>
                  </a:txBody>
                  <a:tcPr/>
                </a:tc>
                <a:tc>
                  <a:txBody>
                    <a:bodyPr/>
                    <a:lstStyle/>
                    <a:p>
                      <a:r>
                        <a:rPr lang="en-US" sz="2000" dirty="0"/>
                        <a:t>Logistic</a:t>
                      </a:r>
                    </a:p>
                  </a:txBody>
                  <a:tcPr/>
                </a:tc>
                <a:tc>
                  <a:txBody>
                    <a:bodyPr/>
                    <a:lstStyle/>
                    <a:p>
                      <a:r>
                        <a:rPr lang="en-US" sz="2000" dirty="0" err="1"/>
                        <a:t>XGBoost</a:t>
                      </a:r>
                      <a:endParaRPr lang="en-US" sz="2000" dirty="0"/>
                    </a:p>
                  </a:txBody>
                  <a:tcPr/>
                </a:tc>
                <a:extLst>
                  <a:ext uri="{0D108BD9-81ED-4DB2-BD59-A6C34878D82A}">
                    <a16:rowId xmlns:a16="http://schemas.microsoft.com/office/drawing/2014/main" val="918617897"/>
                  </a:ext>
                </a:extLst>
              </a:tr>
              <a:tr h="370840">
                <a:tc>
                  <a:txBody>
                    <a:bodyPr/>
                    <a:lstStyle/>
                    <a:p>
                      <a:r>
                        <a:rPr lang="en-US" sz="2000" dirty="0"/>
                        <a:t>F1 Score</a:t>
                      </a:r>
                    </a:p>
                  </a:txBody>
                  <a:tcPr/>
                </a:tc>
                <a:tc>
                  <a:txBody>
                    <a:bodyPr/>
                    <a:lstStyle/>
                    <a:p>
                      <a:r>
                        <a:rPr lang="en-US" sz="2000" dirty="0"/>
                        <a:t>0.35</a:t>
                      </a:r>
                    </a:p>
                  </a:txBody>
                  <a:tcPr/>
                </a:tc>
                <a:tc>
                  <a:txBody>
                    <a:bodyPr/>
                    <a:lstStyle/>
                    <a:p>
                      <a:r>
                        <a:rPr lang="en-US" sz="2000" dirty="0"/>
                        <a:t>0.19</a:t>
                      </a:r>
                    </a:p>
                  </a:txBody>
                  <a:tcPr/>
                </a:tc>
                <a:tc>
                  <a:txBody>
                    <a:bodyPr/>
                    <a:lstStyle/>
                    <a:p>
                      <a:r>
                        <a:rPr lang="en-US" sz="2000" dirty="0"/>
                        <a:t>0.20</a:t>
                      </a:r>
                    </a:p>
                  </a:txBody>
                  <a:tcPr/>
                </a:tc>
                <a:tc>
                  <a:txBody>
                    <a:bodyPr/>
                    <a:lstStyle/>
                    <a:p>
                      <a:r>
                        <a:rPr lang="en-US" sz="2000" dirty="0"/>
                        <a:t>0.27</a:t>
                      </a:r>
                    </a:p>
                  </a:txBody>
                  <a:tcPr/>
                </a:tc>
                <a:extLst>
                  <a:ext uri="{0D108BD9-81ED-4DB2-BD59-A6C34878D82A}">
                    <a16:rowId xmlns:a16="http://schemas.microsoft.com/office/drawing/2014/main" val="3920365641"/>
                  </a:ext>
                </a:extLst>
              </a:tr>
              <a:tr h="370840">
                <a:tc>
                  <a:txBody>
                    <a:bodyPr/>
                    <a:lstStyle/>
                    <a:p>
                      <a:r>
                        <a:rPr lang="en-US" sz="2000" dirty="0"/>
                        <a:t>Recall</a:t>
                      </a:r>
                    </a:p>
                  </a:txBody>
                  <a:tcPr/>
                </a:tc>
                <a:tc>
                  <a:txBody>
                    <a:bodyPr/>
                    <a:lstStyle/>
                    <a:p>
                      <a:r>
                        <a:rPr lang="en-US" sz="2000" dirty="0"/>
                        <a:t>0.75</a:t>
                      </a:r>
                    </a:p>
                  </a:txBody>
                  <a:tcPr/>
                </a:tc>
                <a:tc>
                  <a:txBody>
                    <a:bodyPr/>
                    <a:lstStyle/>
                    <a:p>
                      <a:r>
                        <a:rPr lang="en-US" sz="2000" dirty="0"/>
                        <a:t>0.55</a:t>
                      </a:r>
                    </a:p>
                  </a:txBody>
                  <a:tcPr/>
                </a:tc>
                <a:tc>
                  <a:txBody>
                    <a:bodyPr/>
                    <a:lstStyle/>
                    <a:p>
                      <a:r>
                        <a:rPr lang="en-US" sz="2000" dirty="0"/>
                        <a:t>1</a:t>
                      </a:r>
                    </a:p>
                  </a:txBody>
                  <a:tcPr/>
                </a:tc>
                <a:tc>
                  <a:txBody>
                    <a:bodyPr/>
                    <a:lstStyle/>
                    <a:p>
                      <a:r>
                        <a:rPr lang="en-US" sz="2000" dirty="0"/>
                        <a:t>1</a:t>
                      </a:r>
                    </a:p>
                  </a:txBody>
                  <a:tcPr/>
                </a:tc>
                <a:extLst>
                  <a:ext uri="{0D108BD9-81ED-4DB2-BD59-A6C34878D82A}">
                    <a16:rowId xmlns:a16="http://schemas.microsoft.com/office/drawing/2014/main" val="2902967895"/>
                  </a:ext>
                </a:extLst>
              </a:tr>
              <a:tr h="370840">
                <a:tc>
                  <a:txBody>
                    <a:bodyPr/>
                    <a:lstStyle/>
                    <a:p>
                      <a:r>
                        <a:rPr lang="en-US" sz="2000" dirty="0"/>
                        <a:t>Players Selected Each Year</a:t>
                      </a:r>
                    </a:p>
                  </a:txBody>
                  <a:tcPr/>
                </a:tc>
                <a:tc>
                  <a:txBody>
                    <a:bodyPr/>
                    <a:lstStyle/>
                    <a:p>
                      <a:r>
                        <a:rPr lang="en-US" sz="2000" dirty="0"/>
                        <a:t>7</a:t>
                      </a:r>
                    </a:p>
                  </a:txBody>
                  <a:tcPr/>
                </a:tc>
                <a:tc>
                  <a:txBody>
                    <a:bodyPr/>
                    <a:lstStyle/>
                    <a:p>
                      <a:r>
                        <a:rPr lang="en-US" sz="2000" dirty="0"/>
                        <a:t>8</a:t>
                      </a:r>
                    </a:p>
                  </a:txBody>
                  <a:tcPr/>
                </a:tc>
                <a:tc>
                  <a:txBody>
                    <a:bodyPr/>
                    <a:lstStyle/>
                    <a:p>
                      <a:r>
                        <a:rPr lang="en-US" sz="2000" dirty="0"/>
                        <a:t>8</a:t>
                      </a:r>
                    </a:p>
                  </a:txBody>
                  <a:tcPr/>
                </a:tc>
                <a:tc>
                  <a:txBody>
                    <a:bodyPr/>
                    <a:lstStyle/>
                    <a:p>
                      <a:r>
                        <a:rPr lang="en-US" sz="2000" dirty="0"/>
                        <a:t>3</a:t>
                      </a:r>
                    </a:p>
                  </a:txBody>
                  <a:tcPr/>
                </a:tc>
                <a:extLst>
                  <a:ext uri="{0D108BD9-81ED-4DB2-BD59-A6C34878D82A}">
                    <a16:rowId xmlns:a16="http://schemas.microsoft.com/office/drawing/2014/main" val="696473371"/>
                  </a:ext>
                </a:extLst>
              </a:tr>
              <a:tr h="370840">
                <a:tc>
                  <a:txBody>
                    <a:bodyPr/>
                    <a:lstStyle/>
                    <a:p>
                      <a:r>
                        <a:rPr lang="en-US" sz="2000" dirty="0"/>
                        <a:t>Model Success</a:t>
                      </a:r>
                    </a:p>
                  </a:txBody>
                  <a:tcPr>
                    <a:solidFill>
                      <a:schemeClr val="accent6">
                        <a:lumMod val="60000"/>
                        <a:lumOff val="40000"/>
                      </a:schemeClr>
                    </a:solidFill>
                  </a:tcPr>
                </a:tc>
                <a:tc>
                  <a:txBody>
                    <a:bodyPr/>
                    <a:lstStyle/>
                    <a:p>
                      <a:r>
                        <a:rPr lang="en-US" sz="2000" dirty="0"/>
                        <a:t>5 (71.4%)</a:t>
                      </a:r>
                    </a:p>
                  </a:txBody>
                  <a:tcPr>
                    <a:solidFill>
                      <a:schemeClr val="accent6">
                        <a:lumMod val="60000"/>
                        <a:lumOff val="40000"/>
                      </a:schemeClr>
                    </a:solidFill>
                  </a:tcPr>
                </a:tc>
                <a:tc>
                  <a:txBody>
                    <a:bodyPr/>
                    <a:lstStyle/>
                    <a:p>
                      <a:r>
                        <a:rPr lang="en-US" sz="2000" dirty="0"/>
                        <a:t>5 (62.5%)</a:t>
                      </a:r>
                    </a:p>
                  </a:txBody>
                  <a:tcPr>
                    <a:solidFill>
                      <a:schemeClr val="accent6">
                        <a:lumMod val="60000"/>
                        <a:lumOff val="40000"/>
                      </a:schemeClr>
                    </a:solidFill>
                  </a:tcPr>
                </a:tc>
                <a:tc>
                  <a:txBody>
                    <a:bodyPr/>
                    <a:lstStyle/>
                    <a:p>
                      <a:r>
                        <a:rPr lang="en-US" sz="2000" dirty="0"/>
                        <a:t>2 (25.0%)</a:t>
                      </a:r>
                    </a:p>
                  </a:txBody>
                  <a:tcPr>
                    <a:solidFill>
                      <a:schemeClr val="accent6">
                        <a:lumMod val="60000"/>
                        <a:lumOff val="40000"/>
                      </a:schemeClr>
                    </a:solidFill>
                  </a:tcPr>
                </a:tc>
                <a:tc>
                  <a:txBody>
                    <a:bodyPr/>
                    <a:lstStyle/>
                    <a:p>
                      <a:r>
                        <a:rPr lang="en-US" sz="2000" dirty="0"/>
                        <a:t>1 (33.3%)</a:t>
                      </a:r>
                    </a:p>
                  </a:txBody>
                  <a:tcPr>
                    <a:solidFill>
                      <a:schemeClr val="accent6">
                        <a:lumMod val="60000"/>
                        <a:lumOff val="40000"/>
                      </a:schemeClr>
                    </a:solidFill>
                  </a:tcPr>
                </a:tc>
                <a:extLst>
                  <a:ext uri="{0D108BD9-81ED-4DB2-BD59-A6C34878D82A}">
                    <a16:rowId xmlns:a16="http://schemas.microsoft.com/office/drawing/2014/main" val="356724201"/>
                  </a:ext>
                </a:extLst>
              </a:tr>
              <a:tr h="370840">
                <a:tc>
                  <a:txBody>
                    <a:bodyPr/>
                    <a:lstStyle/>
                    <a:p>
                      <a:r>
                        <a:rPr lang="en-US" sz="2000" dirty="0"/>
                        <a:t>True Positive in Top 20</a:t>
                      </a:r>
                    </a:p>
                  </a:txBody>
                  <a:tcPr>
                    <a:solidFill>
                      <a:schemeClr val="accent6">
                        <a:lumMod val="60000"/>
                        <a:lumOff val="40000"/>
                      </a:schemeClr>
                    </a:solidFill>
                  </a:tcPr>
                </a:tc>
                <a:tc>
                  <a:txBody>
                    <a:bodyPr/>
                    <a:lstStyle/>
                    <a:p>
                      <a:r>
                        <a:rPr lang="en-US" sz="2000" dirty="0"/>
                        <a:t>7 (100.0%)</a:t>
                      </a:r>
                    </a:p>
                  </a:txBody>
                  <a:tcPr>
                    <a:solidFill>
                      <a:schemeClr val="accent6">
                        <a:lumMod val="60000"/>
                        <a:lumOff val="40000"/>
                      </a:schemeClr>
                    </a:solidFill>
                  </a:tcPr>
                </a:tc>
                <a:tc>
                  <a:txBody>
                    <a:bodyPr/>
                    <a:lstStyle/>
                    <a:p>
                      <a:r>
                        <a:rPr lang="en-US" sz="2000" dirty="0"/>
                        <a:t>5 (62.5%)</a:t>
                      </a:r>
                    </a:p>
                  </a:txBody>
                  <a:tcPr>
                    <a:solidFill>
                      <a:schemeClr val="accent6">
                        <a:lumMod val="60000"/>
                        <a:lumOff val="40000"/>
                      </a:schemeClr>
                    </a:solidFill>
                  </a:tcPr>
                </a:tc>
                <a:tc>
                  <a:txBody>
                    <a:bodyPr/>
                    <a:lstStyle/>
                    <a:p>
                      <a:r>
                        <a:rPr lang="en-US" sz="2000" dirty="0"/>
                        <a:t>5 (62.5%)</a:t>
                      </a:r>
                    </a:p>
                  </a:txBody>
                  <a:tcPr>
                    <a:solidFill>
                      <a:schemeClr val="accent6">
                        <a:lumMod val="60000"/>
                        <a:lumOff val="40000"/>
                      </a:schemeClr>
                    </a:solidFill>
                  </a:tcPr>
                </a:tc>
                <a:tc>
                  <a:txBody>
                    <a:bodyPr/>
                    <a:lstStyle/>
                    <a:p>
                      <a:r>
                        <a:rPr lang="en-US" sz="2000" dirty="0"/>
                        <a:t>*3 (100.0%)</a:t>
                      </a:r>
                    </a:p>
                  </a:txBody>
                  <a:tcPr>
                    <a:solidFill>
                      <a:schemeClr val="accent6">
                        <a:lumMod val="60000"/>
                        <a:lumOff val="40000"/>
                      </a:schemeClr>
                    </a:solidFill>
                  </a:tcPr>
                </a:tc>
                <a:extLst>
                  <a:ext uri="{0D108BD9-81ED-4DB2-BD59-A6C34878D82A}">
                    <a16:rowId xmlns:a16="http://schemas.microsoft.com/office/drawing/2014/main" val="2260092934"/>
                  </a:ext>
                </a:extLst>
              </a:tr>
            </a:tbl>
          </a:graphicData>
        </a:graphic>
      </p:graphicFrame>
      <p:sp>
        <p:nvSpPr>
          <p:cNvPr id="43" name="TextBox 42">
            <a:extLst>
              <a:ext uri="{FF2B5EF4-FFF2-40B4-BE49-F238E27FC236}">
                <a16:creationId xmlns:a16="http://schemas.microsoft.com/office/drawing/2014/main" id="{09E8B291-B970-32B6-FF71-C06C6CABB74D}"/>
              </a:ext>
            </a:extLst>
          </p:cNvPr>
          <p:cNvSpPr txBox="1"/>
          <p:nvPr/>
        </p:nvSpPr>
        <p:spPr>
          <a:xfrm>
            <a:off x="9336926" y="4991109"/>
            <a:ext cx="2016873" cy="461665"/>
          </a:xfrm>
          <a:prstGeom prst="rect">
            <a:avLst/>
          </a:prstGeom>
          <a:noFill/>
        </p:spPr>
        <p:txBody>
          <a:bodyPr wrap="square" rtlCol="0">
            <a:spAutoFit/>
          </a:bodyPr>
          <a:lstStyle/>
          <a:p>
            <a:r>
              <a:rPr lang="en-US" sz="1200" dirty="0"/>
              <a:t>*GK evaluated out of top 10 due to small sample size</a:t>
            </a:r>
          </a:p>
        </p:txBody>
      </p:sp>
    </p:spTree>
    <p:extLst>
      <p:ext uri="{BB962C8B-B14F-4D97-AF65-F5344CB8AC3E}">
        <p14:creationId xmlns:p14="http://schemas.microsoft.com/office/powerpoint/2010/main" val="2619301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623729"/>
            <a:ext cx="8421688" cy="1325563"/>
          </a:xfrm>
        </p:spPr>
        <p:txBody>
          <a:bodyPr>
            <a:normAutofit/>
          </a:bodyPr>
          <a:lstStyle/>
          <a:p>
            <a:r>
              <a:rPr lang="en-US" sz="4000" dirty="0"/>
              <a:t>Conclusions</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0" y="1384362"/>
            <a:ext cx="3924300" cy="823912"/>
          </a:xfrm>
        </p:spPr>
        <p:txBody>
          <a:bodyPr/>
          <a:lstStyle/>
          <a:p>
            <a:r>
              <a:rPr lang="en-US" dirty="0"/>
              <a:t>Project Successes</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2442031"/>
            <a:ext cx="3924300" cy="3715487"/>
          </a:xfrm>
        </p:spPr>
        <p:txBody>
          <a:bodyPr>
            <a:normAutofit/>
          </a:bodyPr>
          <a:lstStyle/>
          <a:p>
            <a:pPr marL="285750" indent="-285750">
              <a:buFont typeface="Arial" panose="020B0604020202020204" pitchFamily="34" charset="0"/>
              <a:buChar char="•"/>
            </a:pPr>
            <a:r>
              <a:rPr lang="en-US" dirty="0"/>
              <a:t>Forward and midfielder models show significant success when selecting the top n results based on predicted probability</a:t>
            </a:r>
          </a:p>
          <a:p>
            <a:pPr marL="285750" indent="-285750">
              <a:buFont typeface="Arial" panose="020B0604020202020204" pitchFamily="34" charset="0"/>
              <a:buChar char="•"/>
            </a:pPr>
            <a:r>
              <a:rPr lang="en-US" dirty="0"/>
              <a:t>Defender and goalkeeper models had moderate success with getting true positives in the top 10 or 20</a:t>
            </a:r>
          </a:p>
        </p:txBody>
      </p:sp>
      <p:sp>
        <p:nvSpPr>
          <p:cNvPr id="5" name="Text Placeholder 4">
            <a:extLst>
              <a:ext uri="{FF2B5EF4-FFF2-40B4-BE49-F238E27FC236}">
                <a16:creationId xmlns:a16="http://schemas.microsoft.com/office/drawing/2014/main" id="{91CDEC5F-B8EE-4BC1-843F-13135E6E7AB2}"/>
              </a:ext>
            </a:extLst>
          </p:cNvPr>
          <p:cNvSpPr>
            <a:spLocks noGrp="1"/>
          </p:cNvSpPr>
          <p:nvPr>
            <p:ph type="body" sz="quarter" idx="3"/>
          </p:nvPr>
        </p:nvSpPr>
        <p:spPr>
          <a:xfrm>
            <a:off x="7410173" y="1384362"/>
            <a:ext cx="3943627" cy="823912"/>
          </a:xfrm>
        </p:spPr>
        <p:txBody>
          <a:bodyPr/>
          <a:lstStyle/>
          <a:p>
            <a:r>
              <a:rPr lang="en-US" dirty="0"/>
              <a:t>Future Improvements</a:t>
            </a:r>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7410173" y="2442032"/>
            <a:ext cx="3943627" cy="3715486"/>
          </a:xfrm>
        </p:spPr>
        <p:txBody>
          <a:bodyPr>
            <a:normAutofit/>
          </a:bodyPr>
          <a:lstStyle/>
          <a:p>
            <a:pPr marL="285750" indent="-285750">
              <a:buFont typeface="Arial" panose="020B0604020202020204" pitchFamily="34" charset="0"/>
              <a:buChar char="•"/>
            </a:pPr>
            <a:r>
              <a:rPr lang="en-US" dirty="0"/>
              <a:t>Attempt to identify additional metrics that are more specific to defenders</a:t>
            </a:r>
          </a:p>
          <a:p>
            <a:pPr marL="285750" indent="-285750">
              <a:buFont typeface="Arial" panose="020B0604020202020204" pitchFamily="34" charset="0"/>
              <a:buChar char="•"/>
            </a:pPr>
            <a:r>
              <a:rPr lang="en-US" dirty="0"/>
              <a:t>Evaluate non-performance statistics for integration into the model such as salary, social media popularity, or other accolades/awards</a:t>
            </a:r>
          </a:p>
          <a:p>
            <a:pPr marL="285750" indent="-285750">
              <a:buFont typeface="Arial" panose="020B0604020202020204" pitchFamily="34" charset="0"/>
              <a:buChar char="•"/>
            </a:pPr>
            <a:r>
              <a:rPr lang="en-US" dirty="0"/>
              <a:t>Test models using a new season as the test data rather than blended seasons (ex. 2023 season)</a:t>
            </a:r>
          </a:p>
          <a:p>
            <a:pPr marL="285750" indent="-285750">
              <a:buFont typeface="Arial" panose="020B0604020202020204" pitchFamily="34" charset="0"/>
              <a:buChar char="•"/>
            </a:pPr>
            <a:r>
              <a:rPr lang="en-US" dirty="0"/>
              <a:t>Test other evaluation metrics, such as F1_beta score which would require tuning for appropriate beta to balance recall and precision.</a:t>
            </a:r>
          </a:p>
          <a:p>
            <a:pPr marL="285750" indent="-285750">
              <a:buFont typeface="Arial" panose="020B0604020202020204" pitchFamily="34" charset="0"/>
              <a:buChar char="•"/>
            </a:pPr>
            <a:r>
              <a:rPr lang="en-US" dirty="0"/>
              <a:t>Reduce overfitting</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2022</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cap="none" dirty="0"/>
              <a:t>Prediction of MLS All Stars</a:t>
            </a:r>
            <a:endParaRPr lang="en-US" dirty="0"/>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sz="3600" dirty="0"/>
              <a:t>Acknowledgements</a:t>
            </a:r>
            <a:endParaRPr lang="en-US" dirty="0"/>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r>
              <a:rPr lang="en-US" dirty="0"/>
              <a:t>Dr. </a:t>
            </a:r>
            <a:r>
              <a:rPr lang="en-US" dirty="0" err="1"/>
              <a:t>Boehmke</a:t>
            </a:r>
            <a:r>
              <a:rPr lang="en-US" dirty="0"/>
              <a:t> and Dr. Yu for their assistance in this project</a:t>
            </a:r>
          </a:p>
          <a:p>
            <a:r>
              <a:rPr lang="en-US" dirty="0"/>
              <a:t>Dr. White for her leadership of the BANA program</a:t>
            </a:r>
          </a:p>
          <a:p>
            <a:r>
              <a:rPr lang="en-US" dirty="0"/>
              <a:t>My wife, Traci, for her never-ending support as I pursued this degree even when I had class 12 hours after our son first came home from the hospital</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2022</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cap="none" dirty="0"/>
              <a:t>Prediction of MLS All Stars</a:t>
            </a:r>
            <a:endParaRPr lang="en-US" dirty="0"/>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title"/>
          </p:nvPr>
        </p:nvSpPr>
        <p:spPr>
          <a:xfrm>
            <a:off x="4657724" y="617660"/>
            <a:ext cx="6696075" cy="1909763"/>
          </a:xfrm>
        </p:spPr>
        <p:txBody>
          <a:bodyPr anchor="b">
            <a:normAutofit/>
          </a:bodyPr>
          <a:lstStyle/>
          <a:p>
            <a:r>
              <a:rPr lang="en-US" sz="3600" dirty="0"/>
              <a:t>References</a:t>
            </a:r>
            <a:endParaRPr lang="en-US" dirty="0"/>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657725" y="2930774"/>
            <a:ext cx="6696074" cy="1184030"/>
          </a:xfrm>
        </p:spPr>
        <p:txBody>
          <a:bodyPr anchor="b">
            <a:normAutofit/>
          </a:bodyPr>
          <a:lstStyle/>
          <a:p>
            <a:pPr marL="285750" indent="-285750">
              <a:buFont typeface="Arial" panose="020B0604020202020204" pitchFamily="34" charset="0"/>
              <a:buChar char="•"/>
            </a:pPr>
            <a:r>
              <a:rPr lang="en-US" dirty="0"/>
              <a:t>Fbref.com for providing open access to a wide range of spots statistics</a:t>
            </a:r>
          </a:p>
          <a:p>
            <a:pPr marL="285750" indent="-285750">
              <a:buFont typeface="Arial" panose="020B0604020202020204" pitchFamily="34" charset="0"/>
              <a:buChar char="•"/>
            </a:pPr>
            <a:r>
              <a:rPr lang="en-US" dirty="0"/>
              <a:t>Scikit-learn community and maintainers for developing an incredibly powerful set of models and functions</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676774" y="6356350"/>
            <a:ext cx="1695450" cy="365125"/>
          </a:xfrm>
        </p:spPr>
        <p:txBody>
          <a:bodyPr anchor="ctr">
            <a:normAutofit/>
          </a:bodyPr>
          <a:lstStyle/>
          <a:p>
            <a:pPr>
              <a:spcAft>
                <a:spcPts val="600"/>
              </a:spcAft>
            </a:pPr>
            <a:r>
              <a:rPr lang="en-US" dirty="0"/>
              <a:t>2022</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743699" y="6356350"/>
            <a:ext cx="2543175" cy="365125"/>
          </a:xfrm>
        </p:spPr>
        <p:txBody>
          <a:bodyPr anchor="ctr">
            <a:normAutofit/>
          </a:bodyPr>
          <a:lstStyle/>
          <a:p>
            <a:r>
              <a:rPr lang="en-US" cap="none" dirty="0"/>
              <a:t>Prediction of MLS All Stars</a:t>
            </a:r>
            <a:endParaRPr lang="en-US"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658350" y="6356350"/>
            <a:ext cx="1695450" cy="365125"/>
          </a:xfrm>
        </p:spPr>
        <p:txBody>
          <a:bodyPr anchor="ctr">
            <a:normAutofit/>
          </a:bodyPr>
          <a:lstStyle/>
          <a:p>
            <a:pPr>
              <a:spcAft>
                <a:spcPts val="600"/>
              </a:spcAft>
            </a:pPr>
            <a:fld id="{A49DFD55-3C28-40EF-9E31-A92D2E4017FF}" type="slidenum">
              <a:rPr lang="en-US" smtClean="0"/>
              <a:pPr>
                <a:spcAft>
                  <a:spcPts val="600"/>
                </a:spcAft>
              </a:pPr>
              <a:t>14</a:t>
            </a:fld>
            <a:endParaRPr lang="en-US"/>
          </a:p>
        </p:txBody>
      </p:sp>
      <p:pic>
        <p:nvPicPr>
          <p:cNvPr id="9" name="Picture 8" descr="Logo&#10;&#10;Description automatically generated with medium confidence">
            <a:extLst>
              <a:ext uri="{FF2B5EF4-FFF2-40B4-BE49-F238E27FC236}">
                <a16:creationId xmlns:a16="http://schemas.microsoft.com/office/drawing/2014/main" id="{8D2879D3-43E2-1F9C-CE6B-AC55CAC84EDC}"/>
              </a:ext>
            </a:extLst>
          </p:cNvPr>
          <p:cNvPicPr>
            <a:picLocks noChangeAspect="1"/>
          </p:cNvPicPr>
          <p:nvPr/>
        </p:nvPicPr>
        <p:blipFill>
          <a:blip r:embed="rId2"/>
          <a:stretch>
            <a:fillRect/>
          </a:stretch>
        </p:blipFill>
        <p:spPr>
          <a:xfrm>
            <a:off x="4384900" y="4987406"/>
            <a:ext cx="2543176" cy="1368944"/>
          </a:xfrm>
          <a:prstGeom prst="rect">
            <a:avLst/>
          </a:prstGeom>
        </p:spPr>
      </p:pic>
      <p:pic>
        <p:nvPicPr>
          <p:cNvPr id="12" name="Graphic 11">
            <a:extLst>
              <a:ext uri="{FF2B5EF4-FFF2-40B4-BE49-F238E27FC236}">
                <a16:creationId xmlns:a16="http://schemas.microsoft.com/office/drawing/2014/main" id="{89214CFB-ED6B-57AE-F0C8-7794A212C6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34325" y="5328978"/>
            <a:ext cx="3448050" cy="685800"/>
          </a:xfrm>
          <a:prstGeom prst="rect">
            <a:avLst/>
          </a:prstGeom>
        </p:spPr>
      </p:pic>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Overview</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3019425"/>
          </a:xfrm>
        </p:spPr>
        <p:txBody>
          <a:bodyPr>
            <a:normAutofit/>
          </a:bodyPr>
          <a:lstStyle/>
          <a:p>
            <a:r>
              <a:rPr lang="en-US" dirty="0"/>
              <a:t>Introduction</a:t>
            </a:r>
          </a:p>
          <a:p>
            <a:r>
              <a:rPr lang="en-US" dirty="0"/>
              <a:t>Problem Description</a:t>
            </a:r>
          </a:p>
          <a:p>
            <a:r>
              <a:rPr lang="en-US" dirty="0"/>
              <a:t>Data Preparation</a:t>
            </a:r>
          </a:p>
          <a:p>
            <a:r>
              <a:rPr lang="en-US" dirty="0"/>
              <a:t>Analysis &amp; Modeling</a:t>
            </a:r>
          </a:p>
          <a:p>
            <a:r>
              <a:rPr lang="en-US" dirty="0"/>
              <a:t>Conclusions</a:t>
            </a:r>
          </a:p>
          <a:p>
            <a:r>
              <a:rPr lang="en-US" dirty="0"/>
              <a:t>References</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2022</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cap="none" dirty="0"/>
              <a:t>Prediction of MLS All Stars</a:t>
            </a:r>
            <a:endParaRPr lang="en-US" dirty="0"/>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08C00-46A0-FD5D-66EE-D1A8236882AF}"/>
              </a:ext>
            </a:extLst>
          </p:cNvPr>
          <p:cNvSpPr>
            <a:spLocks noGrp="1"/>
          </p:cNvSpPr>
          <p:nvPr>
            <p:ph type="title"/>
          </p:nvPr>
        </p:nvSpPr>
        <p:spPr/>
        <p:txBody>
          <a:bodyPr>
            <a:normAutofit fontScale="90000"/>
          </a:bodyPr>
          <a:lstStyle/>
          <a:p>
            <a:r>
              <a:rPr lang="en-US" cap="none" dirty="0"/>
              <a:t>Scott Steehler</a:t>
            </a:r>
            <a:br>
              <a:rPr lang="en-US" cap="none" dirty="0"/>
            </a:br>
            <a:r>
              <a:rPr lang="en-US" cap="none" dirty="0"/>
              <a:t>Expected Graduation: Fall 2022</a:t>
            </a:r>
          </a:p>
        </p:txBody>
      </p:sp>
      <p:sp>
        <p:nvSpPr>
          <p:cNvPr id="3" name="Text Placeholder 2">
            <a:extLst>
              <a:ext uri="{FF2B5EF4-FFF2-40B4-BE49-F238E27FC236}">
                <a16:creationId xmlns:a16="http://schemas.microsoft.com/office/drawing/2014/main" id="{AC80644F-9416-7565-A2CB-32CEEB507F07}"/>
              </a:ext>
            </a:extLst>
          </p:cNvPr>
          <p:cNvSpPr>
            <a:spLocks noGrp="1"/>
          </p:cNvSpPr>
          <p:nvPr>
            <p:ph type="body" idx="1"/>
          </p:nvPr>
        </p:nvSpPr>
        <p:spPr>
          <a:xfrm>
            <a:off x="5476875" y="3660774"/>
            <a:ext cx="5765556" cy="1525588"/>
          </a:xfrm>
        </p:spPr>
        <p:txBody>
          <a:bodyPr/>
          <a:lstStyle/>
          <a:p>
            <a:pPr marL="285750" indent="-285750">
              <a:buFont typeface="Arial" panose="020B0604020202020204" pitchFamily="34" charset="0"/>
              <a:buChar char="•"/>
            </a:pPr>
            <a:r>
              <a:rPr lang="en-US" dirty="0"/>
              <a:t>Fall 2020: Began in the Data Analytics Graduate Certificate</a:t>
            </a:r>
          </a:p>
          <a:p>
            <a:pPr marL="285750" indent="-285750">
              <a:buFont typeface="Arial" panose="020B0604020202020204" pitchFamily="34" charset="0"/>
              <a:buChar char="•"/>
            </a:pPr>
            <a:r>
              <a:rPr lang="en-US" dirty="0"/>
              <a:t>Fall 2021: Transitioned to the MS Business Analytics Program</a:t>
            </a:r>
          </a:p>
          <a:p>
            <a:pPr marL="285750" indent="-285750">
              <a:buFont typeface="Arial" panose="020B0604020202020204" pitchFamily="34" charset="0"/>
              <a:buChar char="•"/>
            </a:pPr>
            <a:r>
              <a:rPr lang="en-US" dirty="0"/>
              <a:t>Current Position: Senior Data Analyst (Western Southern)</a:t>
            </a:r>
          </a:p>
        </p:txBody>
      </p:sp>
      <p:sp>
        <p:nvSpPr>
          <p:cNvPr id="4" name="Date Placeholder 3">
            <a:extLst>
              <a:ext uri="{FF2B5EF4-FFF2-40B4-BE49-F238E27FC236}">
                <a16:creationId xmlns:a16="http://schemas.microsoft.com/office/drawing/2014/main" id="{C924DA9B-3A05-FB8E-385F-0513E7EDF32B}"/>
              </a:ext>
            </a:extLst>
          </p:cNvPr>
          <p:cNvSpPr>
            <a:spLocks noGrp="1"/>
          </p:cNvSpPr>
          <p:nvPr>
            <p:ph type="dt" sz="half" idx="10"/>
          </p:nvPr>
        </p:nvSpPr>
        <p:spPr/>
        <p:txBody>
          <a:bodyPr/>
          <a:lstStyle/>
          <a:p>
            <a:r>
              <a:rPr lang="en-US" dirty="0"/>
              <a:t>2022</a:t>
            </a:r>
          </a:p>
        </p:txBody>
      </p:sp>
      <p:sp>
        <p:nvSpPr>
          <p:cNvPr id="5" name="Footer Placeholder 4">
            <a:extLst>
              <a:ext uri="{FF2B5EF4-FFF2-40B4-BE49-F238E27FC236}">
                <a16:creationId xmlns:a16="http://schemas.microsoft.com/office/drawing/2014/main" id="{B7567EC2-A402-BAB3-C4D6-F05D59A1B3A3}"/>
              </a:ext>
            </a:extLst>
          </p:cNvPr>
          <p:cNvSpPr>
            <a:spLocks noGrp="1"/>
          </p:cNvSpPr>
          <p:nvPr>
            <p:ph type="ftr" sz="quarter" idx="11"/>
          </p:nvPr>
        </p:nvSpPr>
        <p:spPr/>
        <p:txBody>
          <a:bodyPr/>
          <a:lstStyle/>
          <a:p>
            <a:r>
              <a:rPr lang="en-US" cap="none" dirty="0"/>
              <a:t>Prediction of MLS All Stars</a:t>
            </a:r>
            <a:endParaRPr lang="en-US" dirty="0"/>
          </a:p>
        </p:txBody>
      </p:sp>
      <p:sp>
        <p:nvSpPr>
          <p:cNvPr id="6" name="Slide Number Placeholder 5">
            <a:extLst>
              <a:ext uri="{FF2B5EF4-FFF2-40B4-BE49-F238E27FC236}">
                <a16:creationId xmlns:a16="http://schemas.microsoft.com/office/drawing/2014/main" id="{45681E5C-5C87-CC21-C65C-18795783CF88}"/>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2277461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normAutofit/>
          </a:bodyPr>
          <a:lstStyle/>
          <a:p>
            <a:r>
              <a:rPr lang="en-US" sz="3200" dirty="0"/>
              <a:t>Problem Description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176954"/>
            <a:ext cx="5531094" cy="3305908"/>
          </a:xfrm>
        </p:spPr>
        <p:txBody>
          <a:bodyPr>
            <a:normAutofit/>
          </a:bodyPr>
          <a:lstStyle/>
          <a:p>
            <a:r>
              <a:rPr lang="en-US" dirty="0"/>
              <a:t>Each year, the Major League Soccer (MLS) All-Star game marks the mid-point of the season. Since 1996, this game has been an opportunity to highlight the league’s best players in an exhibition game. </a:t>
            </a:r>
          </a:p>
          <a:p>
            <a:r>
              <a:rPr lang="en-US" dirty="0"/>
              <a:t>Throughout the history of the All-Star game, selections have been made using a wide variety of criteria including league coaches voting, league commissioner selections, and even social media polls. Regardless of the method, the goal has always been to highlight the best players across the league. </a:t>
            </a:r>
          </a:p>
          <a:p>
            <a:r>
              <a:rPr lang="en-US" dirty="0"/>
              <a:t>This project aims to build a predictive model that will be able to select the best players from MLS using performance statistics. </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Acquiring Data &amp; Prep</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365125"/>
          </a:xfrm>
        </p:spPr>
        <p:txBody>
          <a:bodyPr/>
          <a:lstStyle/>
          <a:p>
            <a:r>
              <a:rPr lang="en-US" dirty="0"/>
              <a:t>Plans A, B, and C</a:t>
            </a:r>
          </a:p>
        </p:txBody>
      </p:sp>
    </p:spTree>
    <p:extLst>
      <p:ext uri="{BB962C8B-B14F-4D97-AF65-F5344CB8AC3E}">
        <p14:creationId xmlns:p14="http://schemas.microsoft.com/office/powerpoint/2010/main" val="379728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BAD6E-D2AE-B5B5-9F34-1D0984F929FB}"/>
              </a:ext>
            </a:extLst>
          </p:cNvPr>
          <p:cNvSpPr>
            <a:spLocks noGrp="1"/>
          </p:cNvSpPr>
          <p:nvPr>
            <p:ph type="title"/>
          </p:nvPr>
        </p:nvSpPr>
        <p:spPr/>
        <p:txBody>
          <a:bodyPr>
            <a:normAutofit/>
          </a:bodyPr>
          <a:lstStyle/>
          <a:p>
            <a:r>
              <a:rPr lang="en-US" sz="3600" dirty="0"/>
              <a:t>Finding and Scraping Data</a:t>
            </a:r>
          </a:p>
        </p:txBody>
      </p:sp>
      <p:sp>
        <p:nvSpPr>
          <p:cNvPr id="3" name="Text Placeholder 2">
            <a:extLst>
              <a:ext uri="{FF2B5EF4-FFF2-40B4-BE49-F238E27FC236}">
                <a16:creationId xmlns:a16="http://schemas.microsoft.com/office/drawing/2014/main" id="{A5537560-3762-2A5A-21B1-70A08AB3DE00}"/>
              </a:ext>
            </a:extLst>
          </p:cNvPr>
          <p:cNvSpPr>
            <a:spLocks noGrp="1"/>
          </p:cNvSpPr>
          <p:nvPr>
            <p:ph type="body" idx="1"/>
          </p:nvPr>
        </p:nvSpPr>
        <p:spPr/>
        <p:txBody>
          <a:bodyPr/>
          <a:lstStyle/>
          <a:p>
            <a:r>
              <a:rPr lang="en-US" dirty="0"/>
              <a:t>Data Requirements</a:t>
            </a:r>
          </a:p>
        </p:txBody>
      </p:sp>
      <p:sp>
        <p:nvSpPr>
          <p:cNvPr id="4" name="Content Placeholder 3">
            <a:extLst>
              <a:ext uri="{FF2B5EF4-FFF2-40B4-BE49-F238E27FC236}">
                <a16:creationId xmlns:a16="http://schemas.microsoft.com/office/drawing/2014/main" id="{274DAEA4-3DAE-C0CD-8317-2144CC484B80}"/>
              </a:ext>
            </a:extLst>
          </p:cNvPr>
          <p:cNvSpPr>
            <a:spLocks noGrp="1"/>
          </p:cNvSpPr>
          <p:nvPr>
            <p:ph sz="half" idx="2"/>
          </p:nvPr>
        </p:nvSpPr>
        <p:spPr/>
        <p:txBody>
          <a:bodyPr>
            <a:normAutofit/>
          </a:bodyPr>
          <a:lstStyle/>
          <a:p>
            <a:pPr marL="285750" indent="-285750">
              <a:buFont typeface="Arial" panose="020B0604020202020204" pitchFamily="34" charset="0"/>
              <a:buChar char="•"/>
            </a:pPr>
            <a:r>
              <a:rPr lang="en-US" dirty="0"/>
              <a:t>Multiple seasons of consistent statistics</a:t>
            </a:r>
          </a:p>
          <a:p>
            <a:pPr marL="285750" indent="-285750">
              <a:buFont typeface="Arial" panose="020B0604020202020204" pitchFamily="34" charset="0"/>
              <a:buChar char="•"/>
            </a:pPr>
            <a:r>
              <a:rPr lang="en-US" dirty="0"/>
              <a:t>Free or low cost</a:t>
            </a:r>
          </a:p>
          <a:p>
            <a:pPr marL="285750" indent="-285750">
              <a:buFont typeface="Arial" panose="020B0604020202020204" pitchFamily="34" charset="0"/>
              <a:buChar char="•"/>
            </a:pPr>
            <a:r>
              <a:rPr lang="en-US" dirty="0"/>
              <a:t>Game level granularity, so games prior to the All-Star game could be isolated</a:t>
            </a:r>
          </a:p>
        </p:txBody>
      </p:sp>
      <p:sp>
        <p:nvSpPr>
          <p:cNvPr id="5" name="Text Placeholder 4">
            <a:extLst>
              <a:ext uri="{FF2B5EF4-FFF2-40B4-BE49-F238E27FC236}">
                <a16:creationId xmlns:a16="http://schemas.microsoft.com/office/drawing/2014/main" id="{430DD1D1-FC69-F8CB-CAD9-8680C504CEE8}"/>
              </a:ext>
            </a:extLst>
          </p:cNvPr>
          <p:cNvSpPr>
            <a:spLocks noGrp="1"/>
          </p:cNvSpPr>
          <p:nvPr>
            <p:ph type="body" sz="quarter" idx="3"/>
          </p:nvPr>
        </p:nvSpPr>
        <p:spPr/>
        <p:txBody>
          <a:bodyPr/>
          <a:lstStyle/>
          <a:p>
            <a:r>
              <a:rPr lang="en-US" dirty="0"/>
              <a:t>Significant Challenges</a:t>
            </a:r>
          </a:p>
        </p:txBody>
      </p:sp>
      <p:sp>
        <p:nvSpPr>
          <p:cNvPr id="6" name="Content Placeholder 5">
            <a:extLst>
              <a:ext uri="{FF2B5EF4-FFF2-40B4-BE49-F238E27FC236}">
                <a16:creationId xmlns:a16="http://schemas.microsoft.com/office/drawing/2014/main" id="{0B6B0411-971D-0474-38F8-B9334B347730}"/>
              </a:ext>
            </a:extLst>
          </p:cNvPr>
          <p:cNvSpPr>
            <a:spLocks noGrp="1"/>
          </p:cNvSpPr>
          <p:nvPr>
            <p:ph sz="quarter" idx="4"/>
          </p:nvPr>
        </p:nvSpPr>
        <p:spPr>
          <a:xfrm>
            <a:off x="7410172" y="3834605"/>
            <a:ext cx="3943627" cy="2706872"/>
          </a:xfrm>
        </p:spPr>
        <p:txBody>
          <a:bodyPr>
            <a:normAutofit/>
          </a:bodyPr>
          <a:lstStyle/>
          <a:p>
            <a:pPr marL="285750" indent="-285750">
              <a:buFont typeface="Arial" panose="020B0604020202020204" pitchFamily="34" charset="0"/>
              <a:buChar char="•"/>
            </a:pPr>
            <a:r>
              <a:rPr lang="en-US" dirty="0"/>
              <a:t>Only two sources of data were available, and one specifically prohibited downloading or scraping</a:t>
            </a:r>
          </a:p>
          <a:p>
            <a:pPr marL="285750" indent="-285750">
              <a:buFont typeface="Arial" panose="020B0604020202020204" pitchFamily="34" charset="0"/>
              <a:buChar char="•"/>
            </a:pPr>
            <a:r>
              <a:rPr lang="en-US" dirty="0"/>
              <a:t>Fbref.com</a:t>
            </a:r>
          </a:p>
          <a:p>
            <a:pPr marL="285750" indent="-285750">
              <a:buFont typeface="Arial" panose="020B0604020202020204" pitchFamily="34" charset="0"/>
              <a:buChar char="•"/>
            </a:pPr>
            <a:r>
              <a:rPr lang="en-US" dirty="0"/>
              <a:t>Multiple scripts/packages from other users</a:t>
            </a:r>
          </a:p>
          <a:p>
            <a:pPr marL="285750" indent="-285750">
              <a:buFont typeface="Arial" panose="020B0604020202020204" pitchFamily="34" charset="0"/>
              <a:buChar char="•"/>
            </a:pPr>
            <a:r>
              <a:rPr lang="en-US" dirty="0"/>
              <a:t>Eventually needed to write a custom web scrape function using Beautiful Soup </a:t>
            </a:r>
          </a:p>
          <a:p>
            <a:pPr marL="285750" indent="-285750">
              <a:buFont typeface="Arial" panose="020B0604020202020204" pitchFamily="34" charset="0"/>
              <a:buChar char="•"/>
            </a:pPr>
            <a:r>
              <a:rPr lang="en-US" dirty="0"/>
              <a:t>Significant testing and development time</a:t>
            </a:r>
          </a:p>
          <a:p>
            <a:pPr marL="285750" indent="-285750">
              <a:buFont typeface="Arial" panose="020B0604020202020204" pitchFamily="34" charset="0"/>
              <a:buChar char="•"/>
            </a:pPr>
            <a:endParaRPr lang="en-US" dirty="0"/>
          </a:p>
        </p:txBody>
      </p:sp>
      <p:sp>
        <p:nvSpPr>
          <p:cNvPr id="7" name="Date Placeholder 6">
            <a:extLst>
              <a:ext uri="{FF2B5EF4-FFF2-40B4-BE49-F238E27FC236}">
                <a16:creationId xmlns:a16="http://schemas.microsoft.com/office/drawing/2014/main" id="{AAAFDCBD-3056-2145-2316-FFA2D8F0672E}"/>
              </a:ext>
            </a:extLst>
          </p:cNvPr>
          <p:cNvSpPr>
            <a:spLocks noGrp="1"/>
          </p:cNvSpPr>
          <p:nvPr>
            <p:ph type="dt" sz="half" idx="10"/>
          </p:nvPr>
        </p:nvSpPr>
        <p:spPr/>
        <p:txBody>
          <a:bodyPr/>
          <a:lstStyle/>
          <a:p>
            <a:r>
              <a:rPr lang="en-US" dirty="0"/>
              <a:t>2022</a:t>
            </a:r>
          </a:p>
        </p:txBody>
      </p:sp>
      <p:sp>
        <p:nvSpPr>
          <p:cNvPr id="8" name="Footer Placeholder 7">
            <a:extLst>
              <a:ext uri="{FF2B5EF4-FFF2-40B4-BE49-F238E27FC236}">
                <a16:creationId xmlns:a16="http://schemas.microsoft.com/office/drawing/2014/main" id="{95B45ED9-778A-4EE6-2928-CCEE651D051D}"/>
              </a:ext>
            </a:extLst>
          </p:cNvPr>
          <p:cNvSpPr>
            <a:spLocks noGrp="1"/>
          </p:cNvSpPr>
          <p:nvPr>
            <p:ph type="ftr" sz="quarter" idx="11"/>
          </p:nvPr>
        </p:nvSpPr>
        <p:spPr/>
        <p:txBody>
          <a:bodyPr/>
          <a:lstStyle/>
          <a:p>
            <a:r>
              <a:rPr lang="en-US" cap="none" dirty="0"/>
              <a:t>Prediction of MLS All Stars</a:t>
            </a:r>
            <a:endParaRPr lang="en-US" dirty="0"/>
          </a:p>
        </p:txBody>
      </p:sp>
      <p:sp>
        <p:nvSpPr>
          <p:cNvPr id="9" name="Slide Number Placeholder 8">
            <a:extLst>
              <a:ext uri="{FF2B5EF4-FFF2-40B4-BE49-F238E27FC236}">
                <a16:creationId xmlns:a16="http://schemas.microsoft.com/office/drawing/2014/main" id="{4764D5C3-858B-6676-C22F-E35E4646A6F1}"/>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2818763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36525"/>
            <a:ext cx="6175194" cy="1204912"/>
          </a:xfrm>
        </p:spPr>
        <p:txBody>
          <a:bodyPr>
            <a:normAutofit/>
          </a:bodyPr>
          <a:lstStyle/>
          <a:p>
            <a:r>
              <a:rPr lang="en-US" sz="3200" dirty="0"/>
              <a:t>Exploratory Data Analysis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1570892"/>
            <a:ext cx="5531094" cy="4911970"/>
          </a:xfrm>
        </p:spPr>
        <p:txBody>
          <a:bodyPr>
            <a:normAutofit/>
          </a:bodyPr>
          <a:lstStyle/>
          <a:p>
            <a:pPr marL="285750" indent="-285750">
              <a:buFont typeface="Arial" panose="020B0604020202020204" pitchFamily="34" charset="0"/>
              <a:buChar char="•"/>
            </a:pPr>
            <a:r>
              <a:rPr lang="en-US" dirty="0"/>
              <a:t>2017-2022 seasons scraped</a:t>
            </a:r>
          </a:p>
          <a:p>
            <a:pPr marL="742950" lvl="1" indent="-285750">
              <a:buFont typeface="Arial" panose="020B0604020202020204" pitchFamily="34" charset="0"/>
              <a:buChar char="•"/>
            </a:pPr>
            <a:r>
              <a:rPr lang="en-US" sz="1400" dirty="0">
                <a:solidFill>
                  <a:schemeClr val="tx1"/>
                </a:solidFill>
              </a:rPr>
              <a:t>2017 and 2020 excluded</a:t>
            </a:r>
          </a:p>
          <a:p>
            <a:pPr marL="285750" indent="-285750">
              <a:buFont typeface="Arial" panose="020B0604020202020204" pitchFamily="34" charset="0"/>
              <a:buChar char="•"/>
            </a:pPr>
            <a:r>
              <a:rPr lang="en-US" dirty="0"/>
              <a:t>Between 700-800 players participate each season</a:t>
            </a:r>
          </a:p>
          <a:p>
            <a:pPr marL="285750" indent="-285750">
              <a:buFont typeface="Arial" panose="020B0604020202020204" pitchFamily="34" charset="0"/>
              <a:buChar char="•"/>
            </a:pPr>
            <a:r>
              <a:rPr lang="en-US" dirty="0"/>
              <a:t>Data represents the full population</a:t>
            </a:r>
          </a:p>
          <a:p>
            <a:pPr marL="285750" indent="-285750">
              <a:buFont typeface="Arial" panose="020B0604020202020204" pitchFamily="34" charset="0"/>
              <a:buChar char="•"/>
            </a:pPr>
            <a:r>
              <a:rPr lang="en-US" dirty="0"/>
              <a:t>26-28 players selected as All-Stars each season (4 seasons)</a:t>
            </a:r>
          </a:p>
          <a:p>
            <a:pPr marL="742950" lvl="1" indent="-285750">
              <a:buFont typeface="Arial" panose="020B0604020202020204" pitchFamily="34" charset="0"/>
              <a:buChar char="•"/>
            </a:pPr>
            <a:r>
              <a:rPr lang="en-US" sz="1400" dirty="0">
                <a:solidFill>
                  <a:schemeClr val="tx1"/>
                </a:solidFill>
              </a:rPr>
              <a:t>3.8% of field players &amp; 4.9% of goalkeepers</a:t>
            </a:r>
          </a:p>
          <a:p>
            <a:pPr marL="742950" lvl="1" indent="-285750">
              <a:buFont typeface="Arial" panose="020B0604020202020204" pitchFamily="34" charset="0"/>
              <a:buChar char="•"/>
            </a:pPr>
            <a:r>
              <a:rPr lang="en-US" sz="1400" dirty="0">
                <a:solidFill>
                  <a:schemeClr val="tx1"/>
                </a:solidFill>
              </a:rPr>
              <a:t>2.75 goalkeepers, 8 defenders, 8.5 midfielders, 7.5 forwards</a:t>
            </a:r>
            <a:endParaRPr lang="en-US" dirty="0"/>
          </a:p>
          <a:p>
            <a:pPr marL="285750" indent="-285750">
              <a:buFont typeface="Arial" panose="020B0604020202020204" pitchFamily="34" charset="0"/>
              <a:buChar char="•"/>
            </a:pPr>
            <a:r>
              <a:rPr lang="en-US" dirty="0"/>
              <a:t>Different statistics keep for goalkeepers</a:t>
            </a:r>
          </a:p>
          <a:p>
            <a:pPr marL="285750" indent="-285750">
              <a:buFont typeface="Arial" panose="020B0604020202020204" pitchFamily="34" charset="0"/>
              <a:buChar char="•"/>
            </a:pPr>
            <a:r>
              <a:rPr lang="en-US" dirty="0"/>
              <a:t> Overlap between position groups</a:t>
            </a:r>
          </a:p>
          <a:p>
            <a:pPr marL="742950" lvl="1" indent="-285750">
              <a:buFont typeface="Arial" panose="020B0604020202020204" pitchFamily="34" charset="0"/>
              <a:buChar char="•"/>
            </a:pPr>
            <a:r>
              <a:rPr lang="en-US" sz="1400" dirty="0">
                <a:solidFill>
                  <a:schemeClr val="tx1"/>
                </a:solidFill>
              </a:rPr>
              <a:t>Primarily between forwards and midfielders</a:t>
            </a:r>
          </a:p>
          <a:p>
            <a:pPr marL="285750" indent="-285750">
              <a:buFont typeface="Arial" panose="020B0604020202020204" pitchFamily="34" charset="0"/>
              <a:buChar char="•"/>
            </a:pPr>
            <a:r>
              <a:rPr lang="en-US" dirty="0"/>
              <a:t>Generally, All-Stars performance statistics are significantly higher than other players.</a:t>
            </a:r>
          </a:p>
          <a:p>
            <a:pPr marL="742950" lvl="1" indent="-285750">
              <a:buFont typeface="Arial" panose="020B0604020202020204" pitchFamily="34" charset="0"/>
              <a:buChar char="•"/>
            </a:pPr>
            <a:r>
              <a:rPr lang="en-US" sz="1400" dirty="0">
                <a:solidFill>
                  <a:schemeClr val="tx1"/>
                </a:solidFill>
              </a:rPr>
              <a:t>7 times more likely to be a captain on the team</a:t>
            </a:r>
          </a:p>
          <a:p>
            <a:pPr marL="742950" lvl="1" indent="-285750">
              <a:buFont typeface="Arial" panose="020B0604020202020204" pitchFamily="34" charset="0"/>
              <a:buChar char="•"/>
            </a:pPr>
            <a:r>
              <a:rPr lang="en-US" sz="1400" dirty="0">
                <a:solidFill>
                  <a:schemeClr val="tx1"/>
                </a:solidFill>
              </a:rPr>
              <a:t>Twice the average number of minutes played</a:t>
            </a:r>
            <a:endParaRPr lang="en-US" sz="800" dirty="0">
              <a:solidFill>
                <a:schemeClr val="tx1"/>
              </a:solidFill>
            </a:endParaRPr>
          </a:p>
          <a:p>
            <a:pPr marL="742950" lvl="1" indent="-28575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2022</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cap="none" dirty="0"/>
              <a:t>Prediction of MLS All Stars</a:t>
            </a:r>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36155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296020"/>
            <a:ext cx="5531093" cy="1204912"/>
          </a:xfrm>
        </p:spPr>
        <p:txBody>
          <a:bodyPr>
            <a:normAutofit/>
          </a:bodyPr>
          <a:lstStyle/>
          <a:p>
            <a:r>
              <a:rPr lang="en-US" sz="3200" dirty="0"/>
              <a:t>Feature Engineering and Normalization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1900511"/>
                <a:ext cx="5531094" cy="4911970"/>
              </a:xfrm>
            </p:spPr>
            <p:txBody>
              <a:bodyPr>
                <a:normAutofit/>
              </a:bodyPr>
              <a:lstStyle/>
              <a:p>
                <a:pPr marL="285750" indent="-285750">
                  <a:buFont typeface="Arial" panose="020B0604020202020204" pitchFamily="34" charset="0"/>
                  <a:buChar char="•"/>
                </a:pPr>
                <a:r>
                  <a:rPr lang="en-US" dirty="0">
                    <a:solidFill>
                      <a:schemeClr val="tx1"/>
                    </a:solidFill>
                  </a:rPr>
                  <a:t>28 features in both datasets</a:t>
                </a:r>
              </a:p>
              <a:p>
                <a:pPr marL="285750" indent="-285750">
                  <a:buFont typeface="Arial" panose="020B0604020202020204" pitchFamily="34" charset="0"/>
                  <a:buChar char="•"/>
                </a:pPr>
                <a:r>
                  <a:rPr lang="en-US" sz="1400" dirty="0">
                    <a:solidFill>
                      <a:schemeClr val="tx1"/>
                    </a:solidFill>
                  </a:rPr>
                  <a:t>Additional features</a:t>
                </a:r>
                <a:r>
                  <a:rPr lang="en-US" dirty="0">
                    <a:solidFill>
                      <a:schemeClr val="tx1"/>
                    </a:solidFill>
                  </a:rPr>
                  <a:t> added such as if a player was a captain for the match and if they were an all-star in a previous season</a:t>
                </a:r>
              </a:p>
              <a:p>
                <a:pPr marL="285750" indent="-285750">
                  <a:buFont typeface="Arial" panose="020B0604020202020204" pitchFamily="34" charset="0"/>
                  <a:buChar char="•"/>
                </a:pPr>
                <a:r>
                  <a:rPr lang="en-US" dirty="0">
                    <a:solidFill>
                      <a:schemeClr val="tx1"/>
                    </a:solidFill>
                  </a:rPr>
                  <a:t>Seasons combined and normalized to increase the number of true positives in the target variable. Confirmed that season was not significant in any modeling </a:t>
                </a:r>
              </a:p>
              <a:p>
                <a:pPr marL="742950" lvl="1" indent="-285750">
                  <a:buFont typeface="Arial" panose="020B0604020202020204" pitchFamily="34" charset="0"/>
                  <a:buChar char="•"/>
                </a:pPr>
                <a14:m>
                  <m:oMath xmlns:m="http://schemas.openxmlformats.org/officeDocument/2006/math">
                    <m:f>
                      <m:fPr>
                        <m:ctrlPr>
                          <a:rPr lang="en-US" i="1" smtClean="0">
                            <a:solidFill>
                              <a:schemeClr val="tx1"/>
                            </a:solidFill>
                            <a:latin typeface="Cambria Math" panose="02040503050406030204" pitchFamily="18" charset="0"/>
                          </a:rPr>
                        </m:ctrlPr>
                      </m:fPr>
                      <m:num>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min</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m:t>
                        </m:r>
                      </m:num>
                      <m:den>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max</m:t>
                            </m:r>
                          </m:fName>
                          <m:e>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𝑥</m:t>
                                </m:r>
                              </m:e>
                            </m:d>
                          </m:e>
                        </m:func>
                        <m:r>
                          <a:rPr lang="en-US" b="0" i="1"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min</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m:t>
                        </m:r>
                      </m:den>
                    </m:f>
                  </m:oMath>
                </a14:m>
                <a:r>
                  <a:rPr lang="en-US" dirty="0">
                    <a:solidFill>
                      <a:schemeClr val="tx1"/>
                    </a:solidFill>
                  </a:rPr>
                  <a:t> </a:t>
                </a:r>
              </a:p>
              <a:p>
                <a:pPr marL="285750" indent="-285750">
                  <a:buFont typeface="Arial" panose="020B0604020202020204" pitchFamily="34" charset="0"/>
                  <a:buChar char="•"/>
                </a:pPr>
                <a:r>
                  <a:rPr lang="en-US" dirty="0"/>
                  <a:t>Up sampled all-stars in training data to provide the best opportunity for models to converge</a:t>
                </a:r>
              </a:p>
              <a:p>
                <a:endParaRPr lang="en-US" dirty="0">
                  <a:solidFill>
                    <a:schemeClr val="tx1"/>
                  </a:solidFill>
                </a:endParaRPr>
              </a:p>
              <a:p>
                <a:pPr marL="285750" indent="-285750">
                  <a:buFont typeface="Arial" panose="020B0604020202020204" pitchFamily="34" charset="0"/>
                  <a:buChar char="•"/>
                </a:pPr>
                <a:endParaRPr lang="en-US" dirty="0">
                  <a:solidFill>
                    <a:schemeClr val="tx1"/>
                  </a:solidFill>
                </a:endParaRPr>
              </a:p>
              <a:p>
                <a:pPr marL="742950" lvl="1" indent="-285750">
                  <a:buFont typeface="Arial" panose="020B0604020202020204" pitchFamily="34" charset="0"/>
                  <a:buChar char="•"/>
                </a:pPr>
                <a:endParaRPr lang="en-US" dirty="0"/>
              </a:p>
            </p:txBody>
          </p:sp>
        </mc:Choice>
        <mc:Fallback xmlns="">
          <p:sp>
            <p:nvSpPr>
              <p:cNvPr id="3" name="Text Placeholder 2">
                <a:extLst>
                  <a:ext uri="{FF2B5EF4-FFF2-40B4-BE49-F238E27FC236}">
                    <a16:creationId xmlns:a16="http://schemas.microsoft.com/office/drawing/2014/main" id="{9D5232F9-FD00-464A-9F17-619C91AEF8F3}"/>
                  </a:ext>
                </a:extLst>
              </p:cNvPr>
              <p:cNvSpPr>
                <a:spLocks noGrp="1" noRot="1" noChangeAspect="1" noMove="1" noResize="1" noEditPoints="1" noAdjustHandles="1" noChangeArrowheads="1" noChangeShapeType="1" noTextEdit="1"/>
              </p:cNvSpPr>
              <p:nvPr>
                <p:ph type="body" idx="1"/>
              </p:nvPr>
            </p:nvSpPr>
            <p:spPr>
              <a:xfrm>
                <a:off x="1362075" y="1900511"/>
                <a:ext cx="5531094" cy="4911970"/>
              </a:xfrm>
              <a:blipFill>
                <a:blip r:embed="rId5"/>
                <a:stretch>
                  <a:fillRect l="-110" t="-248" r="-77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2022</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cap="none" dirty="0"/>
              <a:t>Prediction of MLS All Stars</a:t>
            </a:r>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769180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2D6C0-98BA-B7F2-59FD-C6C2B4848177}"/>
              </a:ext>
            </a:extLst>
          </p:cNvPr>
          <p:cNvSpPr>
            <a:spLocks noGrp="1"/>
          </p:cNvSpPr>
          <p:nvPr>
            <p:ph type="ctrTitle"/>
          </p:nvPr>
        </p:nvSpPr>
        <p:spPr/>
        <p:txBody>
          <a:bodyPr/>
          <a:lstStyle/>
          <a:p>
            <a:r>
              <a:rPr lang="en-US" dirty="0"/>
              <a:t>Modeling &amp; testing</a:t>
            </a:r>
          </a:p>
        </p:txBody>
      </p:sp>
      <p:sp>
        <p:nvSpPr>
          <p:cNvPr id="3" name="Subtitle 2">
            <a:extLst>
              <a:ext uri="{FF2B5EF4-FFF2-40B4-BE49-F238E27FC236}">
                <a16:creationId xmlns:a16="http://schemas.microsoft.com/office/drawing/2014/main" id="{86ABF053-55CB-AFB9-D046-D0984607003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80759021"/>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{D9BB7E61-0E75-4F5D-ADE5-79E26465AE78}tf67328976_win32</Template>
  <TotalTime>428</TotalTime>
  <Words>1069</Words>
  <Application>Microsoft Office PowerPoint</Application>
  <PresentationFormat>Widescreen</PresentationFormat>
  <Paragraphs>187</Paragraphs>
  <Slides>14</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Cambria Math</vt:lpstr>
      <vt:lpstr>Tenorite</vt:lpstr>
      <vt:lpstr>Office Theme</vt:lpstr>
      <vt:lpstr>Prediction of MLS All Stars</vt:lpstr>
      <vt:lpstr>Overview</vt:lpstr>
      <vt:lpstr>Scott Steehler Expected Graduation: Fall 2022</vt:lpstr>
      <vt:lpstr>Problem Description</vt:lpstr>
      <vt:lpstr>Acquiring Data &amp; Prep</vt:lpstr>
      <vt:lpstr>Finding and Scraping Data</vt:lpstr>
      <vt:lpstr>Exploratory Data Analysis</vt:lpstr>
      <vt:lpstr>Feature Engineering and Normalization</vt:lpstr>
      <vt:lpstr>Modeling &amp; testing</vt:lpstr>
      <vt:lpstr>Modeling</vt:lpstr>
      <vt:lpstr>Results</vt:lpstr>
      <vt:lpstr>Conclusions</vt:lpstr>
      <vt:lpstr>Acknowledgements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MLS All Stars</dc:title>
  <dc:creator>Scott Steehler</dc:creator>
  <cp:lastModifiedBy>Scott Steehler</cp:lastModifiedBy>
  <cp:revision>2</cp:revision>
  <dcterms:created xsi:type="dcterms:W3CDTF">2022-12-01T01:08:01Z</dcterms:created>
  <dcterms:modified xsi:type="dcterms:W3CDTF">2022-12-01T08:51:19Z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