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9247"/>
    <a:srgbClr val="FAD4A5"/>
    <a:srgbClr val="4483A2"/>
    <a:srgbClr val="E094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08" d="100"/>
          <a:sy n="108"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410619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340258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328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216255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989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3441762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218597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187510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401547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7845-5759-406E-B95A-0A37C3826B6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85614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57845-5759-406E-B95A-0A37C3826B6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22701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57845-5759-406E-B95A-0A37C3826B6E}"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34256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57845-5759-406E-B95A-0A37C3826B6E}"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151101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57845-5759-406E-B95A-0A37C3826B6E}"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335980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57845-5759-406E-B95A-0A37C3826B6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2FFC2-1165-4724-84FE-27C038C6B203}" type="slidenum">
              <a:rPr lang="en-US" smtClean="0"/>
              <a:t>‹#›</a:t>
            </a:fld>
            <a:endParaRPr lang="en-US"/>
          </a:p>
        </p:txBody>
      </p:sp>
    </p:spTree>
    <p:extLst>
      <p:ext uri="{BB962C8B-B14F-4D97-AF65-F5344CB8AC3E}">
        <p14:creationId xmlns:p14="http://schemas.microsoft.com/office/powerpoint/2010/main" val="97199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2FFC2-1165-4724-84FE-27C038C6B203}" type="slidenum">
              <a:rPr lang="en-US" smtClean="0"/>
              <a:t>‹#›</a:t>
            </a:fld>
            <a:endParaRPr lang="en-US"/>
          </a:p>
        </p:txBody>
      </p:sp>
      <p:sp>
        <p:nvSpPr>
          <p:cNvPr id="5" name="Date Placeholder 4"/>
          <p:cNvSpPr>
            <a:spLocks noGrp="1"/>
          </p:cNvSpPr>
          <p:nvPr>
            <p:ph type="dt" sz="half" idx="10"/>
          </p:nvPr>
        </p:nvSpPr>
        <p:spPr/>
        <p:txBody>
          <a:bodyPr/>
          <a:lstStyle/>
          <a:p>
            <a:fld id="{9AB57845-5759-406E-B95A-0A37C3826B6E}" type="datetimeFigureOut">
              <a:rPr lang="en-US" smtClean="0"/>
              <a:t>10/9/2023</a:t>
            </a:fld>
            <a:endParaRPr lang="en-US"/>
          </a:p>
        </p:txBody>
      </p:sp>
    </p:spTree>
    <p:extLst>
      <p:ext uri="{BB962C8B-B14F-4D97-AF65-F5344CB8AC3E}">
        <p14:creationId xmlns:p14="http://schemas.microsoft.com/office/powerpoint/2010/main" val="221204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B57845-5759-406E-B95A-0A37C3826B6E}" type="datetimeFigureOut">
              <a:rPr lang="en-US" smtClean="0"/>
              <a:t>10/9/2023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C2FFC2-1165-4724-84FE-27C038C6B203}" type="slidenum">
              <a:rPr lang="en-US" smtClean="0"/>
              <a:t>‹#›</a:t>
            </a:fld>
            <a:endParaRPr lang="en-US"/>
          </a:p>
        </p:txBody>
      </p:sp>
    </p:spTree>
    <p:extLst>
      <p:ext uri="{BB962C8B-B14F-4D97-AF65-F5344CB8AC3E}">
        <p14:creationId xmlns:p14="http://schemas.microsoft.com/office/powerpoint/2010/main" val="30540664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CE50-C98F-64DA-8C55-9BAE8C372462}"/>
              </a:ext>
            </a:extLst>
          </p:cNvPr>
          <p:cNvSpPr>
            <a:spLocks noGrp="1"/>
          </p:cNvSpPr>
          <p:nvPr>
            <p:ph type="ctrTitle"/>
          </p:nvPr>
        </p:nvSpPr>
        <p:spPr>
          <a:xfrm>
            <a:off x="3740727" y="2404534"/>
            <a:ext cx="5533276" cy="1646302"/>
          </a:xfrm>
        </p:spPr>
        <p:txBody>
          <a:bodyPr/>
          <a:lstStyle/>
          <a:p>
            <a:r>
              <a:rPr lang="en-US" dirty="0"/>
              <a:t>HR Attrition Analysis</a:t>
            </a:r>
          </a:p>
        </p:txBody>
      </p:sp>
      <p:sp>
        <p:nvSpPr>
          <p:cNvPr id="3" name="Subtitle 2">
            <a:extLst>
              <a:ext uri="{FF2B5EF4-FFF2-40B4-BE49-F238E27FC236}">
                <a16:creationId xmlns:a16="http://schemas.microsoft.com/office/drawing/2014/main" id="{E38A788D-6BAA-D8A7-82D1-82EACD839203}"/>
              </a:ext>
            </a:extLst>
          </p:cNvPr>
          <p:cNvSpPr>
            <a:spLocks noGrp="1"/>
          </p:cNvSpPr>
          <p:nvPr>
            <p:ph type="subTitle" idx="1"/>
          </p:nvPr>
        </p:nvSpPr>
        <p:spPr/>
        <p:txBody>
          <a:bodyPr/>
          <a:lstStyle/>
          <a:p>
            <a:r>
              <a:rPr lang="en-US" dirty="0"/>
              <a:t>By: Sarah Steinbaum</a:t>
            </a:r>
          </a:p>
        </p:txBody>
      </p:sp>
      <p:pic>
        <p:nvPicPr>
          <p:cNvPr id="3076" name="Picture 4" descr="Image result for stock HR">
            <a:extLst>
              <a:ext uri="{FF2B5EF4-FFF2-40B4-BE49-F238E27FC236}">
                <a16:creationId xmlns:a16="http://schemas.microsoft.com/office/drawing/2014/main" id="{35CC249C-DF2B-DE3E-A316-82639B891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82" y="1902267"/>
            <a:ext cx="3416630" cy="265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03A3-E800-1F50-A138-1B9BB814634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11D11D6-2176-BD3E-3D7F-3510AB628761}"/>
              </a:ext>
            </a:extLst>
          </p:cNvPr>
          <p:cNvSpPr>
            <a:spLocks noGrp="1"/>
          </p:cNvSpPr>
          <p:nvPr>
            <p:ph idx="1"/>
          </p:nvPr>
        </p:nvSpPr>
        <p:spPr>
          <a:xfrm>
            <a:off x="594206" y="1510377"/>
            <a:ext cx="8929803" cy="3880773"/>
          </a:xfrm>
        </p:spPr>
        <p:txBody>
          <a:bodyPr/>
          <a:lstStyle/>
          <a:p>
            <a:r>
              <a:rPr lang="en-US" dirty="0">
                <a:latin typeface="Times New Roman" panose="02020603050405020304" pitchFamily="18" charset="0"/>
                <a:cs typeface="Times New Roman" panose="02020603050405020304" pitchFamily="18" charset="0"/>
              </a:rPr>
              <a:t>Our organization is growing at a rapid rate. However, employees are leaving the company by what leadership believes is due to a lack of direct engagement and job satisfaction. Specifically, the questions we will address are:</a:t>
            </a:r>
          </a:p>
          <a:p>
            <a:pPr lvl="1"/>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Why are employees leaving the organization and what metrics can we use to gauge attrition?</a:t>
            </a:r>
          </a:p>
          <a:p>
            <a:pPr lvl="1"/>
            <a:r>
              <a:rPr lang="en-US" sz="1800" kern="0" dirty="0">
                <a:latin typeface="Times New Roman" panose="02020603050405020304" pitchFamily="18" charset="0"/>
                <a:ea typeface="Calibri" panose="020F0502020204030204" pitchFamily="34" charset="0"/>
                <a:cs typeface="Times New Roman" panose="02020603050405020304" pitchFamily="18" charset="0"/>
              </a:rPr>
              <a:t>What changes does our organization need to make in order to retain employees?</a:t>
            </a:r>
            <a:endParaRPr lang="en-US" sz="1800" dirty="0">
              <a:latin typeface="Times New Roman" panose="02020603050405020304" pitchFamily="18" charset="0"/>
              <a:cs typeface="Times New Roman" panose="02020603050405020304" pitchFamily="18" charset="0"/>
            </a:endParaRPr>
          </a:p>
          <a:p>
            <a:endParaRPr lang="en-US" dirty="0"/>
          </a:p>
        </p:txBody>
      </p:sp>
      <p:pic>
        <p:nvPicPr>
          <p:cNvPr id="2050" name="Picture 2" descr="Image result for stock pictures employees">
            <a:extLst>
              <a:ext uri="{FF2B5EF4-FFF2-40B4-BE49-F238E27FC236}">
                <a16:creationId xmlns:a16="http://schemas.microsoft.com/office/drawing/2014/main" id="{AF36C5E7-FDA1-805A-22B3-00A414459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636" y="3887997"/>
            <a:ext cx="3466728" cy="249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8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DD1C-ED91-D94B-00B8-CFC2183C1EE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A2F78D05-9B9F-E4A4-04A5-D1D1B3F319A8}"/>
              </a:ext>
            </a:extLst>
          </p:cNvPr>
          <p:cNvSpPr>
            <a:spLocks noGrp="1"/>
          </p:cNvSpPr>
          <p:nvPr>
            <p:ph idx="1"/>
          </p:nvPr>
        </p:nvSpPr>
        <p:spPr>
          <a:xfrm>
            <a:off x="677334" y="1400568"/>
            <a:ext cx="5189076" cy="4738975"/>
          </a:xfrm>
        </p:spPr>
        <p:txBody>
          <a:bodyPr>
            <a:normAutofit/>
          </a:bodyPr>
          <a:lstStyle/>
          <a:p>
            <a:r>
              <a:rPr lang="en-US" dirty="0">
                <a:latin typeface="Times New Roman" panose="02020603050405020304" pitchFamily="18" charset="0"/>
                <a:cs typeface="Times New Roman" panose="02020603050405020304" pitchFamily="18" charset="0"/>
              </a:rPr>
              <a:t>An Exploratory Data Analysis (EDA) was conducted to determine what factors impact attrition. First, a baseline was established using data provided by HR. This data was merged, cleaned, and reviewed to use for the analysis. Some variables were removed as they did not pertain to the objective of the analysis. </a:t>
            </a:r>
          </a:p>
          <a:p>
            <a:r>
              <a:rPr lang="en-US" dirty="0">
                <a:latin typeface="Times New Roman" panose="02020603050405020304" pitchFamily="18" charset="0"/>
                <a:cs typeface="Times New Roman" panose="02020603050405020304" pitchFamily="18" charset="0"/>
              </a:rPr>
              <a:t>A correlation matrix was created to determine what variables impact attrition. The first visual is a heatmap that portrays the correlation on a gradient scale in blue with a darker shade indicating a strong positive correlation. Then, a logistic regression and a random forest model were created to determine the accuracy of the model. The accuracy of the logistic regression model was </a:t>
            </a:r>
            <a:r>
              <a:rPr lang="en-US" dirty="0">
                <a:solidFill>
                  <a:srgbClr val="00B050"/>
                </a:solidFill>
                <a:latin typeface="Times New Roman" panose="02020603050405020304" pitchFamily="18" charset="0"/>
                <a:cs typeface="Times New Roman" panose="02020603050405020304" pitchFamily="18" charset="0"/>
              </a:rPr>
              <a:t>81% </a:t>
            </a:r>
            <a:r>
              <a:rPr lang="en-US" dirty="0">
                <a:latin typeface="Times New Roman" panose="02020603050405020304" pitchFamily="18" charset="0"/>
                <a:cs typeface="Times New Roman" panose="02020603050405020304" pitchFamily="18" charset="0"/>
              </a:rPr>
              <a:t>and the random forest was </a:t>
            </a:r>
            <a:r>
              <a:rPr lang="en-US" dirty="0">
                <a:solidFill>
                  <a:srgbClr val="00B050"/>
                </a:solidFill>
                <a:latin typeface="Times New Roman" panose="02020603050405020304" pitchFamily="18" charset="0"/>
                <a:cs typeface="Times New Roman" panose="02020603050405020304" pitchFamily="18" charset="0"/>
              </a:rPr>
              <a:t>86%</a:t>
            </a:r>
            <a:r>
              <a:rPr lang="en-US" dirty="0">
                <a:latin typeface="Times New Roman" panose="02020603050405020304" pitchFamily="18" charset="0"/>
                <a:cs typeface="Times New Roman" panose="02020603050405020304" pitchFamily="18" charset="0"/>
              </a:rPr>
              <a:t>.</a:t>
            </a:r>
          </a:p>
        </p:txBody>
      </p:sp>
      <p:pic>
        <p:nvPicPr>
          <p:cNvPr id="4" name="Picture 3" descr="A screenshot of a computer&#10;&#10;Description automatically generated with medium confidence">
            <a:extLst>
              <a:ext uri="{FF2B5EF4-FFF2-40B4-BE49-F238E27FC236}">
                <a16:creationId xmlns:a16="http://schemas.microsoft.com/office/drawing/2014/main" id="{D37DCD04-7C6B-C90D-FBBD-C43728183402}"/>
              </a:ext>
            </a:extLst>
          </p:cNvPr>
          <p:cNvPicPr>
            <a:picLocks noChangeAspect="1"/>
          </p:cNvPicPr>
          <p:nvPr/>
        </p:nvPicPr>
        <p:blipFill rotWithShape="1">
          <a:blip r:embed="rId2"/>
          <a:srcRect t="4815"/>
          <a:stretch/>
        </p:blipFill>
        <p:spPr>
          <a:xfrm>
            <a:off x="5866410" y="905493"/>
            <a:ext cx="6082903" cy="5047013"/>
          </a:xfrm>
          <a:prstGeom prst="rect">
            <a:avLst/>
          </a:prstGeom>
        </p:spPr>
      </p:pic>
    </p:spTree>
    <p:extLst>
      <p:ext uri="{BB962C8B-B14F-4D97-AF65-F5344CB8AC3E}">
        <p14:creationId xmlns:p14="http://schemas.microsoft.com/office/powerpoint/2010/main" val="123229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E009-69EE-A245-0F55-AABECF2AD74A}"/>
              </a:ext>
            </a:extLst>
          </p:cNvPr>
          <p:cNvSpPr>
            <a:spLocks noGrp="1"/>
          </p:cNvSpPr>
          <p:nvPr>
            <p:ph type="title"/>
          </p:nvPr>
        </p:nvSpPr>
        <p:spPr/>
        <p:txBody>
          <a:bodyPr/>
          <a:lstStyle/>
          <a:p>
            <a:r>
              <a:rPr lang="en-US" dirty="0"/>
              <a:t>Analysis Continued</a:t>
            </a:r>
          </a:p>
        </p:txBody>
      </p:sp>
      <p:sp>
        <p:nvSpPr>
          <p:cNvPr id="3" name="Content Placeholder 2">
            <a:extLst>
              <a:ext uri="{FF2B5EF4-FFF2-40B4-BE49-F238E27FC236}">
                <a16:creationId xmlns:a16="http://schemas.microsoft.com/office/drawing/2014/main" id="{D6C23456-4CF8-0F35-BB9A-527333E6A0C3}"/>
              </a:ext>
            </a:extLst>
          </p:cNvPr>
          <p:cNvSpPr>
            <a:spLocks noGrp="1"/>
          </p:cNvSpPr>
          <p:nvPr>
            <p:ph idx="1"/>
          </p:nvPr>
        </p:nvSpPr>
        <p:spPr>
          <a:xfrm>
            <a:off x="677334" y="1769423"/>
            <a:ext cx="5418666" cy="4999512"/>
          </a:xfrm>
        </p:spPr>
        <p:txBody>
          <a:bodyPr>
            <a:normAutofit/>
          </a:bodyPr>
          <a:lstStyle/>
          <a:p>
            <a:pPr>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line graphs demonstrate the effect of attrition on the variables,</a:t>
            </a:r>
          </a:p>
          <a:p>
            <a:pPr lvl="1">
              <a:spcBef>
                <a:spcPts val="0"/>
              </a:spcBef>
            </a:pP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PerformanceRating</a:t>
            </a:r>
            <a:endParaRPr lang="en-US" i="1" dirty="0">
              <a:latin typeface="Times New Roman" panose="02020603050405020304" pitchFamily="18" charset="0"/>
              <a:ea typeface="Calibri" panose="020F0502020204030204" pitchFamily="34" charset="0"/>
              <a:cs typeface="Times New Roman" panose="02020603050405020304" pitchFamily="18" charset="0"/>
            </a:endParaRPr>
          </a:p>
          <a:p>
            <a:pPr lvl="1">
              <a:spcBef>
                <a:spcPts val="0"/>
              </a:spcBef>
            </a:pP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DistanceFromHome</a:t>
            </a:r>
            <a:endParaRPr lang="en-US"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spcBef>
                <a:spcPts val="0"/>
              </a:spcBef>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variable,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DistanceFromHome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had the strongest positive correlation while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PerformanceRating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had the strongest negative correlation.</a:t>
            </a:r>
          </a:p>
          <a:p>
            <a:pPr marL="0" indent="0">
              <a:spcBef>
                <a:spcPts val="0"/>
              </a:spcBef>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mployees with a </a:t>
            </a:r>
            <a:r>
              <a:rPr lang="en-US" dirty="0">
                <a:latin typeface="Times New Roman" panose="02020603050405020304" pitchFamily="18" charset="0"/>
                <a:ea typeface="Calibri" panose="020F0502020204030204" pitchFamily="34" charset="0"/>
                <a:cs typeface="Times New Roman" panose="02020603050405020304" pitchFamily="18" charset="0"/>
              </a:rPr>
              <a:t>higher performance rating were less likely to leave.</a:t>
            </a:r>
          </a:p>
          <a:p>
            <a:pPr>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Employees were more likely to leave as the distance from home increased.</a:t>
            </a:r>
          </a:p>
          <a:p>
            <a:pPr marL="0" indent="0">
              <a:spcBef>
                <a:spcPts val="0"/>
              </a:spcBef>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E686CF49-81DC-1C7B-3BAF-5AF4CDC6D3ED}"/>
              </a:ext>
            </a:extLst>
          </p:cNvPr>
          <p:cNvPicPr>
            <a:picLocks noChangeAspect="1"/>
          </p:cNvPicPr>
          <p:nvPr/>
        </p:nvPicPr>
        <p:blipFill>
          <a:blip r:embed="rId2"/>
          <a:stretch>
            <a:fillRect/>
          </a:stretch>
        </p:blipFill>
        <p:spPr>
          <a:xfrm>
            <a:off x="6584957" y="1136897"/>
            <a:ext cx="3181897" cy="2220182"/>
          </a:xfrm>
          <a:prstGeom prst="rect">
            <a:avLst/>
          </a:prstGeom>
        </p:spPr>
      </p:pic>
      <p:pic>
        <p:nvPicPr>
          <p:cNvPr id="6" name="Picture 5" descr="A picture containing text, font, screenshot, plot&#10;&#10;Description automatically generated">
            <a:extLst>
              <a:ext uri="{FF2B5EF4-FFF2-40B4-BE49-F238E27FC236}">
                <a16:creationId xmlns:a16="http://schemas.microsoft.com/office/drawing/2014/main" id="{F5331AE2-D46D-A89C-72BB-508CB3FEBDF4}"/>
              </a:ext>
            </a:extLst>
          </p:cNvPr>
          <p:cNvPicPr>
            <a:picLocks noChangeAspect="1"/>
          </p:cNvPicPr>
          <p:nvPr/>
        </p:nvPicPr>
        <p:blipFill>
          <a:blip r:embed="rId3"/>
          <a:stretch>
            <a:fillRect/>
          </a:stretch>
        </p:blipFill>
        <p:spPr>
          <a:xfrm>
            <a:off x="6515852" y="3357079"/>
            <a:ext cx="3320106" cy="2290911"/>
          </a:xfrm>
          <a:prstGeom prst="rect">
            <a:avLst/>
          </a:prstGeom>
        </p:spPr>
      </p:pic>
    </p:spTree>
    <p:extLst>
      <p:ext uri="{BB962C8B-B14F-4D97-AF65-F5344CB8AC3E}">
        <p14:creationId xmlns:p14="http://schemas.microsoft.com/office/powerpoint/2010/main" val="407693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C5EA-8C8E-4755-49CB-932D01A540BB}"/>
              </a:ext>
            </a:extLst>
          </p:cNvPr>
          <p:cNvSpPr>
            <a:spLocks noGrp="1"/>
          </p:cNvSpPr>
          <p:nvPr>
            <p:ph type="title"/>
          </p:nvPr>
        </p:nvSpPr>
        <p:spPr/>
        <p:txBody>
          <a:bodyPr/>
          <a:lstStyle/>
          <a:p>
            <a:r>
              <a:rPr lang="en-US" dirty="0"/>
              <a:t>Analysis Continued</a:t>
            </a:r>
          </a:p>
        </p:txBody>
      </p:sp>
      <p:sp>
        <p:nvSpPr>
          <p:cNvPr id="3" name="Content Placeholder 2">
            <a:extLst>
              <a:ext uri="{FF2B5EF4-FFF2-40B4-BE49-F238E27FC236}">
                <a16:creationId xmlns:a16="http://schemas.microsoft.com/office/drawing/2014/main" id="{CB77259C-0F4E-8835-126F-700AF5467848}"/>
              </a:ext>
            </a:extLst>
          </p:cNvPr>
          <p:cNvSpPr>
            <a:spLocks noGrp="1"/>
          </p:cNvSpPr>
          <p:nvPr>
            <p:ph idx="1"/>
          </p:nvPr>
        </p:nvSpPr>
        <p:spPr>
          <a:xfrm>
            <a:off x="486889" y="1508165"/>
            <a:ext cx="4356872" cy="4533197"/>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line graphs show the variables against Attrition individually. </a:t>
            </a:r>
          </a:p>
          <a:p>
            <a:pPr lvl="1"/>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WorkLifeBalance</a:t>
            </a:r>
            <a:endParaRPr lang="en-US" i="1"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i="1" dirty="0" err="1">
                <a:latin typeface="Times New Roman" panose="02020603050405020304" pitchFamily="18" charset="0"/>
                <a:ea typeface="Calibri" panose="020F0502020204030204" pitchFamily="34" charset="0"/>
                <a:cs typeface="Times New Roman" panose="02020603050405020304" pitchFamily="18" charset="0"/>
              </a:rPr>
              <a:t>JobSatisfaction</a:t>
            </a:r>
            <a:endParaRPr lang="en-US" i="1"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i="1" dirty="0" err="1">
                <a:latin typeface="Times New Roman" panose="02020603050405020304" pitchFamily="18" charset="0"/>
                <a:ea typeface="Calibri" panose="020F0502020204030204" pitchFamily="34" charset="0"/>
                <a:cs typeface="Times New Roman" panose="02020603050405020304" pitchFamily="18" charset="0"/>
              </a:rPr>
              <a:t>YearsAtCompany</a:t>
            </a:r>
            <a:endParaRPr lang="en-US" i="1"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YearsSinceLastPromotion</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graphs show that as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WorkLifeBalance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i="1" dirty="0" err="1">
                <a:latin typeface="Times New Roman" panose="02020603050405020304" pitchFamily="18" charset="0"/>
                <a:ea typeface="Calibri" panose="020F0502020204030204" pitchFamily="34" charset="0"/>
                <a:cs typeface="Times New Roman" panose="02020603050405020304" pitchFamily="18" charset="0"/>
              </a:rPr>
              <a:t>JobSatisfaction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increase, attrition generally decreases.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also shows that as </a:t>
            </a:r>
            <a:r>
              <a:rPr lang="en-US" i="1" dirty="0" err="1">
                <a:latin typeface="Times New Roman" panose="02020603050405020304" pitchFamily="18" charset="0"/>
                <a:ea typeface="Calibri" panose="020F0502020204030204" pitchFamily="34" charset="0"/>
                <a:cs typeface="Times New Roman" panose="02020603050405020304" pitchFamily="18" charset="0"/>
              </a:rPr>
              <a:t>YearsAtCompany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YearsSinceLastPromotion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increase, attrition also increases.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A picture containing text, line, diagram, plot&#10;&#10;Description automatically generated">
            <a:extLst>
              <a:ext uri="{FF2B5EF4-FFF2-40B4-BE49-F238E27FC236}">
                <a16:creationId xmlns:a16="http://schemas.microsoft.com/office/drawing/2014/main" id="{A6533C73-4A00-F92C-A243-489478F711A7}"/>
              </a:ext>
            </a:extLst>
          </p:cNvPr>
          <p:cNvPicPr>
            <a:picLocks noChangeAspect="1"/>
          </p:cNvPicPr>
          <p:nvPr/>
        </p:nvPicPr>
        <p:blipFill>
          <a:blip r:embed="rId2"/>
          <a:stretch>
            <a:fillRect/>
          </a:stretch>
        </p:blipFill>
        <p:spPr>
          <a:xfrm>
            <a:off x="5059913" y="1378249"/>
            <a:ext cx="3320108" cy="2299855"/>
          </a:xfrm>
          <a:prstGeom prst="rect">
            <a:avLst/>
          </a:prstGeom>
        </p:spPr>
      </p:pic>
      <p:pic>
        <p:nvPicPr>
          <p:cNvPr id="7" name="Picture 6" descr="A picture containing text, plot, diagram, font&#10;&#10;Description automatically generated">
            <a:extLst>
              <a:ext uri="{FF2B5EF4-FFF2-40B4-BE49-F238E27FC236}">
                <a16:creationId xmlns:a16="http://schemas.microsoft.com/office/drawing/2014/main" id="{7AFE2B3D-3B42-96CE-748A-4BD16CDAC828}"/>
              </a:ext>
            </a:extLst>
          </p:cNvPr>
          <p:cNvPicPr>
            <a:picLocks noChangeAspect="1"/>
          </p:cNvPicPr>
          <p:nvPr/>
        </p:nvPicPr>
        <p:blipFill>
          <a:blip r:embed="rId3"/>
          <a:stretch>
            <a:fillRect/>
          </a:stretch>
        </p:blipFill>
        <p:spPr>
          <a:xfrm>
            <a:off x="8527068" y="3678104"/>
            <a:ext cx="3320106" cy="2274196"/>
          </a:xfrm>
          <a:prstGeom prst="rect">
            <a:avLst/>
          </a:prstGeom>
        </p:spPr>
      </p:pic>
      <p:pic>
        <p:nvPicPr>
          <p:cNvPr id="9" name="Picture 8">
            <a:extLst>
              <a:ext uri="{FF2B5EF4-FFF2-40B4-BE49-F238E27FC236}">
                <a16:creationId xmlns:a16="http://schemas.microsoft.com/office/drawing/2014/main" id="{2083ED2D-88D8-8F04-2A3E-9B9933B343E9}"/>
              </a:ext>
            </a:extLst>
          </p:cNvPr>
          <p:cNvPicPr>
            <a:picLocks noChangeAspect="1"/>
          </p:cNvPicPr>
          <p:nvPr/>
        </p:nvPicPr>
        <p:blipFill>
          <a:blip r:embed="rId4"/>
          <a:stretch>
            <a:fillRect/>
          </a:stretch>
        </p:blipFill>
        <p:spPr>
          <a:xfrm>
            <a:off x="8527068" y="1378249"/>
            <a:ext cx="3320106" cy="2199569"/>
          </a:xfrm>
          <a:prstGeom prst="rect">
            <a:avLst/>
          </a:prstGeom>
        </p:spPr>
      </p:pic>
      <p:pic>
        <p:nvPicPr>
          <p:cNvPr id="11" name="Picture 10">
            <a:extLst>
              <a:ext uri="{FF2B5EF4-FFF2-40B4-BE49-F238E27FC236}">
                <a16:creationId xmlns:a16="http://schemas.microsoft.com/office/drawing/2014/main" id="{CAAB79CA-F700-2BFA-4ABA-16858204FD35}"/>
              </a:ext>
            </a:extLst>
          </p:cNvPr>
          <p:cNvPicPr>
            <a:picLocks noChangeAspect="1"/>
          </p:cNvPicPr>
          <p:nvPr/>
        </p:nvPicPr>
        <p:blipFill>
          <a:blip r:embed="rId5"/>
          <a:stretch>
            <a:fillRect/>
          </a:stretch>
        </p:blipFill>
        <p:spPr>
          <a:xfrm>
            <a:off x="4974655" y="3678104"/>
            <a:ext cx="3405366" cy="2317053"/>
          </a:xfrm>
          <a:prstGeom prst="rect">
            <a:avLst/>
          </a:prstGeom>
        </p:spPr>
      </p:pic>
    </p:spTree>
    <p:extLst>
      <p:ext uri="{BB962C8B-B14F-4D97-AF65-F5344CB8AC3E}">
        <p14:creationId xmlns:p14="http://schemas.microsoft.com/office/powerpoint/2010/main" val="24905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3AE-2342-3B66-ECDA-DFA7EB1E14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8DCF5BF-FEB9-06E2-D166-172BB70AB023}"/>
              </a:ext>
            </a:extLst>
          </p:cNvPr>
          <p:cNvSpPr>
            <a:spLocks noGrp="1"/>
          </p:cNvSpPr>
          <p:nvPr>
            <p:ph idx="1"/>
          </p:nvPr>
        </p:nvSpPr>
        <p:spPr>
          <a:xfrm>
            <a:off x="677333" y="1365662"/>
            <a:ext cx="6234105" cy="5058889"/>
          </a:xfrm>
        </p:spPr>
        <p:txBody>
          <a:bodyPr>
            <a:normAutofit/>
          </a:bodyPr>
          <a:lstStyle/>
          <a:p>
            <a:r>
              <a:rPr lang="en-US" sz="1800" kern="0" dirty="0">
                <a:effectLst/>
                <a:latin typeface="Times New Roman" panose="02020603050405020304" pitchFamily="18" charset="0"/>
                <a:ea typeface="Calibri" panose="020F0502020204030204" pitchFamily="34" charset="0"/>
              </a:rPr>
              <a:t>The analysis determined that the variables</a:t>
            </a:r>
            <a:r>
              <a:rPr lang="en-US" sz="1800" i="1" kern="0" dirty="0">
                <a:effectLst/>
                <a:latin typeface="Times New Roman" panose="02020603050405020304" pitchFamily="18" charset="0"/>
                <a:ea typeface="Calibri" panose="020F0502020204030204" pitchFamily="34" charset="0"/>
              </a:rPr>
              <a:t> </a:t>
            </a:r>
            <a:r>
              <a:rPr lang="en-US" sz="1800" i="1" kern="0" dirty="0" err="1">
                <a:effectLst/>
                <a:latin typeface="Times New Roman" panose="02020603050405020304" pitchFamily="18" charset="0"/>
                <a:ea typeface="Calibri" panose="020F0502020204030204" pitchFamily="34" charset="0"/>
              </a:rPr>
              <a:t>DistanceFromHome</a:t>
            </a:r>
            <a:r>
              <a:rPr lang="en-US" sz="1800" i="1" kern="0" dirty="0">
                <a:effectLst/>
                <a:latin typeface="Times New Roman" panose="02020603050405020304" pitchFamily="18" charset="0"/>
                <a:ea typeface="Calibri" panose="020F0502020204030204" pitchFamily="34" charset="0"/>
              </a:rPr>
              <a:t>, </a:t>
            </a:r>
            <a:r>
              <a:rPr lang="en-US" sz="1800" i="1" kern="0" dirty="0" err="1">
                <a:effectLst/>
                <a:latin typeface="Times New Roman" panose="02020603050405020304" pitchFamily="18" charset="0"/>
                <a:ea typeface="Calibri" panose="020F0502020204030204" pitchFamily="34" charset="0"/>
              </a:rPr>
              <a:t>PerformanceRating</a:t>
            </a:r>
            <a:r>
              <a:rPr lang="en-US" sz="1800" kern="0" dirty="0">
                <a:effectLst/>
                <a:latin typeface="Times New Roman" panose="02020603050405020304" pitchFamily="18" charset="0"/>
                <a:ea typeface="Calibri" panose="020F0502020204030204" pitchFamily="34" charset="0"/>
              </a:rPr>
              <a:t>, </a:t>
            </a:r>
            <a:r>
              <a:rPr lang="en-US" sz="1800" i="1" kern="0" dirty="0" err="1">
                <a:effectLst/>
                <a:latin typeface="Times New Roman" panose="02020603050405020304" pitchFamily="18" charset="0"/>
                <a:ea typeface="Calibri" panose="020F0502020204030204" pitchFamily="34" charset="0"/>
              </a:rPr>
              <a:t>YearsSinceLastPromotion</a:t>
            </a:r>
            <a:r>
              <a:rPr lang="en-US" sz="1800" i="1" kern="0" dirty="0">
                <a:effectLst/>
                <a:latin typeface="Times New Roman" panose="02020603050405020304" pitchFamily="18" charset="0"/>
                <a:ea typeface="Calibri" panose="020F0502020204030204" pitchFamily="34" charset="0"/>
              </a:rPr>
              <a:t>, </a:t>
            </a:r>
            <a:r>
              <a:rPr lang="en-US" sz="1800" i="1" kern="0" dirty="0" err="1">
                <a:effectLst/>
                <a:latin typeface="Times New Roman" panose="02020603050405020304" pitchFamily="18" charset="0"/>
                <a:ea typeface="Calibri" panose="020F0502020204030204" pitchFamily="34" charset="0"/>
              </a:rPr>
              <a:t>YearsAtCompany</a:t>
            </a:r>
            <a:r>
              <a:rPr lang="en-US" sz="1800" i="1" kern="0" dirty="0">
                <a:effectLst/>
                <a:latin typeface="Times New Roman" panose="02020603050405020304" pitchFamily="18" charset="0"/>
                <a:ea typeface="Calibri" panose="020F0502020204030204" pitchFamily="34" charset="0"/>
              </a:rPr>
              <a:t>, </a:t>
            </a:r>
            <a:r>
              <a:rPr lang="en-US" sz="1800" i="1" kern="0" dirty="0" err="1">
                <a:effectLst/>
                <a:latin typeface="Times New Roman" panose="02020603050405020304" pitchFamily="18" charset="0"/>
                <a:ea typeface="Calibri" panose="020F0502020204030204" pitchFamily="34" charset="0"/>
              </a:rPr>
              <a:t>HourlyRate</a:t>
            </a:r>
            <a:r>
              <a:rPr lang="en-US" sz="1800" i="1" kern="0" dirty="0">
                <a:effectLst/>
                <a:latin typeface="Times New Roman" panose="02020603050405020304" pitchFamily="18" charset="0"/>
                <a:ea typeface="Calibri" panose="020F0502020204030204" pitchFamily="34" charset="0"/>
              </a:rPr>
              <a:t>, </a:t>
            </a:r>
            <a:r>
              <a:rPr lang="en-US" sz="1800" i="1" kern="0" dirty="0" err="1">
                <a:effectLst/>
                <a:latin typeface="Times New Roman" panose="02020603050405020304" pitchFamily="18" charset="0"/>
                <a:ea typeface="Calibri" panose="020F0502020204030204" pitchFamily="34" charset="0"/>
              </a:rPr>
              <a:t>JobSatisfaction</a:t>
            </a:r>
            <a:r>
              <a:rPr lang="en-US" sz="1800" i="1" kern="0" dirty="0">
                <a:effectLst/>
                <a:latin typeface="Times New Roman" panose="02020603050405020304" pitchFamily="18" charset="0"/>
                <a:ea typeface="Calibri" panose="020F0502020204030204" pitchFamily="34" charset="0"/>
              </a:rPr>
              <a:t>, </a:t>
            </a:r>
            <a:r>
              <a:rPr lang="en-US" sz="1800" kern="0" dirty="0">
                <a:effectLst/>
                <a:latin typeface="Times New Roman" panose="02020603050405020304" pitchFamily="18" charset="0"/>
                <a:ea typeface="Calibri" panose="020F0502020204030204" pitchFamily="34" charset="0"/>
              </a:rPr>
              <a:t>and </a:t>
            </a:r>
            <a:r>
              <a:rPr lang="en-US" sz="1800" i="1" kern="0" dirty="0" err="1">
                <a:effectLst/>
                <a:latin typeface="Times New Roman" panose="02020603050405020304" pitchFamily="18" charset="0"/>
                <a:ea typeface="Calibri" panose="020F0502020204030204" pitchFamily="34" charset="0"/>
              </a:rPr>
              <a:t>WorkLifeBalance</a:t>
            </a:r>
            <a:r>
              <a:rPr lang="en-US" sz="1800" kern="0" dirty="0">
                <a:effectLst/>
                <a:latin typeface="Times New Roman" panose="02020603050405020304" pitchFamily="18" charset="0"/>
                <a:ea typeface="Calibri" panose="020F0502020204030204" pitchFamily="34" charset="0"/>
              </a:rPr>
              <a:t> have an impact on attrition. </a:t>
            </a:r>
          </a:p>
          <a:p>
            <a:r>
              <a:rPr lang="en-US" kern="0" dirty="0">
                <a:latin typeface="Times New Roman" panose="02020603050405020304" pitchFamily="18" charset="0"/>
                <a:ea typeface="Calibri" panose="020F0502020204030204" pitchFamily="34" charset="0"/>
              </a:rPr>
              <a:t>Recommendations To Increase Employee Retention:</a:t>
            </a:r>
            <a:endParaRPr lang="en-US" sz="1800" kern="0" dirty="0">
              <a:effectLst/>
              <a:latin typeface="Times New Roman" panose="02020603050405020304" pitchFamily="18" charset="0"/>
              <a:ea typeface="Calibri" panose="020F0502020204030204" pitchFamily="34" charset="0"/>
            </a:endParaRPr>
          </a:p>
          <a:p>
            <a:pPr lvl="1"/>
            <a:r>
              <a:rPr lang="en-US" kern="0" dirty="0">
                <a:effectLst/>
                <a:latin typeface="Times New Roman" panose="02020603050405020304" pitchFamily="18" charset="0"/>
                <a:ea typeface="Calibri" panose="020F0502020204030204" pitchFamily="34" charset="0"/>
              </a:rPr>
              <a:t>Offer remote or hybrid options to decrease their distance to work</a:t>
            </a:r>
            <a:r>
              <a:rPr lang="en-US" kern="0" dirty="0">
                <a:latin typeface="Times New Roman" panose="02020603050405020304" pitchFamily="18" charset="0"/>
                <a:ea typeface="Calibri" panose="020F0502020204030204" pitchFamily="34" charset="0"/>
              </a:rPr>
              <a:t> and improve their work-life balance.</a:t>
            </a:r>
            <a:endParaRPr lang="en-US" kern="0" dirty="0">
              <a:effectLst/>
              <a:latin typeface="Times New Roman" panose="02020603050405020304" pitchFamily="18" charset="0"/>
              <a:ea typeface="Calibri" panose="020F0502020204030204" pitchFamily="34" charset="0"/>
            </a:endParaRPr>
          </a:p>
          <a:p>
            <a:pPr lvl="1"/>
            <a:r>
              <a:rPr lang="en-US" kern="0" dirty="0">
                <a:latin typeface="Times New Roman" panose="02020603050405020304" pitchFamily="18" charset="0"/>
                <a:ea typeface="Calibri" panose="020F0502020204030204" pitchFamily="34" charset="0"/>
              </a:rPr>
              <a:t>A</a:t>
            </a:r>
            <a:r>
              <a:rPr lang="en-US" kern="0" dirty="0">
                <a:effectLst/>
                <a:latin typeface="Times New Roman" panose="02020603050405020304" pitchFamily="18" charset="0"/>
                <a:ea typeface="Calibri" panose="020F0502020204030204" pitchFamily="34" charset="0"/>
              </a:rPr>
              <a:t>djust the employee performance rating criteria</a:t>
            </a:r>
          </a:p>
          <a:p>
            <a:pPr lvl="1"/>
            <a:r>
              <a:rPr lang="en-US" kern="0" dirty="0">
                <a:latin typeface="Times New Roman" panose="02020603050405020304" pitchFamily="18" charset="0"/>
                <a:ea typeface="Calibri" panose="020F0502020204030204" pitchFamily="34" charset="0"/>
              </a:rPr>
              <a:t>P</a:t>
            </a:r>
            <a:r>
              <a:rPr lang="en-US" kern="0" dirty="0">
                <a:effectLst/>
                <a:latin typeface="Times New Roman" panose="02020603050405020304" pitchFamily="18" charset="0"/>
                <a:ea typeface="Calibri" panose="020F0502020204030204" pitchFamily="34" charset="0"/>
              </a:rPr>
              <a:t>rovide deserving employees with a good performance rating that includes an hourly raise and possibly a promotion. This should lead to increased job satisfaction and improve attrition. </a:t>
            </a:r>
          </a:p>
          <a:p>
            <a:pPr lvl="1"/>
            <a:r>
              <a:rPr lang="en-US" kern="0" dirty="0">
                <a:latin typeface="Times New Roman" panose="02020603050405020304" pitchFamily="18" charset="0"/>
                <a:ea typeface="Calibri" panose="020F0502020204030204" pitchFamily="34" charset="0"/>
              </a:rPr>
              <a:t>Provide incentives for employees to stay longer with the organization such as an increase in pay or time off. </a:t>
            </a:r>
            <a:endParaRPr lang="en-US" dirty="0"/>
          </a:p>
        </p:txBody>
      </p:sp>
      <p:pic>
        <p:nvPicPr>
          <p:cNvPr id="1026" name="Picture 2" descr="Image result for stock pictures employees">
            <a:extLst>
              <a:ext uri="{FF2B5EF4-FFF2-40B4-BE49-F238E27FC236}">
                <a16:creationId xmlns:a16="http://schemas.microsoft.com/office/drawing/2014/main" id="{7A43424F-9EE8-548F-21F6-802A968A2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275" y="2100395"/>
            <a:ext cx="4177723" cy="265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30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6B29-031A-D589-0923-EEC0D124BBF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A2C6F5DE-72FD-6646-3A45-F0C1AC1C9166}"/>
              </a:ext>
            </a:extLst>
          </p:cNvPr>
          <p:cNvSpPr>
            <a:spLocks noGrp="1"/>
          </p:cNvSpPr>
          <p:nvPr>
            <p:ph idx="1"/>
          </p:nvPr>
        </p:nvSpPr>
        <p:spPr>
          <a:xfrm>
            <a:off x="582331" y="1626199"/>
            <a:ext cx="8596668" cy="3880773"/>
          </a:xfrm>
        </p:spPr>
        <p:txBody>
          <a:bodyPr/>
          <a:lstStyle/>
          <a:p>
            <a:pPr marL="360045" marR="0" indent="-360045">
              <a:spcBef>
                <a:spcPts val="500"/>
              </a:spcBef>
              <a:spcAft>
                <a:spcPts val="0"/>
              </a:spcAft>
            </a:pPr>
            <a:r>
              <a:rPr lang="en-US" sz="1800" i="1" dirty="0">
                <a:effectLst/>
                <a:latin typeface="Times New Roman" panose="02020603050405020304" pitchFamily="18" charset="0"/>
                <a:ea typeface="Times New Roman" panose="02020603050405020304" pitchFamily="18" charset="0"/>
              </a:rPr>
              <a:t>Introduction to scikit-learn (</a:t>
            </a:r>
            <a:r>
              <a:rPr lang="en-US" sz="1800" i="1" dirty="0" err="1">
                <a:effectLst/>
                <a:latin typeface="Times New Roman" panose="02020603050405020304" pitchFamily="18" charset="0"/>
                <a:ea typeface="Times New Roman" panose="02020603050405020304" pitchFamily="18" charset="0"/>
              </a:rPr>
              <a:t>sklearn</a:t>
            </a:r>
            <a:r>
              <a:rPr lang="en-US" sz="1800" i="1" dirty="0">
                <a:effectLst/>
                <a:latin typeface="Times New Roman" panose="02020603050405020304" pitchFamily="18" charset="0"/>
                <a:ea typeface="Times New Roman" panose="02020603050405020304" pitchFamily="18" charset="0"/>
              </a:rPr>
              <a:t>) in python • </a:t>
            </a:r>
            <a:r>
              <a:rPr lang="en-US" sz="1800" i="1" dirty="0" err="1">
                <a:effectLst/>
                <a:latin typeface="Times New Roman" panose="02020603050405020304" pitchFamily="18" charset="0"/>
                <a:ea typeface="Times New Roman" panose="02020603050405020304" pitchFamily="18" charset="0"/>
              </a:rPr>
              <a:t>datagy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datagy</a:t>
            </a:r>
            <a:r>
              <a:rPr lang="en-US" sz="1800" dirty="0">
                <a:effectLst/>
                <a:latin typeface="Times New Roman" panose="02020603050405020304" pitchFamily="18" charset="0"/>
                <a:ea typeface="Times New Roman" panose="02020603050405020304" pitchFamily="18" charset="0"/>
              </a:rPr>
              <a:t>. (2022, January 5). https://datagy.io/python-scikit-learn-introduction/ </a:t>
            </a:r>
          </a:p>
          <a:p>
            <a:pPr marL="360045" marR="0" indent="-360045"/>
            <a:r>
              <a:rPr lang="en-US" sz="1800" dirty="0">
                <a:effectLst/>
                <a:latin typeface="Times New Roman" panose="02020603050405020304" pitchFamily="18" charset="0"/>
                <a:ea typeface="Times New Roman" panose="02020603050405020304" pitchFamily="18" charset="0"/>
              </a:rPr>
              <a:t>Reddy, E. P. K. (2021, March 25). </a:t>
            </a:r>
            <a:r>
              <a:rPr lang="en-US" sz="1800" i="1" dirty="0">
                <a:effectLst/>
                <a:latin typeface="Times New Roman" panose="02020603050405020304" pitchFamily="18" charset="0"/>
                <a:ea typeface="Times New Roman" panose="02020603050405020304" pitchFamily="18" charset="0"/>
              </a:rPr>
              <a:t>Step by step process of feature engineering for machine learning algorithms in Data Science</a:t>
            </a:r>
            <a:r>
              <a:rPr lang="en-US" sz="1800" dirty="0">
                <a:effectLst/>
                <a:latin typeface="Times New Roman" panose="02020603050405020304" pitchFamily="18" charset="0"/>
                <a:ea typeface="Times New Roman" panose="02020603050405020304" pitchFamily="18" charset="0"/>
              </a:rPr>
              <a:t>. Analytics Vidhya. https://www.analyticsvidhya.com/blog/2021/03/step-by-step-process-of-feature-engineering-for-machine-learning-algorithms-in-data-science/ </a:t>
            </a:r>
          </a:p>
          <a:p>
            <a:pPr marL="360045" marR="0" indent="-360045"/>
            <a:r>
              <a:rPr lang="en-US" sz="1800" dirty="0">
                <a:effectLst/>
                <a:latin typeface="Times New Roman" panose="02020603050405020304" pitchFamily="18" charset="0"/>
                <a:ea typeface="Times New Roman" panose="02020603050405020304" pitchFamily="18" charset="0"/>
              </a:rPr>
              <a:t>Sun, E. D., Ma, R., &amp; Zou, J. (2022, December 30). </a:t>
            </a:r>
            <a:r>
              <a:rPr lang="en-US" sz="1800" i="1" dirty="0">
                <a:effectLst/>
                <a:latin typeface="Times New Roman" panose="02020603050405020304" pitchFamily="18" charset="0"/>
                <a:ea typeface="Times New Roman" panose="02020603050405020304" pitchFamily="18" charset="0"/>
              </a:rPr>
              <a:t>Dynamic visualization of high-dimensional data</a:t>
            </a:r>
            <a:r>
              <a:rPr lang="en-US" sz="1800" dirty="0">
                <a:effectLst/>
                <a:latin typeface="Times New Roman" panose="02020603050405020304" pitchFamily="18" charset="0"/>
                <a:ea typeface="Times New Roman" panose="02020603050405020304" pitchFamily="18" charset="0"/>
              </a:rPr>
              <a:t>. Nature News. https://www.nature.com/articles/s43588-022-00380-4 </a:t>
            </a:r>
          </a:p>
          <a:p>
            <a:pPr marL="360045" marR="0" indent="-360045"/>
            <a:r>
              <a:rPr lang="en-US" sz="1800" i="1" dirty="0">
                <a:effectLst/>
                <a:latin typeface="Times New Roman" panose="02020603050405020304" pitchFamily="18" charset="0"/>
                <a:ea typeface="Times New Roman" panose="02020603050405020304" pitchFamily="18" charset="0"/>
              </a:rPr>
              <a:t>Choosing colormaps in matplotlib#</a:t>
            </a:r>
            <a:r>
              <a:rPr lang="en-US" sz="1800" dirty="0">
                <a:effectLst/>
                <a:latin typeface="Times New Roman" panose="02020603050405020304" pitchFamily="18" charset="0"/>
                <a:ea typeface="Times New Roman" panose="02020603050405020304" pitchFamily="18" charset="0"/>
              </a:rPr>
              <a:t>. Choosing Colormaps in Matplotlib - Matplotlib 3.7.1 documentation. (n.d.). https://matplotlib.org/stable/tutorials/colors/colormaps.html </a:t>
            </a:r>
          </a:p>
        </p:txBody>
      </p:sp>
    </p:spTree>
    <p:extLst>
      <p:ext uri="{BB962C8B-B14F-4D97-AF65-F5344CB8AC3E}">
        <p14:creationId xmlns:p14="http://schemas.microsoft.com/office/powerpoint/2010/main" val="10657047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430</TotalTime>
  <Words>571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HR Attrition Analysis</vt:lpstr>
      <vt:lpstr>Objective</vt:lpstr>
      <vt:lpstr>Analysis</vt:lpstr>
      <vt:lpstr>Analysis Continued</vt:lpstr>
      <vt:lpstr>Analysis Continued</vt:lpstr>
      <vt:lpstr>Results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Analysis</dc:title>
  <dc:creator>Steinbaum, Sarah</dc:creator>
  <cp:lastModifiedBy>Steinbaum, Sarah</cp:lastModifiedBy>
  <cp:revision>6</cp:revision>
  <dcterms:created xsi:type="dcterms:W3CDTF">2023-06-15T19:25:24Z</dcterms:created>
  <dcterms:modified xsi:type="dcterms:W3CDTF">2023-10-10T00:33:28Z</dcterms:modified>
</cp:coreProperties>
</file>