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69" r:id="rId4"/>
    <p:sldId id="258" r:id="rId5"/>
    <p:sldId id="261" r:id="rId6"/>
    <p:sldId id="262" r:id="rId7"/>
    <p:sldId id="270"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7" autoAdjust="0"/>
    <p:restoredTop sz="68750" autoAdjust="0"/>
  </p:normalViewPr>
  <p:slideViewPr>
    <p:cSldViewPr snapToGrid="0">
      <p:cViewPr varScale="1">
        <p:scale>
          <a:sx n="74" d="100"/>
          <a:sy n="74" d="100"/>
        </p:scale>
        <p:origin x="21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rah%20Steinbaum\Downloads\DAT%20475%20Project%20Data%20Set(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rah%20Steinbaum\Downloads\DAT%20475%20Project%20Data%20Set(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rah%20Steinbaum\Downloads\DAT%20475%20Project%20Data%20Set(2).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'Model 595407-XXX-00'!$A$2:$A$23</cx:f>
        <cx:lvl ptCount="22">
          <cx:pt idx="0">solder bridge</cx:pt>
          <cx:pt idx="1">missing component</cx:pt>
          <cx:pt idx="2">lifted component</cx:pt>
          <cx:pt idx="3">damaged component</cx:pt>
          <cx:pt idx="4">excessive solder</cx:pt>
          <cx:pt idx="5">reversed component</cx:pt>
          <cx:pt idx="6">solder void </cx:pt>
          <cx:pt idx="7">pin damaged</cx:pt>
          <cx:pt idx="8">compnent misalignment</cx:pt>
          <cx:pt idx="9">insufficient solder</cx:pt>
          <cx:pt idx="10">billboarding</cx:pt>
          <cx:pt idx="11">damaged/ lifted pad</cx:pt>
          <cx:pt idx="12">component height/titled</cx:pt>
          <cx:pt idx="13">defective component</cx:pt>
          <cx:pt idx="14">Trace open</cx:pt>
          <cx:pt idx="15">component broken</cx:pt>
          <cx:pt idx="16">pin hole</cx:pt>
          <cx:pt idx="17">long terminals</cx:pt>
          <cx:pt idx="18">Wrong Component</cx:pt>
          <cx:pt idx="19">Wrong routing</cx:pt>
          <cx:pt idx="20">Bad Modules</cx:pt>
          <cx:pt idx="21">Missing/unknown</cx:pt>
        </cx:lvl>
      </cx:strDim>
      <cx:numDim type="val">
        <cx:f>'Model 595407-XXX-00'!$B$2:$B$23</cx:f>
        <cx:lvl ptCount="22" formatCode="General">
          <cx:pt idx="0">30</cx:pt>
          <cx:pt idx="1">14</cx:pt>
          <cx:pt idx="2">12</cx:pt>
          <cx:pt idx="3">8</cx:pt>
          <cx:pt idx="4">5</cx:pt>
          <cx:pt idx="5">5</cx:pt>
          <cx:pt idx="6">5</cx:pt>
          <cx:pt idx="7">3</cx:pt>
          <cx:pt idx="8">3</cx:pt>
          <cx:pt idx="9">2</cx:pt>
          <cx:pt idx="10">2</cx:pt>
          <cx:pt idx="11">1</cx:pt>
          <cx:pt idx="12">1</cx:pt>
          <cx:pt idx="13">1</cx:pt>
          <cx:pt idx="14">1</cx:pt>
          <cx:pt idx="15">0</cx:pt>
          <cx:pt idx="16">0</cx:pt>
          <cx:pt idx="17">0</cx:pt>
          <cx:pt idx="18">2</cx:pt>
          <cx:pt idx="19">1</cx:pt>
          <cx:pt idx="20">1</cx:pt>
          <cx:pt idx="21">3</cx:pt>
        </cx:lvl>
      </cx:numDim>
    </cx:data>
  </cx:chartData>
  <cx:chart>
    <cx:title pos="t" align="ctr" overlay="0">
      <cx:tx>
        <cx:txData>
          <cx:v>Model 595407-XXX-00</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Calibri"/>
              <a:ea typeface="Calibri"/>
              <a:cs typeface="Calibri"/>
            </a:rPr>
            <a:t>Model 595407-XXX-00</a:t>
          </a:r>
        </a:p>
      </cx:txPr>
    </cx:title>
    <cx:plotArea>
      <cx:plotAreaRegion>
        <cx:series layoutId="clusteredColumn" uniqueId="{BC52642C-1BF8-45BC-B58D-18D9659B95C3}">
          <cx:tx>
            <cx:txData>
              <cx:f>'Model 595407-XXX-00'!$B$1</cx:f>
              <cx:v>Number of Defects</cx:v>
            </cx:txData>
          </cx:tx>
          <cx:dataLabels pos="inEnd">
            <cx:visibility seriesName="0" categoryName="0" value="1"/>
          </cx:dataLabels>
          <cx:dataId val="0"/>
          <cx:layoutPr>
            <cx:aggregation/>
          </cx:layoutPr>
          <cx:axisId val="1"/>
        </cx:series>
        <cx:series layoutId="paretoLine" ownerIdx="0" uniqueId="{9BDDFABB-C75A-461F-AC05-A3B8424F6DD2}">
          <cx:axisId val="2"/>
        </cx:series>
      </cx:plotAreaRegion>
      <cx:axis id="0">
        <cx:catScaling gapWidth="0"/>
        <cx:title>
          <cx:tx>
            <cx:txData>
              <cx:v>Defect Type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Defect Type</a:t>
              </a:r>
            </a:p>
          </cx:txPr>
        </cx:title>
        <cx:tickLabels/>
      </cx:axis>
      <cx:axis id="1">
        <cx:valScaling/>
        <cx:title>
          <cx:tx>
            <cx:txData>
              <cx:v>Number of Defects</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Number of Defects</a:t>
              </a:r>
            </a:p>
          </cx:txPr>
        </cx:title>
        <cx:majorGridlines/>
        <cx:tickLabels/>
      </cx:axis>
      <cx:axis id="2">
        <cx:valScaling max="1" min="0"/>
        <cx:title>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Calibri"/>
                <a:ea typeface="Calibri"/>
                <a:cs typeface="Calibri"/>
              </a:endParaRPr>
            </a:p>
          </cx:txPr>
        </cx:title>
        <cx:units unit="percentage"/>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'Model 595481-00X-00'!$A$2:$A$23</cx:f>
        <cx:lvl ptCount="22">
          <cx:pt idx="0">solder bridge</cx:pt>
          <cx:pt idx="1">lifted component</cx:pt>
          <cx:pt idx="2">pin damaged</cx:pt>
          <cx:pt idx="3">missing component</cx:pt>
          <cx:pt idx="4">excessive solder</cx:pt>
          <cx:pt idx="5">reversed component</cx:pt>
          <cx:pt idx="6">damaged component</cx:pt>
          <cx:pt idx="7">insufficient solder</cx:pt>
          <cx:pt idx="8">component height/titled</cx:pt>
          <cx:pt idx="9">solder void </cx:pt>
          <cx:pt idx="10">defective component</cx:pt>
          <cx:pt idx="11">billboarding</cx:pt>
          <cx:pt idx="12">Trace open</cx:pt>
          <cx:pt idx="13">damaged/ lifted pad</cx:pt>
          <cx:pt idx="14">component broken</cx:pt>
          <cx:pt idx="15">compnent misalignment</cx:pt>
          <cx:pt idx="16">pin hole</cx:pt>
          <cx:pt idx="17">long terminals</cx:pt>
          <cx:pt idx="18">Wrong Component</cx:pt>
          <cx:pt idx="19">No property assembled</cx:pt>
          <cx:pt idx="20">Wrong Configuration</cx:pt>
          <cx:pt idx="21">Missing/unknown</cx:pt>
        </cx:lvl>
      </cx:strDim>
      <cx:numDim type="val">
        <cx:f>'Model 595481-00X-00'!$B$2:$B$23</cx:f>
        <cx:lvl ptCount="22" formatCode="General">
          <cx:pt idx="0">18</cx:pt>
          <cx:pt idx="1">16</cx:pt>
          <cx:pt idx="2">11</cx:pt>
          <cx:pt idx="3">9</cx:pt>
          <cx:pt idx="4">6</cx:pt>
          <cx:pt idx="5">6</cx:pt>
          <cx:pt idx="6">6</cx:pt>
          <cx:pt idx="7">4</cx:pt>
          <cx:pt idx="8">2</cx:pt>
          <cx:pt idx="9">1</cx:pt>
          <cx:pt idx="10">1</cx:pt>
          <cx:pt idx="11">1</cx:pt>
          <cx:pt idx="12">1</cx:pt>
          <cx:pt idx="13">1</cx:pt>
          <cx:pt idx="14">1</cx:pt>
          <cx:pt idx="15">0</cx:pt>
          <cx:pt idx="16">0</cx:pt>
          <cx:pt idx="17">0</cx:pt>
          <cx:pt idx="18">13</cx:pt>
          <cx:pt idx="19">1</cx:pt>
          <cx:pt idx="20">1</cx:pt>
          <cx:pt idx="21">1</cx:pt>
        </cx:lvl>
      </cx:numDim>
    </cx:data>
  </cx:chartData>
  <cx:chart>
    <cx:title pos="t" align="ctr" overlay="0">
      <cx:tx>
        <cx:txData>
          <cx:v>Model: 595481-00X-00</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Calibri"/>
              <a:ea typeface="Calibri"/>
              <a:cs typeface="Calibri"/>
            </a:rPr>
            <a:t>Model: 595481-00X-00</a:t>
          </a:r>
        </a:p>
      </cx:txPr>
    </cx:title>
    <cx:plotArea>
      <cx:plotAreaRegion>
        <cx:series layoutId="clusteredColumn" uniqueId="{BCBA3C30-2622-4938-AF59-F565219AB259}">
          <cx:tx>
            <cx:txData>
              <cx:f>'Model 595481-00X-00'!$B$1</cx:f>
              <cx:v>Number of Defects</cx:v>
            </cx:txData>
          </cx:tx>
          <cx:dataLabels>
            <cx:visibility seriesName="0" categoryName="0" value="1"/>
          </cx:dataLabels>
          <cx:dataId val="0"/>
          <cx:layoutPr>
            <cx:aggregation/>
          </cx:layoutPr>
          <cx:axisId val="1"/>
        </cx:series>
        <cx:series layoutId="paretoLine" ownerIdx="0" uniqueId="{7C05D3AE-DFA1-4C9E-9D6E-8AD0043C8A81}">
          <cx:axisId val="2"/>
        </cx:series>
      </cx:plotAreaRegion>
      <cx:axis id="0">
        <cx:catScaling gapWidth="0"/>
        <cx:title>
          <cx:tx>
            <cx:txData>
              <cx:v>Defect Type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Defect Type</a:t>
              </a:r>
            </a:p>
          </cx:txPr>
        </cx:title>
        <cx:tickLabels/>
      </cx:axis>
      <cx:axis id="1">
        <cx:valScaling/>
        <cx:title>
          <cx:tx>
            <cx:txData>
              <cx:v>Number of Defects</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Number of Defects</a:t>
              </a:r>
            </a:p>
          </cx:txPr>
        </cx:title>
        <cx:majorGridlines/>
        <cx:tickLabels/>
      </cx:axis>
      <cx:axis id="2">
        <cx:valScaling max="1" min="0"/>
        <cx:title>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Calibri"/>
                <a:ea typeface="Calibri"/>
                <a:cs typeface="Calibri"/>
              </a:endParaRPr>
            </a:p>
          </cx:txPr>
        </cx:title>
        <cx:units unit="percentage"/>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'Model 595310-001-00'!$A$2:$A$21</cx:f>
        <cx:lvl ptCount="20">
          <cx:pt idx="0">excessive solder</cx:pt>
          <cx:pt idx="1">solder bridge</cx:pt>
          <cx:pt idx="2">damaged component</cx:pt>
          <cx:pt idx="3">pin damaged</cx:pt>
          <cx:pt idx="4">missing component</cx:pt>
          <cx:pt idx="5">reversed component</cx:pt>
          <cx:pt idx="6">insufficient solder</cx:pt>
          <cx:pt idx="7">solder void </cx:pt>
          <cx:pt idx="8">defective component</cx:pt>
          <cx:pt idx="9">compnent misalignment</cx:pt>
          <cx:pt idx="10">lifted component</cx:pt>
          <cx:pt idx="11">component height/titled</cx:pt>
          <cx:pt idx="12">damaged/ lifted pad</cx:pt>
          <cx:pt idx="13">pin hole</cx:pt>
          <cx:pt idx="14">billboarding</cx:pt>
          <cx:pt idx="15">Trace open</cx:pt>
          <cx:pt idx="16">component broken</cx:pt>
          <cx:pt idx="17">long terminals</cx:pt>
          <cx:pt idx="18">Wrong Component</cx:pt>
          <cx:pt idx="19">Missing/unknown</cx:pt>
        </cx:lvl>
      </cx:strDim>
      <cx:numDim type="val">
        <cx:f>'Model 595310-001-00'!$B$2:$B$21</cx:f>
        <cx:lvl ptCount="20" formatCode="General">
          <cx:pt idx="0">34</cx:pt>
          <cx:pt idx="1">17</cx:pt>
          <cx:pt idx="2">14</cx:pt>
          <cx:pt idx="3">10</cx:pt>
          <cx:pt idx="4">8</cx:pt>
          <cx:pt idx="5">4</cx:pt>
          <cx:pt idx="6">3</cx:pt>
          <cx:pt idx="7">1</cx:pt>
          <cx:pt idx="8">1</cx:pt>
          <cx:pt idx="9">1</cx:pt>
          <cx:pt idx="10">1</cx:pt>
          <cx:pt idx="11">1</cx:pt>
          <cx:pt idx="12">1</cx:pt>
          <cx:pt idx="13">1</cx:pt>
          <cx:pt idx="14">0</cx:pt>
          <cx:pt idx="15">0</cx:pt>
          <cx:pt idx="16">0</cx:pt>
          <cx:pt idx="17">0</cx:pt>
          <cx:pt idx="18">2</cx:pt>
          <cx:pt idx="19">1</cx:pt>
        </cx:lvl>
      </cx:numDim>
    </cx:data>
  </cx:chartData>
  <cx:chart>
    <cx:title pos="t" align="ctr" overlay="0">
      <cx:tx>
        <cx:txData>
          <cx:v>Model: 595310-001-00</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Calibri"/>
              <a:ea typeface="Calibri"/>
              <a:cs typeface="Calibri"/>
            </a:rPr>
            <a:t>Model: 595310-001-00</a:t>
          </a:r>
        </a:p>
      </cx:txPr>
    </cx:title>
    <cx:plotArea>
      <cx:plotAreaRegion>
        <cx:series layoutId="clusteredColumn" uniqueId="{F80FB8EA-61A3-4765-BEB9-5B8BCA536F8E}">
          <cx:tx>
            <cx:txData>
              <cx:f>'Model 595310-001-00'!$B$1</cx:f>
              <cx:v>Number of Defects</cx:v>
            </cx:txData>
          </cx:tx>
          <cx:dataLabels>
            <cx:visibility seriesName="0" categoryName="0" value="1"/>
          </cx:dataLabels>
          <cx:dataId val="0"/>
          <cx:layoutPr>
            <cx:aggregation/>
          </cx:layoutPr>
          <cx:axisId val="1"/>
        </cx:series>
        <cx:series layoutId="paretoLine" ownerIdx="0" uniqueId="{70526C7D-23B6-4BD2-B57B-2581EA3915F8}">
          <cx:axisId val="2"/>
        </cx:series>
      </cx:plotAreaRegion>
      <cx:axis id="0">
        <cx:catScaling gapWidth="0"/>
        <cx:title>
          <cx:tx>
            <cx:txData>
              <cx:v>Defect Type</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Defect Type</a:t>
              </a:r>
            </a:p>
          </cx:txPr>
        </cx:title>
        <cx:tickLabels/>
      </cx:axis>
      <cx:axis id="1">
        <cx:valScaling/>
        <cx:title>
          <cx:tx>
            <cx:txData>
              <cx:v>Number of Defects</cx:v>
            </cx:txData>
          </cx:tx>
          <cx:txPr>
            <a:bodyPr spcFirstLastPara="1" vertOverflow="ellipsis" horzOverflow="overflow" wrap="square" lIns="0" tIns="0" rIns="0" bIns="0" anchor="ctr" anchorCtr="1"/>
            <a:lstStyle/>
            <a:p>
              <a:pPr algn="ctr" rtl="0">
                <a:defRPr/>
              </a:pPr>
              <a:r>
                <a:rPr lang="en-US" sz="900" b="0" i="0" u="none" strike="noStrike" baseline="0">
                  <a:solidFill>
                    <a:srgbClr val="000000">
                      <a:lumMod val="65000"/>
                      <a:lumOff val="35000"/>
                    </a:srgbClr>
                  </a:solidFill>
                  <a:latin typeface="Calibri"/>
                  <a:ea typeface="Calibri"/>
                  <a:cs typeface="Calibri"/>
                </a:rPr>
                <a:t>Number of Defects</a:t>
              </a:r>
            </a:p>
          </cx:txPr>
        </cx:title>
        <cx:majorGridlines/>
        <cx:tickLabels/>
      </cx:axis>
      <cx:axis id="2">
        <cx:valScaling max="1" min="0"/>
        <cx:title>
          <cx:txPr>
            <a:bodyPr spcFirstLastPara="1" vertOverflow="ellipsis" horzOverflow="overflow" wrap="square" lIns="0" tIns="0" rIns="0" bIns="0" anchor="ctr" anchorCtr="1"/>
            <a:lstStyle/>
            <a:p>
              <a:pPr algn="ctr" rtl="0">
                <a:defRPr/>
              </a:pPr>
              <a:endParaRPr lang="en-US" sz="900" b="0" i="0" u="none" strike="noStrike" baseline="0">
                <a:solidFill>
                  <a:srgbClr val="000000">
                    <a:lumMod val="65000"/>
                    <a:lumOff val="35000"/>
                  </a:srgbClr>
                </a:solidFill>
                <a:latin typeface="Calibri"/>
                <a:ea typeface="Calibri"/>
                <a:cs typeface="Calibri"/>
              </a:endParaRPr>
            </a:p>
          </cx:txPr>
        </cx:title>
        <cx:units unit="percentage"/>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0773D-88A0-459B-8D9D-FEE89096E032}"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4ADEA-5800-4CA5-8E83-A18A44E8E179}" type="slidenum">
              <a:rPr lang="en-US" smtClean="0"/>
              <a:t>‹#›</a:t>
            </a:fld>
            <a:endParaRPr lang="en-US"/>
          </a:p>
        </p:txBody>
      </p:sp>
    </p:spTree>
    <p:extLst>
      <p:ext uri="{BB962C8B-B14F-4D97-AF65-F5344CB8AC3E}">
        <p14:creationId xmlns:p14="http://schemas.microsoft.com/office/powerpoint/2010/main" val="355771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p>
          <a:p>
            <a:endParaRPr lang="en-US" dirty="0"/>
          </a:p>
          <a:p>
            <a:r>
              <a:rPr lang="en-US" dirty="0"/>
              <a:t>In this presentation, I will be addressing the growing number of defects from the manufacturing company in Tijuana, Mexico. I will provide ANOVA hypothesis testing with results and recommendations to address these defects.  </a:t>
            </a:r>
          </a:p>
        </p:txBody>
      </p:sp>
      <p:sp>
        <p:nvSpPr>
          <p:cNvPr id="4" name="Slide Number Placeholder 3"/>
          <p:cNvSpPr>
            <a:spLocks noGrp="1"/>
          </p:cNvSpPr>
          <p:nvPr>
            <p:ph type="sldNum" sz="quarter" idx="5"/>
          </p:nvPr>
        </p:nvSpPr>
        <p:spPr/>
        <p:txBody>
          <a:bodyPr/>
          <a:lstStyle/>
          <a:p>
            <a:fld id="{2154ADEA-5800-4CA5-8E83-A18A44E8E179}" type="slidenum">
              <a:rPr lang="en-US" smtClean="0"/>
              <a:t>1</a:t>
            </a:fld>
            <a:endParaRPr lang="en-US"/>
          </a:p>
        </p:txBody>
      </p:sp>
    </p:spTree>
    <p:extLst>
      <p:ext uri="{BB962C8B-B14F-4D97-AF65-F5344CB8AC3E}">
        <p14:creationId xmlns:p14="http://schemas.microsoft.com/office/powerpoint/2010/main" val="1245024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Hoc tests shows the results of the ANOVA test in more detail. After conducting the ANOVA test, we determined that we could reject the null hypothesis as at least one of the models is statistically significant, however, the ANOVA test does not specify the model. </a:t>
            </a:r>
          </a:p>
          <a:p>
            <a:endParaRPr lang="en-US" dirty="0"/>
          </a:p>
          <a:p>
            <a:r>
              <a:rPr lang="en-US" dirty="0"/>
              <a:t>The Post Hoc test allows us to see exactly which models have a statistically significant difference. </a:t>
            </a:r>
          </a:p>
          <a:p>
            <a:r>
              <a:rPr lang="en-US" dirty="0"/>
              <a:t>The multiple comparison test evaluates each group and shows the relationship between the models. Since the level of significance is 0.05, only values under the Sig. column that are greater than 0.05 are considered statistically significant. This means that (I) Model 2/ (J) Model 3 is statistically significant as its value is 0.997 and (I) Model 3/ (J) Model 2 is statistically significant as its value is also 0.997. </a:t>
            </a:r>
          </a:p>
          <a:p>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10</a:t>
            </a:fld>
            <a:endParaRPr lang="en-US"/>
          </a:p>
        </p:txBody>
      </p:sp>
    </p:spTree>
    <p:extLst>
      <p:ext uri="{BB962C8B-B14F-4D97-AF65-F5344CB8AC3E}">
        <p14:creationId xmlns:p14="http://schemas.microsoft.com/office/powerpoint/2010/main" val="198004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Homogeneous Subsets test allows us to focus where there was a significant difference between the groups. </a:t>
            </a:r>
          </a:p>
          <a:p>
            <a:endParaRPr lang="en-US" dirty="0"/>
          </a:p>
          <a:p>
            <a:r>
              <a:rPr lang="en-US" dirty="0"/>
              <a:t>It shows that the means for Model 1 is significantly higher than Model 2 and Model 3. Additionally, it demonstrates that Models 2 and 3 are not significantly different because they are in the same column from Model 1. </a:t>
            </a:r>
          </a:p>
        </p:txBody>
      </p:sp>
      <p:sp>
        <p:nvSpPr>
          <p:cNvPr id="4" name="Slide Number Placeholder 3"/>
          <p:cNvSpPr>
            <a:spLocks noGrp="1"/>
          </p:cNvSpPr>
          <p:nvPr>
            <p:ph type="sldNum" sz="quarter" idx="5"/>
          </p:nvPr>
        </p:nvSpPr>
        <p:spPr/>
        <p:txBody>
          <a:bodyPr/>
          <a:lstStyle/>
          <a:p>
            <a:fld id="{2154ADEA-5800-4CA5-8E83-A18A44E8E179}" type="slidenum">
              <a:rPr lang="en-US" smtClean="0"/>
              <a:t>11</a:t>
            </a:fld>
            <a:endParaRPr lang="en-US"/>
          </a:p>
        </p:txBody>
      </p:sp>
    </p:spTree>
    <p:extLst>
      <p:ext uri="{BB962C8B-B14F-4D97-AF65-F5344CB8AC3E}">
        <p14:creationId xmlns:p14="http://schemas.microsoft.com/office/powerpoint/2010/main" val="389243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reviewing the data from the Pareto charts, Tableau dashboard, ANOVA test results, and Post Hoc test results, Model 1 has a higher mean defect rate than the other two models. Additionally, the solder bridge was the defect type that had the highest percentage of defects in all three models.</a:t>
            </a:r>
          </a:p>
          <a:p>
            <a:endParaRPr lang="en-US" dirty="0"/>
          </a:p>
          <a:p>
            <a:r>
              <a:rPr lang="en-US" dirty="0"/>
              <a:t>Due to its higher mean defect rate and significant difference to the other models, Model 1 would be the optimum place to start. By prioritizing Model 1, then expanding to the other production lines, the defects can be corrected on the production line with highest mean percentage of defect first. In this case, the solder bridge. The focus should then be expanded to the other models to continue to correct the defects. </a:t>
            </a:r>
          </a:p>
          <a:p>
            <a:endParaRPr lang="en-US" dirty="0"/>
          </a:p>
          <a:p>
            <a:r>
              <a:rPr lang="en-US" dirty="0"/>
              <a:t>This plan will allow the company to correct the defects as quickly and efficiently as possible. This would allow us to reach the two goals of the project of a 20% reduction in defects during the welding processes, while also achieving a 20% increase in the capacity of the three double production lines. Additionally, following this plan would assist us in being compliant with the Standard IPC-A-610E.</a:t>
            </a:r>
          </a:p>
          <a:p>
            <a:endParaRPr lang="en-US" dirty="0"/>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By completing these improvements, we can optimize quality of our products, improve efficiency, and decrease costs. </a:t>
            </a:r>
          </a:p>
          <a:p>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154ADEA-5800-4CA5-8E83-A18A44E8E179}" type="slidenum">
              <a:rPr lang="en-US" smtClean="0"/>
              <a:t>12</a:t>
            </a:fld>
            <a:endParaRPr lang="en-US"/>
          </a:p>
        </p:txBody>
      </p:sp>
    </p:spTree>
    <p:extLst>
      <p:ext uri="{BB962C8B-B14F-4D97-AF65-F5344CB8AC3E}">
        <p14:creationId xmlns:p14="http://schemas.microsoft.com/office/powerpoint/2010/main" val="347483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manufacturing company located in Tijuana, Mexico is noticing an increase in defects of their welding process of electric boards and in the components named Thru-Holes after an increase in demand. The defects include the solder bridge, missing components, damaged components, lifted components, insufficient solder, and excessive solder. These defects are being discovered after the boards have gone through the final assembly process which requires increased costs, production hours, and specially qualified workers in order to correct the defects. This manufacturing company seeks to comply with standards that were established by the IPC-A-610E which requires them to correct the defects before the release of their products.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2</a:t>
            </a:fld>
            <a:endParaRPr lang="en-US"/>
          </a:p>
        </p:txBody>
      </p:sp>
    </p:spTree>
    <p:extLst>
      <p:ext uri="{BB962C8B-B14F-4D97-AF65-F5344CB8AC3E}">
        <p14:creationId xmlns:p14="http://schemas.microsoft.com/office/powerpoint/2010/main" val="358926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order for the manufacturing company to decrease the number of defects they are producing after the final assembly process, the organization must adhere to industry’s best standards by correcting the defects prior to their release. This entails a 20% reduction in defects produced from the welding process as well as a 20% increase in the capacity of the production line. By completing these improvements, the manufacturing company can enhance the product quality to decrease defects, increase organizational efficiency, and reduce costs. If not addressed, the defects will continue to increase, potentially leading to loss of sales and customers due to a reputation of producing poor quality products.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3</a:t>
            </a:fld>
            <a:endParaRPr lang="en-US"/>
          </a:p>
        </p:txBody>
      </p:sp>
    </p:spTree>
    <p:extLst>
      <p:ext uri="{BB962C8B-B14F-4D97-AF65-F5344CB8AC3E}">
        <p14:creationId xmlns:p14="http://schemas.microsoft.com/office/powerpoint/2010/main" val="140981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Each chart summarizes the top 20% of defects for each of the three models. This provides insight into the root cause by comparing the 80/20 ratio to the defects, revealing that 80% of the defects stem from 20% of the causes. These charts offer a visual representation and enable us to prioritize the issues that, when addressed, can contribute to achieving the 20% defects in each area in the facility as well as our second objective of a 20% increase in output production. We can use the list of defects in the top 20% for each model and overall to prioritize our efforts and focus on the ones with the most significant impact on the overall defect rate. </a:t>
            </a:r>
          </a:p>
          <a:p>
            <a:endParaRPr lang="en-US" sz="1800" kern="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effectLst/>
                <a:latin typeface="Times New Roman" panose="02020603050405020304" pitchFamily="18" charset="0"/>
                <a:ea typeface="Calibri" panose="020F0502020204030204" pitchFamily="34" charset="0"/>
              </a:rPr>
              <a:t>This is the Pareto Chart for Model 1 which portrays the number of defects in light blue and the dark blue line represents the cumulative percentage of the number of defects. The top 20% of defects in this model are solder bridge, missing component, lifted component, and damaged component. The defect types: component broken, pin hole, and long terminals have 0 defects. </a:t>
            </a:r>
            <a:endParaRPr lang="en-US" dirty="0"/>
          </a:p>
          <a:p>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4</a:t>
            </a:fld>
            <a:endParaRPr lang="en-US"/>
          </a:p>
        </p:txBody>
      </p:sp>
    </p:spTree>
    <p:extLst>
      <p:ext uri="{BB962C8B-B14F-4D97-AF65-F5344CB8AC3E}">
        <p14:creationId xmlns:p14="http://schemas.microsoft.com/office/powerpoint/2010/main" val="104260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The number of defects in the chart for this model are displayed in light blue and the cumulative average is in dark blue. The top 20% of defects in this model are solder bridge, lifted component, wrong component, pin damaged, missing component, excessive solder, reversed component, damaged component, and insufficient solder. The defect types with 0 defects are component misalignment, pin hole, long terminals. </a:t>
            </a:r>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5</a:t>
            </a:fld>
            <a:endParaRPr lang="en-US"/>
          </a:p>
        </p:txBody>
      </p:sp>
    </p:spTree>
    <p:extLst>
      <p:ext uri="{BB962C8B-B14F-4D97-AF65-F5344CB8AC3E}">
        <p14:creationId xmlns:p14="http://schemas.microsoft.com/office/powerpoint/2010/main" val="34621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This model also utilizes light blue to portray the number of defects and dark blue to display the cumulative average. The top 20% of defect types in this model are excessive solder, solder bridge, damaged component, pin damaged, and missing component. The defect types with 0 defects in this model are billboarding, trace open, component broken, and long terminals. </a:t>
            </a:r>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6</a:t>
            </a:fld>
            <a:endParaRPr lang="en-US"/>
          </a:p>
        </p:txBody>
      </p:sp>
    </p:spTree>
    <p:extLst>
      <p:ext uri="{BB962C8B-B14F-4D97-AF65-F5344CB8AC3E}">
        <p14:creationId xmlns:p14="http://schemas.microsoft.com/office/powerpoint/2010/main" val="236685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interactive dashboard, created using Tableau, provides a comprehensive view of the defect type sum versus the percentage, the overall percentage of defect type, and the defect type percentage per model. The labels are on the right-hand side showing the percentage is grey and the lightest color blue signifies a lower sum of defects while the darker shade signifies a larger sum of defects. </a:t>
            </a:r>
          </a:p>
          <a:p>
            <a:endParaRPr lang="en-US" dirty="0"/>
          </a:p>
          <a:p>
            <a:r>
              <a:rPr lang="en-US" dirty="0"/>
              <a:t>The top portion portrays the effect type per model in a bar graph. The sum of defects is in a shade of blue and the percentage is in grey. The black line signifies the average percentage. The pie chart in bottom left corner displays the average percentage of each defect type of all three models. The bar graph next to it on the right shows the defect type percentage per model. </a:t>
            </a:r>
          </a:p>
          <a:p>
            <a:endParaRPr lang="en-US" dirty="0"/>
          </a:p>
          <a:p>
            <a:r>
              <a:rPr lang="en-US" dirty="0"/>
              <a:t>Model 1 has a significantly higher percentage of defects compared to the other two models. The defect type, solder bridge, makes up almost half the amount of defects at 43.9%. </a:t>
            </a:r>
          </a:p>
        </p:txBody>
      </p:sp>
      <p:sp>
        <p:nvSpPr>
          <p:cNvPr id="4" name="Slide Number Placeholder 3"/>
          <p:cNvSpPr>
            <a:spLocks noGrp="1"/>
          </p:cNvSpPr>
          <p:nvPr>
            <p:ph type="sldNum" sz="quarter" idx="5"/>
          </p:nvPr>
        </p:nvSpPr>
        <p:spPr/>
        <p:txBody>
          <a:bodyPr/>
          <a:lstStyle/>
          <a:p>
            <a:fld id="{2154ADEA-5800-4CA5-8E83-A18A44E8E179}" type="slidenum">
              <a:rPr lang="en-US" smtClean="0"/>
              <a:t>7</a:t>
            </a:fld>
            <a:endParaRPr lang="en-US"/>
          </a:p>
        </p:txBody>
      </p:sp>
    </p:spTree>
    <p:extLst>
      <p:ext uri="{BB962C8B-B14F-4D97-AF65-F5344CB8AC3E}">
        <p14:creationId xmlns:p14="http://schemas.microsoft.com/office/powerpoint/2010/main" val="407585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A hypothesis test was conducted in order to understand if there is a statistically significant difference in the percentage of defects in comparison to the other two production lines. If a statistically significant difference does exist, it will indicate that the production lines with the highest number of defects should have those defects corrected.  We will use data from production with the highest number of defect percentage to conduct the hypothesis test.</a:t>
            </a:r>
          </a:p>
          <a:p>
            <a:endParaRPr lang="en-US" sz="1800" kern="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Null Hypothesis (H</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 is no significant difference between the means μ1=μ2=μ3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Alternative Hypothesis (H</a:t>
            </a:r>
            <a:r>
              <a:rPr lang="en-US" sz="1800" b="1" baseline="-25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 is at least one significant difference between the means. (μ1</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μ2</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μ3) α = 0.05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8</a:t>
            </a:fld>
            <a:endParaRPr lang="en-US"/>
          </a:p>
        </p:txBody>
      </p:sp>
    </p:spTree>
    <p:extLst>
      <p:ext uri="{BB962C8B-B14F-4D97-AF65-F5344CB8AC3E}">
        <p14:creationId xmlns:p14="http://schemas.microsoft.com/office/powerpoint/2010/main" val="364711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Calibri" panose="020F0502020204030204" pitchFamily="34" charset="0"/>
              </a:rPr>
              <a:t>A One-way Analysis of Variance (ANOVA) hypothesis test was conducted to determine if we have sufficient evidence to reject or accept the null hypothesis. The parameters used for this test are the models as the independent variable and the defects percentage as the dependent variable. These parameters were chosen as the results derived from using these parameters are most relevant to solving the organizational problem. </a:t>
            </a:r>
          </a:p>
          <a:p>
            <a:endParaRPr lang="en-US" sz="1800" kern="0" dirty="0">
              <a:effectLst/>
              <a:latin typeface="Times New Roman" panose="02020603050405020304" pitchFamily="18" charset="0"/>
              <a:ea typeface="Calibri" panose="020F0502020204030204" pitchFamily="34" charset="0"/>
            </a:endParaRPr>
          </a:p>
          <a:p>
            <a:r>
              <a:rPr lang="en-US" sz="1800" kern="0" dirty="0">
                <a:effectLst/>
                <a:latin typeface="Times New Roman" panose="02020603050405020304" pitchFamily="18" charset="0"/>
                <a:ea typeface="Calibri" panose="020F0502020204030204" pitchFamily="34" charset="0"/>
              </a:rPr>
              <a:t>The One-Way ANOVA test produced results for sum of squares, degree of freedom, mean square, F-statistic, and the significance, or p-value. The F-statistic is 5.285 and the significance, or p-value, is 0.023. Since we are using a level of significance of 0.05 and our p-value is less than that at 0.023, we can reject the null hypothesis that there is no significance between the three means.</a:t>
            </a:r>
            <a:endParaRPr lang="en-US" dirty="0"/>
          </a:p>
        </p:txBody>
      </p:sp>
      <p:sp>
        <p:nvSpPr>
          <p:cNvPr id="4" name="Slide Number Placeholder 3"/>
          <p:cNvSpPr>
            <a:spLocks noGrp="1"/>
          </p:cNvSpPr>
          <p:nvPr>
            <p:ph type="sldNum" sz="quarter" idx="5"/>
          </p:nvPr>
        </p:nvSpPr>
        <p:spPr/>
        <p:txBody>
          <a:bodyPr/>
          <a:lstStyle/>
          <a:p>
            <a:fld id="{2154ADEA-5800-4CA5-8E83-A18A44E8E179}" type="slidenum">
              <a:rPr lang="en-US" smtClean="0"/>
              <a:t>9</a:t>
            </a:fld>
            <a:endParaRPr lang="en-US"/>
          </a:p>
        </p:txBody>
      </p:sp>
    </p:spTree>
    <p:extLst>
      <p:ext uri="{BB962C8B-B14F-4D97-AF65-F5344CB8AC3E}">
        <p14:creationId xmlns:p14="http://schemas.microsoft.com/office/powerpoint/2010/main" val="83787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1531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94879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590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96069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8111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619202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95233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156759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209628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73AE-024D-4B06-863B-761EBBE0F8E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8981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F73AE-024D-4B06-863B-761EBBE0F8EF}"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8078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F73AE-024D-4B06-863B-761EBBE0F8EF}"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143594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F73AE-024D-4B06-863B-761EBBE0F8EF}"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36894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F73AE-024D-4B06-863B-761EBBE0F8EF}"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392368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F73AE-024D-4B06-863B-761EBBE0F8EF}"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E885-EB5A-4356-BCB0-2BF5798FD8BE}" type="slidenum">
              <a:rPr lang="en-US" smtClean="0"/>
              <a:t>‹#›</a:t>
            </a:fld>
            <a:endParaRPr lang="en-US"/>
          </a:p>
        </p:txBody>
      </p:sp>
    </p:spTree>
    <p:extLst>
      <p:ext uri="{BB962C8B-B14F-4D97-AF65-F5344CB8AC3E}">
        <p14:creationId xmlns:p14="http://schemas.microsoft.com/office/powerpoint/2010/main" val="40706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FE885-EB5A-4356-BCB0-2BF5798FD8BE}" type="slidenum">
              <a:rPr lang="en-US" smtClean="0"/>
              <a:t>‹#›</a:t>
            </a:fld>
            <a:endParaRPr lang="en-US"/>
          </a:p>
        </p:txBody>
      </p:sp>
      <p:sp>
        <p:nvSpPr>
          <p:cNvPr id="5" name="Date Placeholder 4"/>
          <p:cNvSpPr>
            <a:spLocks noGrp="1"/>
          </p:cNvSpPr>
          <p:nvPr>
            <p:ph type="dt" sz="half" idx="10"/>
          </p:nvPr>
        </p:nvSpPr>
        <p:spPr/>
        <p:txBody>
          <a:bodyPr/>
          <a:lstStyle/>
          <a:p>
            <a:fld id="{9E7F73AE-024D-4B06-863B-761EBBE0F8EF}" type="datetimeFigureOut">
              <a:rPr lang="en-US" smtClean="0"/>
              <a:t>9/10/2023</a:t>
            </a:fld>
            <a:endParaRPr lang="en-US"/>
          </a:p>
        </p:txBody>
      </p:sp>
    </p:spTree>
    <p:extLst>
      <p:ext uri="{BB962C8B-B14F-4D97-AF65-F5344CB8AC3E}">
        <p14:creationId xmlns:p14="http://schemas.microsoft.com/office/powerpoint/2010/main" val="277498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7F73AE-024D-4B06-863B-761EBBE0F8EF}" type="datetimeFigureOut">
              <a:rPr lang="en-US" smtClean="0"/>
              <a:t>9/10/2023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3FE885-EB5A-4356-BCB0-2BF5798FD8BE}" type="slidenum">
              <a:rPr lang="en-US" smtClean="0"/>
              <a:t>‹#›</a:t>
            </a:fld>
            <a:endParaRPr lang="en-US"/>
          </a:p>
        </p:txBody>
      </p:sp>
    </p:spTree>
    <p:extLst>
      <p:ext uri="{BB962C8B-B14F-4D97-AF65-F5344CB8AC3E}">
        <p14:creationId xmlns:p14="http://schemas.microsoft.com/office/powerpoint/2010/main" val="41900769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8A31-042A-D438-D1EB-70045A895344}"/>
              </a:ext>
            </a:extLst>
          </p:cNvPr>
          <p:cNvSpPr>
            <a:spLocks noGrp="1"/>
          </p:cNvSpPr>
          <p:nvPr>
            <p:ph type="ctrTitle"/>
          </p:nvPr>
        </p:nvSpPr>
        <p:spPr>
          <a:xfrm>
            <a:off x="1066800" y="3738496"/>
            <a:ext cx="8207203" cy="1599736"/>
          </a:xfrm>
        </p:spPr>
        <p:txBody>
          <a:bodyPr/>
          <a:lstStyle/>
          <a:p>
            <a:r>
              <a:rPr lang="en-US" sz="4400" dirty="0"/>
              <a:t>Manufacturing Defects Analysis</a:t>
            </a:r>
          </a:p>
        </p:txBody>
      </p:sp>
      <p:sp>
        <p:nvSpPr>
          <p:cNvPr id="3" name="Subtitle 2">
            <a:extLst>
              <a:ext uri="{FF2B5EF4-FFF2-40B4-BE49-F238E27FC236}">
                <a16:creationId xmlns:a16="http://schemas.microsoft.com/office/drawing/2014/main" id="{139C84A2-EC18-826A-A01D-6E88E150A3CB}"/>
              </a:ext>
            </a:extLst>
          </p:cNvPr>
          <p:cNvSpPr>
            <a:spLocks noGrp="1"/>
          </p:cNvSpPr>
          <p:nvPr>
            <p:ph type="subTitle" idx="1"/>
          </p:nvPr>
        </p:nvSpPr>
        <p:spPr>
          <a:xfrm>
            <a:off x="1507067" y="5206533"/>
            <a:ext cx="7766936" cy="1096899"/>
          </a:xfrm>
        </p:spPr>
        <p:txBody>
          <a:bodyPr/>
          <a:lstStyle/>
          <a:p>
            <a:r>
              <a:rPr lang="en-US" dirty="0"/>
              <a:t>By: Sarah Steinbaum</a:t>
            </a:r>
          </a:p>
        </p:txBody>
      </p:sp>
      <p:pic>
        <p:nvPicPr>
          <p:cNvPr id="7" name="Picture 6" descr="A close-up of a circuit board&#10;&#10;Description automatically generated">
            <a:extLst>
              <a:ext uri="{FF2B5EF4-FFF2-40B4-BE49-F238E27FC236}">
                <a16:creationId xmlns:a16="http://schemas.microsoft.com/office/drawing/2014/main" id="{4D1903F0-2A56-1BD7-92B9-79D27271B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707" y="1007693"/>
            <a:ext cx="4497388" cy="2992807"/>
          </a:xfrm>
          <a:prstGeom prst="rect">
            <a:avLst/>
          </a:prstGeom>
        </p:spPr>
      </p:pic>
    </p:spTree>
    <p:extLst>
      <p:ext uri="{BB962C8B-B14F-4D97-AF65-F5344CB8AC3E}">
        <p14:creationId xmlns:p14="http://schemas.microsoft.com/office/powerpoint/2010/main" val="312840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038C-69EB-2FD1-368B-36C38E0E8CA0}"/>
              </a:ext>
            </a:extLst>
          </p:cNvPr>
          <p:cNvSpPr>
            <a:spLocks noGrp="1"/>
          </p:cNvSpPr>
          <p:nvPr>
            <p:ph type="title"/>
          </p:nvPr>
        </p:nvSpPr>
        <p:spPr/>
        <p:txBody>
          <a:bodyPr/>
          <a:lstStyle/>
          <a:p>
            <a:r>
              <a:rPr lang="en-US" dirty="0"/>
              <a:t>Post Hoc Tests – Multiple Comparisons </a:t>
            </a:r>
          </a:p>
        </p:txBody>
      </p:sp>
      <p:sp>
        <p:nvSpPr>
          <p:cNvPr id="3" name="Content Placeholder 2">
            <a:extLst>
              <a:ext uri="{FF2B5EF4-FFF2-40B4-BE49-F238E27FC236}">
                <a16:creationId xmlns:a16="http://schemas.microsoft.com/office/drawing/2014/main" id="{D489E3E6-6175-5D89-EA80-B88FE734F854}"/>
              </a:ext>
            </a:extLst>
          </p:cNvPr>
          <p:cNvSpPr>
            <a:spLocks noGrp="1"/>
          </p:cNvSpPr>
          <p:nvPr>
            <p:ph idx="1"/>
          </p:nvPr>
        </p:nvSpPr>
        <p:spPr>
          <a:xfrm>
            <a:off x="677334" y="1602596"/>
            <a:ext cx="4161366" cy="3880773"/>
          </a:xfrm>
        </p:spPr>
        <p:txBody>
          <a:bodyPr/>
          <a:lstStyle/>
          <a:p>
            <a:r>
              <a:rPr lang="en-US" dirty="0"/>
              <a:t>Post Hoc tests show the results of the ANOVA test in more detail.</a:t>
            </a:r>
          </a:p>
          <a:p>
            <a:r>
              <a:rPr lang="en-US" dirty="0"/>
              <a:t>The Multiple Comparisons test evaluates each group and shows the relationship between the models. </a:t>
            </a:r>
          </a:p>
          <a:p>
            <a:r>
              <a:rPr lang="en-US" dirty="0"/>
              <a:t>Models with a level of significance less than 0.05 are statistically significant:</a:t>
            </a:r>
          </a:p>
          <a:p>
            <a:pPr lvl="1"/>
            <a:r>
              <a:rPr lang="en-US" dirty="0"/>
              <a:t>(I) Model 2/ (J) Model 3</a:t>
            </a:r>
          </a:p>
          <a:p>
            <a:pPr lvl="1"/>
            <a:r>
              <a:rPr lang="en-US" dirty="0"/>
              <a:t>(I) Model 3/ (J) Model 2</a:t>
            </a:r>
          </a:p>
        </p:txBody>
      </p:sp>
      <p:pic>
        <p:nvPicPr>
          <p:cNvPr id="5" name="Picture 4">
            <a:extLst>
              <a:ext uri="{FF2B5EF4-FFF2-40B4-BE49-F238E27FC236}">
                <a16:creationId xmlns:a16="http://schemas.microsoft.com/office/drawing/2014/main" id="{5F8FDF7C-F493-A4BC-A971-35F08CF58EA5}"/>
              </a:ext>
            </a:extLst>
          </p:cNvPr>
          <p:cNvPicPr>
            <a:picLocks noChangeAspect="1"/>
          </p:cNvPicPr>
          <p:nvPr/>
        </p:nvPicPr>
        <p:blipFill>
          <a:blip r:embed="rId3"/>
          <a:stretch>
            <a:fillRect/>
          </a:stretch>
        </p:blipFill>
        <p:spPr>
          <a:xfrm>
            <a:off x="4838700" y="1602596"/>
            <a:ext cx="7053057" cy="4239404"/>
          </a:xfrm>
          <a:prstGeom prst="rect">
            <a:avLst/>
          </a:prstGeom>
        </p:spPr>
      </p:pic>
    </p:spTree>
    <p:extLst>
      <p:ext uri="{BB962C8B-B14F-4D97-AF65-F5344CB8AC3E}">
        <p14:creationId xmlns:p14="http://schemas.microsoft.com/office/powerpoint/2010/main" val="67816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3F9E-8817-4A9A-1060-CE3F969B8BC5}"/>
              </a:ext>
            </a:extLst>
          </p:cNvPr>
          <p:cNvSpPr>
            <a:spLocks noGrp="1"/>
          </p:cNvSpPr>
          <p:nvPr>
            <p:ph type="title"/>
          </p:nvPr>
        </p:nvSpPr>
        <p:spPr/>
        <p:txBody>
          <a:bodyPr/>
          <a:lstStyle/>
          <a:p>
            <a:r>
              <a:rPr lang="en-US" dirty="0"/>
              <a:t>Post Hoc Tests – Homogeneous Subsets </a:t>
            </a:r>
          </a:p>
        </p:txBody>
      </p:sp>
      <p:sp>
        <p:nvSpPr>
          <p:cNvPr id="3" name="Content Placeholder 2">
            <a:extLst>
              <a:ext uri="{FF2B5EF4-FFF2-40B4-BE49-F238E27FC236}">
                <a16:creationId xmlns:a16="http://schemas.microsoft.com/office/drawing/2014/main" id="{2F66FF40-246D-5E38-CDFA-5F45DBF9C212}"/>
              </a:ext>
            </a:extLst>
          </p:cNvPr>
          <p:cNvSpPr>
            <a:spLocks noGrp="1"/>
          </p:cNvSpPr>
          <p:nvPr>
            <p:ph idx="1"/>
          </p:nvPr>
        </p:nvSpPr>
        <p:spPr>
          <a:xfrm>
            <a:off x="677334" y="1930400"/>
            <a:ext cx="4707466" cy="3880773"/>
          </a:xfrm>
        </p:spPr>
        <p:txBody>
          <a:bodyPr/>
          <a:lstStyle/>
          <a:p>
            <a:r>
              <a:rPr lang="en-US" dirty="0"/>
              <a:t>The Homogeneous Subsets test is used to focus on the groups with significant difference between the models. </a:t>
            </a:r>
          </a:p>
          <a:p>
            <a:r>
              <a:rPr lang="en-US" dirty="0"/>
              <a:t>The means for Model 1 are higher than those of Models 2 and 3. </a:t>
            </a:r>
          </a:p>
        </p:txBody>
      </p:sp>
      <p:pic>
        <p:nvPicPr>
          <p:cNvPr id="5" name="Picture 4">
            <a:extLst>
              <a:ext uri="{FF2B5EF4-FFF2-40B4-BE49-F238E27FC236}">
                <a16:creationId xmlns:a16="http://schemas.microsoft.com/office/drawing/2014/main" id="{7259D767-1EBC-BBD6-CAD6-45EC0F0038D7}"/>
              </a:ext>
            </a:extLst>
          </p:cNvPr>
          <p:cNvPicPr>
            <a:picLocks noChangeAspect="1"/>
          </p:cNvPicPr>
          <p:nvPr/>
        </p:nvPicPr>
        <p:blipFill>
          <a:blip r:embed="rId3"/>
          <a:stretch>
            <a:fillRect/>
          </a:stretch>
        </p:blipFill>
        <p:spPr>
          <a:xfrm>
            <a:off x="6096000" y="1619448"/>
            <a:ext cx="4797618" cy="4963053"/>
          </a:xfrm>
          <a:prstGeom prst="rect">
            <a:avLst/>
          </a:prstGeom>
        </p:spPr>
      </p:pic>
    </p:spTree>
    <p:extLst>
      <p:ext uri="{BB962C8B-B14F-4D97-AF65-F5344CB8AC3E}">
        <p14:creationId xmlns:p14="http://schemas.microsoft.com/office/powerpoint/2010/main" val="395710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40BC-25A8-D009-8F16-421D07257F2E}"/>
              </a:ext>
            </a:extLst>
          </p:cNvPr>
          <p:cNvSpPr>
            <a:spLocks noGrp="1"/>
          </p:cNvSpPr>
          <p:nvPr>
            <p:ph type="title"/>
          </p:nvPr>
        </p:nvSpPr>
        <p:spPr/>
        <p:txBody>
          <a:bodyPr/>
          <a:lstStyle/>
          <a:p>
            <a:r>
              <a:rPr lang="en-US" dirty="0"/>
              <a:t>Results and Recommendations </a:t>
            </a:r>
          </a:p>
        </p:txBody>
      </p:sp>
      <p:sp>
        <p:nvSpPr>
          <p:cNvPr id="3" name="Content Placeholder 2">
            <a:extLst>
              <a:ext uri="{FF2B5EF4-FFF2-40B4-BE49-F238E27FC236}">
                <a16:creationId xmlns:a16="http://schemas.microsoft.com/office/drawing/2014/main" id="{4D4E1B90-CD56-3A1E-3025-67FFC7AE6F0D}"/>
              </a:ext>
            </a:extLst>
          </p:cNvPr>
          <p:cNvSpPr>
            <a:spLocks noGrp="1"/>
          </p:cNvSpPr>
          <p:nvPr>
            <p:ph idx="1"/>
          </p:nvPr>
        </p:nvSpPr>
        <p:spPr>
          <a:xfrm>
            <a:off x="677334" y="1488613"/>
            <a:ext cx="5228166" cy="3880773"/>
          </a:xfrm>
        </p:spPr>
        <p:txBody>
          <a:bodyPr/>
          <a:lstStyle/>
          <a:p>
            <a:r>
              <a:rPr lang="en-US" dirty="0"/>
              <a:t>Model 1 has a higher mean defect rate than the other two models.</a:t>
            </a:r>
          </a:p>
          <a:p>
            <a:r>
              <a:rPr lang="en-US" dirty="0"/>
              <a:t>The solder bridge was the defect type that had the highest percentage of defects in all three models.</a:t>
            </a:r>
          </a:p>
          <a:p>
            <a:r>
              <a:rPr lang="en-US" dirty="0"/>
              <a:t>By prioritizing Model 1 and the solder bridge defect, our organization should meet its goal of a 20% reduction in defects during the welding processes, while also achieving a 20% increase in the capacity of the three double production lines. </a:t>
            </a:r>
          </a:p>
          <a:p>
            <a:endParaRPr lang="en-US" dirty="0"/>
          </a:p>
        </p:txBody>
      </p:sp>
      <p:pic>
        <p:nvPicPr>
          <p:cNvPr id="5" name="Picture 4">
            <a:extLst>
              <a:ext uri="{FF2B5EF4-FFF2-40B4-BE49-F238E27FC236}">
                <a16:creationId xmlns:a16="http://schemas.microsoft.com/office/drawing/2014/main" id="{5AE98AB7-0394-5D31-C44F-31E0BF6F4D72}"/>
              </a:ext>
            </a:extLst>
          </p:cNvPr>
          <p:cNvPicPr>
            <a:picLocks noChangeAspect="1"/>
          </p:cNvPicPr>
          <p:nvPr/>
        </p:nvPicPr>
        <p:blipFill>
          <a:blip r:embed="rId3"/>
          <a:stretch>
            <a:fillRect/>
          </a:stretch>
        </p:blipFill>
        <p:spPr>
          <a:xfrm>
            <a:off x="6096000" y="2019300"/>
            <a:ext cx="5927725" cy="3438986"/>
          </a:xfrm>
          <a:prstGeom prst="rect">
            <a:avLst/>
          </a:prstGeom>
        </p:spPr>
      </p:pic>
    </p:spTree>
    <p:extLst>
      <p:ext uri="{BB962C8B-B14F-4D97-AF65-F5344CB8AC3E}">
        <p14:creationId xmlns:p14="http://schemas.microsoft.com/office/powerpoint/2010/main" val="348814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E547-655D-0743-0239-970480916F55}"/>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68649F2-E45B-9F7F-FB59-4DDAF9683227}"/>
              </a:ext>
            </a:extLst>
          </p:cNvPr>
          <p:cNvSpPr>
            <a:spLocks noGrp="1"/>
          </p:cNvSpPr>
          <p:nvPr>
            <p:ph idx="1"/>
          </p:nvPr>
        </p:nvSpPr>
        <p:spPr>
          <a:xfrm>
            <a:off x="677334" y="1488613"/>
            <a:ext cx="8596668" cy="3880773"/>
          </a:xfrm>
        </p:spPr>
        <p:txBody>
          <a:bodyPr/>
          <a:lstStyle/>
          <a:p>
            <a:pPr marL="360045" marR="0" indent="-360045"/>
            <a:r>
              <a:rPr lang="en-US" sz="1800" i="1" dirty="0" err="1">
                <a:effectLst/>
                <a:latin typeface="Times New Roman" panose="02020603050405020304" pitchFamily="18" charset="0"/>
                <a:ea typeface="Times New Roman" panose="02020603050405020304" pitchFamily="18" charset="0"/>
              </a:rPr>
              <a:t>Libguides</a:t>
            </a:r>
            <a:r>
              <a:rPr lang="en-US" sz="1800" i="1" dirty="0">
                <a:effectLst/>
                <a:latin typeface="Times New Roman" panose="02020603050405020304" pitchFamily="18" charset="0"/>
                <a:ea typeface="Times New Roman" panose="02020603050405020304" pitchFamily="18" charset="0"/>
              </a:rPr>
              <a:t>: SPSS tutorials: One-way </a:t>
            </a:r>
            <a:r>
              <a:rPr lang="en-US" sz="1800" i="1" dirty="0" err="1">
                <a:effectLst/>
                <a:latin typeface="Times New Roman" panose="02020603050405020304" pitchFamily="18" charset="0"/>
                <a:ea typeface="Times New Roman" panose="02020603050405020304" pitchFamily="18" charset="0"/>
              </a:rPr>
              <a:t>anova</a:t>
            </a:r>
            <a:r>
              <a:rPr lang="en-US" sz="1800" dirty="0">
                <a:effectLst/>
                <a:latin typeface="Times New Roman" panose="02020603050405020304" pitchFamily="18" charset="0"/>
                <a:ea typeface="Times New Roman" panose="02020603050405020304" pitchFamily="18" charset="0"/>
              </a:rPr>
              <a:t>. One-Way ANOVA - SPSS Tutorials - </a:t>
            </a:r>
            <a:r>
              <a:rPr lang="en-US" sz="1800" dirty="0" err="1">
                <a:effectLst/>
                <a:latin typeface="Times New Roman" panose="02020603050405020304" pitchFamily="18" charset="0"/>
                <a:ea typeface="Times New Roman" panose="02020603050405020304" pitchFamily="18" charset="0"/>
              </a:rPr>
              <a:t>LibGuides</a:t>
            </a:r>
            <a:r>
              <a:rPr lang="en-US" sz="1800" dirty="0">
                <a:effectLst/>
                <a:latin typeface="Times New Roman" panose="02020603050405020304" pitchFamily="18" charset="0"/>
                <a:ea typeface="Times New Roman" panose="02020603050405020304" pitchFamily="18" charset="0"/>
              </a:rPr>
              <a:t> at Kent State University. (n.d.). https://libguides.library.kent.edu/spss/onewayanova </a:t>
            </a:r>
          </a:p>
          <a:p>
            <a:pPr marL="360045" marR="0" indent="-360045"/>
            <a:r>
              <a:rPr lang="en-US" sz="1800" i="1" dirty="0">
                <a:effectLst/>
                <a:latin typeface="Times New Roman" panose="02020603050405020304" pitchFamily="18" charset="0"/>
                <a:ea typeface="Times New Roman" panose="02020603050405020304" pitchFamily="18" charset="0"/>
              </a:rPr>
              <a:t>One-way ANOVA in SPSS statistics</a:t>
            </a:r>
            <a:r>
              <a:rPr lang="en-US" sz="1800" dirty="0">
                <a:effectLst/>
                <a:latin typeface="Times New Roman" panose="02020603050405020304" pitchFamily="18" charset="0"/>
                <a:ea typeface="Times New Roman" panose="02020603050405020304" pitchFamily="18" charset="0"/>
              </a:rPr>
              <a:t>. One-way ANOVA in SPSS Statistics - Step-by-step procedure including testing of assumptions. (n.d.). https://statistics.laerd.com/spss-tutorials/one-way-anova-using-spss-statistics.php </a:t>
            </a:r>
          </a:p>
          <a:p>
            <a:pPr marL="360045" indent="-360045"/>
            <a:r>
              <a:rPr lang="en-US" sz="1800" i="1" dirty="0">
                <a:effectLst/>
                <a:latin typeface="Times New Roman" panose="02020603050405020304" pitchFamily="18" charset="0"/>
                <a:ea typeface="Times New Roman" panose="02020603050405020304" pitchFamily="18" charset="0"/>
              </a:rPr>
              <a:t>How to conduct a root cause analysis</a:t>
            </a:r>
            <a:r>
              <a:rPr lang="en-US" sz="1800" dirty="0">
                <a:effectLst/>
                <a:latin typeface="Times New Roman" panose="02020603050405020304" pitchFamily="18" charset="0"/>
                <a:ea typeface="Times New Roman" panose="02020603050405020304" pitchFamily="18" charset="0"/>
              </a:rPr>
              <a:t>. The Compass for SBC. (2022, April 21). https://thecompassforsbc.org/how-to-guide/how-conduct-root-cause-analysis </a:t>
            </a:r>
          </a:p>
          <a:p>
            <a:r>
              <a:rPr lang="en-US" i="1" dirty="0">
                <a:effectLst/>
                <a:latin typeface="Times New Roman" panose="02020603050405020304" pitchFamily="18" charset="0"/>
                <a:cs typeface="Times New Roman" panose="02020603050405020304" pitchFamily="18" charset="0"/>
              </a:rPr>
              <a:t>Create a Dashboard</a:t>
            </a:r>
            <a:r>
              <a:rPr lang="en-US" dirty="0">
                <a:effectLst/>
                <a:latin typeface="Times New Roman" panose="02020603050405020304" pitchFamily="18" charset="0"/>
                <a:cs typeface="Times New Roman" panose="02020603050405020304" pitchFamily="18" charset="0"/>
              </a:rPr>
              <a:t>. Tableau. (n.d.). https://help.tableau.com/current/pro/desktop/en-us/dashboards_create.htm </a:t>
            </a: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185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45CE-B73A-CD72-5D9C-E90C5E635715}"/>
              </a:ext>
            </a:extLst>
          </p:cNvPr>
          <p:cNvSpPr>
            <a:spLocks noGrp="1"/>
          </p:cNvSpPr>
          <p:nvPr>
            <p:ph type="title"/>
          </p:nvPr>
        </p:nvSpPr>
        <p:spPr/>
        <p:txBody>
          <a:bodyPr/>
          <a:lstStyle/>
          <a:p>
            <a:r>
              <a:rPr lang="en-US" dirty="0"/>
              <a:t>Defect Concerns </a:t>
            </a:r>
          </a:p>
        </p:txBody>
      </p:sp>
      <p:sp>
        <p:nvSpPr>
          <p:cNvPr id="3" name="Content Placeholder 2">
            <a:extLst>
              <a:ext uri="{FF2B5EF4-FFF2-40B4-BE49-F238E27FC236}">
                <a16:creationId xmlns:a16="http://schemas.microsoft.com/office/drawing/2014/main" id="{FF1EC4DA-DD82-1F7A-F5CE-53567B897943}"/>
              </a:ext>
            </a:extLst>
          </p:cNvPr>
          <p:cNvSpPr>
            <a:spLocks noGrp="1"/>
          </p:cNvSpPr>
          <p:nvPr>
            <p:ph idx="1"/>
          </p:nvPr>
        </p:nvSpPr>
        <p:spPr>
          <a:xfrm>
            <a:off x="495300" y="1333501"/>
            <a:ext cx="8778702" cy="4707862"/>
          </a:xfrm>
        </p:spPr>
        <p:txBody>
          <a:bodyPr/>
          <a:lstStyle/>
          <a:p>
            <a:r>
              <a:rPr lang="en-US" dirty="0"/>
              <a:t>As our organization grows, the number of defects have increased. These defects include: </a:t>
            </a:r>
          </a:p>
          <a:p>
            <a:pPr lvl="1"/>
            <a:r>
              <a:rPr lang="en-US" dirty="0"/>
              <a:t>Solder bridge</a:t>
            </a:r>
          </a:p>
          <a:p>
            <a:pPr lvl="1"/>
            <a:r>
              <a:rPr lang="en-US" dirty="0"/>
              <a:t>Missing components</a:t>
            </a:r>
          </a:p>
          <a:p>
            <a:pPr lvl="1"/>
            <a:r>
              <a:rPr lang="en-US" dirty="0"/>
              <a:t>Damaged components</a:t>
            </a:r>
          </a:p>
          <a:p>
            <a:pPr lvl="1"/>
            <a:r>
              <a:rPr lang="en-US" dirty="0"/>
              <a:t>Lifted components</a:t>
            </a:r>
          </a:p>
          <a:p>
            <a:pPr lvl="1"/>
            <a:r>
              <a:rPr lang="en-US" dirty="0"/>
              <a:t>Insufficient solder</a:t>
            </a:r>
          </a:p>
          <a:p>
            <a:pPr lvl="1"/>
            <a:r>
              <a:rPr lang="en-US" dirty="0"/>
              <a:t>Excessive solder</a:t>
            </a:r>
          </a:p>
          <a:p>
            <a:r>
              <a:rPr lang="en-US" dirty="0"/>
              <a:t>Defects are discovered after the boards are through the final assembly process which leads to:</a:t>
            </a:r>
          </a:p>
          <a:p>
            <a:pPr lvl="1"/>
            <a:r>
              <a:rPr lang="en-US" dirty="0"/>
              <a:t>Increased costs</a:t>
            </a:r>
          </a:p>
          <a:p>
            <a:pPr lvl="1"/>
            <a:r>
              <a:rPr lang="en-US" dirty="0"/>
              <a:t>Longer production hours</a:t>
            </a:r>
          </a:p>
          <a:p>
            <a:pPr lvl="1"/>
            <a:r>
              <a:rPr lang="en-US" dirty="0"/>
              <a:t>Requiring specifically qualified workers</a:t>
            </a:r>
          </a:p>
          <a:p>
            <a:pPr marL="0" indent="0">
              <a:buNone/>
            </a:pPr>
            <a:endParaRPr lang="en-US" dirty="0"/>
          </a:p>
        </p:txBody>
      </p:sp>
    </p:spTree>
    <p:extLst>
      <p:ext uri="{BB962C8B-B14F-4D97-AF65-F5344CB8AC3E}">
        <p14:creationId xmlns:p14="http://schemas.microsoft.com/office/powerpoint/2010/main" val="320624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23B5-DF3C-7A3E-84D4-810312F32A34}"/>
              </a:ext>
            </a:extLst>
          </p:cNvPr>
          <p:cNvSpPr>
            <a:spLocks noGrp="1"/>
          </p:cNvSpPr>
          <p:nvPr>
            <p:ph type="title"/>
          </p:nvPr>
        </p:nvSpPr>
        <p:spPr/>
        <p:txBody>
          <a:bodyPr/>
          <a:lstStyle/>
          <a:p>
            <a:r>
              <a:rPr lang="en-US" dirty="0"/>
              <a:t>Goals to Address Defects</a:t>
            </a:r>
          </a:p>
        </p:txBody>
      </p:sp>
      <p:sp>
        <p:nvSpPr>
          <p:cNvPr id="3" name="Content Placeholder 2">
            <a:extLst>
              <a:ext uri="{FF2B5EF4-FFF2-40B4-BE49-F238E27FC236}">
                <a16:creationId xmlns:a16="http://schemas.microsoft.com/office/drawing/2014/main" id="{746BBD3A-0290-EE35-A3CF-C2D115EA80E7}"/>
              </a:ext>
            </a:extLst>
          </p:cNvPr>
          <p:cNvSpPr>
            <a:spLocks noGrp="1"/>
          </p:cNvSpPr>
          <p:nvPr>
            <p:ph idx="1"/>
          </p:nvPr>
        </p:nvSpPr>
        <p:spPr>
          <a:xfrm>
            <a:off x="677334" y="1323513"/>
            <a:ext cx="8444268" cy="5153487"/>
          </a:xfrm>
        </p:spPr>
        <p:txBody>
          <a:bodyPr>
            <a:normAutofit fontScale="92500" lnSpcReduction="10000"/>
          </a:bodyPr>
          <a:lstStyle/>
          <a:p>
            <a:r>
              <a:rPr lang="en-US" dirty="0"/>
              <a:t>We have two goals to address the percentage of defects: </a:t>
            </a:r>
          </a:p>
          <a:p>
            <a:pPr lvl="1"/>
            <a:r>
              <a:rPr lang="en-US" dirty="0"/>
              <a:t>A 20% reduction in the defects that are generated in the welding process in the double production lines of the Manual Finish area.</a:t>
            </a:r>
          </a:p>
          <a:p>
            <a:pPr lvl="1"/>
            <a:r>
              <a:rPr lang="en-US" dirty="0"/>
              <a:t>A 20% increase in the capacity of the three double production lines where electronic boards are processed, without the percentage of defects. </a:t>
            </a:r>
          </a:p>
          <a:p>
            <a:r>
              <a:rPr lang="en-US" dirty="0"/>
              <a:t>Need to comply with IPC-A-610E standards.</a:t>
            </a:r>
          </a:p>
          <a:p>
            <a:r>
              <a:rPr lang="en-US" dirty="0"/>
              <a:t>Achieving these goals can lead to:</a:t>
            </a:r>
          </a:p>
          <a:p>
            <a:pPr lvl="1"/>
            <a:r>
              <a:rPr lang="en-US" dirty="0"/>
              <a:t>Enhanced product quality</a:t>
            </a:r>
          </a:p>
          <a:p>
            <a:pPr lvl="1"/>
            <a:r>
              <a:rPr lang="en-US" dirty="0"/>
              <a:t>Decreased defects</a:t>
            </a:r>
          </a:p>
          <a:p>
            <a:pPr lvl="1"/>
            <a:r>
              <a:rPr lang="en-US" dirty="0"/>
              <a:t>Increased efficiency</a:t>
            </a:r>
          </a:p>
          <a:p>
            <a:pPr lvl="1"/>
            <a:r>
              <a:rPr lang="en-US" dirty="0"/>
              <a:t>Reduced costs</a:t>
            </a:r>
          </a:p>
          <a:p>
            <a:r>
              <a:rPr lang="en-US" dirty="0"/>
              <a:t>If not addressed, the defects:</a:t>
            </a:r>
          </a:p>
          <a:p>
            <a:pPr lvl="1"/>
            <a:r>
              <a:rPr lang="en-US" dirty="0"/>
              <a:t>Will continue to increase</a:t>
            </a:r>
          </a:p>
          <a:p>
            <a:pPr lvl="1"/>
            <a:r>
              <a:rPr lang="en-US" dirty="0"/>
              <a:t>Decreased sales</a:t>
            </a:r>
          </a:p>
          <a:p>
            <a:pPr lvl="1"/>
            <a:r>
              <a:rPr lang="en-US" dirty="0"/>
              <a:t>Decreased customers</a:t>
            </a:r>
          </a:p>
          <a:p>
            <a:pPr lvl="1"/>
            <a:r>
              <a:rPr lang="en-US" dirty="0"/>
              <a:t>Impair reputation </a:t>
            </a:r>
          </a:p>
          <a:p>
            <a:endParaRPr lang="en-US" dirty="0"/>
          </a:p>
        </p:txBody>
      </p:sp>
      <p:pic>
        <p:nvPicPr>
          <p:cNvPr id="5" name="Picture 4" descr="A soldering iron on a circuit board&#10;&#10;Description automatically generated">
            <a:extLst>
              <a:ext uri="{FF2B5EF4-FFF2-40B4-BE49-F238E27FC236}">
                <a16:creationId xmlns:a16="http://schemas.microsoft.com/office/drawing/2014/main" id="{A88F5B2E-5390-7712-DBEA-57EF47F0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287713"/>
            <a:ext cx="4279742" cy="2847974"/>
          </a:xfrm>
          <a:prstGeom prst="rect">
            <a:avLst/>
          </a:prstGeom>
        </p:spPr>
      </p:pic>
    </p:spTree>
    <p:extLst>
      <p:ext uri="{BB962C8B-B14F-4D97-AF65-F5344CB8AC3E}">
        <p14:creationId xmlns:p14="http://schemas.microsoft.com/office/powerpoint/2010/main" val="423334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3CBB-DE5E-BAFB-A9CB-A62C7512389B}"/>
              </a:ext>
            </a:extLst>
          </p:cNvPr>
          <p:cNvSpPr>
            <a:spLocks noGrp="1"/>
          </p:cNvSpPr>
          <p:nvPr>
            <p:ph type="title"/>
          </p:nvPr>
        </p:nvSpPr>
        <p:spPr/>
        <p:txBody>
          <a:bodyPr/>
          <a:lstStyle/>
          <a:p>
            <a:r>
              <a:rPr lang="en-US" dirty="0"/>
              <a:t>Pareto Charts </a:t>
            </a:r>
          </a:p>
        </p:txBody>
      </p:sp>
      <p:sp>
        <p:nvSpPr>
          <p:cNvPr id="10" name="Content Placeholder 9">
            <a:extLst>
              <a:ext uri="{FF2B5EF4-FFF2-40B4-BE49-F238E27FC236}">
                <a16:creationId xmlns:a16="http://schemas.microsoft.com/office/drawing/2014/main" id="{75F6FE77-5CB3-7E84-A837-2F70010F428B}"/>
              </a:ext>
            </a:extLst>
          </p:cNvPr>
          <p:cNvSpPr>
            <a:spLocks noGrp="1"/>
          </p:cNvSpPr>
          <p:nvPr>
            <p:ph idx="1"/>
          </p:nvPr>
        </p:nvSpPr>
        <p:spPr>
          <a:xfrm>
            <a:off x="677334" y="1270000"/>
            <a:ext cx="8596668" cy="4555462"/>
          </a:xfrm>
        </p:spPr>
        <p:txBody>
          <a:bodyPr/>
          <a:lstStyle/>
          <a:p>
            <a:r>
              <a:rPr lang="en-US" dirty="0"/>
              <a:t>The following Pareto Charts summarize the top 20% of defects for each model.</a:t>
            </a:r>
          </a:p>
          <a:p>
            <a:r>
              <a:rPr lang="en-US" dirty="0"/>
              <a:t>Uses the 80/20 ratio:</a:t>
            </a:r>
          </a:p>
          <a:p>
            <a:pPr lvl="1"/>
            <a:r>
              <a:rPr lang="en-US" dirty="0"/>
              <a:t>80% of the defects stem from 20% of the cause.</a:t>
            </a:r>
          </a:p>
          <a:p>
            <a:r>
              <a:rPr lang="en-US" dirty="0"/>
              <a:t>The Pareto Chart for Model 1 is displayed below:</a:t>
            </a:r>
          </a:p>
          <a:p>
            <a:pPr lvl="1"/>
            <a:endParaRPr lang="en-US" dirty="0"/>
          </a:p>
        </p:txBody>
      </p:sp>
      <mc:AlternateContent xmlns:mc="http://schemas.openxmlformats.org/markup-compatibility/2006" xmlns:cx1="http://schemas.microsoft.com/office/drawing/2015/9/8/chartex">
        <mc:Choice Requires="cx1">
          <p:graphicFrame>
            <p:nvGraphicFramePr>
              <p:cNvPr id="3" name="Content Placeholder 3">
                <a:extLst>
                  <a:ext uri="{FF2B5EF4-FFF2-40B4-BE49-F238E27FC236}">
                    <a16:creationId xmlns:a16="http://schemas.microsoft.com/office/drawing/2014/main" id="{58CAB3B9-62FC-215C-DAA7-4EDBF3C1A458}"/>
                  </a:ext>
                </a:extLst>
              </p:cNvPr>
              <p:cNvGraphicFramePr>
                <a:graphicFrameLocks/>
              </p:cNvGraphicFramePr>
              <p:nvPr>
                <p:extLst>
                  <p:ext uri="{D42A27DB-BD31-4B8C-83A1-F6EECF244321}">
                    <p14:modId xmlns:p14="http://schemas.microsoft.com/office/powerpoint/2010/main" val="3079706054"/>
                  </p:ext>
                </p:extLst>
              </p:nvPr>
            </p:nvGraphicFramePr>
            <p:xfrm>
              <a:off x="1892300" y="3098800"/>
              <a:ext cx="7213601" cy="375919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ontent Placeholder 3">
                <a:extLst>
                  <a:ext uri="{FF2B5EF4-FFF2-40B4-BE49-F238E27FC236}">
                    <a16:creationId xmlns:a16="http://schemas.microsoft.com/office/drawing/2014/main" id="{58CAB3B9-62FC-215C-DAA7-4EDBF3C1A458}"/>
                  </a:ext>
                </a:extLst>
              </p:cNvPr>
              <p:cNvPicPr>
                <a:picLocks noGrp="1" noRot="1" noChangeAspect="1" noMove="1" noResize="1" noEditPoints="1" noAdjustHandles="1" noChangeArrowheads="1" noChangeShapeType="1"/>
              </p:cNvPicPr>
              <p:nvPr/>
            </p:nvPicPr>
            <p:blipFill>
              <a:blip r:embed="rId4"/>
              <a:stretch>
                <a:fillRect/>
              </a:stretch>
            </p:blipFill>
            <p:spPr>
              <a:xfrm>
                <a:off x="1892300" y="3098800"/>
                <a:ext cx="7213601" cy="3759199"/>
              </a:xfrm>
              <a:prstGeom prst="rect">
                <a:avLst/>
              </a:prstGeom>
            </p:spPr>
          </p:pic>
        </mc:Fallback>
      </mc:AlternateContent>
    </p:spTree>
    <p:extLst>
      <p:ext uri="{BB962C8B-B14F-4D97-AF65-F5344CB8AC3E}">
        <p14:creationId xmlns:p14="http://schemas.microsoft.com/office/powerpoint/2010/main" val="55756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9C0F-62FB-97B3-66FF-DF3997725339}"/>
              </a:ext>
            </a:extLst>
          </p:cNvPr>
          <p:cNvSpPr>
            <a:spLocks noGrp="1"/>
          </p:cNvSpPr>
          <p:nvPr>
            <p:ph type="title"/>
          </p:nvPr>
        </p:nvSpPr>
        <p:spPr/>
        <p:txBody>
          <a:bodyPr/>
          <a:lstStyle/>
          <a:p>
            <a:r>
              <a:rPr lang="en-US" dirty="0"/>
              <a:t>Pareto Chart – Model 2</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B8A70FEF-6AF9-8762-A39F-0C1921591A98}"/>
                  </a:ext>
                </a:extLst>
              </p:cNvPr>
              <p:cNvGraphicFramePr>
                <a:graphicFrameLocks noGrp="1"/>
              </p:cNvGraphicFramePr>
              <p:nvPr>
                <p:ph idx="1"/>
                <p:extLst>
                  <p:ext uri="{D42A27DB-BD31-4B8C-83A1-F6EECF244321}">
                    <p14:modId xmlns:p14="http://schemas.microsoft.com/office/powerpoint/2010/main" val="3092998205"/>
                  </p:ext>
                </p:extLst>
              </p:nvPr>
            </p:nvGraphicFramePr>
            <p:xfrm>
              <a:off x="677334" y="1320800"/>
              <a:ext cx="8596841" cy="47212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ontent Placeholder 3">
                <a:extLst>
                  <a:ext uri="{FF2B5EF4-FFF2-40B4-BE49-F238E27FC236}">
                    <a16:creationId xmlns:a16="http://schemas.microsoft.com/office/drawing/2014/main" id="{B8A70FEF-6AF9-8762-A39F-0C1921591A98}"/>
                  </a:ext>
                </a:extLst>
              </p:cNvPr>
              <p:cNvPicPr>
                <a:picLocks noGrp="1" noRot="1" noChangeAspect="1" noMove="1" noResize="1" noEditPoints="1" noAdjustHandles="1" noChangeArrowheads="1" noChangeShapeType="1"/>
              </p:cNvPicPr>
              <p:nvPr/>
            </p:nvPicPr>
            <p:blipFill>
              <a:blip r:embed="rId4"/>
              <a:stretch>
                <a:fillRect/>
              </a:stretch>
            </p:blipFill>
            <p:spPr>
              <a:xfrm>
                <a:off x="677334" y="1320800"/>
                <a:ext cx="8596841" cy="4721225"/>
              </a:xfrm>
              <a:prstGeom prst="rect">
                <a:avLst/>
              </a:prstGeom>
            </p:spPr>
          </p:pic>
        </mc:Fallback>
      </mc:AlternateContent>
    </p:spTree>
    <p:extLst>
      <p:ext uri="{BB962C8B-B14F-4D97-AF65-F5344CB8AC3E}">
        <p14:creationId xmlns:p14="http://schemas.microsoft.com/office/powerpoint/2010/main" val="289158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61F7-5B1D-2CEE-DFC3-20061F2DD61F}"/>
              </a:ext>
            </a:extLst>
          </p:cNvPr>
          <p:cNvSpPr>
            <a:spLocks noGrp="1"/>
          </p:cNvSpPr>
          <p:nvPr>
            <p:ph type="title"/>
          </p:nvPr>
        </p:nvSpPr>
        <p:spPr/>
        <p:txBody>
          <a:bodyPr/>
          <a:lstStyle/>
          <a:p>
            <a:r>
              <a:rPr lang="en-US" dirty="0"/>
              <a:t>Pareto Chart – Model 3</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F604E73A-C4F9-2581-FC51-94D21049D78F}"/>
                  </a:ext>
                </a:extLst>
              </p:cNvPr>
              <p:cNvGraphicFramePr>
                <a:graphicFrameLocks noGrp="1"/>
              </p:cNvGraphicFramePr>
              <p:nvPr>
                <p:ph idx="1"/>
                <p:extLst>
                  <p:ext uri="{D42A27DB-BD31-4B8C-83A1-F6EECF244321}">
                    <p14:modId xmlns:p14="http://schemas.microsoft.com/office/powerpoint/2010/main" val="4248899295"/>
                  </p:ext>
                </p:extLst>
              </p:nvPr>
            </p:nvGraphicFramePr>
            <p:xfrm>
              <a:off x="584200" y="1320800"/>
              <a:ext cx="8689975" cy="47212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ontent Placeholder 3">
                <a:extLst>
                  <a:ext uri="{FF2B5EF4-FFF2-40B4-BE49-F238E27FC236}">
                    <a16:creationId xmlns:a16="http://schemas.microsoft.com/office/drawing/2014/main" id="{F604E73A-C4F9-2581-FC51-94D21049D78F}"/>
                  </a:ext>
                </a:extLst>
              </p:cNvPr>
              <p:cNvPicPr>
                <a:picLocks noGrp="1" noRot="1" noChangeAspect="1" noMove="1" noResize="1" noEditPoints="1" noAdjustHandles="1" noChangeArrowheads="1" noChangeShapeType="1"/>
              </p:cNvPicPr>
              <p:nvPr/>
            </p:nvPicPr>
            <p:blipFill>
              <a:blip r:embed="rId4"/>
              <a:stretch>
                <a:fillRect/>
              </a:stretch>
            </p:blipFill>
            <p:spPr>
              <a:xfrm>
                <a:off x="584200" y="1320800"/>
                <a:ext cx="8689975" cy="4721225"/>
              </a:xfrm>
              <a:prstGeom prst="rect">
                <a:avLst/>
              </a:prstGeom>
            </p:spPr>
          </p:pic>
        </mc:Fallback>
      </mc:AlternateContent>
    </p:spTree>
    <p:extLst>
      <p:ext uri="{BB962C8B-B14F-4D97-AF65-F5344CB8AC3E}">
        <p14:creationId xmlns:p14="http://schemas.microsoft.com/office/powerpoint/2010/main" val="14522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10;&#10;Description automatically generated">
            <a:extLst>
              <a:ext uri="{FF2B5EF4-FFF2-40B4-BE49-F238E27FC236}">
                <a16:creationId xmlns:a16="http://schemas.microsoft.com/office/drawing/2014/main" id="{DA3B54D9-CDF2-368B-CBB7-B6036827EE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7666" y="0"/>
            <a:ext cx="8596668" cy="6854804"/>
          </a:xfrm>
        </p:spPr>
      </p:pic>
    </p:spTree>
    <p:extLst>
      <p:ext uri="{BB962C8B-B14F-4D97-AF65-F5344CB8AC3E}">
        <p14:creationId xmlns:p14="http://schemas.microsoft.com/office/powerpoint/2010/main" val="212935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E561-80FD-E24D-EB78-6AD481ED2FCC}"/>
              </a:ext>
            </a:extLst>
          </p:cNvPr>
          <p:cNvSpPr>
            <a:spLocks noGrp="1"/>
          </p:cNvSpPr>
          <p:nvPr>
            <p:ph type="title"/>
          </p:nvPr>
        </p:nvSpPr>
        <p:spPr/>
        <p:txBody>
          <a:bodyPr/>
          <a:lstStyle/>
          <a:p>
            <a:r>
              <a:rPr lang="en-US" dirty="0"/>
              <a:t>Hypothesis Test</a:t>
            </a:r>
          </a:p>
        </p:txBody>
      </p:sp>
      <p:sp>
        <p:nvSpPr>
          <p:cNvPr id="6" name="Content Placeholder 5">
            <a:extLst>
              <a:ext uri="{FF2B5EF4-FFF2-40B4-BE49-F238E27FC236}">
                <a16:creationId xmlns:a16="http://schemas.microsoft.com/office/drawing/2014/main" id="{86786CEB-0BB1-58D6-C667-8F0068C70A84}"/>
              </a:ext>
            </a:extLst>
          </p:cNvPr>
          <p:cNvSpPr>
            <a:spLocks noGrp="1"/>
          </p:cNvSpPr>
          <p:nvPr>
            <p:ph idx="1"/>
          </p:nvPr>
        </p:nvSpPr>
        <p:spPr>
          <a:xfrm>
            <a:off x="677334" y="1488613"/>
            <a:ext cx="8596668" cy="3880773"/>
          </a:xfrm>
        </p:spPr>
        <p:txBody>
          <a:bodyPr>
            <a:normAutofit/>
          </a:bodyPr>
          <a:lstStyle/>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hypothesis test was conducted to determine if there is a statistically significant difference in the percentage of defects in comparison to the other two production lines. </a:t>
            </a:r>
          </a:p>
          <a:p>
            <a:pPr marL="0" marR="0">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One-way ANOVA test was conducted using the following hypotheses: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800100" lvl="2">
              <a:lnSpc>
                <a:spcPct val="200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Null Hypothesis (H</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There is no significant difference between the means μ1=μ2=μ3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2">
              <a:lnSpc>
                <a:spcPct val="200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Alternative Hypothesis (H</a:t>
            </a:r>
            <a:r>
              <a:rPr lang="en-US" b="1" baseline="-25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There is at least one significant difference between the means. (μ1</a:t>
            </a:r>
            <a:r>
              <a:rPr lang="en-US" i="1"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μ2</a:t>
            </a:r>
            <a:r>
              <a:rPr lang="en-US" i="1"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Times New Roman" panose="02020603050405020304" pitchFamily="18" charset="0"/>
              </a:rPr>
              <a:t>μ3) α = 0.05 </a:t>
            </a:r>
          </a:p>
          <a:p>
            <a:endParaRPr lang="en-US" dirty="0"/>
          </a:p>
        </p:txBody>
      </p:sp>
    </p:spTree>
    <p:extLst>
      <p:ext uri="{BB962C8B-B14F-4D97-AF65-F5344CB8AC3E}">
        <p14:creationId xmlns:p14="http://schemas.microsoft.com/office/powerpoint/2010/main" val="182659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BC8F-F8FD-8763-3358-FB7ADD5B7E9C}"/>
              </a:ext>
            </a:extLst>
          </p:cNvPr>
          <p:cNvSpPr>
            <a:spLocks noGrp="1"/>
          </p:cNvSpPr>
          <p:nvPr>
            <p:ph type="title"/>
          </p:nvPr>
        </p:nvSpPr>
        <p:spPr/>
        <p:txBody>
          <a:bodyPr/>
          <a:lstStyle/>
          <a:p>
            <a:r>
              <a:rPr lang="en-US" dirty="0"/>
              <a:t>ANOVA Testing </a:t>
            </a:r>
          </a:p>
        </p:txBody>
      </p:sp>
      <p:sp>
        <p:nvSpPr>
          <p:cNvPr id="3" name="Content Placeholder 2">
            <a:extLst>
              <a:ext uri="{FF2B5EF4-FFF2-40B4-BE49-F238E27FC236}">
                <a16:creationId xmlns:a16="http://schemas.microsoft.com/office/drawing/2014/main" id="{75725589-3AA2-A805-6539-DCF97A1B75C0}"/>
              </a:ext>
            </a:extLst>
          </p:cNvPr>
          <p:cNvSpPr>
            <a:spLocks noGrp="1"/>
          </p:cNvSpPr>
          <p:nvPr>
            <p:ph idx="1"/>
          </p:nvPr>
        </p:nvSpPr>
        <p:spPr>
          <a:xfrm>
            <a:off x="677334" y="1488613"/>
            <a:ext cx="8596668" cy="3880773"/>
          </a:xfrm>
        </p:spPr>
        <p:txBody>
          <a:bodyPr/>
          <a:lstStyle/>
          <a:p>
            <a:r>
              <a:rPr lang="en-US" kern="0" dirty="0">
                <a:latin typeface="Times New Roman" panose="02020603050405020304" pitchFamily="18" charset="0"/>
                <a:ea typeface="Calibri" panose="020F0502020204030204" pitchFamily="34" charset="0"/>
              </a:rPr>
              <a:t>A</a:t>
            </a:r>
            <a:r>
              <a:rPr lang="en-US" sz="1800" kern="0" dirty="0">
                <a:effectLst/>
                <a:latin typeface="Times New Roman" panose="02020603050405020304" pitchFamily="18" charset="0"/>
                <a:ea typeface="Calibri" panose="020F0502020204030204" pitchFamily="34" charset="0"/>
              </a:rPr>
              <a:t> One-way Analysis of Variance (ANOVA) hypothesis test was utilized to determine if we have sufficient evidence to reject or accept the null hypothesis.</a:t>
            </a:r>
          </a:p>
          <a:p>
            <a:r>
              <a:rPr lang="en-US" kern="0" dirty="0">
                <a:latin typeface="Times New Roman" panose="02020603050405020304" pitchFamily="18" charset="0"/>
                <a:ea typeface="Calibri" panose="020F0502020204030204" pitchFamily="34" charset="0"/>
              </a:rPr>
              <a:t>Variables:</a:t>
            </a:r>
          </a:p>
          <a:p>
            <a:pPr lvl="1"/>
            <a:r>
              <a:rPr lang="en-US" kern="0" dirty="0">
                <a:latin typeface="Times New Roman" panose="02020603050405020304" pitchFamily="18" charset="0"/>
                <a:ea typeface="Calibri" panose="020F0502020204030204" pitchFamily="34" charset="0"/>
              </a:rPr>
              <a:t>Models (Independent variable)</a:t>
            </a:r>
          </a:p>
          <a:p>
            <a:pPr lvl="1"/>
            <a:r>
              <a:rPr lang="en-US" kern="0" dirty="0">
                <a:latin typeface="Times New Roman" panose="02020603050405020304" pitchFamily="18" charset="0"/>
                <a:ea typeface="Calibri" panose="020F0502020204030204" pitchFamily="34" charset="0"/>
              </a:rPr>
              <a:t>Defects Percentage (Dependent variable)</a:t>
            </a:r>
          </a:p>
          <a:p>
            <a:r>
              <a:rPr lang="en-US" kern="0" dirty="0">
                <a:latin typeface="Times New Roman" panose="02020603050405020304" pitchFamily="18" charset="0"/>
                <a:ea typeface="Calibri" panose="020F0502020204030204" pitchFamily="34" charset="0"/>
              </a:rPr>
              <a:t>F-statistic: 5.285</a:t>
            </a:r>
          </a:p>
          <a:p>
            <a:r>
              <a:rPr lang="en-US" kern="0" dirty="0">
                <a:latin typeface="Times New Roman" panose="02020603050405020304" pitchFamily="18" charset="0"/>
                <a:ea typeface="Calibri" panose="020F0502020204030204" pitchFamily="34" charset="0"/>
              </a:rPr>
              <a:t>P-value: 0.023</a:t>
            </a:r>
            <a:endParaRPr lang="en-US" dirty="0"/>
          </a:p>
        </p:txBody>
      </p:sp>
      <p:pic>
        <p:nvPicPr>
          <p:cNvPr id="5" name="Picture 4">
            <a:extLst>
              <a:ext uri="{FF2B5EF4-FFF2-40B4-BE49-F238E27FC236}">
                <a16:creationId xmlns:a16="http://schemas.microsoft.com/office/drawing/2014/main" id="{00C51817-039E-4E6E-E26C-AD9FF453A799}"/>
              </a:ext>
            </a:extLst>
          </p:cNvPr>
          <p:cNvPicPr>
            <a:picLocks noChangeAspect="1"/>
          </p:cNvPicPr>
          <p:nvPr/>
        </p:nvPicPr>
        <p:blipFill>
          <a:blip r:embed="rId3"/>
          <a:stretch>
            <a:fillRect/>
          </a:stretch>
        </p:blipFill>
        <p:spPr>
          <a:xfrm>
            <a:off x="2645265" y="3759436"/>
            <a:ext cx="7511070" cy="2488963"/>
          </a:xfrm>
          <a:prstGeom prst="rect">
            <a:avLst/>
          </a:prstGeom>
        </p:spPr>
      </p:pic>
    </p:spTree>
    <p:extLst>
      <p:ext uri="{BB962C8B-B14F-4D97-AF65-F5344CB8AC3E}">
        <p14:creationId xmlns:p14="http://schemas.microsoft.com/office/powerpoint/2010/main" val="7529589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906</TotalTime>
  <Words>2234</Words>
  <Application>Microsoft Office PowerPoint</Application>
  <PresentationFormat>Widescreen</PresentationFormat>
  <Paragraphs>123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Manufacturing Defects Analysis</vt:lpstr>
      <vt:lpstr>Defect Concerns </vt:lpstr>
      <vt:lpstr>Goals to Address Defects</vt:lpstr>
      <vt:lpstr>Pareto Charts </vt:lpstr>
      <vt:lpstr>Pareto Chart – Model 2</vt:lpstr>
      <vt:lpstr>Pareto Chart – Model 3</vt:lpstr>
      <vt:lpstr>PowerPoint Presentation</vt:lpstr>
      <vt:lpstr>Hypothesis Test</vt:lpstr>
      <vt:lpstr>ANOVA Testing </vt:lpstr>
      <vt:lpstr>Post Hoc Tests – Multiple Comparisons </vt:lpstr>
      <vt:lpstr>Post Hoc Tests – Homogeneous Subsets </vt:lpstr>
      <vt:lpstr>Results and Recommendations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Defects Analysis</dc:title>
  <dc:creator>Steinbaum, Sarah</dc:creator>
  <cp:lastModifiedBy>Steinbaum, Sarah</cp:lastModifiedBy>
  <cp:revision>11</cp:revision>
  <dcterms:created xsi:type="dcterms:W3CDTF">2023-08-08T16:32:16Z</dcterms:created>
  <dcterms:modified xsi:type="dcterms:W3CDTF">2023-09-10T18:35:13Z</dcterms:modified>
</cp:coreProperties>
</file>