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75" r:id="rId4"/>
    <p:sldId id="286" r:id="rId5"/>
    <p:sldId id="287" r:id="rId6"/>
    <p:sldId id="285" r:id="rId7"/>
    <p:sldId id="290" r:id="rId8"/>
    <p:sldId id="291" r:id="rId9"/>
    <p:sldId id="292" r:id="rId10"/>
    <p:sldId id="278" r:id="rId11"/>
    <p:sldId id="293" r:id="rId12"/>
    <p:sldId id="29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9F27E-3551-4C3E-ACCF-164036067DE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EC208-F770-4D06-A55D-12AAC82F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6AEFD-99B8-476F-ADEE-67B517C24C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9AB07E-169C-4510-AAD1-77BF0CDBC12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722AAE57-E0EB-429E-BF49-F80462332F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62A763D-8668-4BB0-85AB-6DE9152E7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453-E4CF-42FE-B44C-5FC2BE73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251D-476F-4BA8-96F5-6A2071239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FDA-CA7C-458A-91F4-CCF6EDCE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6E8-EC49-4214-AC71-95E55F9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F97E-7422-4980-8B06-ACCD5A4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6DA-E2E6-4333-8926-260EB200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D305E-293A-480A-9BF8-2C0C20CC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301E3-A7DE-4A2C-BD20-523BEE7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B888-681A-4482-9A43-692A338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A6FD-2625-477E-B0E9-1626B290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D0870-3848-4C99-B13D-9569FA03D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AF899F31-A891-41A3-9022-3AB79BC161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A3CE1C8D-F17D-4DF7-ACFA-216F4C0E4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02783C-400C-4848-843C-D81CE46F9B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92459-CBDE-47D1-87DD-ED07DC7424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EC56-62A9-40F1-AD4E-6346A8BDDBD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0B892-DC6C-499C-8BB1-D5ADA67B8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657-5172-4846-9AC0-24E067649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43664" y="365125"/>
            <a:ext cx="702883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B593-A794-4A72-BC43-8F8D8989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3DA0-8707-481E-9AC2-E67C759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3632-E2F3-4E24-9456-7922300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D8328-65F8-48AB-86F4-8BEFF9C8E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71168F5B-F62D-41FA-A3AE-EAFDA9EC9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7B15FB66-3EC5-49CD-A7BA-22E27E887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8AB291-8592-4C75-8DCD-F9E496AC0B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D68FBA-714F-425C-981F-FB5320852E0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1344D-04CD-492B-9159-6D70AC01597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82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AC21-D23F-426D-8781-1C0370FC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365125"/>
            <a:ext cx="9153833" cy="1325563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C6AA-9FA7-4341-B7C0-774F6D8F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825625"/>
            <a:ext cx="9153833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797B-EF18-46AE-972D-990D9CE0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343-A60D-4F82-9A89-2478B5DC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4299-73AB-400F-A13B-6EAA1BA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2F1C3-5908-42FD-A56F-3CFBF00A8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8" name="Picture 2" descr="Related image">
            <a:hlinkClick r:id="rId3"/>
            <a:extLst>
              <a:ext uri="{FF2B5EF4-FFF2-40B4-BE49-F238E27FC236}">
                <a16:creationId xmlns:a16="http://schemas.microsoft.com/office/drawing/2014/main" id="{34BE631B-854E-4C6B-A3A7-DC7868567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hlinkClick r:id="rId5"/>
            <a:extLst>
              <a:ext uri="{FF2B5EF4-FFF2-40B4-BE49-F238E27FC236}">
                <a16:creationId xmlns:a16="http://schemas.microsoft.com/office/drawing/2014/main" id="{4F8DE804-3A18-4630-BE1C-F73905A982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CB526-D942-4153-B444-142E67E683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BAD95-3079-4402-9BAB-C062B8BB4F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E4B7F-86E8-40AC-9D7B-1CF4435C827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586F-3B38-4081-A3B5-EFDA4860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5383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D30E-6D9D-47AD-8562-7D536F6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5383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9E24-62D1-45D0-8278-51316C35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78B8-F90B-4606-AC22-929CE9C3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C4-845E-4A5A-BA4B-FAA1D66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55E0D-A8C5-41E3-8DCF-06D85732A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3" name="Picture 2" descr="Related image">
            <a:hlinkClick r:id="rId3"/>
            <a:extLst>
              <a:ext uri="{FF2B5EF4-FFF2-40B4-BE49-F238E27FC236}">
                <a16:creationId xmlns:a16="http://schemas.microsoft.com/office/drawing/2014/main" id="{4B84B73B-8F10-4CEE-813E-03CFD67D7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hlinkClick r:id="rId5"/>
            <a:extLst>
              <a:ext uri="{FF2B5EF4-FFF2-40B4-BE49-F238E27FC236}">
                <a16:creationId xmlns:a16="http://schemas.microsoft.com/office/drawing/2014/main" id="{2F3FE9D7-0CF7-4F95-8DA8-69FBBACA5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FE5981-D981-4379-B609-58A6D54D963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77396-73CA-4E52-B419-E6AAE2D4AD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78F1A-DE2C-457B-A7EA-014BF9C8653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01F-7647-461E-8D57-D1E13C9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E45E-91EC-45AA-9A99-B0F9BD58D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C6EA3-7B6A-4D02-83AA-93AF5C31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95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0868-FCC1-4303-A5E0-D0636E0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57AD-D3DB-40E7-8B8F-A86ACEE4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8B02A-5273-4FC3-AD2F-3F3A0874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081CAC-B790-4CC8-AAA9-73F2D2A385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05E0C3B5-2079-4E06-A849-81215E50FA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1D0DFD48-C684-4481-B193-625370668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1B9565-14E3-49E6-BE13-6A1AFACAFB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7F5A9F-84EC-47F1-A293-FC8FC766C9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7EAC-0D3C-4104-A2B7-868C39765CB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506-2C93-4E2A-B26A-D2CE4BB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95" y="365125"/>
            <a:ext cx="915101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4BC-B77F-4917-B1A9-AF4B405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681163"/>
            <a:ext cx="44770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A79A-2565-4E2B-B87E-936D291E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2505075"/>
            <a:ext cx="447708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9E4-6D82-4DD7-BE12-CF77A8C2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993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A3EB-7D8A-40E5-BD97-6E5C2C55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9930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EA2C3-41C6-448B-9B51-E7F2A39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62083-1DA1-4A0F-8F1F-A68A7FB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74CE9-2509-4EBE-B19D-547F0DE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0EB56-9A58-4B2A-83A2-4D26380FF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6" name="Picture 2" descr="Related image">
            <a:hlinkClick r:id="rId3"/>
            <a:extLst>
              <a:ext uri="{FF2B5EF4-FFF2-40B4-BE49-F238E27FC236}">
                <a16:creationId xmlns:a16="http://schemas.microsoft.com/office/drawing/2014/main" id="{7745AC8C-3CE1-4B64-8F39-7B669B09FF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hlinkClick r:id="rId5"/>
            <a:extLst>
              <a:ext uri="{FF2B5EF4-FFF2-40B4-BE49-F238E27FC236}">
                <a16:creationId xmlns:a16="http://schemas.microsoft.com/office/drawing/2014/main" id="{27C9AB18-5A00-4823-A5FF-E63C7E113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7654B3-3802-4A1F-AC6A-4203B83174D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76C692-72B9-44A7-B1F2-C62FCFACFCA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083CEE-4541-4A24-AFDA-B45A214D89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563-CE7C-41CF-B9AF-D8B6FA9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53832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FF24-B850-493C-B586-17A5A50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F4E9-8C9C-4BB4-A206-2E5F095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3C928-1328-45A0-B00D-E40224CF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DF2D-48F0-470C-9773-95FEBBA16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2" name="Picture 2" descr="Related image">
            <a:hlinkClick r:id="rId3"/>
            <a:extLst>
              <a:ext uri="{FF2B5EF4-FFF2-40B4-BE49-F238E27FC236}">
                <a16:creationId xmlns:a16="http://schemas.microsoft.com/office/drawing/2014/main" id="{48374302-A181-4BAD-858D-13B925F60E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hlinkClick r:id="rId5"/>
            <a:extLst>
              <a:ext uri="{FF2B5EF4-FFF2-40B4-BE49-F238E27FC236}">
                <a16:creationId xmlns:a16="http://schemas.microsoft.com/office/drawing/2014/main" id="{58AC72EF-03CD-4F8D-BC23-0A2635A56E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4A505-0515-40E9-94B9-2AF841D71B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566951-97F5-4043-B68B-4BCCA24563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24F1D9-1A85-4398-B81D-6E5C182828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C5EA-5912-4AD1-9B73-55AFA17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78B75-64BA-481D-8C74-C54C67D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400-41FA-47A3-8B39-6DFF79D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00AB-5710-43C8-A53B-BCDD5AE31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1" name="Picture 2" descr="Related image">
            <a:hlinkClick r:id="rId3"/>
            <a:extLst>
              <a:ext uri="{FF2B5EF4-FFF2-40B4-BE49-F238E27FC236}">
                <a16:creationId xmlns:a16="http://schemas.microsoft.com/office/drawing/2014/main" id="{541956FA-5835-4EBE-8736-82DEBC7D79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hlinkClick r:id="rId5"/>
            <a:extLst>
              <a:ext uri="{FF2B5EF4-FFF2-40B4-BE49-F238E27FC236}">
                <a16:creationId xmlns:a16="http://schemas.microsoft.com/office/drawing/2014/main" id="{45292F93-BCAF-433B-8BB9-B360A922C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9F8B9-2A6E-4A7F-A3A0-8375F98D0D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090E4-4AAE-487A-A1FD-3E53A85AB13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F4EFE1-A92A-4DEE-9AB3-5E255157B1F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A884-080C-4552-B03D-D95EA0A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3" y="457200"/>
            <a:ext cx="32445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C586-FA40-495C-B3E3-C48BF66A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51717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0DED-31FF-4A5C-8F64-CD04E920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2249" y="2057400"/>
            <a:ext cx="32397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E9C6-A600-48B4-9FBB-EC091A2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A028-891C-49E6-95A0-D285E359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4EB-82C5-456D-8154-70726360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52112-F509-44E8-9232-B7E80B5DE9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43D9BF35-FC12-467C-8461-193AEA212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C339654C-F5F3-4B51-8DDD-5D97FF56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DB0B9-29C8-4CBA-BDBB-F041BBD52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3D030-89D4-44BD-9502-AC6F56DACE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1F5FE3-4CE7-4C20-A448-8D59D4DB24D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761D-74EA-4DB5-9E50-FA208F1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22" y="457200"/>
            <a:ext cx="32445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A0FB-F187-4EF7-9616-906CC8C1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812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6C10-4ABE-494E-8700-A3585459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7522" y="2057400"/>
            <a:ext cx="32445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6E18-39A3-4D20-AE72-6D49AC18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190CD-0025-46A2-8E32-E492486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BA8C-C676-41D1-B2C3-F49704E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24864D-87F3-42A4-B8A2-2EE8D4869C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330530" y="3964488"/>
            <a:ext cx="1015340" cy="802019"/>
          </a:xfrm>
          <a:prstGeom prst="rect">
            <a:avLst/>
          </a:prstGeom>
        </p:spPr>
      </p:pic>
      <p:pic>
        <p:nvPicPr>
          <p:cNvPr id="14" name="Picture 2" descr="Related image">
            <a:hlinkClick r:id="rId3"/>
            <a:extLst>
              <a:ext uri="{FF2B5EF4-FFF2-40B4-BE49-F238E27FC236}">
                <a16:creationId xmlns:a16="http://schemas.microsoft.com/office/drawing/2014/main" id="{C565163D-56AE-4163-9518-EA87E3A34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2941528"/>
            <a:ext cx="749940" cy="8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lated image">
            <a:hlinkClick r:id="rId5"/>
            <a:extLst>
              <a:ext uri="{FF2B5EF4-FFF2-40B4-BE49-F238E27FC236}">
                <a16:creationId xmlns:a16="http://schemas.microsoft.com/office/drawing/2014/main" id="{9430408B-D100-4E49-B0FA-1F589F78EC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0" y="4987448"/>
            <a:ext cx="826446" cy="82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2B788-054F-4438-8D2B-A299231A94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896723"/>
            <a:ext cx="897724" cy="751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42A66-D04E-4EC7-8FBA-24807B26075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0" y="1016921"/>
            <a:ext cx="785829" cy="658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3747D-223B-48EC-811F-5F82C2B791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7" y="5771269"/>
            <a:ext cx="826446" cy="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D2027-A034-434F-A543-0538DE05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134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6089-E7F1-4D42-BE16-BD43E200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5625"/>
            <a:ext cx="9134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4711-E3B6-41B2-A6D5-4EA97FC8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2EEC-F317-4745-AF46-FE90552E687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D417E-9844-48D9-85F0-E1CECFBE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DD32-07DF-4162-BF97-E2B8ECD4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B6FB-DC80-4C25-989A-39034F4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oogle.com/url?sa=i&amp;rct=j&amp;q=&amp;esrc=s&amp;source=images&amp;cd=&amp;cad=rja&amp;uact=8&amp;ved=2ahUKEwiEx6__jbreAhUxhuAKHSDcCT0QjRx6BAgBEAU&amp;url=https://www.onlinewebfonts.com/icon/561228&amp;psig=AOvVaw3WVXhUHwOEn4HFT8IWiP7B&amp;ust=1541399264614678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rct=j&amp;q=&amp;esrc=s&amp;source=images&amp;cd=&amp;cad=rja&amp;uact=8&amp;ved=2ahUKEwiImoz2krreAhWlVN8KHTIQAmkQjRx6BAgBEAU&amp;url=http://clipart-library.com/clipart/1727794.htm&amp;psig=AOvVaw0UTHll8Ck-DEdNBGdg6Rvm&amp;ust=154140057388274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EAE0DF-CD28-427F-B1F9-144BC12F0F31}"/>
              </a:ext>
            </a:extLst>
          </p:cNvPr>
          <p:cNvSpPr/>
          <p:nvPr/>
        </p:nvSpPr>
        <p:spPr>
          <a:xfrm>
            <a:off x="0" y="2373460"/>
            <a:ext cx="12192000" cy="2543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3AE-B94F-40C1-8B84-5549B0C3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450"/>
            <a:ext cx="9144000" cy="109482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Missouri Commuter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ED50-6BAB-468C-BEB0-39F2CECD1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86" y="4298634"/>
            <a:ext cx="10962042" cy="19009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Carriel</a:t>
            </a:r>
            <a:r>
              <a:rPr lang="en-US" dirty="0"/>
              <a:t>, Addison </a:t>
            </a:r>
            <a:r>
              <a:rPr lang="en-US" dirty="0" err="1"/>
              <a:t>Pietroburgo</a:t>
            </a:r>
            <a:r>
              <a:rPr lang="en-US" dirty="0"/>
              <a:t>, Joshua Steinmetz, Scott Stevener</a:t>
            </a:r>
          </a:p>
          <a:p>
            <a:endParaRPr lang="en-US" sz="2000" dirty="0"/>
          </a:p>
          <a:p>
            <a:r>
              <a:rPr lang="en-US" sz="2000" dirty="0"/>
              <a:t>Washington University Data Analytics Boot Camp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5C7B69-1B25-410D-8F36-CE049FBC2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>
          <a:xfrm>
            <a:off x="6984456" y="3180429"/>
            <a:ext cx="1560676" cy="1232782"/>
          </a:xfrm>
          <a:prstGeom prst="rect">
            <a:avLst/>
          </a:prstGeom>
        </p:spPr>
      </p:pic>
      <p:pic>
        <p:nvPicPr>
          <p:cNvPr id="1026" name="Picture 2" descr="Related image">
            <a:hlinkClick r:id="rId3"/>
            <a:extLst>
              <a:ext uri="{FF2B5EF4-FFF2-40B4-BE49-F238E27FC236}">
                <a16:creationId xmlns:a16="http://schemas.microsoft.com/office/drawing/2014/main" id="{788E2F1F-12F2-447A-ABAF-E018A1D4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34" y="3100133"/>
            <a:ext cx="1152731" cy="12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5"/>
            <a:extLst>
              <a:ext uri="{FF2B5EF4-FFF2-40B4-BE49-F238E27FC236}">
                <a16:creationId xmlns:a16="http://schemas.microsoft.com/office/drawing/2014/main" id="{84B22CEC-257D-424C-87D4-981C5567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23" y="3081361"/>
            <a:ext cx="1270327" cy="127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D9EA2-FD4A-41E2-9AE6-CBC72653A3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7" y="3212332"/>
            <a:ext cx="1379889" cy="1155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A242B2-12D9-4419-B7E1-3ED20F6BD90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3" y="3317399"/>
            <a:ext cx="1207896" cy="10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FCF-9E5B-4D95-9A5C-FAD32A55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210-BD25-42F8-AC23-32A1663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05776"/>
            <a:ext cx="9963075" cy="4571187"/>
          </a:xfrm>
        </p:spPr>
        <p:txBody>
          <a:bodyPr>
            <a:noAutofit/>
          </a:bodyPr>
          <a:lstStyle/>
          <a:p>
            <a:r>
              <a:rPr lang="en-US" sz="2000" b="1" dirty="0"/>
              <a:t>Results were surprising, but not unexpected</a:t>
            </a:r>
          </a:p>
          <a:p>
            <a:pPr lvl="1"/>
            <a:r>
              <a:rPr lang="en-US" sz="1800" dirty="0"/>
              <a:t>We expected</a:t>
            </a:r>
          </a:p>
          <a:p>
            <a:pPr lvl="2"/>
            <a:r>
              <a:rPr lang="en-US" sz="1600" dirty="0"/>
              <a:t>More significant differences between urban/rural commuting types</a:t>
            </a:r>
          </a:p>
          <a:p>
            <a:pPr lvl="2"/>
            <a:r>
              <a:rPr lang="en-US" sz="1600" dirty="0"/>
              <a:t>A difference in commuting types between metro areas</a:t>
            </a:r>
          </a:p>
          <a:p>
            <a:pPr lvl="2"/>
            <a:r>
              <a:rPr lang="en-US" sz="1600" dirty="0"/>
              <a:t>That public transit was used more</a:t>
            </a:r>
          </a:p>
          <a:p>
            <a:endParaRPr lang="en-US" sz="2000" dirty="0"/>
          </a:p>
          <a:p>
            <a:r>
              <a:rPr lang="en-US" sz="2000" b="1" dirty="0"/>
              <a:t>Inferences or general conclusions</a:t>
            </a:r>
          </a:p>
          <a:p>
            <a:pPr lvl="1"/>
            <a:r>
              <a:rPr lang="en-US" sz="1800" dirty="0"/>
              <a:t>Driving to work alone is considered the best commuting option.</a:t>
            </a:r>
          </a:p>
          <a:p>
            <a:pPr lvl="1"/>
            <a:r>
              <a:rPr lang="en-US" sz="1800" dirty="0"/>
              <a:t>Commuting options other than solo driving are limited statewide.</a:t>
            </a:r>
          </a:p>
          <a:p>
            <a:pPr lvl="1"/>
            <a:r>
              <a:rPr lang="en-US" sz="1800" dirty="0"/>
              <a:t>Public transit options exist almost exclusively in urban areas. </a:t>
            </a:r>
          </a:p>
          <a:p>
            <a:pPr lvl="1"/>
            <a:r>
              <a:rPr lang="en-US" sz="1800" dirty="0"/>
              <a:t>Even where available, public transit is not significantly used.</a:t>
            </a:r>
          </a:p>
        </p:txBody>
      </p:sp>
    </p:spTree>
    <p:extLst>
      <p:ext uri="{BB962C8B-B14F-4D97-AF65-F5344CB8AC3E}">
        <p14:creationId xmlns:p14="http://schemas.microsoft.com/office/powerpoint/2010/main" val="423140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4D6F-05FC-44DC-ADBC-F472E09D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53B7-E47F-42C9-BB7A-D8978DCB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603952"/>
            <a:ext cx="9153833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Difficulties during analysis</a:t>
            </a:r>
          </a:p>
          <a:p>
            <a:pPr lvl="1"/>
            <a:r>
              <a:rPr lang="en-US" sz="1800" dirty="0"/>
              <a:t>Defining metropolitan areas for analysis</a:t>
            </a:r>
          </a:p>
          <a:p>
            <a:pPr lvl="2"/>
            <a:r>
              <a:rPr lang="en-US" sz="1600" dirty="0"/>
              <a:t>Metro areas in Missouri range from nearly 3 million in population (St Louis) to around 150,000 (Columbia).</a:t>
            </a:r>
          </a:p>
          <a:p>
            <a:pPr lvl="2"/>
            <a:r>
              <a:rPr lang="en-US" sz="1600" dirty="0"/>
              <a:t>We chose to classify the three most densely populated areas “metro” or urban and all remaining counties as “rural”</a:t>
            </a:r>
          </a:p>
          <a:p>
            <a:pPr lvl="1"/>
            <a:r>
              <a:rPr lang="en-US" sz="1800" dirty="0"/>
              <a:t>How to deal with small numbers of counties when running ANOVA and T-Tests </a:t>
            </a:r>
          </a:p>
          <a:p>
            <a:endParaRPr lang="en-US" sz="1200" dirty="0"/>
          </a:p>
          <a:p>
            <a:r>
              <a:rPr lang="en-US" sz="2000" b="1" dirty="0"/>
              <a:t>Given additional time further analysis would include:</a:t>
            </a:r>
          </a:p>
          <a:p>
            <a:pPr lvl="1"/>
            <a:r>
              <a:rPr lang="en-US" sz="1800" dirty="0"/>
              <a:t>Time of commute across commuting types </a:t>
            </a:r>
          </a:p>
          <a:p>
            <a:pPr lvl="1"/>
            <a:r>
              <a:rPr lang="en-US" sz="1800" dirty="0"/>
              <a:t>Distance of commute across commuting types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6006-ACC2-4177-9D37-9B823DBE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094C-7BA6-4BAA-89BA-4648C8FE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SzPct val="100000"/>
            </a:pPr>
            <a:r>
              <a:rPr lang="en-US" altLang="en-US" sz="2000" b="1" dirty="0"/>
              <a:t>Other data that could offer relevant information include: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altLang="en-US" sz="1800" dirty="0"/>
              <a:t>Average commute type across urban and rural regions including age, education, and income data</a:t>
            </a:r>
          </a:p>
          <a:p>
            <a:pPr>
              <a:lnSpc>
                <a:spcPct val="100000"/>
              </a:lnSpc>
              <a:buSzPct val="100000"/>
            </a:pPr>
            <a:endParaRPr lang="en-US" altLang="en-US" sz="2000" dirty="0"/>
          </a:p>
          <a:p>
            <a:pPr>
              <a:lnSpc>
                <a:spcPct val="100000"/>
              </a:lnSpc>
              <a:buSzPct val="100000"/>
            </a:pPr>
            <a:r>
              <a:rPr lang="en-US" altLang="en-US" sz="2000" b="1" dirty="0"/>
              <a:t>We found that rural and urban regions of Missouri did not differ dramatically in commuting behavior. </a:t>
            </a:r>
          </a:p>
          <a:p>
            <a:pPr lvl="1">
              <a:lnSpc>
                <a:spcPct val="100000"/>
              </a:lnSpc>
              <a:buSzPct val="100000"/>
            </a:pPr>
            <a:r>
              <a:rPr lang="en-US" altLang="en-US" sz="1800" dirty="0"/>
              <a:t>Expanding this study to include additional states and regions of different sizes could provide different results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23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021-9256-49CB-9932-7DD4EC3B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5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B701-7EE4-4955-8635-01A96C8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F54-A31D-4039-9150-AB145ED1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97891"/>
            <a:ext cx="9153833" cy="4894984"/>
          </a:xfrm>
        </p:spPr>
        <p:txBody>
          <a:bodyPr>
            <a:noAutofit/>
          </a:bodyPr>
          <a:lstStyle/>
          <a:p>
            <a:r>
              <a:rPr lang="en-US" sz="2000" b="1" dirty="0"/>
              <a:t>Our Questions</a:t>
            </a:r>
            <a:endParaRPr lang="en-US" sz="2000" dirty="0"/>
          </a:p>
          <a:p>
            <a:pPr lvl="1"/>
            <a:endParaRPr lang="en-US" sz="1000" dirty="0"/>
          </a:p>
          <a:p>
            <a:pPr lvl="1"/>
            <a:r>
              <a:rPr lang="en-US" sz="2000" dirty="0"/>
              <a:t>How do Missourians commute?</a:t>
            </a:r>
          </a:p>
          <a:p>
            <a:pPr lvl="1"/>
            <a:r>
              <a:rPr lang="en-US" sz="2000" dirty="0"/>
              <a:t>What differences exist for commuting types across counties in Missouri?</a:t>
            </a:r>
          </a:p>
          <a:p>
            <a:pPr lvl="1"/>
            <a:r>
              <a:rPr lang="en-US" sz="2000" dirty="0"/>
              <a:t>What differences exist for commuting types within metropolitan areas in Missouri?</a:t>
            </a:r>
          </a:p>
          <a:p>
            <a:endParaRPr lang="en-US" sz="2000" b="1" dirty="0"/>
          </a:p>
          <a:p>
            <a:r>
              <a:rPr lang="en-US" sz="2000" b="1" dirty="0"/>
              <a:t>Hypotheses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H0 = No differences exist between commuting types in metro versus rural counties across Missouri.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H1 = Differences exist between commuting types in metro versus rural counties across Missouri, where usage of public transit in metro counties is higher.</a:t>
            </a:r>
          </a:p>
        </p:txBody>
      </p:sp>
    </p:spTree>
    <p:extLst>
      <p:ext uri="{BB962C8B-B14F-4D97-AF65-F5344CB8AC3E}">
        <p14:creationId xmlns:p14="http://schemas.microsoft.com/office/powerpoint/2010/main" val="18571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6347-4B2F-46CA-A688-02A93B45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63F7-5CB3-47FB-BA11-C7A510A3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579418"/>
            <a:ext cx="9153833" cy="4597545"/>
          </a:xfrm>
        </p:spPr>
        <p:txBody>
          <a:bodyPr>
            <a:normAutofit/>
          </a:bodyPr>
          <a:lstStyle/>
          <a:p>
            <a:r>
              <a:rPr lang="en-US" sz="2000" b="1" dirty="0"/>
              <a:t>What kinds of data were needed?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Missouri-wide commuting data at the county level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Defined Metropolitan Statistical Areas (MSAs) for Missouri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Geocoordinates for each county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800" dirty="0"/>
          </a:p>
          <a:p>
            <a:r>
              <a:rPr lang="en-US" sz="2000" b="1" dirty="0"/>
              <a:t>Data sources</a:t>
            </a:r>
          </a:p>
          <a:p>
            <a:pPr lvl="1"/>
            <a:r>
              <a:rPr lang="en-US" sz="1800" dirty="0"/>
              <a:t>US Census API</a:t>
            </a:r>
          </a:p>
          <a:p>
            <a:pPr lvl="1"/>
            <a:r>
              <a:rPr lang="en-US" sz="1800" dirty="0"/>
              <a:t>Wikipedia</a:t>
            </a:r>
          </a:p>
          <a:p>
            <a:pPr lvl="1"/>
            <a:r>
              <a:rPr lang="en-US" sz="1800" dirty="0"/>
              <a:t>Wikilou.com</a:t>
            </a:r>
          </a:p>
          <a:p>
            <a:pPr lvl="1"/>
            <a:r>
              <a:rPr lang="en-US" sz="1800" dirty="0"/>
              <a:t>MARC.org (Mid-America Regional Council)</a:t>
            </a:r>
          </a:p>
          <a:p>
            <a:pPr lvl="1"/>
            <a:r>
              <a:rPr lang="en-US" altLang="en-US" sz="1800" dirty="0"/>
              <a:t>Google Maps Geocode API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944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FA23-E21F-4BD5-B215-FC0B8FFE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Exploration &amp; Cleanup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938E1-55E3-4D1C-9D9E-96D18B43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495" y="1690688"/>
            <a:ext cx="4477080" cy="4459389"/>
          </a:xfrm>
        </p:spPr>
        <p:txBody>
          <a:bodyPr>
            <a:noAutofit/>
          </a:bodyPr>
          <a:lstStyle/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Used census wrapper to make API calls to get commuter data for each county in MO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Calculated commuter type %s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Made calls to the Google Maps Geocode API to get coordinates for each county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/>
              <a:t>Created heat map of commuter concentrations</a:t>
            </a:r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1000" dirty="0"/>
          </a:p>
          <a:p>
            <a:pPr marL="458787" indent="-457200">
              <a:lnSpc>
                <a:spcPct val="10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dirty="0">
                <a:solidFill>
                  <a:prstClr val="black"/>
                </a:solidFill>
              </a:rPr>
              <a:t>Looked up counties in STL, KC and Springfield MSAs and repeated process for counties outside of MO</a:t>
            </a:r>
          </a:p>
          <a:p>
            <a:pPr marL="458787" indent="-457200">
              <a:lnSpc>
                <a:spcPct val="110000"/>
              </a:lnSpc>
              <a:spcBef>
                <a:spcPts val="0"/>
              </a:spcBef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pPr marL="458787" indent="-457200"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pPr marL="458787" indent="-4572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dirty="0"/>
          </a:p>
          <a:p>
            <a:endParaRPr lang="en-US" sz="20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329C45D-1189-4874-9D80-3BC9E472AB8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9" t="13658" r="6020" b="9891"/>
          <a:stretch/>
        </p:blipFill>
        <p:spPr bwMode="auto">
          <a:xfrm>
            <a:off x="6345382" y="1685609"/>
            <a:ext cx="4083514" cy="3648584"/>
          </a:xfrm>
          <a:prstGeom prst="rect">
            <a:avLst/>
          </a:prstGeom>
          <a:noFill/>
          <a:ln w="9525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C7CF-333B-40F2-A114-FC5E4A8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 Analysis: Commute Type Concentrations in 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D5B6-65E1-4858-A113-CE39158C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495" y="1803822"/>
            <a:ext cx="2737180" cy="1504491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Carpooler % 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19%)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Kansas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Jefferson City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Farmington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B3A9B-D9A9-4F89-AE83-6E596D77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50393" y="1813349"/>
            <a:ext cx="2737180" cy="1504490"/>
          </a:xfrm>
          <a:ln>
            <a:noFill/>
          </a:ln>
        </p:spPr>
        <p:txBody>
          <a:bodyPr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Public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10%)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St. Louis</a:t>
            </a:r>
            <a:endParaRPr lang="en-US" sz="1800" b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2E8C80-E747-4831-9A35-00C8948FD26A}"/>
              </a:ext>
            </a:extLst>
          </p:cNvPr>
          <p:cNvSpPr txBox="1">
            <a:spLocks/>
          </p:cNvSpPr>
          <p:nvPr/>
        </p:nvSpPr>
        <p:spPr>
          <a:xfrm>
            <a:off x="8263218" y="1803824"/>
            <a:ext cx="2737180" cy="15044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2000" dirty="0"/>
              <a:t>Other Transit %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(max. 5%)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45000"/>
            </a:pPr>
            <a:r>
              <a:rPr lang="en-US" altLang="en-US" sz="1800" b="0" dirty="0"/>
              <a:t>- Ozarks</a:t>
            </a:r>
            <a:endParaRPr lang="en-US" sz="18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BC1CB-5DC4-4498-B710-446E7A6F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0" t="17341" r="7802" b="7459"/>
          <a:stretch/>
        </p:blipFill>
        <p:spPr>
          <a:xfrm>
            <a:off x="1516667" y="3551658"/>
            <a:ext cx="3110148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D1244-2E8D-467B-9241-3E45B2BCC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5" b="2317"/>
          <a:stretch/>
        </p:blipFill>
        <p:spPr>
          <a:xfrm>
            <a:off x="8157905" y="3551658"/>
            <a:ext cx="2842493" cy="262767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C2229D4D-82ED-4A5A-AD7D-5C145786A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t="14101" r="8795" b="11024"/>
          <a:stretch/>
        </p:blipFill>
        <p:spPr bwMode="auto">
          <a:xfrm>
            <a:off x="4850393" y="3561182"/>
            <a:ext cx="3083934" cy="2618152"/>
          </a:xfrm>
          <a:prstGeom prst="rect">
            <a:avLst/>
          </a:prstGeom>
          <a:noFill/>
          <a:ln w="9525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2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F3985C7-F674-4E14-80F6-2F449336C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65125"/>
            <a:ext cx="9134475" cy="1325563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3600" dirty="0">
                <a:latin typeface="Arial" panose="020B0604020202020204" pitchFamily="34" charset="0"/>
              </a:rPr>
              <a:t>Data Analysis: MSA Comparisons - </a:t>
            </a:r>
            <a:br>
              <a:rPr lang="en-US" altLang="en-US" sz="3600" dirty="0">
                <a:latin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</a:rPr>
              <a:t>Commuter Concentrations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674CE6-6466-44C0-8630-F7F89AD2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4" r="30014"/>
          <a:stretch>
            <a:fillRect/>
          </a:stretch>
        </p:blipFill>
        <p:spPr bwMode="auto">
          <a:xfrm>
            <a:off x="1533525" y="2817813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0014" r="30014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F181F260-246D-45C1-B578-274CFEF6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9" r="33946"/>
          <a:stretch>
            <a:fillRect/>
          </a:stretch>
        </p:blipFill>
        <p:spPr bwMode="auto">
          <a:xfrm>
            <a:off x="7823200" y="2825750"/>
            <a:ext cx="3749675" cy="3665538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6088" t="9" r="33946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72F284-D282-4A93-A9DC-8B035D70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r="26782"/>
          <a:stretch>
            <a:fillRect/>
          </a:stretch>
        </p:blipFill>
        <p:spPr bwMode="auto">
          <a:xfrm>
            <a:off x="4772025" y="1690688"/>
            <a:ext cx="3749675" cy="3665537"/>
          </a:xfrm>
          <a:prstGeom prst="rect">
            <a:avLst/>
          </a:prstGeom>
          <a:noFill/>
          <a:ln w="12600" cap="flat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r="2700000" algn="ctr" rotWithShape="0">
              <a:srgbClr val="808080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44" r="26782"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A5F2-FDEA-4277-8BA4-714AED7E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Statewide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D88F-A93E-4318-A960-D9D4ED401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2000" dirty="0"/>
              <a:t>As expected, a massive majority of Missouri commuters are “Solo Commuters”</a:t>
            </a:r>
          </a:p>
          <a:p>
            <a:pPr marL="285750" indent="-285750"/>
            <a:r>
              <a:rPr lang="en-US" sz="2000" dirty="0"/>
              <a:t>Commuter proportions very similar county to county. Highest numbers of commuters located in Kansas City, St. Louis and along I-44.</a:t>
            </a:r>
          </a:p>
          <a:p>
            <a:pPr marL="285750" indent="-285750"/>
            <a:r>
              <a:rPr lang="en-US" sz="2000" dirty="0"/>
              <a:t>A very small amount of commuters represented who use public transit, walk or are listed as using “other transit”. </a:t>
            </a:r>
          </a:p>
          <a:p>
            <a:pPr marL="285750" indent="-285750"/>
            <a:r>
              <a:rPr lang="en-US" sz="2000" dirty="0"/>
              <a:t>We love our cars!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62D9C-1B87-4BEC-ABA2-30EB2A4E8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57"/>
          <a:stretch/>
        </p:blipFill>
        <p:spPr>
          <a:xfrm>
            <a:off x="6110874" y="1605776"/>
            <a:ext cx="5565404" cy="420949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65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B13A-7AD3-4912-92A7-13F22DC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Urban vs. Rural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0ADD-FB82-49D1-8C9A-C4154399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1" y="1825625"/>
            <a:ext cx="414082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Not a very significant level of difference.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By conducting an Independent T-Test it was found that rural areas do have a decently higher amount of carpoolers and walking commuters.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This could be due to people living in closer proximity to their place of work in rural areas.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97217-015D-490F-8432-4724943F3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4029" y="1793969"/>
            <a:ext cx="5776332" cy="385088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1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BE1-4007-43EA-B8B2-6BE86A1D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Metro vs. Metro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FF82-DD6A-4418-80C0-5BD9D5044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9" y="1605776"/>
            <a:ext cx="4495801" cy="4716965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An ANOVA test revealed significant differences for commute types % between the cities.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 T-Test showed Carpooler % between Kansas City and St. Louis to be significant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Visually notable differences include amount of carpoolers and amount of walking commuters in Springfield.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Could be due to higher percentage of people living near their place of work (i.e. a college campus, manufacturing facility, medical complex). 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88F9F-1988-4CD1-B0E6-E1B848A5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064" y="1951463"/>
            <a:ext cx="5579818" cy="367990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58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Missouri Commuter Analysis</vt:lpstr>
      <vt:lpstr>Motivation &amp; Summary</vt:lpstr>
      <vt:lpstr>Questions &amp; Data</vt:lpstr>
      <vt:lpstr>Data Exploration &amp; Cleanup</vt:lpstr>
      <vt:lpstr>Data Analysis: Commute Type Concentrations in MO</vt:lpstr>
      <vt:lpstr>Data Analysis: MSA Comparisons -  Commuter Concentrations</vt:lpstr>
      <vt:lpstr>Data Analysis: Statewide</vt:lpstr>
      <vt:lpstr>Data Analysis: Urban vs. Rural</vt:lpstr>
      <vt:lpstr>Data Analysis: Metro vs. Metro</vt:lpstr>
      <vt:lpstr>Discussion</vt:lpstr>
      <vt:lpstr>Post-Mortem</vt:lpstr>
      <vt:lpstr>Post-Mortem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Missouri Commuter Analysis</dc:title>
  <dc:creator>s stevener</dc:creator>
  <cp:lastModifiedBy>s stevener</cp:lastModifiedBy>
  <cp:revision>68</cp:revision>
  <dcterms:created xsi:type="dcterms:W3CDTF">2018-11-03T18:08:23Z</dcterms:created>
  <dcterms:modified xsi:type="dcterms:W3CDTF">2018-11-10T06:01:19Z</dcterms:modified>
</cp:coreProperties>
</file>