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Lst>
  <p:notesMasterIdLst>
    <p:notesMasterId r:id="rId23"/>
  </p:notesMasterIdLst>
  <p:sldIdLst>
    <p:sldId id="289" r:id="rId4"/>
    <p:sldId id="256" r:id="rId5"/>
    <p:sldId id="278" r:id="rId6"/>
    <p:sldId id="280" r:id="rId7"/>
    <p:sldId id="257" r:id="rId8"/>
    <p:sldId id="276" r:id="rId9"/>
    <p:sldId id="258" r:id="rId10"/>
    <p:sldId id="259" r:id="rId11"/>
    <p:sldId id="281" r:id="rId12"/>
    <p:sldId id="272" r:id="rId13"/>
    <p:sldId id="290" r:id="rId14"/>
    <p:sldId id="269" r:id="rId15"/>
    <p:sldId id="270" r:id="rId16"/>
    <p:sldId id="274" r:id="rId17"/>
    <p:sldId id="267" r:id="rId18"/>
    <p:sldId id="268" r:id="rId19"/>
    <p:sldId id="283" r:id="rId20"/>
    <p:sldId id="293" r:id="rId21"/>
    <p:sldId id="292" r:id="rId22"/>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5pPr>
    <a:lvl6pPr marL="2286000" algn="l" defTabSz="457200" rtl="0" eaLnBrk="1" latinLnBrk="0" hangingPunct="1">
      <a:defRPr kern="1200">
        <a:solidFill>
          <a:schemeClr val="bg1"/>
        </a:solidFill>
        <a:latin typeface="Arial" charset="0"/>
        <a:ea typeface="ＭＳ Ｐゴシック" charset="0"/>
        <a:cs typeface="ＭＳ Ｐゴシック" charset="0"/>
      </a:defRPr>
    </a:lvl6pPr>
    <a:lvl7pPr marL="2743200" algn="l" defTabSz="457200" rtl="0" eaLnBrk="1" latinLnBrk="0" hangingPunct="1">
      <a:defRPr kern="1200">
        <a:solidFill>
          <a:schemeClr val="bg1"/>
        </a:solidFill>
        <a:latin typeface="Arial" charset="0"/>
        <a:ea typeface="ＭＳ Ｐゴシック" charset="0"/>
        <a:cs typeface="ＭＳ Ｐゴシック" charset="0"/>
      </a:defRPr>
    </a:lvl7pPr>
    <a:lvl8pPr marL="3200400" algn="l" defTabSz="457200" rtl="0" eaLnBrk="1" latinLnBrk="0" hangingPunct="1">
      <a:defRPr kern="1200">
        <a:solidFill>
          <a:schemeClr val="bg1"/>
        </a:solidFill>
        <a:latin typeface="Arial" charset="0"/>
        <a:ea typeface="ＭＳ Ｐゴシック" charset="0"/>
        <a:cs typeface="ＭＳ Ｐゴシック" charset="0"/>
      </a:defRPr>
    </a:lvl8pPr>
    <a:lvl9pPr marL="3657600" algn="l" defTabSz="457200" rtl="0" eaLnBrk="1" latinLnBrk="0" hangingPunct="1">
      <a:defRPr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80"/>
    <a:srgbClr val="666666"/>
    <a:srgbClr val="4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5"/>
  </p:normalViewPr>
  <p:slideViewPr>
    <p:cSldViewPr>
      <p:cViewPr varScale="1">
        <p:scale>
          <a:sx n="85" d="100"/>
          <a:sy n="85" d="100"/>
        </p:scale>
        <p:origin x="1616"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8"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9" name="Rectangle 3"/>
          <p:cNvSpPr>
            <a:spLocks noGrp="1" noRot="1" noChangeAspect="1" noChangeArrowheads="1"/>
          </p:cNvSpPr>
          <p:nvPr>
            <p:ph type="sldImg"/>
          </p:nvPr>
        </p:nvSpPr>
        <p:spPr bwMode="auto">
          <a:xfrm>
            <a:off x="1371600" y="763588"/>
            <a:ext cx="5024438" cy="3767137"/>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p>
      <p:sp>
        <p:nvSpPr>
          <p:cNvPr id="4100"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a:p>
        </p:txBody>
      </p:sp>
      <p:sp>
        <p:nvSpPr>
          <p:cNvPr id="4101"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2"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3"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4"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215900" indent="-214313" algn="r">
              <a:buClrTx/>
              <a:buSzPct val="45000"/>
              <a:buFontTx/>
              <a:buNone/>
              <a:tabLst>
                <a:tab pos="457200" algn="l"/>
                <a:tab pos="914400" algn="l"/>
                <a:tab pos="1371600" algn="l"/>
                <a:tab pos="1828800" algn="l"/>
                <a:tab pos="2286000" algn="l"/>
                <a:tab pos="2743200" algn="l"/>
                <a:tab pos="3200400" algn="l"/>
              </a:tabLst>
              <a:defRPr sz="1400">
                <a:solidFill>
                  <a:srgbClr val="000000"/>
                </a:solidFill>
                <a:latin typeface="Times New Roman" charset="0"/>
                <a:cs typeface="Arial Unicode MS" charset="0"/>
              </a:defRPr>
            </a:lvl1pPr>
          </a:lstStyle>
          <a:p>
            <a:pPr>
              <a:defRPr/>
            </a:pPr>
            <a:fld id="{88310B42-BC61-4C44-8D12-DB25304C609D}" type="slidenum">
              <a:rPr lang="en-US"/>
              <a:pPr>
                <a:defRPr/>
              </a:pPr>
              <a:t>‹#›</a:t>
            </a:fld>
            <a:endParaRPr lang="en-US"/>
          </a:p>
        </p:txBody>
      </p:sp>
    </p:spTree>
    <p:extLst>
      <p:ext uri="{BB962C8B-B14F-4D97-AF65-F5344CB8AC3E}">
        <p14:creationId xmlns:p14="http://schemas.microsoft.com/office/powerpoint/2010/main" val="366467444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1</a:t>
            </a:fld>
            <a:endParaRPr lang="en-US"/>
          </a:p>
        </p:txBody>
      </p:sp>
    </p:spTree>
    <p:extLst>
      <p:ext uri="{BB962C8B-B14F-4D97-AF65-F5344CB8AC3E}">
        <p14:creationId xmlns:p14="http://schemas.microsoft.com/office/powerpoint/2010/main" val="1419281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mn-cs"/>
              </a:rPr>
              <a:t>Readable by humans (fixing bugs, trying to extend): meaningful names, clear style, modular</a:t>
            </a:r>
          </a:p>
          <a:p>
            <a:pPr>
              <a:defRPr/>
            </a:pPr>
            <a:r>
              <a:rPr lang="en-US" dirty="0">
                <a:cs typeface="+mn-cs"/>
              </a:rPr>
              <a:t>Modular code so that </a:t>
            </a:r>
          </a:p>
        </p:txBody>
      </p:sp>
      <p:sp>
        <p:nvSpPr>
          <p:cNvPr id="4" name="Slide Number Placeholder 3"/>
          <p:cNvSpPr>
            <a:spLocks noGrp="1"/>
          </p:cNvSpPr>
          <p:nvPr>
            <p:ph type="sldNum" sz="quarter"/>
          </p:nvPr>
        </p:nvSpPr>
        <p:spPr/>
        <p:txBody>
          <a:bodyPr/>
          <a:lstStyle/>
          <a:p>
            <a:pPr>
              <a:defRPr/>
            </a:pPr>
            <a:fld id="{0DA78097-14AA-FB49-828F-6D4ED9248542}" type="slidenum">
              <a:rPr lang="en-US"/>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99694FE5-EC72-D145-85E7-F2F99555E7B0}" type="slidenum">
              <a:rPr lang="en-US"/>
              <a:pPr>
                <a:defRPr/>
              </a:pPr>
              <a:t>12</a:t>
            </a:fld>
            <a:endParaRPr lang="en-US"/>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240C573-F3D6-C94B-8547-33FEBF4103F6}" type="slidenum">
              <a:rPr lang="en-US"/>
              <a:pPr>
                <a:defRPr/>
              </a:pPr>
              <a:t>13</a:t>
            </a:fld>
            <a:endParaRPr lang="en-US"/>
          </a:p>
        </p:txBody>
      </p:sp>
      <p:sp>
        <p:nvSpPr>
          <p:cNvPr id="3481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481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Mark Holder (see </a:t>
            </a:r>
            <a:r>
              <a:rPr lang="en-US" b="1" dirty="0">
                <a:latin typeface="Courier New"/>
                <a:cs typeface="Courier New"/>
              </a:rPr>
              <a:t>http://</a:t>
            </a:r>
            <a:r>
              <a:rPr lang="en-US" b="1" dirty="0" err="1">
                <a:latin typeface="Courier New"/>
                <a:cs typeface="Courier New"/>
              </a:rPr>
              <a:t>bit.ly</a:t>
            </a:r>
            <a:r>
              <a:rPr lang="en-US" b="1" dirty="0">
                <a:latin typeface="Courier New"/>
                <a:cs typeface="Courier New"/>
              </a:rPr>
              <a:t>/</a:t>
            </a:r>
            <a:r>
              <a:rPr lang="en-US" b="1" dirty="0" err="1">
                <a:latin typeface="Courier New"/>
                <a:cs typeface="Courier New"/>
              </a:rPr>
              <a:t>motivate_git</a:t>
            </a:r>
            <a:r>
              <a:rPr lang="en-US" dirty="0"/>
              <a:t>)</a:t>
            </a:r>
          </a:p>
        </p:txBody>
      </p:sp>
      <p:sp>
        <p:nvSpPr>
          <p:cNvPr id="4" name="Slide Number Placeholder 3"/>
          <p:cNvSpPr>
            <a:spLocks noGrp="1"/>
          </p:cNvSpPr>
          <p:nvPr>
            <p:ph type="sldNum" sz="quarter"/>
          </p:nvPr>
        </p:nvSpPr>
        <p:spPr/>
        <p:txBody>
          <a:bodyPr/>
          <a:lstStyle/>
          <a:p>
            <a:pPr>
              <a:defRPr/>
            </a:pPr>
            <a:fld id="{5113655D-2BA0-F74D-9958-7FD06349B94D}"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C098F7F4-FE51-7143-A67B-2B68544E2A28}" type="slidenum">
              <a:rPr lang="en-US"/>
              <a:pPr>
                <a:defRPr/>
              </a:pPr>
              <a:t>15</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C48F143-8D56-554D-8C57-08C833877765}" type="slidenum">
              <a:rPr lang="en-US"/>
              <a:pPr>
                <a:defRPr/>
              </a:pPr>
              <a:t>16</a:t>
            </a:fld>
            <a:endParaRPr lang="en-US"/>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endParaRPr lang="en-US" dirty="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18</a:t>
            </a:fld>
            <a:endParaRPr lang="en-US"/>
          </a:p>
        </p:txBody>
      </p:sp>
    </p:spTree>
    <p:extLst>
      <p:ext uri="{BB962C8B-B14F-4D97-AF65-F5344CB8AC3E}">
        <p14:creationId xmlns:p14="http://schemas.microsoft.com/office/powerpoint/2010/main" val="1723816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E30301BB-2E2C-9542-BC8E-591F866CF5CE}" type="slidenum">
              <a:rPr lang="en-US"/>
              <a:pPr>
                <a:defRPr/>
              </a:pPr>
              <a:t>2</a:t>
            </a:fld>
            <a:endParaRPr lang="en-US"/>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721957DB-7E65-0346-9BF5-D263A9C05F35}" type="slidenum">
              <a:rPr lang="en-US" sz="1400" smtClean="0">
                <a:latin typeface="Times New Roman" charset="0"/>
              </a:rPr>
              <a:pPr algn="r">
                <a:buClrTx/>
                <a:buFontTx/>
                <a:buNone/>
                <a:defRPr/>
              </a:pPr>
              <a:t>2</a:t>
            </a:fld>
            <a:endParaRPr lang="en-US" sz="1400">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a:t>INTRODUCE SELF + OTHER INSTRUCTORS +  HELPERS + HOSTS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BAF111CD-D858-4C43-B340-D2F0114166B6}" type="slidenum">
              <a:rPr lang="en-US"/>
              <a:pPr>
                <a:defRPr/>
              </a:pPr>
              <a:t>3</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AD7A5D61-4EAB-5A4F-8700-BBCBFF79ACDB}" type="slidenum">
              <a:rPr lang="en-US"/>
              <a:pPr>
                <a:defRPr/>
              </a:pPr>
              <a:t>4</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a:t>In essence, Be nice, we are all here to learn.  (Give them a minute to read on </a:t>
            </a:r>
            <a:r>
              <a:rPr lang="en-US"/>
              <a:t>the board)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5A3D4C44-7069-2043-AD02-B27955259C8D}" type="slidenum">
              <a:rPr lang="en-US"/>
              <a:pPr>
                <a:defRPr/>
              </a:pPr>
              <a:t>5</a:t>
            </a:fld>
            <a:endParaRPr lang="en-US"/>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687F2F30-17EE-2A4A-9A84-D18D6400CC1E}" type="slidenum">
              <a:rPr lang="en-US" sz="1400" smtClean="0">
                <a:latin typeface="Times New Roman" charset="0"/>
              </a:rPr>
              <a:pPr algn="r">
                <a:buClrTx/>
                <a:buFontTx/>
                <a:buNone/>
                <a:defRPr/>
              </a:pPr>
              <a:t>5</a:t>
            </a:fld>
            <a:endParaRPr lang="en-US" sz="1400">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p:nvPr>
        </p:nvSpPr>
        <p:spPr/>
        <p:txBody>
          <a:bodyPr/>
          <a:lstStyle/>
          <a:p>
            <a:pPr>
              <a:defRPr/>
            </a:pPr>
            <a:fld id="{57935A1D-6E09-584F-94BE-2C6AF3161B39}"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68CDB72-8001-C248-A431-D3F703B0D4DA}" type="slidenum">
              <a:rPr lang="en-US"/>
              <a:pPr>
                <a:defRPr/>
              </a:pPr>
              <a:t>7</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12D48F3A-73C5-A749-B7DD-2F09CAD0B84D}" type="slidenum">
              <a:rPr lang="en-US"/>
              <a:pPr>
                <a:defRPr/>
              </a:pPr>
              <a:t>8</a:t>
            </a:fld>
            <a:endParaRPr lang="en-US"/>
          </a:p>
        </p:txBody>
      </p:sp>
      <p:sp>
        <p:nvSpPr>
          <p:cNvPr id="2355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355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0224D4E-3AFC-6840-9EAA-0034BE615DFC}" type="slidenum">
              <a:rPr lang="en-US"/>
              <a:pPr>
                <a:defRPr/>
              </a:pPr>
              <a:t>9</a:t>
            </a:fld>
            <a:endParaRPr lang="en-US"/>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31979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47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7567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371051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530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31347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7852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4081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Tree>
    <p:extLst>
      <p:ext uri="{BB962C8B-B14F-4D97-AF65-F5344CB8AC3E}">
        <p14:creationId xmlns:p14="http://schemas.microsoft.com/office/powerpoint/2010/main" val="412471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141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767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2357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3518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998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91457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p:cNvSpPr>
            <a:spLocks noGrp="1" noChangeArrowheads="1"/>
          </p:cNvSpPr>
          <p:nvPr>
            <p:ph type="sldNum" idx="10"/>
          </p:nvPr>
        </p:nvSpPr>
        <p:spPr>
          <a:ln/>
        </p:spPr>
        <p:txBody>
          <a:bodyPr/>
          <a:lstStyle>
            <a:lvl1pPr>
              <a:defRPr/>
            </a:lvl1pPr>
          </a:lstStyle>
          <a:p>
            <a:pPr>
              <a:defRPr/>
            </a:pPr>
            <a:fld id="{8523422B-394B-9644-B06B-08D0292A8BD6}" type="slidenum">
              <a:rPr lang="en-US"/>
              <a:pPr>
                <a:defRPr/>
              </a:pPr>
              <a:t>‹#›</a:t>
            </a:fld>
            <a:endParaRPr lang="en-US"/>
          </a:p>
        </p:txBody>
      </p:sp>
    </p:spTree>
    <p:extLst>
      <p:ext uri="{BB962C8B-B14F-4D97-AF65-F5344CB8AC3E}">
        <p14:creationId xmlns:p14="http://schemas.microsoft.com/office/powerpoint/2010/main" val="3031921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idx="10"/>
          </p:nvPr>
        </p:nvSpPr>
        <p:spPr>
          <a:ln/>
        </p:spPr>
        <p:txBody>
          <a:bodyPr/>
          <a:lstStyle>
            <a:lvl1pPr>
              <a:defRPr/>
            </a:lvl1pPr>
          </a:lstStyle>
          <a:p>
            <a:pPr>
              <a:defRPr/>
            </a:pPr>
            <a:fld id="{E79BBD9D-83FF-8E4A-8750-92D1DC067F0C}" type="slidenum">
              <a:rPr lang="en-US"/>
              <a:pPr>
                <a:defRPr/>
              </a:pPr>
              <a:t>‹#›</a:t>
            </a:fld>
            <a:endParaRPr lang="en-US"/>
          </a:p>
        </p:txBody>
      </p:sp>
    </p:spTree>
    <p:extLst>
      <p:ext uri="{BB962C8B-B14F-4D97-AF65-F5344CB8AC3E}">
        <p14:creationId xmlns:p14="http://schemas.microsoft.com/office/powerpoint/2010/main" val="3726423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sldNum" idx="10"/>
          </p:nvPr>
        </p:nvSpPr>
        <p:spPr>
          <a:ln/>
        </p:spPr>
        <p:txBody>
          <a:bodyPr/>
          <a:lstStyle>
            <a:lvl1pPr>
              <a:defRPr/>
            </a:lvl1pPr>
          </a:lstStyle>
          <a:p>
            <a:pPr>
              <a:defRPr/>
            </a:pPr>
            <a:fld id="{F5DF7D6F-0D7C-8240-B866-AB8C86ED4BC4}" type="slidenum">
              <a:rPr lang="en-US"/>
              <a:pPr>
                <a:defRPr/>
              </a:pPr>
              <a:t>‹#›</a:t>
            </a:fld>
            <a:endParaRPr lang="en-US"/>
          </a:p>
        </p:txBody>
      </p:sp>
    </p:spTree>
    <p:extLst>
      <p:ext uri="{BB962C8B-B14F-4D97-AF65-F5344CB8AC3E}">
        <p14:creationId xmlns:p14="http://schemas.microsoft.com/office/powerpoint/2010/main" val="3413233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sldNum" idx="10"/>
          </p:nvPr>
        </p:nvSpPr>
        <p:spPr>
          <a:ln/>
        </p:spPr>
        <p:txBody>
          <a:bodyPr/>
          <a:lstStyle>
            <a:lvl1pPr>
              <a:defRPr/>
            </a:lvl1pPr>
          </a:lstStyle>
          <a:p>
            <a:pPr>
              <a:defRPr/>
            </a:pPr>
            <a:fld id="{9504ABE8-1FF3-0542-867D-4D9B0DBBA04F}" type="slidenum">
              <a:rPr lang="en-US"/>
              <a:pPr>
                <a:defRPr/>
              </a:pPr>
              <a:t>‹#›</a:t>
            </a:fld>
            <a:endParaRPr lang="en-US"/>
          </a:p>
        </p:txBody>
      </p:sp>
    </p:spTree>
    <p:extLst>
      <p:ext uri="{BB962C8B-B14F-4D97-AF65-F5344CB8AC3E}">
        <p14:creationId xmlns:p14="http://schemas.microsoft.com/office/powerpoint/2010/main" val="3432467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idx="10"/>
          </p:nvPr>
        </p:nvSpPr>
        <p:spPr>
          <a:ln/>
        </p:spPr>
        <p:txBody>
          <a:bodyPr/>
          <a:lstStyle>
            <a:lvl1pPr>
              <a:defRPr/>
            </a:lvl1pPr>
          </a:lstStyle>
          <a:p>
            <a:pPr>
              <a:defRPr/>
            </a:pPr>
            <a:fld id="{3AB4CD07-128F-2040-921F-D4112A9A323C}" type="slidenum">
              <a:rPr lang="en-US"/>
              <a:pPr>
                <a:defRPr/>
              </a:pPr>
              <a:t>‹#›</a:t>
            </a:fld>
            <a:endParaRPr lang="en-US"/>
          </a:p>
        </p:txBody>
      </p:sp>
    </p:spTree>
    <p:extLst>
      <p:ext uri="{BB962C8B-B14F-4D97-AF65-F5344CB8AC3E}">
        <p14:creationId xmlns:p14="http://schemas.microsoft.com/office/powerpoint/2010/main" val="1762720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Rectangle 12"/>
          <p:cNvSpPr>
            <a:spLocks noGrp="1" noChangeArrowheads="1"/>
          </p:cNvSpPr>
          <p:nvPr>
            <p:ph type="sldNum" idx="10"/>
          </p:nvPr>
        </p:nvSpPr>
        <p:spPr>
          <a:ln/>
        </p:spPr>
        <p:txBody>
          <a:bodyPr/>
          <a:lstStyle>
            <a:lvl1pPr>
              <a:defRPr/>
            </a:lvl1pPr>
          </a:lstStyle>
          <a:p>
            <a:pPr>
              <a:defRPr/>
            </a:pPr>
            <a:fld id="{41A53F67-0AB2-0E47-98A7-769ADDC96DFD}" type="slidenum">
              <a:rPr lang="en-US"/>
              <a:pPr>
                <a:defRPr/>
              </a:pPr>
              <a:t>‹#›</a:t>
            </a:fld>
            <a:endParaRPr lang="en-US"/>
          </a:p>
        </p:txBody>
      </p:sp>
    </p:spTree>
    <p:extLst>
      <p:ext uri="{BB962C8B-B14F-4D97-AF65-F5344CB8AC3E}">
        <p14:creationId xmlns:p14="http://schemas.microsoft.com/office/powerpoint/2010/main" val="3185476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idx="10"/>
          </p:nvPr>
        </p:nvSpPr>
        <p:spPr>
          <a:ln/>
        </p:spPr>
        <p:txBody>
          <a:bodyPr/>
          <a:lstStyle>
            <a:lvl1pPr>
              <a:defRPr/>
            </a:lvl1pPr>
          </a:lstStyle>
          <a:p>
            <a:pPr>
              <a:defRPr/>
            </a:pPr>
            <a:fld id="{26F05C01-B464-B140-B132-D4764698BD13}" type="slidenum">
              <a:rPr lang="en-US"/>
              <a:pPr>
                <a:defRPr/>
              </a:pPr>
              <a:t>‹#›</a:t>
            </a:fld>
            <a:endParaRPr lang="en-US"/>
          </a:p>
        </p:txBody>
      </p:sp>
    </p:spTree>
    <p:extLst>
      <p:ext uri="{BB962C8B-B14F-4D97-AF65-F5344CB8AC3E}">
        <p14:creationId xmlns:p14="http://schemas.microsoft.com/office/powerpoint/2010/main" val="402362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64515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EFE6DBC8-BA1C-0448-8E27-2DEED4C4CBB8}" type="slidenum">
              <a:rPr lang="en-US"/>
              <a:pPr>
                <a:defRPr/>
              </a:pPr>
              <a:t>‹#›</a:t>
            </a:fld>
            <a:endParaRPr lang="en-US"/>
          </a:p>
        </p:txBody>
      </p:sp>
    </p:spTree>
    <p:extLst>
      <p:ext uri="{BB962C8B-B14F-4D97-AF65-F5344CB8AC3E}">
        <p14:creationId xmlns:p14="http://schemas.microsoft.com/office/powerpoint/2010/main" val="4269226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CF241C00-75FE-1D4E-97B6-B79230625DFF}" type="slidenum">
              <a:rPr lang="en-US"/>
              <a:pPr>
                <a:defRPr/>
              </a:pPr>
              <a:t>‹#›</a:t>
            </a:fld>
            <a:endParaRPr lang="en-US"/>
          </a:p>
        </p:txBody>
      </p:sp>
    </p:spTree>
    <p:extLst>
      <p:ext uri="{BB962C8B-B14F-4D97-AF65-F5344CB8AC3E}">
        <p14:creationId xmlns:p14="http://schemas.microsoft.com/office/powerpoint/2010/main" val="187483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idx="10"/>
          </p:nvPr>
        </p:nvSpPr>
        <p:spPr>
          <a:ln/>
        </p:spPr>
        <p:txBody>
          <a:bodyPr/>
          <a:lstStyle>
            <a:lvl1pPr>
              <a:defRPr/>
            </a:lvl1pPr>
          </a:lstStyle>
          <a:p>
            <a:pPr>
              <a:defRPr/>
            </a:pPr>
            <a:fld id="{A151AB1A-B869-6846-85B5-699E1960E64D}" type="slidenum">
              <a:rPr lang="en-US"/>
              <a:pPr>
                <a:defRPr/>
              </a:pPr>
              <a:t>‹#›</a:t>
            </a:fld>
            <a:endParaRPr lang="en-US"/>
          </a:p>
        </p:txBody>
      </p:sp>
    </p:spTree>
    <p:extLst>
      <p:ext uri="{BB962C8B-B14F-4D97-AF65-F5344CB8AC3E}">
        <p14:creationId xmlns:p14="http://schemas.microsoft.com/office/powerpoint/2010/main" val="325326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idx="10"/>
          </p:nvPr>
        </p:nvSpPr>
        <p:spPr>
          <a:ln/>
        </p:spPr>
        <p:txBody>
          <a:bodyPr/>
          <a:lstStyle>
            <a:lvl1pPr>
              <a:defRPr/>
            </a:lvl1pPr>
          </a:lstStyle>
          <a:p>
            <a:pPr>
              <a:defRPr/>
            </a:pPr>
            <a:fld id="{0F4AD7A0-C9BF-5F44-BBCD-710A8B96D2EF}" type="slidenum">
              <a:rPr lang="en-US"/>
              <a:pPr>
                <a:defRPr/>
              </a:pPr>
              <a:t>‹#›</a:t>
            </a:fld>
            <a:endParaRPr lang="en-US"/>
          </a:p>
        </p:txBody>
      </p:sp>
    </p:spTree>
    <p:extLst>
      <p:ext uri="{BB962C8B-B14F-4D97-AF65-F5344CB8AC3E}">
        <p14:creationId xmlns:p14="http://schemas.microsoft.com/office/powerpoint/2010/main" val="348976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607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57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Tree>
    <p:extLst>
      <p:ext uri="{BB962C8B-B14F-4D97-AF65-F5344CB8AC3E}">
        <p14:creationId xmlns:p14="http://schemas.microsoft.com/office/powerpoint/2010/main" val="28509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12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96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1493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1027"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8"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9"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0"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1"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2"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3"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2051"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2"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3"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5"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6"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7"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2059" name="Text Box 11"/>
          <p:cNvSpPr txBox="1">
            <a:spLocks noChangeArrowheads="1"/>
          </p:cNvSpPr>
          <p:nvPr/>
        </p:nvSpPr>
        <p:spPr bwMode="auto">
          <a:xfrm>
            <a:off x="8361363" y="6948488"/>
            <a:ext cx="1279525" cy="369887"/>
          </a:xfrm>
          <a:prstGeom prst="rect">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lnSpc>
                <a:spcPct val="102000"/>
              </a:lnSpc>
              <a:buClrTx/>
              <a:buFontTx/>
              <a:buNone/>
              <a:defRPr/>
            </a:pPr>
            <a:r>
              <a:rPr lang="en-US" sz="1600">
                <a:solidFill>
                  <a:srgbClr val="280099"/>
                </a:solidFill>
                <a:latin typeface="Droid Sans" charset="0"/>
                <a:cs typeface="Arial Unicode MS" charset="0"/>
              </a:rPr>
              <a:t> </a:t>
            </a:r>
          </a:p>
        </p:txBody>
      </p:sp>
      <p:grpSp>
        <p:nvGrpSpPr>
          <p:cNvPr id="2054" name="Group 12"/>
          <p:cNvGrpSpPr>
            <a:grpSpLocks/>
          </p:cNvGrpSpPr>
          <p:nvPr/>
        </p:nvGrpSpPr>
        <p:grpSpPr bwMode="auto">
          <a:xfrm>
            <a:off x="228600" y="227013"/>
            <a:ext cx="9599613" cy="6718300"/>
            <a:chOff x="144" y="143"/>
            <a:chExt cx="6047" cy="4232"/>
          </a:xfrm>
        </p:grpSpPr>
        <p:sp>
          <p:nvSpPr>
            <p:cNvPr id="2061" name="Line 1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2" name="Line 1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3" name="Line 1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4" name="Line 1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5" name="Line 1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6" name="Line 1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7" name="Line 1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3075"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6"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7"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8"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9"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0"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1"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3082" name="Text Box 10"/>
          <p:cNvSpPr txBox="1">
            <a:spLocks noChangeArrowheads="1"/>
          </p:cNvSpPr>
          <p:nvPr/>
        </p:nvSpPr>
        <p:spPr bwMode="auto">
          <a:xfrm>
            <a:off x="503238" y="6884988"/>
            <a:ext cx="2352675" cy="523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3" name="Text Box 11"/>
          <p:cNvSpPr txBox="1">
            <a:spLocks noChangeArrowheads="1"/>
          </p:cNvSpPr>
          <p:nvPr/>
        </p:nvSpPr>
        <p:spPr bwMode="auto">
          <a:xfrm>
            <a:off x="3444875" y="6884988"/>
            <a:ext cx="3190875" cy="523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4" name="Rectangle 12"/>
          <p:cNvSpPr>
            <a:spLocks noGrp="1" noChangeArrowheads="1"/>
          </p:cNvSpPr>
          <p:nvPr>
            <p:ph type="sldNum"/>
          </p:nvPr>
        </p:nvSpPr>
        <p:spPr bwMode="auto">
          <a:xfrm>
            <a:off x="7224713" y="6884988"/>
            <a:ext cx="2349500" cy="5207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100800" tIns="50400" rIns="100800" bIns="50400" numCol="1" anchor="t" anchorCtr="0" compatLnSpc="1">
            <a:prstTxWarp prst="textNoShape">
              <a:avLst/>
            </a:prstTxWarp>
          </a:bodyPr>
          <a:lstStyle>
            <a:lvl1pPr marL="215900" indent="-214313">
              <a:lnSpc>
                <a:spcPct val="100000"/>
              </a:lnSpc>
              <a:buClrTx/>
              <a:buSzPct val="45000"/>
              <a:buFontTx/>
              <a:buNone/>
              <a:tabLst>
                <a:tab pos="457200" algn="l"/>
                <a:tab pos="914400" algn="l"/>
                <a:tab pos="1371600" algn="l"/>
                <a:tab pos="1828800" algn="l"/>
                <a:tab pos="2286000" algn="l"/>
              </a:tabLst>
              <a:defRPr sz="2400">
                <a:solidFill>
                  <a:srgbClr val="000000"/>
                </a:solidFill>
                <a:latin typeface="Times New Roman" charset="0"/>
                <a:cs typeface="DejaVu Sans" charset="0"/>
              </a:defRPr>
            </a:lvl1pPr>
          </a:lstStyle>
          <a:p>
            <a:pPr>
              <a:defRPr/>
            </a:pPr>
            <a:fld id="{1B9F2CF9-E00A-1849-BEDE-1E9ADE7D15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8254119" cy="20817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b="1" dirty="0">
                <a:solidFill>
                  <a:srgbClr val="000000"/>
                </a:solidFill>
              </a:rPr>
              <a:t>Workshop Website</a:t>
            </a:r>
          </a:p>
          <a:p>
            <a:r>
              <a:rPr lang="en-US" sz="2800" dirty="0">
                <a:solidFill>
                  <a:schemeClr val="accent6"/>
                </a:solidFill>
              </a:rPr>
              <a:t>http://</a:t>
            </a:r>
            <a:r>
              <a:rPr lang="en-US" sz="2800" dirty="0" err="1">
                <a:solidFill>
                  <a:schemeClr val="accent6"/>
                </a:solidFill>
              </a:rPr>
              <a:t>sarahlrstevens.info</a:t>
            </a:r>
            <a:r>
              <a:rPr lang="en-US" sz="2800" dirty="0">
                <a:solidFill>
                  <a:schemeClr val="accent6"/>
                </a:solidFill>
              </a:rPr>
              <a:t>/2018-03-29-setac-yes/</a:t>
            </a:r>
          </a:p>
          <a:p>
            <a:endParaRPr lang="en-US" sz="2800" dirty="0">
              <a:solidFill>
                <a:srgbClr val="000000"/>
              </a:solidFill>
            </a:endParaRPr>
          </a:p>
          <a:p>
            <a:r>
              <a:rPr lang="en-US" sz="2800" b="1" dirty="0" err="1">
                <a:solidFill>
                  <a:srgbClr val="000000"/>
                </a:solidFill>
              </a:rPr>
              <a:t>Etherpad</a:t>
            </a:r>
            <a:r>
              <a:rPr lang="en-US" sz="2800" b="1" dirty="0">
                <a:solidFill>
                  <a:srgbClr val="000000"/>
                </a:solidFill>
              </a:rPr>
              <a:t> (for collaborative notes)</a:t>
            </a:r>
          </a:p>
          <a:p>
            <a:r>
              <a:rPr lang="en-US" sz="2700" dirty="0">
                <a:solidFill>
                  <a:schemeClr val="accent6"/>
                </a:solidFill>
              </a:rPr>
              <a:t>http://</a:t>
            </a:r>
            <a:r>
              <a:rPr lang="en-US" sz="2700" dirty="0" err="1">
                <a:solidFill>
                  <a:schemeClr val="accent6"/>
                </a:solidFill>
              </a:rPr>
              <a:t>pad.software-carpentry.org</a:t>
            </a:r>
            <a:r>
              <a:rPr lang="en-US" sz="2700" dirty="0">
                <a:solidFill>
                  <a:schemeClr val="accent6"/>
                </a:solidFill>
              </a:rPr>
              <a:t>/</a:t>
            </a:r>
            <a:r>
              <a:rPr lang="en-US" sz="2400" dirty="0">
                <a:solidFill>
                  <a:schemeClr val="accent6"/>
                </a:solidFill>
              </a:rPr>
              <a:t>2018-03-29-setac-yes</a:t>
            </a:r>
            <a:endParaRPr lang="en-US" sz="2700" dirty="0">
              <a:solidFill>
                <a:schemeClr val="accent6"/>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Welcome to the Workshop!</a:t>
            </a:r>
          </a:p>
        </p:txBody>
      </p:sp>
    </p:spTree>
    <p:extLst>
      <p:ext uri="{BB962C8B-B14F-4D97-AF65-F5344CB8AC3E}">
        <p14:creationId xmlns:p14="http://schemas.microsoft.com/office/powerpoint/2010/main" val="1900071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768349" y="303213"/>
            <a:ext cx="9072563" cy="12588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latin typeface="Arial" charset="0"/>
                <a:ea typeface="ＭＳ Ｐゴシック" charset="0"/>
                <a:cs typeface="ＭＳ Ｐゴシック" charset="0"/>
              </a:rPr>
              <a:t>Software Carpentry Practices</a:t>
            </a:r>
          </a:p>
        </p:txBody>
      </p:sp>
      <p:sp>
        <p:nvSpPr>
          <p:cNvPr id="34818" name="Content Placeholder 2"/>
          <p:cNvSpPr>
            <a:spLocks noGrp="1"/>
          </p:cNvSpPr>
          <p:nvPr>
            <p:ph sz="half" idx="1"/>
          </p:nvPr>
        </p:nvSpPr>
        <p:spPr bwMode="auto">
          <a:xfrm>
            <a:off x="468313" y="1493838"/>
            <a:ext cx="4459287" cy="4343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Write software for people, not computers</a:t>
            </a:r>
          </a:p>
          <a:p>
            <a:pPr marL="457200" indent="-457200">
              <a:buFont typeface="Arial" charset="0"/>
              <a:buChar char="•"/>
            </a:pPr>
            <a:r>
              <a:rPr lang="en-US" dirty="0">
                <a:latin typeface="Arial" charset="0"/>
                <a:ea typeface="ＭＳ Ｐゴシック" charset="0"/>
              </a:rPr>
              <a:t>Automate repetitive tasks</a:t>
            </a:r>
          </a:p>
          <a:p>
            <a:pPr marL="457200" indent="-457200">
              <a:buFont typeface="Arial" charset="0"/>
              <a:buChar char="•"/>
            </a:pPr>
            <a:r>
              <a:rPr lang="en-US" dirty="0">
                <a:latin typeface="Arial" charset="0"/>
                <a:ea typeface="ＭＳ Ｐゴシック" charset="0"/>
              </a:rPr>
              <a:t>Use the computer to record history</a:t>
            </a:r>
          </a:p>
          <a:p>
            <a:pPr marL="457200" indent="-457200">
              <a:buFont typeface="Arial" charset="0"/>
              <a:buChar char="•"/>
            </a:pPr>
            <a:r>
              <a:rPr lang="en-US" dirty="0">
                <a:latin typeface="Arial" charset="0"/>
                <a:ea typeface="ＭＳ Ｐゴシック" charset="0"/>
              </a:rPr>
              <a:t>Make incremental changes</a:t>
            </a:r>
          </a:p>
          <a:p>
            <a:pPr marL="457200" indent="-457200">
              <a:buFont typeface="Arial" charset="0"/>
              <a:buChar char="•"/>
            </a:pPr>
            <a:r>
              <a:rPr lang="en-US" dirty="0">
                <a:latin typeface="Arial" charset="0"/>
                <a:ea typeface="ＭＳ Ｐゴシック" charset="0"/>
              </a:rPr>
              <a:t>Use version control</a:t>
            </a:r>
          </a:p>
        </p:txBody>
      </p:sp>
      <p:sp>
        <p:nvSpPr>
          <p:cNvPr id="34819" name="Content Placeholder 3"/>
          <p:cNvSpPr>
            <a:spLocks noGrp="1"/>
          </p:cNvSpPr>
          <p:nvPr>
            <p:ph sz="half" idx="2"/>
          </p:nvPr>
        </p:nvSpPr>
        <p:spPr bwMode="auto">
          <a:xfrm>
            <a:off x="5116513" y="1493838"/>
            <a:ext cx="4460875" cy="3733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Don’t repeat yourself</a:t>
            </a:r>
          </a:p>
          <a:p>
            <a:pPr marL="457200" indent="-457200">
              <a:buFont typeface="Arial" charset="0"/>
              <a:buChar char="•"/>
            </a:pPr>
            <a:r>
              <a:rPr lang="en-US" dirty="0">
                <a:latin typeface="Arial" charset="0"/>
                <a:ea typeface="ＭＳ Ｐゴシック" charset="0"/>
              </a:rPr>
              <a:t>Plan for mistakes</a:t>
            </a:r>
          </a:p>
          <a:p>
            <a:pPr marL="457200" indent="-457200">
              <a:buFont typeface="Arial" charset="0"/>
              <a:buChar char="•"/>
            </a:pPr>
            <a:r>
              <a:rPr lang="en-US" dirty="0">
                <a:latin typeface="Arial" charset="0"/>
                <a:ea typeface="ＭＳ Ｐゴシック" charset="0"/>
              </a:rPr>
              <a:t>First make it correct, then make it fast</a:t>
            </a:r>
          </a:p>
          <a:p>
            <a:pPr marL="457200" indent="-457200">
              <a:buFont typeface="Arial" charset="0"/>
              <a:buChar char="•"/>
            </a:pPr>
            <a:r>
              <a:rPr lang="en-US" dirty="0">
                <a:latin typeface="Arial" charset="0"/>
                <a:ea typeface="ＭＳ Ｐゴシック" charset="0"/>
              </a:rPr>
              <a:t>Document design &amp; purpose, not just mechanics</a:t>
            </a:r>
          </a:p>
          <a:p>
            <a:pPr marL="457200" indent="-457200">
              <a:buFont typeface="Arial" charset="0"/>
              <a:buChar char="•"/>
            </a:pPr>
            <a:r>
              <a:rPr lang="en-US" dirty="0">
                <a:latin typeface="Arial" charset="0"/>
                <a:ea typeface="ＭＳ Ｐゴシック" charset="0"/>
              </a:rPr>
              <a:t>Conduct code reviews</a:t>
            </a:r>
          </a:p>
          <a:p>
            <a:pPr marL="457200" indent="-457200">
              <a:buFont typeface="Arial" charset="0"/>
              <a:buChar char="•"/>
            </a:pPr>
            <a:endParaRPr lang="en-US" dirty="0">
              <a:latin typeface="Arial" charset="0"/>
              <a:ea typeface="ＭＳ Ｐゴシック" charset="0"/>
            </a:endParaRPr>
          </a:p>
        </p:txBody>
      </p:sp>
      <p:sp>
        <p:nvSpPr>
          <p:cNvPr id="5" name="TextBox 4"/>
          <p:cNvSpPr txBox="1"/>
          <p:nvPr/>
        </p:nvSpPr>
        <p:spPr>
          <a:xfrm>
            <a:off x="5497512" y="6035645"/>
            <a:ext cx="4191000" cy="868392"/>
          </a:xfrm>
          <a:prstGeom prst="rect">
            <a:avLst/>
          </a:prstGeom>
          <a:noFill/>
        </p:spPr>
        <p:txBody>
          <a:bodyPr>
            <a:spAutoFit/>
          </a:bodyPr>
          <a:lstStyle/>
          <a:p>
            <a:pPr>
              <a:defRPr/>
            </a:pPr>
            <a:r>
              <a:rPr lang="en-US" dirty="0">
                <a:solidFill>
                  <a:schemeClr val="bg1">
                    <a:lumMod val="50000"/>
                  </a:schemeClr>
                </a:solidFill>
              </a:rPr>
              <a:t>Wilson et al. (2014) Best practices for scientific computing. </a:t>
            </a:r>
            <a:r>
              <a:rPr lang="en-US" dirty="0" err="1">
                <a:solidFill>
                  <a:schemeClr val="bg1">
                    <a:lumMod val="50000"/>
                  </a:schemeClr>
                </a:solidFill>
              </a:rPr>
              <a:t>PLoS</a:t>
            </a:r>
            <a:r>
              <a:rPr lang="en-US" dirty="0">
                <a:solidFill>
                  <a:schemeClr val="bg1">
                    <a:lumMod val="50000"/>
                  </a:schemeClr>
                </a:solidFill>
              </a:rPr>
              <a:t> Biology 12: e1001745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Enough Practices</a:t>
            </a:r>
          </a:p>
        </p:txBody>
      </p:sp>
      <p:sp>
        <p:nvSpPr>
          <p:cNvPr id="3" name="Content Placeholder 2"/>
          <p:cNvSpPr>
            <a:spLocks noGrp="1"/>
          </p:cNvSpPr>
          <p:nvPr>
            <p:ph sz="half" idx="1"/>
          </p:nvPr>
        </p:nvSpPr>
        <p:spPr>
          <a:xfrm>
            <a:off x="504825" y="1570037"/>
            <a:ext cx="4459288" cy="4989512"/>
          </a:xfrm>
        </p:spPr>
        <p:txBody>
          <a:bodyPr/>
          <a:lstStyle/>
          <a:p>
            <a:pPr marL="457200" indent="-457200">
              <a:buFont typeface="Arial" charset="0"/>
              <a:buChar char="•"/>
            </a:pPr>
            <a:r>
              <a:rPr lang="en-US" dirty="0"/>
              <a:t>Data management - </a:t>
            </a:r>
            <a:r>
              <a:rPr lang="en-US" sz="2000" dirty="0">
                <a:solidFill>
                  <a:schemeClr val="bg1">
                    <a:lumMod val="50000"/>
                  </a:schemeClr>
                </a:solidFill>
              </a:rPr>
              <a:t>saving both raw and intermediate forms, documenting all steps, creating tidy data amenable to analysis</a:t>
            </a:r>
            <a:endParaRPr lang="en-US" sz="2400" dirty="0">
              <a:solidFill>
                <a:schemeClr val="bg1">
                  <a:lumMod val="50000"/>
                </a:schemeClr>
              </a:solidFill>
            </a:endParaRPr>
          </a:p>
          <a:p>
            <a:pPr marL="457200" indent="-457200">
              <a:buFont typeface="Arial" charset="0"/>
              <a:buChar char="•"/>
            </a:pPr>
            <a:r>
              <a:rPr lang="en-US" dirty="0"/>
              <a:t>Software</a:t>
            </a:r>
            <a:r>
              <a:rPr lang="en-US" sz="2400" dirty="0"/>
              <a:t> -  </a:t>
            </a:r>
            <a:r>
              <a:rPr lang="en-US" sz="2000" dirty="0">
                <a:solidFill>
                  <a:schemeClr val="bg1">
                    <a:lumMod val="50000"/>
                  </a:schemeClr>
                </a:solidFill>
              </a:rPr>
              <a:t>writing, organizing, and sharing scripts and programs used in an analysis</a:t>
            </a:r>
          </a:p>
          <a:p>
            <a:pPr marL="457200" indent="-457200">
              <a:buFont typeface="Arial" charset="0"/>
              <a:buChar char="•"/>
            </a:pPr>
            <a:r>
              <a:rPr lang="en-US" dirty="0"/>
              <a:t>Collaboration</a:t>
            </a:r>
            <a:r>
              <a:rPr lang="en-US" sz="2400" dirty="0"/>
              <a:t> - </a:t>
            </a:r>
            <a:r>
              <a:rPr lang="en-US" sz="2000" dirty="0">
                <a:solidFill>
                  <a:schemeClr val="bg1">
                    <a:lumMod val="50000"/>
                  </a:schemeClr>
                </a:solidFill>
              </a:rPr>
              <a:t>making it easy for existing and new collaborators to understand and contribute to a project</a:t>
            </a:r>
          </a:p>
          <a:p>
            <a:endParaRPr lang="en-US" sz="2400" dirty="0"/>
          </a:p>
          <a:p>
            <a:endParaRPr lang="en-US" sz="2400" dirty="0"/>
          </a:p>
          <a:p>
            <a:endParaRPr lang="en-US" sz="2400" dirty="0"/>
          </a:p>
        </p:txBody>
      </p:sp>
      <p:sp>
        <p:nvSpPr>
          <p:cNvPr id="4" name="Content Placeholder 3"/>
          <p:cNvSpPr>
            <a:spLocks noGrp="1"/>
          </p:cNvSpPr>
          <p:nvPr>
            <p:ph sz="half" idx="2"/>
          </p:nvPr>
        </p:nvSpPr>
        <p:spPr>
          <a:xfrm>
            <a:off x="5116513" y="1570037"/>
            <a:ext cx="4460875" cy="4989512"/>
          </a:xfrm>
        </p:spPr>
        <p:txBody>
          <a:bodyPr/>
          <a:lstStyle/>
          <a:p>
            <a:pPr marL="457200" indent="-457200">
              <a:buFont typeface="Arial" charset="0"/>
              <a:buChar char="•"/>
            </a:pPr>
            <a:r>
              <a:rPr lang="en-US" dirty="0"/>
              <a:t>Project organization </a:t>
            </a:r>
            <a:r>
              <a:rPr lang="en-US" sz="2400" dirty="0"/>
              <a:t>- </a:t>
            </a:r>
            <a:r>
              <a:rPr lang="en-US" sz="2000" dirty="0">
                <a:solidFill>
                  <a:schemeClr val="bg1">
                    <a:lumMod val="50000"/>
                  </a:schemeClr>
                </a:solidFill>
              </a:rPr>
              <a:t>organizing the digital artifacts of a project to ease discovery and understanding</a:t>
            </a:r>
            <a:endParaRPr lang="en-US" sz="2400" dirty="0">
              <a:solidFill>
                <a:schemeClr val="bg1">
                  <a:lumMod val="50000"/>
                </a:schemeClr>
              </a:solidFill>
            </a:endParaRPr>
          </a:p>
          <a:p>
            <a:pPr marL="457200" indent="-457200">
              <a:buFont typeface="Arial" charset="0"/>
              <a:buChar char="•"/>
            </a:pPr>
            <a:r>
              <a:rPr lang="en-US" dirty="0"/>
              <a:t>Tracking changes </a:t>
            </a:r>
            <a:r>
              <a:rPr lang="en-US" sz="2400" dirty="0"/>
              <a:t>- </a:t>
            </a:r>
            <a:r>
              <a:rPr lang="en-US" sz="2000" dirty="0">
                <a:solidFill>
                  <a:schemeClr val="bg1">
                    <a:lumMod val="50000"/>
                  </a:schemeClr>
                </a:solidFill>
              </a:rPr>
              <a:t>recording how various components of your project change over time</a:t>
            </a:r>
            <a:endParaRPr lang="en-US" sz="2400" dirty="0">
              <a:solidFill>
                <a:schemeClr val="bg1">
                  <a:lumMod val="50000"/>
                </a:schemeClr>
              </a:solidFill>
            </a:endParaRPr>
          </a:p>
          <a:p>
            <a:pPr marL="457200" indent="-457200">
              <a:buFont typeface="Arial" charset="0"/>
              <a:buChar char="•"/>
            </a:pPr>
            <a:r>
              <a:rPr lang="en-US" dirty="0"/>
              <a:t>Manuscripts</a:t>
            </a:r>
            <a:r>
              <a:rPr lang="en-US" sz="2400" dirty="0"/>
              <a:t> - </a:t>
            </a:r>
            <a:r>
              <a:rPr lang="en-US" sz="2000" dirty="0">
                <a:solidFill>
                  <a:schemeClr val="bg1">
                    <a:lumMod val="50000"/>
                  </a:schemeClr>
                </a:solidFill>
              </a:rPr>
              <a:t>writing manuscripts in a way that leaves an audit trail and minimizes manual merging of conflicts</a:t>
            </a:r>
            <a:endParaRPr lang="en-US" sz="2400" dirty="0">
              <a:solidFill>
                <a:schemeClr val="bg1">
                  <a:lumMod val="50000"/>
                </a:schemeClr>
              </a:solidFill>
            </a:endParaRPr>
          </a:p>
        </p:txBody>
      </p:sp>
      <p:sp>
        <p:nvSpPr>
          <p:cNvPr id="5" name="TextBox 4"/>
          <p:cNvSpPr txBox="1"/>
          <p:nvPr/>
        </p:nvSpPr>
        <p:spPr>
          <a:xfrm>
            <a:off x="5386388" y="6038800"/>
            <a:ext cx="4191000" cy="865237"/>
          </a:xfrm>
          <a:prstGeom prst="rect">
            <a:avLst/>
          </a:prstGeom>
          <a:noFill/>
        </p:spPr>
        <p:txBody>
          <a:bodyPr>
            <a:spAutoFit/>
          </a:bodyPr>
          <a:lstStyle/>
          <a:p>
            <a:pPr>
              <a:defRPr/>
            </a:pPr>
            <a:r>
              <a:rPr lang="en-US" dirty="0">
                <a:solidFill>
                  <a:schemeClr val="bg1">
                    <a:lumMod val="50000"/>
                  </a:schemeClr>
                </a:solidFill>
              </a:rPr>
              <a:t>Wilson et al. (2017) Good enough practices in scientific computing. </a:t>
            </a:r>
            <a:r>
              <a:rPr lang="it-IT" dirty="0" err="1">
                <a:solidFill>
                  <a:schemeClr val="bg1">
                    <a:lumMod val="50000"/>
                  </a:schemeClr>
                </a:solidFill>
              </a:rPr>
              <a:t>PLoS</a:t>
            </a:r>
            <a:r>
              <a:rPr lang="it-IT" dirty="0">
                <a:solidFill>
                  <a:schemeClr val="bg1">
                    <a:lumMod val="50000"/>
                  </a:schemeClr>
                </a:solidFill>
              </a:rPr>
              <a:t> </a:t>
            </a:r>
            <a:r>
              <a:rPr lang="it-IT" dirty="0" err="1">
                <a:solidFill>
                  <a:schemeClr val="bg1">
                    <a:lumMod val="50000"/>
                  </a:schemeClr>
                </a:solidFill>
              </a:rPr>
              <a:t>Comput</a:t>
            </a:r>
            <a:r>
              <a:rPr lang="it-IT" dirty="0">
                <a:solidFill>
                  <a:schemeClr val="bg1">
                    <a:lumMod val="50000"/>
                  </a:schemeClr>
                </a:solidFill>
              </a:rPr>
              <a:t> </a:t>
            </a:r>
            <a:r>
              <a:rPr lang="it-IT" dirty="0" err="1">
                <a:solidFill>
                  <a:schemeClr val="bg1">
                    <a:lumMod val="50000"/>
                  </a:schemeClr>
                </a:solidFill>
              </a:rPr>
              <a:t>Biol</a:t>
            </a:r>
            <a:r>
              <a:rPr lang="it-IT" dirty="0">
                <a:solidFill>
                  <a:schemeClr val="bg1">
                    <a:lumMod val="50000"/>
                  </a:schemeClr>
                </a:solidFill>
              </a:rPr>
              <a:t> 13(6): e1005510</a:t>
            </a:r>
          </a:p>
        </p:txBody>
      </p:sp>
    </p:spTree>
    <p:extLst>
      <p:ext uri="{BB962C8B-B14F-4D97-AF65-F5344CB8AC3E}">
        <p14:creationId xmlns:p14="http://schemas.microsoft.com/office/powerpoint/2010/main" val="52044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Thoughts on Productivity and Automation</a:t>
            </a:r>
          </a:p>
        </p:txBody>
      </p:sp>
      <p:cxnSp>
        <p:nvCxnSpPr>
          <p:cNvPr id="18434" name="AutoShape 2"/>
          <p:cNvCxnSpPr>
            <a:cxnSpLocks noChangeShapeType="1"/>
          </p:cNvCxnSpPr>
          <p:nvPr/>
        </p:nvCxnSpPr>
        <p:spPr bwMode="auto">
          <a:xfrm flipV="1">
            <a:off x="1411288" y="2166938"/>
            <a:ext cx="3175" cy="3802062"/>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18435" name="AutoShape 3"/>
          <p:cNvCxnSpPr>
            <a:cxnSpLocks noChangeShapeType="1"/>
          </p:cNvCxnSpPr>
          <p:nvPr/>
        </p:nvCxnSpPr>
        <p:spPr bwMode="auto">
          <a:xfrm>
            <a:off x="1411288" y="5969000"/>
            <a:ext cx="7431087" cy="1588"/>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sp>
        <p:nvSpPr>
          <p:cNvPr id="18436" name="Text Box 4"/>
          <p:cNvSpPr txBox="1">
            <a:spLocks noChangeArrowheads="1"/>
          </p:cNvSpPr>
          <p:nvPr/>
        </p:nvSpPr>
        <p:spPr bwMode="auto">
          <a:xfrm>
            <a:off x="7870825" y="6126163"/>
            <a:ext cx="955675"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a:t>Time</a:t>
            </a:r>
          </a:p>
        </p:txBody>
      </p:sp>
      <p:sp>
        <p:nvSpPr>
          <p:cNvPr id="18437" name="Text Box 5"/>
          <p:cNvSpPr txBox="1">
            <a:spLocks noChangeArrowheads="1"/>
          </p:cNvSpPr>
          <p:nvPr/>
        </p:nvSpPr>
        <p:spPr bwMode="auto">
          <a:xfrm rot="16200000">
            <a:off x="-391319" y="3453607"/>
            <a:ext cx="2903537"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a:t>Cumulative Effort</a:t>
            </a:r>
          </a:p>
        </p:txBody>
      </p:sp>
      <p:sp>
        <p:nvSpPr>
          <p:cNvPr id="18438" name="Line 6"/>
          <p:cNvSpPr>
            <a:spLocks noChangeShapeType="1"/>
          </p:cNvSpPr>
          <p:nvPr/>
        </p:nvSpPr>
        <p:spPr bwMode="auto">
          <a:xfrm flipV="1">
            <a:off x="1411288" y="2451100"/>
            <a:ext cx="6624637" cy="3521075"/>
          </a:xfrm>
          <a:prstGeom prst="line">
            <a:avLst/>
          </a:prstGeom>
          <a:noFill/>
          <a:ln w="38160" cap="sq">
            <a:solidFill>
              <a:srgbClr val="C0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8439" name="Freeform 7"/>
          <p:cNvSpPr>
            <a:spLocks noChangeArrowheads="1"/>
          </p:cNvSpPr>
          <p:nvPr/>
        </p:nvSpPr>
        <p:spPr bwMode="auto">
          <a:xfrm>
            <a:off x="1416050" y="3476625"/>
            <a:ext cx="6632575" cy="2501900"/>
          </a:xfrm>
          <a:custGeom>
            <a:avLst/>
            <a:gdLst>
              <a:gd name="G0" fmla="+- 11633 0 0"/>
              <a:gd name="G1" fmla="+- 1 0 0"/>
              <a:gd name="G2" fmla="+- 1 0 0"/>
              <a:gd name="G3" fmla="+- 1 0 0"/>
              <a:gd name="T0" fmla="*/ 0 w 6631912"/>
              <a:gd name="T1" fmla="*/ 2501900 h 2502039"/>
              <a:gd name="T2" fmla="*/ 1085330 w 6631912"/>
              <a:gd name="T3" fmla="*/ 1909080 h 2502039"/>
              <a:gd name="T4" fmla="*/ 1427009 w 6631912"/>
              <a:gd name="T5" fmla="*/ 0 h 2502039"/>
              <a:gd name="T6" fmla="*/ 6632575 w 6631912"/>
              <a:gd name="T7" fmla="*/ 0 h 2502039"/>
            </a:gdLst>
            <a:ahLst/>
            <a:cxnLst>
              <a:cxn ang="0">
                <a:pos x="T0" y="T1"/>
              </a:cxn>
              <a:cxn ang="0">
                <a:pos x="T2" y="T3"/>
              </a:cxn>
              <a:cxn ang="0">
                <a:pos x="T4" y="T5"/>
              </a:cxn>
              <a:cxn ang="0">
                <a:pos x="T6" y="T7"/>
              </a:cxn>
            </a:cxnLst>
            <a:rect l="0" t="0" r="r" b="b"/>
            <a:pathLst>
              <a:path w="6631912" h="2502039">
                <a:moveTo>
                  <a:pt x="0" y="2502039"/>
                </a:moveTo>
                <a:lnTo>
                  <a:pt x="1085222" y="1909186"/>
                </a:lnTo>
                <a:lnTo>
                  <a:pt x="1426866" y="0"/>
                </a:lnTo>
                <a:lnTo>
                  <a:pt x="6631912" y="0"/>
                </a:lnTo>
              </a:path>
            </a:pathLst>
          </a:custGeom>
          <a:noFill/>
          <a:ln w="38160" cap="flat">
            <a:solidFill>
              <a:srgbClr val="008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Thoughts on Productivity and Automation</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1590675"/>
            <a:ext cx="6502400" cy="52832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 name="TextBox 1"/>
          <p:cNvSpPr txBox="1"/>
          <p:nvPr/>
        </p:nvSpPr>
        <p:spPr>
          <a:xfrm>
            <a:off x="6030912" y="7073517"/>
            <a:ext cx="3837139" cy="440120"/>
          </a:xfrm>
          <a:prstGeom prst="rect">
            <a:avLst/>
          </a:prstGeom>
          <a:noFill/>
        </p:spPr>
        <p:txBody>
          <a:bodyPr wrap="square" rtlCol="0">
            <a:spAutoFit/>
          </a:bodyPr>
          <a:lstStyle/>
          <a:p>
            <a:pPr algn="r"/>
            <a:r>
              <a:rPr lang="en-US" sz="2400" dirty="0">
                <a:solidFill>
                  <a:srgbClr val="000000"/>
                </a:solidFill>
              </a:rPr>
              <a:t>https://</a:t>
            </a:r>
            <a:r>
              <a:rPr lang="en-US" sz="2400" dirty="0" err="1">
                <a:solidFill>
                  <a:srgbClr val="000000"/>
                </a:solidFill>
              </a:rPr>
              <a:t>xkcd.com</a:t>
            </a:r>
            <a:r>
              <a:rPr lang="en-US" sz="2400" dirty="0">
                <a:solidFill>
                  <a:srgbClr val="000000"/>
                </a:solidFill>
              </a:rPr>
              <a:t>/1205/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26112" y="6523037"/>
            <a:ext cx="4001629" cy="353174"/>
          </a:xfrm>
          <a:prstGeom prst="rect">
            <a:avLst/>
          </a:prstGeom>
          <a:noFill/>
        </p:spPr>
        <p:txBody>
          <a:bodyPr wrap="none" rtlCol="0">
            <a:spAutoFit/>
          </a:bodyPr>
          <a:lstStyle/>
          <a:p>
            <a:r>
              <a:rPr lang="en-US" b="1" dirty="0">
                <a:solidFill>
                  <a:srgbClr val="000000"/>
                </a:solidFill>
                <a:latin typeface="Courier New"/>
                <a:cs typeface="Courier New"/>
              </a:rPr>
              <a:t>http://</a:t>
            </a:r>
            <a:r>
              <a:rPr lang="en-US" b="1" dirty="0" err="1">
                <a:solidFill>
                  <a:srgbClr val="000000"/>
                </a:solidFill>
                <a:latin typeface="Courier New"/>
                <a:cs typeface="Courier New"/>
              </a:rPr>
              <a:t>bit.ly</a:t>
            </a:r>
            <a:r>
              <a:rPr lang="en-US" b="1" dirty="0">
                <a:solidFill>
                  <a:srgbClr val="000000"/>
                </a:solidFill>
                <a:latin typeface="Courier New"/>
                <a:cs typeface="Courier New"/>
              </a:rPr>
              <a:t>/</a:t>
            </a:r>
            <a:r>
              <a:rPr lang="en-US" b="1" dirty="0" err="1">
                <a:solidFill>
                  <a:srgbClr val="000000"/>
                </a:solidFill>
                <a:latin typeface="Courier New"/>
                <a:cs typeface="Courier New"/>
              </a:rPr>
              <a:t>motivate_git</a:t>
            </a:r>
            <a:r>
              <a:rPr lang="en-US" b="1" dirty="0">
                <a:solidFill>
                  <a:srgbClr val="000000"/>
                </a:solidFill>
                <a:latin typeface="Courier New"/>
                <a:cs typeface="Courier New"/>
              </a:rPr>
              <a:t>)</a:t>
            </a:r>
            <a:endParaRPr lang="en-US" dirty="0">
              <a:solidFill>
                <a:srgbClr val="000000"/>
              </a:solidFill>
            </a:endParaRPr>
          </a:p>
        </p:txBody>
      </p:sp>
      <p:pic>
        <p:nvPicPr>
          <p:cNvPr id="3" name="Picture 2" descr="Screen Shot 2016-08-25 at 4.10.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67" y="1493838"/>
            <a:ext cx="9476384" cy="50291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a:t>Make Incremental Changes </a:t>
            </a:r>
            <a:r>
              <a:rPr lang="en-US" sz="4000" dirty="0" err="1"/>
              <a:t>Redux</a:t>
            </a:r>
            <a:endParaRPr lang="en-US" sz="4000" dirty="0"/>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a:cs typeface="Arial Unicode MS" charset="0"/>
              </a:rPr>
              <a:t>Choose one practice</a:t>
            </a:r>
          </a:p>
          <a:p>
            <a:pPr lvl="1">
              <a:spcAft>
                <a:spcPts val="1138"/>
              </a:spcAft>
              <a:buFont typeface="Arial" charset="0"/>
              <a:buChar char="•"/>
              <a:defRPr/>
            </a:pPr>
            <a:r>
              <a:rPr lang="en-US" sz="3600" dirty="0"/>
              <a:t>Implement it in your work</a:t>
            </a:r>
          </a:p>
          <a:p>
            <a:pPr lvl="1">
              <a:spcAft>
                <a:spcPts val="1138"/>
              </a:spcAft>
              <a:buFont typeface="Arial" charset="0"/>
              <a:buChar char="•"/>
              <a:defRPr/>
            </a:pPr>
            <a:r>
              <a:rPr lang="en-US" sz="3600" dirty="0"/>
              <a:t>Share it with your lab group</a:t>
            </a:r>
          </a:p>
          <a:p>
            <a:pPr lvl="1">
              <a:spcAft>
                <a:spcPts val="1138"/>
              </a:spcAft>
              <a:buFont typeface="Arial" charset="0"/>
              <a:buChar char="•"/>
              <a:defRPr/>
            </a:pPr>
            <a:r>
              <a:rPr lang="en-US" sz="3600" dirty="0"/>
              <a:t>Allow it to sink in</a:t>
            </a:r>
          </a:p>
          <a:p>
            <a:pPr>
              <a:spcBef>
                <a:spcPts val="2400"/>
              </a:spcBef>
              <a:spcAft>
                <a:spcPts val="1425"/>
              </a:spcAft>
              <a:buFont typeface="Arial" charset="0"/>
              <a:buChar char="•"/>
              <a:defRPr/>
            </a:pPr>
            <a:r>
              <a:rPr lang="en-US" sz="4000" dirty="0">
                <a:cs typeface="Arial Unicode MS" charset="0"/>
              </a:rPr>
              <a:t>Repeat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925512" y="427037"/>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Where to Start?</a:t>
            </a:r>
          </a:p>
        </p:txBody>
      </p:sp>
      <p:sp>
        <p:nvSpPr>
          <p:cNvPr id="17410" name="Text Box 2"/>
          <p:cNvSpPr txBox="1">
            <a:spLocks noChangeArrowheads="1"/>
          </p:cNvSpPr>
          <p:nvPr/>
        </p:nvSpPr>
        <p:spPr bwMode="auto">
          <a:xfrm>
            <a:off x="503238" y="1874837"/>
            <a:ext cx="9074150" cy="470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lnSpc>
                <a:spcPct val="100000"/>
              </a:lnSpc>
              <a:spcAft>
                <a:spcPts val="0"/>
              </a:spcAft>
              <a:buFont typeface="Arial" charset="0"/>
              <a:buChar char="•"/>
              <a:defRPr/>
            </a:pPr>
            <a:r>
              <a:rPr lang="en-US" sz="4400" dirty="0">
                <a:cs typeface="Arial Unicode MS" charset="0"/>
              </a:rPr>
              <a:t>Depends on the nature of your work</a:t>
            </a:r>
          </a:p>
          <a:p>
            <a:pPr marL="182880">
              <a:lnSpc>
                <a:spcPct val="100000"/>
              </a:lnSpc>
              <a:spcBef>
                <a:spcPts val="2400"/>
              </a:spcBef>
              <a:spcAft>
                <a:spcPts val="0"/>
              </a:spcAft>
              <a:buFont typeface="Arial" charset="0"/>
              <a:buChar char="•"/>
              <a:defRPr/>
            </a:pPr>
            <a:r>
              <a:rPr lang="en-US" sz="4400" dirty="0">
                <a:cs typeface="Arial Unicode MS" charset="0"/>
              </a:rPr>
              <a:t>Consider the purpose:</a:t>
            </a:r>
          </a:p>
          <a:p>
            <a:pPr lvl="1">
              <a:spcAft>
                <a:spcPts val="1138"/>
              </a:spcAft>
              <a:buFont typeface="Arial" charset="0"/>
              <a:buChar char="•"/>
              <a:defRPr/>
            </a:pPr>
            <a:r>
              <a:rPr lang="en-US" sz="4000" dirty="0"/>
              <a:t>Improve productivity</a:t>
            </a:r>
          </a:p>
          <a:p>
            <a:pPr lvl="1">
              <a:spcAft>
                <a:spcPts val="1138"/>
              </a:spcAft>
              <a:buFont typeface="Arial" charset="0"/>
              <a:buChar char="•"/>
              <a:defRPr/>
            </a:pPr>
            <a:r>
              <a:rPr lang="en-US" sz="4000" dirty="0"/>
              <a:t>Improve quality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Workshop Logistics:</a:t>
            </a:r>
          </a:p>
          <a:p>
            <a:pPr algn="ctr">
              <a:buClrTx/>
              <a:buFontTx/>
              <a:buNone/>
              <a:defRPr/>
            </a:pPr>
            <a:r>
              <a:rPr lang="en-US" sz="4400" dirty="0"/>
              <a:t>Continuous Feedback</a:t>
            </a:r>
          </a:p>
        </p:txBody>
      </p:sp>
      <p:sp>
        <p:nvSpPr>
          <p:cNvPr id="4" name="Rectangle 1"/>
          <p:cNvSpPr>
            <a:spLocks noChangeArrowheads="1"/>
          </p:cNvSpPr>
          <p:nvPr/>
        </p:nvSpPr>
        <p:spPr bwMode="auto">
          <a:xfrm>
            <a:off x="392112" y="2179637"/>
            <a:ext cx="9448800" cy="4505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800" b="1" dirty="0">
                <a:solidFill>
                  <a:schemeClr val="tx1"/>
                </a:solidFill>
              </a:rPr>
              <a:t>Post-It Usage #1</a:t>
            </a:r>
          </a:p>
          <a:p>
            <a:r>
              <a:rPr lang="en-US" sz="2800" dirty="0">
                <a:solidFill>
                  <a:srgbClr val="008000"/>
                </a:solidFill>
              </a:rPr>
              <a:t>green sticky up </a:t>
            </a:r>
            <a:r>
              <a:rPr lang="en-US" sz="2800" dirty="0">
                <a:solidFill>
                  <a:srgbClr val="000000"/>
                </a:solidFill>
              </a:rPr>
              <a:t>– exercise completed</a:t>
            </a:r>
          </a:p>
          <a:p>
            <a:r>
              <a:rPr lang="en-US" sz="2800" dirty="0">
                <a:solidFill>
                  <a:srgbClr val="FF0000"/>
                </a:solidFill>
              </a:rPr>
              <a:t>red sticky up </a:t>
            </a:r>
            <a:r>
              <a:rPr lang="en-US" sz="2800" dirty="0">
                <a:solidFill>
                  <a:schemeClr val="tx1"/>
                </a:solidFill>
              </a:rPr>
              <a:t>– exercise in progress; HELP!</a:t>
            </a:r>
          </a:p>
          <a:p>
            <a:r>
              <a:rPr lang="en-US" sz="2800" dirty="0">
                <a:solidFill>
                  <a:schemeClr val="tx1"/>
                </a:solidFill>
              </a:rPr>
              <a:t>nametag down – all is okay</a:t>
            </a:r>
            <a:endParaRPr lang="en-US" sz="2800" dirty="0">
              <a:solidFill>
                <a:srgbClr val="FF0000"/>
              </a:solidFill>
            </a:endParaRPr>
          </a:p>
          <a:p>
            <a:endParaRPr lang="en-US" sz="2800" dirty="0">
              <a:solidFill>
                <a:srgbClr val="000000"/>
              </a:solidFill>
            </a:endParaRPr>
          </a:p>
          <a:p>
            <a:r>
              <a:rPr lang="en-US" sz="2800" b="1" dirty="0">
                <a:solidFill>
                  <a:srgbClr val="000000"/>
                </a:solidFill>
              </a:rPr>
              <a:t>Post-It Usage #2</a:t>
            </a:r>
          </a:p>
          <a:p>
            <a:r>
              <a:rPr lang="en-US" sz="2800" dirty="0">
                <a:solidFill>
                  <a:srgbClr val="000000"/>
                </a:solidFill>
              </a:rPr>
              <a:t>At each break, indicate </a:t>
            </a:r>
            <a:r>
              <a:rPr lang="en-US" sz="2800" dirty="0">
                <a:solidFill>
                  <a:srgbClr val="008000"/>
                </a:solidFill>
              </a:rPr>
              <a:t>something that was good </a:t>
            </a:r>
            <a:r>
              <a:rPr lang="en-US" sz="2800" dirty="0">
                <a:solidFill>
                  <a:srgbClr val="000000"/>
                </a:solidFill>
              </a:rPr>
              <a:t>and </a:t>
            </a:r>
            <a:r>
              <a:rPr lang="en-US" sz="2800" dirty="0">
                <a:solidFill>
                  <a:srgbClr val="FF6600"/>
                </a:solidFill>
              </a:rPr>
              <a:t>something that could be better</a:t>
            </a:r>
            <a:r>
              <a:rPr lang="en-US" sz="2800" dirty="0">
                <a:solidFill>
                  <a:srgbClr val="000000"/>
                </a:solidFill>
              </a:rPr>
              <a:t>.</a:t>
            </a:r>
          </a:p>
          <a:p>
            <a:endParaRPr lang="en-US" sz="2800" dirty="0">
              <a:solidFill>
                <a:srgbClr val="000000"/>
              </a:solidFill>
            </a:endParaRPr>
          </a:p>
          <a:p>
            <a:r>
              <a:rPr lang="en-US" sz="2800" b="1" dirty="0">
                <a:solidFill>
                  <a:srgbClr val="000000"/>
                </a:solidFill>
              </a:rPr>
              <a:t>Post-Workshop Survey</a:t>
            </a:r>
          </a:p>
          <a:p>
            <a:r>
              <a:rPr lang="en-US" sz="2800" dirty="0">
                <a:solidFill>
                  <a:srgbClr val="000000"/>
                </a:solidFill>
              </a:rPr>
              <a:t>You’ll receive a link from us after the workshop.</a:t>
            </a:r>
          </a:p>
        </p:txBody>
      </p:sp>
    </p:spTree>
    <p:extLst>
      <p:ext uri="{BB962C8B-B14F-4D97-AF65-F5344CB8AC3E}">
        <p14:creationId xmlns:p14="http://schemas.microsoft.com/office/powerpoint/2010/main" val="1991673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8254119" cy="20817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b="1" dirty="0">
                <a:solidFill>
                  <a:srgbClr val="000000"/>
                </a:solidFill>
              </a:rPr>
              <a:t>Workshop Website</a:t>
            </a:r>
          </a:p>
          <a:p>
            <a:r>
              <a:rPr lang="en-US" sz="2800" dirty="0">
                <a:solidFill>
                  <a:schemeClr val="accent6"/>
                </a:solidFill>
              </a:rPr>
              <a:t>http://</a:t>
            </a:r>
            <a:r>
              <a:rPr lang="en-US" sz="2800" dirty="0" err="1">
                <a:solidFill>
                  <a:schemeClr val="accent6"/>
                </a:solidFill>
              </a:rPr>
              <a:t>sarahlrstevens.info</a:t>
            </a:r>
            <a:r>
              <a:rPr lang="en-US" sz="2800" dirty="0">
                <a:solidFill>
                  <a:schemeClr val="accent6"/>
                </a:solidFill>
              </a:rPr>
              <a:t>/2018-03-29-setac-yes/</a:t>
            </a:r>
          </a:p>
          <a:p>
            <a:endParaRPr lang="en-US" sz="2800" dirty="0">
              <a:solidFill>
                <a:srgbClr val="000000"/>
              </a:solidFill>
            </a:endParaRPr>
          </a:p>
          <a:p>
            <a:r>
              <a:rPr lang="en-US" sz="2800" b="1" dirty="0" err="1">
                <a:solidFill>
                  <a:srgbClr val="000000"/>
                </a:solidFill>
              </a:rPr>
              <a:t>Etherpad</a:t>
            </a:r>
            <a:r>
              <a:rPr lang="en-US" sz="2800" b="1" dirty="0">
                <a:solidFill>
                  <a:srgbClr val="000000"/>
                </a:solidFill>
              </a:rPr>
              <a:t> (for collaborative notes)</a:t>
            </a:r>
          </a:p>
          <a:p>
            <a:r>
              <a:rPr lang="en-US" sz="2700" dirty="0">
                <a:solidFill>
                  <a:schemeClr val="accent6"/>
                </a:solidFill>
              </a:rPr>
              <a:t>http://</a:t>
            </a:r>
            <a:r>
              <a:rPr lang="en-US" sz="2700" dirty="0" err="1">
                <a:solidFill>
                  <a:schemeClr val="accent6"/>
                </a:solidFill>
              </a:rPr>
              <a:t>pad.software-carpentry.org</a:t>
            </a:r>
            <a:r>
              <a:rPr lang="en-US" sz="2700" dirty="0">
                <a:solidFill>
                  <a:schemeClr val="accent6"/>
                </a:solidFill>
              </a:rPr>
              <a:t>/</a:t>
            </a:r>
            <a:r>
              <a:rPr lang="en-US" sz="2400" dirty="0">
                <a:solidFill>
                  <a:schemeClr val="accent6"/>
                </a:solidFill>
              </a:rPr>
              <a:t>2018-03-29-setac-yes</a:t>
            </a:r>
            <a:endParaRPr lang="en-US" sz="2700" dirty="0">
              <a:solidFill>
                <a:schemeClr val="accent6"/>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Welcome to the Workshop!</a:t>
            </a:r>
          </a:p>
        </p:txBody>
      </p:sp>
    </p:spTree>
    <p:extLst>
      <p:ext uri="{BB962C8B-B14F-4D97-AF65-F5344CB8AC3E}">
        <p14:creationId xmlns:p14="http://schemas.microsoft.com/office/powerpoint/2010/main" val="3906836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the Shell?</a:t>
            </a:r>
          </a:p>
        </p:txBody>
      </p:sp>
      <p:sp>
        <p:nvSpPr>
          <p:cNvPr id="3" name="Content Placeholder 2"/>
          <p:cNvSpPr>
            <a:spLocks noGrp="1"/>
          </p:cNvSpPr>
          <p:nvPr>
            <p:ph idx="1"/>
          </p:nvPr>
        </p:nvSpPr>
        <p:spPr/>
        <p:txBody>
          <a:bodyPr/>
          <a:lstStyle/>
          <a:p>
            <a:pPr marL="457200" indent="-457200">
              <a:buFont typeface="Arial" charset="0"/>
              <a:buChar char="•"/>
            </a:pPr>
            <a:r>
              <a:rPr lang="en-US" sz="4400" dirty="0"/>
              <a:t>Installing software</a:t>
            </a:r>
          </a:p>
          <a:p>
            <a:pPr marL="457200" indent="-457200">
              <a:buFont typeface="Arial" charset="0"/>
              <a:buChar char="•"/>
            </a:pPr>
            <a:r>
              <a:rPr lang="en-US" sz="4400" dirty="0"/>
              <a:t>Configuring your computer</a:t>
            </a:r>
          </a:p>
          <a:p>
            <a:pPr marL="457200" indent="-457200">
              <a:buFont typeface="Arial" charset="0"/>
              <a:buChar char="•"/>
            </a:pPr>
            <a:r>
              <a:rPr lang="en-US" sz="4400" dirty="0"/>
              <a:t>Controlling remote machines</a:t>
            </a:r>
          </a:p>
          <a:p>
            <a:pPr marL="457200" indent="-457200">
              <a:buFont typeface="Arial" charset="0"/>
              <a:buChar char="•"/>
            </a:pPr>
            <a:r>
              <a:rPr lang="en-US" sz="4400" dirty="0"/>
              <a:t>Running scripts from others </a:t>
            </a:r>
          </a:p>
          <a:p>
            <a:pPr marL="457200" indent="-457200">
              <a:buFont typeface="Arial" charset="0"/>
              <a:buChar char="•"/>
            </a:pPr>
            <a:r>
              <a:rPr lang="en-US" sz="4400" dirty="0"/>
              <a:t>Writing your own scripts/pipelines</a:t>
            </a:r>
          </a:p>
        </p:txBody>
      </p:sp>
    </p:spTree>
    <p:extLst>
      <p:ext uri="{BB962C8B-B14F-4D97-AF65-F5344CB8AC3E}">
        <p14:creationId xmlns:p14="http://schemas.microsoft.com/office/powerpoint/2010/main" val="12405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122" name="Text Box 2"/>
          <p:cNvSpPr txBox="1">
            <a:spLocks noChangeArrowheads="1"/>
          </p:cNvSpPr>
          <p:nvPr/>
        </p:nvSpPr>
        <p:spPr bwMode="auto">
          <a:xfrm>
            <a:off x="3402806" y="4313237"/>
            <a:ext cx="3332163" cy="2320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a:latin typeface="+mn-lt"/>
              </a:rPr>
              <a:t>Instructors:</a:t>
            </a:r>
          </a:p>
          <a:p>
            <a:pPr algn="ctr">
              <a:lnSpc>
                <a:spcPct val="102000"/>
              </a:lnSpc>
              <a:buClrTx/>
              <a:buFontTx/>
              <a:buNone/>
              <a:defRPr/>
            </a:pPr>
            <a:r>
              <a:rPr lang="en-US" sz="2800" dirty="0">
                <a:latin typeface="+mn-lt"/>
              </a:rPr>
              <a:t>Sarah Stevens</a:t>
            </a:r>
          </a:p>
          <a:p>
            <a:pPr algn="ctr">
              <a:lnSpc>
                <a:spcPct val="102000"/>
              </a:lnSpc>
              <a:buClrTx/>
              <a:buFontTx/>
              <a:buNone/>
              <a:defRPr/>
            </a:pPr>
            <a:r>
              <a:rPr lang="en-US" sz="2800" dirty="0">
                <a:latin typeface="+mn-lt"/>
              </a:rPr>
              <a:t>Trisha </a:t>
            </a:r>
            <a:r>
              <a:rPr lang="en-US" sz="2800" dirty="0" err="1">
                <a:latin typeface="+mn-lt"/>
              </a:rPr>
              <a:t>Adamus</a:t>
            </a:r>
            <a:endParaRPr lang="en-US" sz="2800" dirty="0">
              <a:latin typeface="+mn-lt"/>
            </a:endParaRPr>
          </a:p>
        </p:txBody>
      </p:sp>
      <p:sp>
        <p:nvSpPr>
          <p:cNvPr id="5123"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a:latin typeface="+mj-lt"/>
              </a:rPr>
              <a:t>Welcome to Software Carpentry!</a:t>
            </a:r>
          </a:p>
          <a:p>
            <a:pPr algn="ctr">
              <a:lnSpc>
                <a:spcPct val="102000"/>
              </a:lnSpc>
              <a:buClrTx/>
              <a:buFontTx/>
              <a:buNone/>
              <a:defRPr/>
            </a:pPr>
            <a:r>
              <a:rPr lang="en-US" sz="4000" dirty="0">
                <a:latin typeface="+mj-lt"/>
              </a:rPr>
              <a:t>March 29, 2018</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What is ‘Software Carpentry’??</a:t>
            </a:r>
          </a:p>
        </p:txBody>
      </p:sp>
      <p:sp>
        <p:nvSpPr>
          <p:cNvPr id="7170" name="Text Box 2"/>
          <p:cNvSpPr txBox="1">
            <a:spLocks noChangeArrowheads="1"/>
          </p:cNvSpPr>
          <p:nvPr/>
        </p:nvSpPr>
        <p:spPr bwMode="auto">
          <a:xfrm>
            <a:off x="468313" y="1417638"/>
            <a:ext cx="9074150" cy="4538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a:cs typeface="Arial Unicode MS" charset="0"/>
              </a:rPr>
              <a:t>Non-profit, international organization</a:t>
            </a:r>
          </a:p>
          <a:p>
            <a:pPr>
              <a:spcAft>
                <a:spcPts val="1425"/>
              </a:spcAft>
              <a:buFont typeface="Arial" charset="0"/>
              <a:buChar char="•"/>
              <a:defRPr/>
            </a:pPr>
            <a:r>
              <a:rPr lang="en-US" sz="4000" dirty="0">
                <a:cs typeface="Arial Unicode MS" charset="0"/>
              </a:rPr>
              <a:t>Teaches workshops to help researchers adopt reproducible computational practices</a:t>
            </a:r>
          </a:p>
          <a:p>
            <a:pPr>
              <a:spcAft>
                <a:spcPts val="1425"/>
              </a:spcAft>
              <a:buFont typeface="Arial" charset="0"/>
              <a:buChar char="•"/>
              <a:defRPr/>
            </a:pPr>
            <a:r>
              <a:rPr lang="en-US" sz="4000" dirty="0">
                <a:cs typeface="Arial Unicode MS" charset="0"/>
              </a:rPr>
              <a:t>Instructors are all volunteers</a:t>
            </a:r>
          </a:p>
          <a:p>
            <a:pPr>
              <a:spcAft>
                <a:spcPts val="1425"/>
              </a:spcAft>
              <a:buFont typeface="Arial" charset="0"/>
              <a:buChar char="•"/>
              <a:defRPr/>
            </a:pPr>
            <a:r>
              <a:rPr lang="en-US" sz="4000" dirty="0">
                <a:cs typeface="Arial Unicode MS" charset="0"/>
              </a:rPr>
              <a:t>Materials developed by open science community</a:t>
            </a:r>
          </a:p>
          <a:p>
            <a:pPr>
              <a:spcAft>
                <a:spcPts val="1425"/>
              </a:spcAft>
              <a:buFont typeface="Arial" charset="0"/>
              <a:buChar char="•"/>
              <a:defRPr/>
            </a:pPr>
            <a:r>
              <a:rPr lang="en-US" sz="4000" dirty="0">
                <a:cs typeface="Arial Unicode MS" charset="0"/>
              </a:rPr>
              <a:t>Code-along learning model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0017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a:t>Code of Conduct</a:t>
            </a:r>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3600" dirty="0">
                <a:solidFill>
                  <a:schemeClr val="accent6"/>
                </a:solidFill>
                <a:cs typeface="Arial Unicode MS" charset="0"/>
              </a:rPr>
              <a:t>http://software-carpentry.org/conduct/</a:t>
            </a:r>
          </a:p>
          <a:p>
            <a:pPr>
              <a:spcAft>
                <a:spcPts val="1425"/>
              </a:spcAft>
              <a:buFont typeface="Arial" charset="0"/>
              <a:buChar char="•"/>
              <a:defRPr/>
            </a:pPr>
            <a:r>
              <a:rPr lang="en-US" dirty="0">
                <a:cs typeface="Arial Unicode MS" charset="0"/>
              </a:rPr>
              <a:t>Harassment includes offensive verbal comments related to gender, sexual orientation, disability, physical appearance, body size, race, religion, sexual images in public spaces, deliberate intimidation, stalking, following, harassing photography or recording, sustained disruption of talks or other events, inappropriate physical contact, and unwelcome sexual attention.</a:t>
            </a:r>
          </a:p>
          <a:p>
            <a:pPr>
              <a:spcAft>
                <a:spcPts val="1425"/>
              </a:spcAft>
              <a:buFont typeface="Arial" charset="0"/>
              <a:buChar char="•"/>
              <a:defRPr/>
            </a:pPr>
            <a:r>
              <a:rPr lang="en-US" dirty="0">
                <a:cs typeface="Arial Unicode MS" charset="0"/>
              </a:rPr>
              <a:t>All communication should be appropriate for a professional audience including people of many different backgrounds. Sexual language and imagery is not appropriate for any event.</a:t>
            </a:r>
          </a:p>
          <a:p>
            <a:pPr>
              <a:spcAft>
                <a:spcPts val="1425"/>
              </a:spcAft>
              <a:buFont typeface="Arial" charset="0"/>
              <a:buChar char="•"/>
              <a:defRPr/>
            </a:pPr>
            <a:r>
              <a:rPr lang="en-US" dirty="0">
                <a:cs typeface="Arial Unicode MS" charset="0"/>
              </a:rPr>
              <a:t>Be kind to others. Do not insult or put down other attendees.</a:t>
            </a:r>
          </a:p>
          <a:p>
            <a:pPr>
              <a:spcAft>
                <a:spcPts val="1425"/>
              </a:spcAft>
              <a:buFont typeface="Arial" charset="0"/>
              <a:buChar char="•"/>
              <a:defRPr/>
            </a:pPr>
            <a:r>
              <a:rPr lang="en-US" dirty="0">
                <a:cs typeface="Arial Unicode MS" charset="0"/>
              </a:rPr>
              <a:t>Behave professionally. Remember that harassment and sexist, racist, or exclusionary jokes are not appropriate.</a:t>
            </a:r>
            <a:endParaRPr lang="en-US" sz="4000" dirty="0">
              <a:cs typeface="Arial Unicode M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146" name="Text Box 2"/>
          <p:cNvSpPr txBox="1">
            <a:spLocks noChangeArrowheads="1"/>
          </p:cNvSpPr>
          <p:nvPr/>
        </p:nvSpPr>
        <p:spPr bwMode="auto">
          <a:xfrm>
            <a:off x="1154113" y="4694238"/>
            <a:ext cx="7929562" cy="2084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endParaRPr lang="en-US" sz="2800" dirty="0">
              <a:latin typeface="Droid Sans" charset="0"/>
            </a:endParaRPr>
          </a:p>
          <a:p>
            <a:pPr algn="ctr">
              <a:lnSpc>
                <a:spcPct val="102000"/>
              </a:lnSpc>
              <a:buClrTx/>
              <a:buFontTx/>
              <a:buNone/>
              <a:defRPr/>
            </a:pPr>
            <a:endParaRPr lang="en-US" sz="2800" dirty="0">
              <a:latin typeface="Droid Sans" charset="0"/>
            </a:endParaRPr>
          </a:p>
          <a:p>
            <a:pPr algn="ctr">
              <a:lnSpc>
                <a:spcPct val="102000"/>
              </a:lnSpc>
              <a:buClrTx/>
              <a:buFontTx/>
              <a:buNone/>
              <a:defRPr/>
            </a:pPr>
            <a:r>
              <a:rPr lang="en-US" sz="2800" dirty="0">
                <a:latin typeface="Droid Sans" charset="0"/>
              </a:rPr>
              <a:t>Inspired by Greg Wilson,</a:t>
            </a:r>
          </a:p>
          <a:p>
            <a:pPr algn="ctr">
              <a:lnSpc>
                <a:spcPct val="102000"/>
              </a:lnSpc>
              <a:buClrTx/>
              <a:buFontTx/>
              <a:buNone/>
              <a:defRPr/>
            </a:pPr>
            <a:r>
              <a:rPr lang="en-US" sz="2800" dirty="0">
                <a:latin typeface="Droid Sans" charset="0"/>
              </a:rPr>
              <a:t>Software Carpentry</a:t>
            </a:r>
          </a:p>
        </p:txBody>
      </p:sp>
      <p:sp>
        <p:nvSpPr>
          <p:cNvPr id="6147"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a:latin typeface="Droid Sans" charset="0"/>
              </a:rPr>
              <a:t>If You Can’t Reproduce It, </a:t>
            </a:r>
          </a:p>
          <a:p>
            <a:pPr algn="ctr">
              <a:lnSpc>
                <a:spcPct val="102000"/>
              </a:lnSpc>
              <a:buClrTx/>
              <a:buFontTx/>
              <a:buNone/>
              <a:defRPr/>
            </a:pPr>
            <a:r>
              <a:rPr lang="en-US" sz="4000" dirty="0">
                <a:latin typeface="Droid Sans" charset="0"/>
              </a:rPr>
              <a:t>Is It Still Science?</a:t>
            </a:r>
          </a:p>
          <a:p>
            <a:pPr algn="ctr">
              <a:lnSpc>
                <a:spcPct val="102000"/>
              </a:lnSpc>
              <a:buClrTx/>
              <a:buFontTx/>
              <a:buNone/>
              <a:defRPr/>
            </a:pPr>
            <a:r>
              <a:rPr lang="en-US" sz="4000" dirty="0">
                <a:solidFill>
                  <a:srgbClr val="800080"/>
                </a:solidFill>
                <a:latin typeface="Droid Sans" charset="0"/>
              </a:rPr>
              <a:t>And how long will it take?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US">
              <a:latin typeface="Arial" charset="0"/>
              <a:ea typeface="ＭＳ Ｐゴシック" charset="0"/>
              <a:cs typeface="ＭＳ Ｐゴシック" charset="0"/>
            </a:endParaRPr>
          </a:p>
        </p:txBody>
      </p:sp>
      <p:sp>
        <p:nvSpPr>
          <p:cNvPr id="24578" name="Content Placeholder 2"/>
          <p:cNvSpPr>
            <a:spLocks noGrp="1"/>
          </p:cNvSpPr>
          <p:nvPr>
            <p:ph sz="half"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endParaRPr lang="en-US">
              <a:latin typeface="Arial" charset="0"/>
              <a:ea typeface="ＭＳ Ｐゴシック" charset="0"/>
            </a:endParaRPr>
          </a:p>
        </p:txBody>
      </p:sp>
      <p:sp>
        <p:nvSpPr>
          <p:cNvPr id="24579" name="Content Placeholder 3"/>
          <p:cNvSpPr>
            <a:spLocks noGrp="1"/>
          </p:cNvSpPr>
          <p:nvPr>
            <p:ph sz="half" idx="2"/>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endParaRPr lang="en-US">
              <a:latin typeface="Arial" charset="0"/>
              <a:ea typeface="ＭＳ Ｐゴシック" charset="0"/>
            </a:endParaRPr>
          </a:p>
        </p:txBody>
      </p:sp>
      <p:pic>
        <p:nvPicPr>
          <p:cNvPr id="24580" name="Picture 4" descr="the_differen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0113" y="427038"/>
            <a:ext cx="3352800" cy="6313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1" name="TextBox 7"/>
          <p:cNvSpPr txBox="1">
            <a:spLocks noChangeArrowheads="1"/>
          </p:cNvSpPr>
          <p:nvPr/>
        </p:nvSpPr>
        <p:spPr bwMode="auto">
          <a:xfrm>
            <a:off x="6335713" y="7056438"/>
            <a:ext cx="2667000"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solidFill>
                  <a:schemeClr val="tx1"/>
                </a:solidFill>
              </a:rPr>
              <a:t>https://xkcd.com/242/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a:t>Reality of Research Computing</a:t>
            </a:r>
          </a:p>
        </p:txBody>
      </p:sp>
      <p:sp>
        <p:nvSpPr>
          <p:cNvPr id="7170" name="Text Box 2"/>
          <p:cNvSpPr txBox="1">
            <a:spLocks noChangeArrowheads="1"/>
          </p:cNvSpPr>
          <p:nvPr/>
        </p:nvSpPr>
        <p:spPr bwMode="auto">
          <a:xfrm>
            <a:off x="503238" y="2179638"/>
            <a:ext cx="9074150" cy="4538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a:cs typeface="Arial Unicode MS" charset="0"/>
              </a:rPr>
              <a:t>Many scientists/researchers spend most of their time developing, maintaining, or running software</a:t>
            </a:r>
          </a:p>
          <a:p>
            <a:pPr lvl="1">
              <a:spcAft>
                <a:spcPts val="1425"/>
              </a:spcAft>
              <a:buFont typeface="Arial" charset="0"/>
              <a:buChar char="•"/>
              <a:defRPr/>
            </a:pPr>
            <a:r>
              <a:rPr lang="en-US" sz="3600" dirty="0"/>
              <a:t>Most don’t consider themselves software engineers</a:t>
            </a:r>
          </a:p>
          <a:p>
            <a:pPr lvl="1">
              <a:spcAft>
                <a:spcPts val="1425"/>
              </a:spcAft>
              <a:buFont typeface="Arial" charset="0"/>
              <a:buChar char="•"/>
              <a:defRPr/>
            </a:pPr>
            <a:r>
              <a:rPr lang="en-US" sz="3600" dirty="0"/>
              <a:t>Few have ever been taught how</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989012"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So what?</a:t>
            </a:r>
          </a:p>
        </p:txBody>
      </p:sp>
      <p:sp>
        <p:nvSpPr>
          <p:cNvPr id="819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a:cs typeface="Arial Unicode MS" charset="0"/>
              </a:rPr>
              <a:t>Most results take longer to produce than they need to</a:t>
            </a:r>
          </a:p>
          <a:p>
            <a:pPr>
              <a:lnSpc>
                <a:spcPct val="200000"/>
              </a:lnSpc>
              <a:spcAft>
                <a:spcPts val="1425"/>
              </a:spcAft>
              <a:buFont typeface="Arial" charset="0"/>
              <a:buChar char="•"/>
              <a:defRPr/>
            </a:pPr>
            <a:r>
              <a:rPr lang="en-US" sz="4000" dirty="0">
                <a:cs typeface="Arial Unicode MS" charset="0"/>
              </a:rPr>
              <a:t>Difficult to assess quality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a:t>Software Carpentry to the Rescue</a:t>
            </a:r>
          </a:p>
        </p:txBody>
      </p:sp>
      <p:sp>
        <p:nvSpPr>
          <p:cNvPr id="1331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a:cs typeface="Arial Unicode MS" charset="0"/>
              </a:rPr>
              <a:t>Best practices used by the best software engineers whose business is development of quality software</a:t>
            </a:r>
          </a:p>
          <a:p>
            <a:pPr lvl="1">
              <a:spcAft>
                <a:spcPts val="1138"/>
              </a:spcAft>
              <a:buFont typeface="Arial" charset="0"/>
              <a:buChar char="•"/>
              <a:defRPr/>
            </a:pPr>
            <a:r>
              <a:rPr lang="en-US" sz="3600"/>
              <a:t>They don’t always have formal training</a:t>
            </a:r>
          </a:p>
          <a:p>
            <a:pPr lvl="1">
              <a:spcAft>
                <a:spcPts val="1138"/>
              </a:spcAft>
              <a:buFont typeface="Arial" charset="0"/>
              <a:buChar char="•"/>
              <a:defRPr/>
            </a:pPr>
            <a:r>
              <a:rPr lang="en-US" sz="3600"/>
              <a:t>They don’t always follow all the practices</a:t>
            </a:r>
          </a:p>
          <a:p>
            <a:pPr lvl="1">
              <a:spcAft>
                <a:spcPts val="1138"/>
              </a:spcAft>
              <a:buFont typeface="Arial" charset="0"/>
              <a:buChar char="•"/>
              <a:defRPr/>
            </a:pPr>
            <a:r>
              <a:rPr lang="en-US" sz="3600"/>
              <a:t>Growing evidence supported by empirical studies</a:t>
            </a:r>
          </a:p>
          <a:p>
            <a:pPr marL="969963" lvl="1">
              <a:spcAft>
                <a:spcPts val="1138"/>
              </a:spcAft>
              <a:buClrTx/>
              <a:buFontTx/>
              <a:buNone/>
              <a:defRPr/>
            </a:pPr>
            <a:endParaRPr lang="en-US" sz="36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5188</TotalTime>
  <Words>813</Words>
  <Application>Microsoft Macintosh PowerPoint</Application>
  <PresentationFormat>Custom</PresentationFormat>
  <Paragraphs>130</Paragraphs>
  <Slides>19</Slides>
  <Notes>16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Arial Unicode MS</vt:lpstr>
      <vt:lpstr>ＭＳ Ｐゴシック</vt:lpstr>
      <vt:lpstr>Arial</vt:lpstr>
      <vt:lpstr>Courier New</vt:lpstr>
      <vt:lpstr>DejaVu Sans</vt:lpstr>
      <vt:lpstr>Droid Sans</vt:lpstr>
      <vt:lpstr>Times New Roman</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Carpentry Practices</vt:lpstr>
      <vt:lpstr>Good Enough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Learn the Shell?</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Greg Wilson</dc:creator>
  <cp:keywords/>
  <dc:description/>
  <cp:lastModifiedBy>Sarah Stevens</cp:lastModifiedBy>
  <cp:revision>347</cp:revision>
  <cp:lastPrinted>2017-07-31T20:52:45Z</cp:lastPrinted>
  <dcterms:created xsi:type="dcterms:W3CDTF">2010-05-24T21:29:39Z</dcterms:created>
  <dcterms:modified xsi:type="dcterms:W3CDTF">2018-03-27T00:51:07Z</dcterms:modified>
</cp:coreProperties>
</file>