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83" r:id="rId2"/>
    <p:sldId id="292" r:id="rId3"/>
    <p:sldId id="293" r:id="rId4"/>
    <p:sldId id="279" r:id="rId5"/>
    <p:sldId id="280" r:id="rId6"/>
    <p:sldId id="271" r:id="rId7"/>
    <p:sldId id="281" r:id="rId8"/>
    <p:sldId id="294" r:id="rId9"/>
    <p:sldId id="287" r:id="rId10"/>
    <p:sldId id="284" r:id="rId11"/>
    <p:sldId id="286" r:id="rId12"/>
    <p:sldId id="285" r:id="rId13"/>
    <p:sldId id="288" r:id="rId14"/>
    <p:sldId id="259" r:id="rId15"/>
    <p:sldId id="260" r:id="rId16"/>
    <p:sldId id="289" r:id="rId17"/>
    <p:sldId id="290" r:id="rId18"/>
    <p:sldId id="29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8B7049-0ADF-8F49-B7F9-64A0A5BF8FB7}">
          <p14:sldIdLst>
            <p14:sldId id="283"/>
            <p14:sldId id="292"/>
            <p14:sldId id="293"/>
          </p14:sldIdLst>
        </p14:section>
        <p14:section name="Intro" id="{D8B685A9-0AAD-7543-883D-95E09FCFE2CC}">
          <p14:sldIdLst>
            <p14:sldId id="279"/>
            <p14:sldId id="280"/>
            <p14:sldId id="271"/>
          </p14:sldIdLst>
        </p14:section>
        <p14:section name="newQ speciation" id="{D4EF7B4F-9358-EF46-9E72-ABD9447F9847}">
          <p14:sldIdLst>
            <p14:sldId id="281"/>
            <p14:sldId id="294"/>
            <p14:sldId id="287"/>
            <p14:sldId id="284"/>
            <p14:sldId id="286"/>
            <p14:sldId id="285"/>
            <p14:sldId id="288"/>
          </p14:sldIdLst>
        </p14:section>
        <p14:section name="TB vs CB - allopatric speciation" id="{13BE6138-C886-F44C-B651-ED3CD75CCBC0}">
          <p14:sldIdLst>
            <p14:sldId id="259"/>
            <p14:sldId id="260"/>
          </p14:sldIdLst>
        </p14:section>
        <p14:section name="Seq-disc pops" id="{B0D091A9-3B4D-DF4E-A38E-1A78E2025175}">
          <p14:sldIdLst>
            <p14:sldId id="289"/>
            <p14:sldId id="290"/>
            <p14:sldId id="291"/>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4"/>
    <p:restoredTop sz="88868" autoAdjust="0"/>
  </p:normalViewPr>
  <p:slideViewPr>
    <p:cSldViewPr snapToGrid="0" snapToObjects="1">
      <p:cViewPr varScale="1">
        <p:scale>
          <a:sx n="139" d="100"/>
          <a:sy n="139" d="100"/>
        </p:scale>
        <p:origin x="-13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D126E3-FD87-804E-9B94-9466551D12C6}" type="datetimeFigureOut">
              <a:rPr lang="en-US" smtClean="0"/>
              <a:t>10/26/17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26FDB-C243-F04F-A3A4-63881AA9751B}" type="slidenum">
              <a:rPr lang="en-US" smtClean="0"/>
              <a:t>‹#›</a:t>
            </a:fld>
            <a:endParaRPr lang="en-US"/>
          </a:p>
        </p:txBody>
      </p:sp>
    </p:spTree>
    <p:extLst>
      <p:ext uri="{BB962C8B-B14F-4D97-AF65-F5344CB8AC3E}">
        <p14:creationId xmlns:p14="http://schemas.microsoft.com/office/powerpoint/2010/main" val="38762769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Azam</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Malfatti</a:t>
            </a:r>
            <a:r>
              <a:rPr lang="en-US" sz="1200" b="0" i="0" u="none" strike="noStrike" kern="1200" baseline="0" dirty="0" smtClean="0">
                <a:solidFill>
                  <a:schemeClr val="tx1"/>
                </a:solidFill>
                <a:latin typeface="+mn-lt"/>
                <a:ea typeface="+mn-ea"/>
                <a:cs typeface="+mn-cs"/>
              </a:rPr>
              <a:t> Nature Rev </a:t>
            </a:r>
            <a:r>
              <a:rPr lang="en-US" sz="1200" b="0" i="0" u="none" strike="noStrike" kern="1200" baseline="0" dirty="0" err="1" smtClean="0">
                <a:solidFill>
                  <a:schemeClr val="tx1"/>
                </a:solidFill>
                <a:latin typeface="+mn-lt"/>
                <a:ea typeface="+mn-ea"/>
                <a:cs typeface="+mn-cs"/>
              </a:rPr>
              <a:t>Microbiol</a:t>
            </a:r>
            <a:r>
              <a:rPr lang="en-US" sz="1200" b="0" i="0" u="none" strike="noStrike" kern="1200" baseline="0" dirty="0" smtClean="0">
                <a:solidFill>
                  <a:schemeClr val="tx1"/>
                </a:solidFill>
                <a:latin typeface="+mn-lt"/>
                <a:ea typeface="+mn-ea"/>
                <a:cs typeface="+mn-cs"/>
              </a:rPr>
              <a:t> 2007</a:t>
            </a:r>
            <a:endParaRPr lang="en-US" dirty="0"/>
          </a:p>
        </p:txBody>
      </p:sp>
      <p:sp>
        <p:nvSpPr>
          <p:cNvPr id="4" name="Slide Number Placeholder 3"/>
          <p:cNvSpPr>
            <a:spLocks noGrp="1"/>
          </p:cNvSpPr>
          <p:nvPr>
            <p:ph type="sldNum" sz="quarter" idx="10"/>
          </p:nvPr>
        </p:nvSpPr>
        <p:spPr/>
        <p:txBody>
          <a:bodyPr/>
          <a:lstStyle/>
          <a:p>
            <a:fld id="{35EF5441-D692-534E-884D-601F4C7E917A}" type="slidenum">
              <a:rPr lang="en-US" smtClean="0"/>
              <a:t>4</a:t>
            </a:fld>
            <a:endParaRPr lang="en-US"/>
          </a:p>
        </p:txBody>
      </p:sp>
    </p:spTree>
    <p:extLst>
      <p:ext uri="{BB962C8B-B14F-4D97-AF65-F5344CB8AC3E}">
        <p14:creationId xmlns:p14="http://schemas.microsoft.com/office/powerpoint/2010/main" val="3718429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5</a:t>
            </a:fld>
            <a:endParaRPr lang="en-US"/>
          </a:p>
        </p:txBody>
      </p:sp>
    </p:spTree>
    <p:extLst>
      <p:ext uri="{BB962C8B-B14F-4D97-AF65-F5344CB8AC3E}">
        <p14:creationId xmlns:p14="http://schemas.microsoft.com/office/powerpoint/2010/main" val="1015896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10</a:t>
            </a:fld>
            <a:endParaRPr lang="en-US"/>
          </a:p>
        </p:txBody>
      </p:sp>
    </p:spTree>
    <p:extLst>
      <p:ext uri="{BB962C8B-B14F-4D97-AF65-F5344CB8AC3E}">
        <p14:creationId xmlns:p14="http://schemas.microsoft.com/office/powerpoint/2010/main" val="692976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is ones</a:t>
            </a:r>
            <a:r>
              <a:rPr lang="en-US" baseline="0" dirty="0" smtClean="0"/>
              <a:t> with &gt; 50% completion and less than 10% redundancy using 139 single copy genes</a:t>
            </a:r>
          </a:p>
        </p:txBody>
      </p:sp>
      <p:sp>
        <p:nvSpPr>
          <p:cNvPr id="4" name="Slide Number Placeholder 3"/>
          <p:cNvSpPr>
            <a:spLocks noGrp="1"/>
          </p:cNvSpPr>
          <p:nvPr>
            <p:ph type="sldNum" sz="quarter" idx="10"/>
          </p:nvPr>
        </p:nvSpPr>
        <p:spPr/>
        <p:txBody>
          <a:bodyPr/>
          <a:lstStyle/>
          <a:p>
            <a:fld id="{03226FDB-C243-F04F-A3A4-63881AA9751B}" type="slidenum">
              <a:rPr lang="en-US" smtClean="0"/>
              <a:t>12</a:t>
            </a:fld>
            <a:endParaRPr lang="en-US"/>
          </a:p>
        </p:txBody>
      </p:sp>
    </p:spTree>
    <p:extLst>
      <p:ext uri="{BB962C8B-B14F-4D97-AF65-F5344CB8AC3E}">
        <p14:creationId xmlns:p14="http://schemas.microsoft.com/office/powerpoint/2010/main" val="3805351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13</a:t>
            </a:fld>
            <a:endParaRPr lang="en-US"/>
          </a:p>
        </p:txBody>
      </p:sp>
    </p:spTree>
    <p:extLst>
      <p:ext uri="{BB962C8B-B14F-4D97-AF65-F5344CB8AC3E}">
        <p14:creationId xmlns:p14="http://schemas.microsoft.com/office/powerpoint/2010/main" val="131210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a:t>
            </a:r>
            <a:r>
              <a:rPr lang="en-US" baseline="0" dirty="0" smtClean="0"/>
              <a:t> – </a:t>
            </a:r>
            <a:r>
              <a:rPr lang="en-US" baseline="0" dirty="0" err="1" smtClean="0"/>
              <a:t>Dimictic</a:t>
            </a:r>
            <a:endParaRPr lang="en-US" baseline="0" dirty="0" smtClean="0"/>
          </a:p>
          <a:p>
            <a:r>
              <a:rPr lang="en-US" baseline="0" dirty="0" smtClean="0"/>
              <a:t>CB -- </a:t>
            </a:r>
            <a:r>
              <a:rPr lang="en-US" baseline="0" dirty="0" err="1" smtClean="0"/>
              <a:t>Polymictic</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14</a:t>
            </a:fld>
            <a:endParaRPr lang="en-US"/>
          </a:p>
        </p:txBody>
      </p:sp>
    </p:spTree>
    <p:extLst>
      <p:ext uri="{BB962C8B-B14F-4D97-AF65-F5344CB8AC3E}">
        <p14:creationId xmlns:p14="http://schemas.microsoft.com/office/powerpoint/2010/main" val="37004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Mary</a:t>
            </a:r>
            <a:r>
              <a:rPr lang="en-US" baseline="0" dirty="0" smtClean="0"/>
              <a:t> Lake never mixes-meromictic</a:t>
            </a:r>
          </a:p>
          <a:p>
            <a:r>
              <a:rPr lang="en-US" dirty="0" smtClean="0"/>
              <a:t>*Are there related sequence-discrete populations in TB and CB?  How closely related are they?  Do they share a common gene pool?  Are there genes present in one lake but not the other for these closely related populations? Is there an ecological or physical barrier to recombination between these two lakes?*</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15</a:t>
            </a:fld>
            <a:endParaRPr lang="en-US"/>
          </a:p>
        </p:txBody>
      </p:sp>
    </p:spTree>
    <p:extLst>
      <p:ext uri="{BB962C8B-B14F-4D97-AF65-F5344CB8AC3E}">
        <p14:creationId xmlns:p14="http://schemas.microsoft.com/office/powerpoint/2010/main" val="2502112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Lake Lanier to isolate genome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17</a:t>
            </a:fld>
            <a:endParaRPr lang="en-US"/>
          </a:p>
        </p:txBody>
      </p:sp>
    </p:spTree>
    <p:extLst>
      <p:ext uri="{BB962C8B-B14F-4D97-AF65-F5344CB8AC3E}">
        <p14:creationId xmlns:p14="http://schemas.microsoft.com/office/powerpoint/2010/main" val="1437136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9407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49163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5393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5133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EE717-EDC7-3148-8218-36A4F68267A5}" type="datetimeFigureOut">
              <a:rPr lang="en-US" smtClean="0"/>
              <a:t>10/26/17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615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CEE717-EDC7-3148-8218-36A4F68267A5}" type="datetimeFigureOut">
              <a:rPr lang="en-US" smtClean="0"/>
              <a:t>10/26/17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13223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CEE717-EDC7-3148-8218-36A4F68267A5}" type="datetimeFigureOut">
              <a:rPr lang="en-US" smtClean="0"/>
              <a:t>10/26/17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2051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CEE717-EDC7-3148-8218-36A4F68267A5}" type="datetimeFigureOut">
              <a:rPr lang="en-US" smtClean="0"/>
              <a:t>10/26/17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5975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EE717-EDC7-3148-8218-36A4F68267A5}" type="datetimeFigureOut">
              <a:rPr lang="en-US" smtClean="0"/>
              <a:t>10/26/17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76695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2200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614502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EE717-EDC7-3148-8218-36A4F68267A5}" type="datetimeFigureOut">
              <a:rPr lang="en-US" smtClean="0"/>
              <a:t>10/26/17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1B019-B6DF-E244-AA0C-6E2B1451E255}" type="slidenum">
              <a:rPr lang="en-US" smtClean="0"/>
              <a:t>‹#›</a:t>
            </a:fld>
            <a:endParaRPr lang="en-US"/>
          </a:p>
        </p:txBody>
      </p:sp>
    </p:spTree>
    <p:extLst>
      <p:ext uri="{BB962C8B-B14F-4D97-AF65-F5344CB8AC3E}">
        <p14:creationId xmlns:p14="http://schemas.microsoft.com/office/powerpoint/2010/main" val="1809037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015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48" y="1197824"/>
            <a:ext cx="9210244" cy="5434318"/>
          </a:xfrm>
          <a:prstGeom prst="rect">
            <a:avLst/>
          </a:prstGeom>
        </p:spPr>
      </p:pic>
      <p:sp>
        <p:nvSpPr>
          <p:cNvPr id="2" name="Title 1"/>
          <p:cNvSpPr>
            <a:spLocks noGrp="1"/>
          </p:cNvSpPr>
          <p:nvPr>
            <p:ph type="ctrTitle"/>
          </p:nvPr>
        </p:nvSpPr>
        <p:spPr>
          <a:xfrm>
            <a:off x="812492" y="-157489"/>
            <a:ext cx="7772400" cy="1470025"/>
          </a:xfrm>
        </p:spPr>
        <p:txBody>
          <a:bodyPr>
            <a:normAutofit/>
          </a:bodyPr>
          <a:lstStyle/>
          <a:p>
            <a:r>
              <a:rPr lang="en-US" dirty="0"/>
              <a:t>5</a:t>
            </a:r>
            <a:r>
              <a:rPr lang="en-US" baseline="30000" dirty="0" smtClean="0"/>
              <a:t>th</a:t>
            </a:r>
            <a:r>
              <a:rPr lang="en-US" dirty="0" smtClean="0"/>
              <a:t> Year Committee Meeting</a:t>
            </a:r>
            <a:endParaRPr lang="en-US" dirty="0"/>
          </a:p>
        </p:txBody>
      </p:sp>
      <p:sp>
        <p:nvSpPr>
          <p:cNvPr id="3" name="Subtitle 2"/>
          <p:cNvSpPr>
            <a:spLocks noGrp="1"/>
          </p:cNvSpPr>
          <p:nvPr>
            <p:ph type="subTitle" idx="1"/>
          </p:nvPr>
        </p:nvSpPr>
        <p:spPr>
          <a:xfrm>
            <a:off x="4001034" y="4590659"/>
            <a:ext cx="6400800" cy="1752600"/>
          </a:xfrm>
        </p:spPr>
        <p:txBody>
          <a:bodyPr/>
          <a:lstStyle/>
          <a:p>
            <a:r>
              <a:rPr lang="en-US" dirty="0" smtClean="0">
                <a:solidFill>
                  <a:schemeClr val="bg1"/>
                </a:solidFill>
              </a:rPr>
              <a:t>Sarah Stevens</a:t>
            </a:r>
          </a:p>
          <a:p>
            <a:r>
              <a:rPr lang="en-US" dirty="0" smtClean="0">
                <a:solidFill>
                  <a:schemeClr val="bg1"/>
                </a:solidFill>
              </a:rPr>
              <a:t>@</a:t>
            </a:r>
            <a:r>
              <a:rPr lang="en-US" dirty="0" err="1" smtClean="0">
                <a:solidFill>
                  <a:schemeClr val="bg1"/>
                </a:solidFill>
              </a:rPr>
              <a:t>microStevens</a:t>
            </a:r>
            <a:endParaRPr lang="en-US" dirty="0" smtClean="0">
              <a:solidFill>
                <a:schemeClr val="bg1"/>
              </a:solidFill>
            </a:endParaRPr>
          </a:p>
          <a:p>
            <a:r>
              <a:rPr lang="en-US" dirty="0" smtClean="0">
                <a:solidFill>
                  <a:schemeClr val="bg1"/>
                </a:solidFill>
              </a:rPr>
              <a:t>McMahon Lab</a:t>
            </a:r>
            <a:endParaRPr lang="en-US" dirty="0">
              <a:solidFill>
                <a:schemeClr val="bg1"/>
              </a:solidFill>
            </a:endParaRPr>
          </a:p>
        </p:txBody>
      </p:sp>
    </p:spTree>
    <p:extLst>
      <p:ext uri="{BB962C8B-B14F-4D97-AF65-F5344CB8AC3E}">
        <p14:creationId xmlns:p14="http://schemas.microsoft.com/office/powerpoint/2010/main" val="4264804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Stats on Metagenomes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Crystal Bog </a:t>
            </a:r>
          </a:p>
          <a:p>
            <a:pPr lvl="1"/>
            <a:r>
              <a:rPr lang="en-US" dirty="0" smtClean="0"/>
              <a:t>2007-2009</a:t>
            </a:r>
          </a:p>
          <a:p>
            <a:pPr lvl="1"/>
            <a:r>
              <a:rPr lang="en-US" dirty="0" smtClean="0"/>
              <a:t>82 metagenomes</a:t>
            </a:r>
          </a:p>
          <a:p>
            <a:pPr lvl="1"/>
            <a:r>
              <a:rPr lang="en-US" dirty="0" smtClean="0"/>
              <a:t>20 </a:t>
            </a:r>
            <a:r>
              <a:rPr lang="en-US" dirty="0" err="1" smtClean="0"/>
              <a:t>Gbp</a:t>
            </a:r>
            <a:r>
              <a:rPr lang="en-US" dirty="0" smtClean="0"/>
              <a:t> assembled</a:t>
            </a:r>
          </a:p>
          <a:p>
            <a:r>
              <a:rPr lang="en-US" dirty="0" smtClean="0"/>
              <a:t>Mary Lake </a:t>
            </a:r>
          </a:p>
          <a:p>
            <a:pPr lvl="1"/>
            <a:r>
              <a:rPr lang="en-US" dirty="0" smtClean="0"/>
              <a:t>2009, 12 depths</a:t>
            </a:r>
          </a:p>
          <a:p>
            <a:pPr lvl="1"/>
            <a:r>
              <a:rPr lang="en-US" dirty="0" smtClean="0"/>
              <a:t>12 metagenomes</a:t>
            </a:r>
          </a:p>
          <a:p>
            <a:pPr lvl="1"/>
            <a:r>
              <a:rPr lang="en-US" dirty="0" smtClean="0"/>
              <a:t>11 </a:t>
            </a:r>
            <a:r>
              <a:rPr lang="en-US" dirty="0" err="1" smtClean="0"/>
              <a:t>Mbp</a:t>
            </a:r>
            <a:r>
              <a:rPr lang="en-US" dirty="0" smtClean="0"/>
              <a:t> assembled</a:t>
            </a:r>
          </a:p>
        </p:txBody>
      </p:sp>
      <p:sp>
        <p:nvSpPr>
          <p:cNvPr id="4" name="Content Placeholder 3"/>
          <p:cNvSpPr>
            <a:spLocks noGrp="1"/>
          </p:cNvSpPr>
          <p:nvPr>
            <p:ph sz="half" idx="2"/>
          </p:nvPr>
        </p:nvSpPr>
        <p:spPr/>
        <p:txBody>
          <a:bodyPr>
            <a:normAutofit fontScale="92500" lnSpcReduction="10000"/>
          </a:bodyPr>
          <a:lstStyle/>
          <a:p>
            <a:r>
              <a:rPr lang="en-US" dirty="0"/>
              <a:t>Mendota </a:t>
            </a:r>
          </a:p>
          <a:p>
            <a:pPr lvl="1"/>
            <a:r>
              <a:rPr lang="en-US" dirty="0"/>
              <a:t>2008-2012</a:t>
            </a:r>
          </a:p>
          <a:p>
            <a:pPr lvl="1"/>
            <a:r>
              <a:rPr lang="en-US" dirty="0"/>
              <a:t>94 </a:t>
            </a:r>
            <a:r>
              <a:rPr lang="en-US" dirty="0" smtClean="0"/>
              <a:t>metagenomes</a:t>
            </a:r>
          </a:p>
          <a:p>
            <a:pPr lvl="1"/>
            <a:r>
              <a:rPr lang="en-US" dirty="0" smtClean="0"/>
              <a:t>11 </a:t>
            </a:r>
            <a:r>
              <a:rPr lang="en-US" dirty="0" err="1"/>
              <a:t>Gbp</a:t>
            </a:r>
            <a:r>
              <a:rPr lang="en-US" dirty="0"/>
              <a:t> assembled</a:t>
            </a:r>
          </a:p>
          <a:p>
            <a:r>
              <a:rPr lang="en-US" dirty="0"/>
              <a:t>Trout Bog </a:t>
            </a:r>
          </a:p>
          <a:p>
            <a:pPr lvl="1"/>
            <a:r>
              <a:rPr lang="en-US" dirty="0" err="1"/>
              <a:t>epilimnion</a:t>
            </a:r>
            <a:r>
              <a:rPr lang="en-US" dirty="0"/>
              <a:t> </a:t>
            </a:r>
          </a:p>
          <a:p>
            <a:pPr lvl="2"/>
            <a:r>
              <a:rPr lang="en-US" dirty="0" smtClean="0"/>
              <a:t>2007-2009</a:t>
            </a:r>
          </a:p>
          <a:p>
            <a:pPr lvl="2"/>
            <a:r>
              <a:rPr lang="en-US" dirty="0" smtClean="0"/>
              <a:t>47 metagenomes</a:t>
            </a:r>
            <a:endParaRPr lang="en-US" dirty="0"/>
          </a:p>
          <a:p>
            <a:pPr lvl="1"/>
            <a:r>
              <a:rPr lang="en-US" dirty="0" err="1"/>
              <a:t>hypolimnion</a:t>
            </a:r>
            <a:r>
              <a:rPr lang="en-US" dirty="0"/>
              <a:t> </a:t>
            </a:r>
          </a:p>
          <a:p>
            <a:pPr lvl="2"/>
            <a:r>
              <a:rPr lang="en-US" dirty="0"/>
              <a:t>2005, 2007-2009, </a:t>
            </a:r>
            <a:r>
              <a:rPr lang="en-US" dirty="0" smtClean="0"/>
              <a:t>2012-2013</a:t>
            </a:r>
          </a:p>
          <a:p>
            <a:pPr lvl="2"/>
            <a:r>
              <a:rPr lang="en-US" dirty="0" smtClean="0"/>
              <a:t>82 metagenomes</a:t>
            </a:r>
          </a:p>
          <a:p>
            <a:pPr lvl="2"/>
            <a:endParaRPr lang="en-US" dirty="0"/>
          </a:p>
          <a:p>
            <a:endParaRPr lang="en-US" dirty="0"/>
          </a:p>
        </p:txBody>
      </p:sp>
    </p:spTree>
    <p:extLst>
      <p:ext uri="{BB962C8B-B14F-4D97-AF65-F5344CB8AC3E}">
        <p14:creationId xmlns:p14="http://schemas.microsoft.com/office/powerpoint/2010/main" val="251005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a:t>
            </a:r>
            <a:endParaRPr lang="en-US" dirty="0"/>
          </a:p>
        </p:txBody>
      </p:sp>
      <p:pic>
        <p:nvPicPr>
          <p:cNvPr id="5" name="Picture 4" descr="binning_experimental_plan_diagram_to_mapping.png"/>
          <p:cNvPicPr>
            <a:picLocks noChangeAspect="1"/>
          </p:cNvPicPr>
          <p:nvPr/>
        </p:nvPicPr>
        <p:blipFill rotWithShape="1">
          <a:blip r:embed="rId2">
            <a:extLst>
              <a:ext uri="{28A0092B-C50C-407E-A947-70E740481C1C}">
                <a14:useLocalDpi xmlns:a14="http://schemas.microsoft.com/office/drawing/2010/main" val="0"/>
              </a:ext>
            </a:extLst>
          </a:blip>
          <a:srcRect l="700" t="1628" r="774" b="1603"/>
          <a:stretch/>
        </p:blipFill>
        <p:spPr>
          <a:xfrm>
            <a:off x="63960" y="1763305"/>
            <a:ext cx="9009227" cy="4129648"/>
          </a:xfrm>
          <a:prstGeom prst="rect">
            <a:avLst/>
          </a:prstGeom>
        </p:spPr>
      </p:pic>
    </p:spTree>
    <p:extLst>
      <p:ext uri="{BB962C8B-B14F-4D97-AF65-F5344CB8AC3E}">
        <p14:creationId xmlns:p14="http://schemas.microsoft.com/office/powerpoint/2010/main" val="484787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Stats on MAGs so far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Crystal Bog</a:t>
            </a:r>
          </a:p>
          <a:p>
            <a:pPr lvl="1"/>
            <a:r>
              <a:rPr lang="en-US" dirty="0"/>
              <a:t>2505 bins, 564 passed </a:t>
            </a:r>
            <a:r>
              <a:rPr lang="en-US" dirty="0" smtClean="0"/>
              <a:t>filtering</a:t>
            </a:r>
          </a:p>
          <a:p>
            <a:pPr lvl="1"/>
            <a:r>
              <a:rPr lang="en-US" dirty="0"/>
              <a:t>Phyla with &gt; 10 bins:  </a:t>
            </a:r>
            <a:endParaRPr lang="en-US" dirty="0" smtClean="0"/>
          </a:p>
          <a:p>
            <a:pPr lvl="2"/>
            <a:r>
              <a:rPr lang="en-US" dirty="0" err="1" smtClean="0"/>
              <a:t>Actinobacteria</a:t>
            </a:r>
            <a:r>
              <a:rPr lang="en-US" dirty="0" smtClean="0"/>
              <a:t>(342), </a:t>
            </a:r>
            <a:r>
              <a:rPr lang="en-US" dirty="0" err="1" smtClean="0"/>
              <a:t>Proteobacteria</a:t>
            </a:r>
            <a:r>
              <a:rPr lang="en-US" dirty="0" smtClean="0"/>
              <a:t>(267), </a:t>
            </a:r>
            <a:r>
              <a:rPr lang="en-US" dirty="0" err="1" smtClean="0"/>
              <a:t>Verrucomicrobia</a:t>
            </a:r>
            <a:r>
              <a:rPr lang="en-US" dirty="0" smtClean="0"/>
              <a:t>(113), </a:t>
            </a:r>
            <a:r>
              <a:rPr lang="en-US" dirty="0" err="1" smtClean="0"/>
              <a:t>Bacteroidetes</a:t>
            </a:r>
            <a:r>
              <a:rPr lang="en-US" dirty="0" smtClean="0"/>
              <a:t>(41), </a:t>
            </a:r>
            <a:r>
              <a:rPr lang="en-US" dirty="0" err="1"/>
              <a:t>Candidatus</a:t>
            </a:r>
            <a:r>
              <a:rPr lang="en-US" dirty="0"/>
              <a:t> </a:t>
            </a:r>
            <a:r>
              <a:rPr lang="en-US" dirty="0" err="1" smtClean="0"/>
              <a:t>Saccharibacteria</a:t>
            </a:r>
            <a:r>
              <a:rPr lang="en-US" dirty="0" smtClean="0"/>
              <a:t>(31), </a:t>
            </a:r>
            <a:r>
              <a:rPr lang="en-US" dirty="0" err="1" smtClean="0"/>
              <a:t>Chlorobi</a:t>
            </a:r>
            <a:r>
              <a:rPr lang="en-US" dirty="0" smtClean="0"/>
              <a:t>(29), </a:t>
            </a:r>
            <a:r>
              <a:rPr lang="en-US" dirty="0" err="1" smtClean="0"/>
              <a:t>Parcubacteria</a:t>
            </a:r>
            <a:r>
              <a:rPr lang="en-US" dirty="0" smtClean="0"/>
              <a:t> (10), </a:t>
            </a:r>
          </a:p>
          <a:p>
            <a:r>
              <a:rPr lang="en-US" dirty="0" smtClean="0"/>
              <a:t>Mary Lake</a:t>
            </a:r>
          </a:p>
          <a:p>
            <a:pPr lvl="1"/>
            <a:r>
              <a:rPr lang="en-US" dirty="0"/>
              <a:t>352 bins, 104 passed </a:t>
            </a:r>
            <a:r>
              <a:rPr lang="en-US" dirty="0" smtClean="0"/>
              <a:t>filtering</a:t>
            </a:r>
          </a:p>
          <a:p>
            <a:pPr lvl="1"/>
            <a:r>
              <a:rPr lang="en-US" dirty="0" smtClean="0"/>
              <a:t>Phyla </a:t>
            </a:r>
            <a:r>
              <a:rPr lang="en-US" dirty="0"/>
              <a:t>with &gt; 10 bins</a:t>
            </a:r>
            <a:r>
              <a:rPr lang="en-US" dirty="0" smtClean="0"/>
              <a:t>:</a:t>
            </a:r>
          </a:p>
          <a:p>
            <a:pPr lvl="2"/>
            <a:r>
              <a:rPr lang="en-US" dirty="0" err="1" smtClean="0"/>
              <a:t>Proteobacteria</a:t>
            </a:r>
            <a:r>
              <a:rPr lang="en-US" dirty="0" smtClean="0"/>
              <a:t>(99), </a:t>
            </a:r>
            <a:r>
              <a:rPr lang="en-US" dirty="0" err="1" smtClean="0"/>
              <a:t>Actinobacteria</a:t>
            </a:r>
            <a:r>
              <a:rPr lang="en-US" dirty="0" smtClean="0"/>
              <a:t>(34), </a:t>
            </a:r>
            <a:r>
              <a:rPr lang="en-US" dirty="0" err="1" smtClean="0"/>
              <a:t>Planctomycetes</a:t>
            </a:r>
            <a:r>
              <a:rPr lang="en-US" dirty="0" smtClean="0"/>
              <a:t>(21), </a:t>
            </a:r>
            <a:r>
              <a:rPr lang="en-US" dirty="0" err="1" smtClean="0"/>
              <a:t>Verrucomicrobia</a:t>
            </a:r>
            <a:r>
              <a:rPr lang="en-US" dirty="0" smtClean="0"/>
              <a:t>(18), </a:t>
            </a:r>
            <a:r>
              <a:rPr lang="en-US" dirty="0" err="1" smtClean="0"/>
              <a:t>Bacteroidetes</a:t>
            </a:r>
            <a:r>
              <a:rPr lang="en-US" dirty="0" smtClean="0"/>
              <a:t>(18), Cyanobacteria(11)</a:t>
            </a:r>
          </a:p>
          <a:p>
            <a:pPr lvl="2"/>
            <a:endParaRPr lang="en-US" dirty="0"/>
          </a:p>
          <a:p>
            <a:endParaRPr lang="en-US" dirty="0"/>
          </a:p>
        </p:txBody>
      </p:sp>
    </p:spTree>
    <p:extLst>
      <p:ext uri="{BB962C8B-B14F-4D97-AF65-F5344CB8AC3E}">
        <p14:creationId xmlns:p14="http://schemas.microsoft.com/office/powerpoint/2010/main" val="3930018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Goals/Timeline</a:t>
            </a:r>
            <a:endParaRPr lang="en-US" dirty="0"/>
          </a:p>
        </p:txBody>
      </p:sp>
      <p:grpSp>
        <p:nvGrpSpPr>
          <p:cNvPr id="32" name="Group 31"/>
          <p:cNvGrpSpPr/>
          <p:nvPr/>
        </p:nvGrpSpPr>
        <p:grpSpPr>
          <a:xfrm>
            <a:off x="581888" y="4187540"/>
            <a:ext cx="7846464" cy="910577"/>
            <a:chOff x="592279" y="3044536"/>
            <a:chExt cx="7846464" cy="910577"/>
          </a:xfrm>
        </p:grpSpPr>
        <p:cxnSp>
          <p:nvCxnSpPr>
            <p:cNvPr id="5" name="Straight Connector 4"/>
            <p:cNvCxnSpPr/>
            <p:nvPr/>
          </p:nvCxnSpPr>
          <p:spPr>
            <a:xfrm>
              <a:off x="862445" y="3148445"/>
              <a:ext cx="7481455" cy="311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62445"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350827"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543207"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23969"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904731"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585493"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266255"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947017"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627779"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308541"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989303"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670065"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rot="18529060">
              <a:off x="2535607" y="3412426"/>
              <a:ext cx="561109" cy="369332"/>
            </a:xfrm>
            <a:prstGeom prst="rect">
              <a:avLst/>
            </a:prstGeom>
            <a:noFill/>
          </p:spPr>
          <p:txBody>
            <a:bodyPr wrap="square" rtlCol="0">
              <a:spAutoFit/>
            </a:bodyPr>
            <a:lstStyle/>
            <a:p>
              <a:r>
                <a:rPr lang="en-US" dirty="0" smtClean="0"/>
                <a:t>Jan</a:t>
              </a:r>
              <a:endParaRPr lang="en-US" dirty="0"/>
            </a:p>
          </p:txBody>
        </p:sp>
        <p:sp>
          <p:nvSpPr>
            <p:cNvPr id="21" name="TextBox 20"/>
            <p:cNvSpPr txBox="1"/>
            <p:nvPr/>
          </p:nvSpPr>
          <p:spPr>
            <a:xfrm rot="18529060">
              <a:off x="1176129" y="3412426"/>
              <a:ext cx="561109" cy="369332"/>
            </a:xfrm>
            <a:prstGeom prst="rect">
              <a:avLst/>
            </a:prstGeom>
            <a:noFill/>
          </p:spPr>
          <p:txBody>
            <a:bodyPr wrap="square" rtlCol="0">
              <a:spAutoFit/>
            </a:bodyPr>
            <a:lstStyle/>
            <a:p>
              <a:r>
                <a:rPr lang="en-US" dirty="0" smtClean="0"/>
                <a:t>Nov</a:t>
              </a:r>
              <a:endParaRPr lang="en-US" dirty="0"/>
            </a:p>
          </p:txBody>
        </p:sp>
        <p:sp>
          <p:nvSpPr>
            <p:cNvPr id="22" name="TextBox 21"/>
            <p:cNvSpPr txBox="1"/>
            <p:nvPr/>
          </p:nvSpPr>
          <p:spPr>
            <a:xfrm rot="18529060">
              <a:off x="1855868" y="3412426"/>
              <a:ext cx="561109" cy="369332"/>
            </a:xfrm>
            <a:prstGeom prst="rect">
              <a:avLst/>
            </a:prstGeom>
            <a:noFill/>
          </p:spPr>
          <p:txBody>
            <a:bodyPr wrap="square" rtlCol="0">
              <a:spAutoFit/>
            </a:bodyPr>
            <a:lstStyle/>
            <a:p>
              <a:r>
                <a:rPr lang="en-US" dirty="0" smtClean="0"/>
                <a:t>Dec</a:t>
              </a:r>
              <a:endParaRPr lang="en-US" dirty="0"/>
            </a:p>
          </p:txBody>
        </p:sp>
        <p:sp>
          <p:nvSpPr>
            <p:cNvPr id="23" name="TextBox 22"/>
            <p:cNvSpPr txBox="1"/>
            <p:nvPr/>
          </p:nvSpPr>
          <p:spPr>
            <a:xfrm rot="18529060">
              <a:off x="496390" y="3412426"/>
              <a:ext cx="561109" cy="369332"/>
            </a:xfrm>
            <a:prstGeom prst="rect">
              <a:avLst/>
            </a:prstGeom>
            <a:noFill/>
          </p:spPr>
          <p:txBody>
            <a:bodyPr wrap="square" rtlCol="0">
              <a:spAutoFit/>
            </a:bodyPr>
            <a:lstStyle/>
            <a:p>
              <a:r>
                <a:rPr lang="en-US" smtClean="0"/>
                <a:t>Oct</a:t>
              </a:r>
              <a:endParaRPr lang="en-US"/>
            </a:p>
          </p:txBody>
        </p:sp>
        <p:sp>
          <p:nvSpPr>
            <p:cNvPr id="24" name="TextBox 23"/>
            <p:cNvSpPr txBox="1"/>
            <p:nvPr/>
          </p:nvSpPr>
          <p:spPr>
            <a:xfrm rot="18529060">
              <a:off x="3215346" y="3412426"/>
              <a:ext cx="561109" cy="369332"/>
            </a:xfrm>
            <a:prstGeom prst="rect">
              <a:avLst/>
            </a:prstGeom>
            <a:noFill/>
          </p:spPr>
          <p:txBody>
            <a:bodyPr wrap="square" rtlCol="0">
              <a:spAutoFit/>
            </a:bodyPr>
            <a:lstStyle/>
            <a:p>
              <a:r>
                <a:rPr lang="en-US" dirty="0" smtClean="0"/>
                <a:t>Feb</a:t>
              </a:r>
              <a:endParaRPr lang="en-US" dirty="0"/>
            </a:p>
          </p:txBody>
        </p:sp>
        <p:sp>
          <p:nvSpPr>
            <p:cNvPr id="25" name="TextBox 24"/>
            <p:cNvSpPr txBox="1"/>
            <p:nvPr/>
          </p:nvSpPr>
          <p:spPr>
            <a:xfrm rot="18529060">
              <a:off x="3861751" y="3438398"/>
              <a:ext cx="627778" cy="369332"/>
            </a:xfrm>
            <a:prstGeom prst="rect">
              <a:avLst/>
            </a:prstGeom>
            <a:noFill/>
          </p:spPr>
          <p:txBody>
            <a:bodyPr wrap="square" rtlCol="0">
              <a:spAutoFit/>
            </a:bodyPr>
            <a:lstStyle/>
            <a:p>
              <a:r>
                <a:rPr lang="en-US" smtClean="0"/>
                <a:t>Mar</a:t>
              </a:r>
              <a:endParaRPr lang="en-US" dirty="0"/>
            </a:p>
          </p:txBody>
        </p:sp>
        <p:sp>
          <p:nvSpPr>
            <p:cNvPr id="26" name="TextBox 25"/>
            <p:cNvSpPr txBox="1"/>
            <p:nvPr/>
          </p:nvSpPr>
          <p:spPr>
            <a:xfrm rot="18529060">
              <a:off x="4574824" y="3412426"/>
              <a:ext cx="561109" cy="369332"/>
            </a:xfrm>
            <a:prstGeom prst="rect">
              <a:avLst/>
            </a:prstGeom>
            <a:noFill/>
          </p:spPr>
          <p:txBody>
            <a:bodyPr wrap="square" rtlCol="0">
              <a:spAutoFit/>
            </a:bodyPr>
            <a:lstStyle/>
            <a:p>
              <a:r>
                <a:rPr lang="en-US" dirty="0" smtClean="0"/>
                <a:t>Apr</a:t>
              </a:r>
              <a:endParaRPr lang="en-US" dirty="0"/>
            </a:p>
          </p:txBody>
        </p:sp>
        <p:sp>
          <p:nvSpPr>
            <p:cNvPr id="27" name="TextBox 26"/>
            <p:cNvSpPr txBox="1"/>
            <p:nvPr/>
          </p:nvSpPr>
          <p:spPr>
            <a:xfrm rot="18529060">
              <a:off x="5211022" y="3446351"/>
              <a:ext cx="648192" cy="369332"/>
            </a:xfrm>
            <a:prstGeom prst="rect">
              <a:avLst/>
            </a:prstGeom>
            <a:noFill/>
          </p:spPr>
          <p:txBody>
            <a:bodyPr wrap="square" rtlCol="0">
              <a:spAutoFit/>
            </a:bodyPr>
            <a:lstStyle/>
            <a:p>
              <a:r>
                <a:rPr lang="en-US" smtClean="0"/>
                <a:t>May</a:t>
              </a:r>
              <a:endParaRPr lang="en-US" dirty="0"/>
            </a:p>
          </p:txBody>
        </p:sp>
        <p:sp>
          <p:nvSpPr>
            <p:cNvPr id="28" name="TextBox 27"/>
            <p:cNvSpPr txBox="1"/>
            <p:nvPr/>
          </p:nvSpPr>
          <p:spPr>
            <a:xfrm rot="18529060">
              <a:off x="5934302" y="3412426"/>
              <a:ext cx="561109" cy="369332"/>
            </a:xfrm>
            <a:prstGeom prst="rect">
              <a:avLst/>
            </a:prstGeom>
            <a:noFill/>
          </p:spPr>
          <p:txBody>
            <a:bodyPr wrap="square" rtlCol="0">
              <a:spAutoFit/>
            </a:bodyPr>
            <a:lstStyle/>
            <a:p>
              <a:r>
                <a:rPr lang="en-US" dirty="0" smtClean="0"/>
                <a:t>Jun</a:t>
              </a:r>
              <a:endParaRPr lang="en-US" dirty="0"/>
            </a:p>
          </p:txBody>
        </p:sp>
        <p:sp>
          <p:nvSpPr>
            <p:cNvPr id="29" name="TextBox 28"/>
            <p:cNvSpPr txBox="1"/>
            <p:nvPr/>
          </p:nvSpPr>
          <p:spPr>
            <a:xfrm rot="18529060">
              <a:off x="6614041" y="3412426"/>
              <a:ext cx="561109" cy="369332"/>
            </a:xfrm>
            <a:prstGeom prst="rect">
              <a:avLst/>
            </a:prstGeom>
            <a:noFill/>
          </p:spPr>
          <p:txBody>
            <a:bodyPr wrap="square" rtlCol="0">
              <a:spAutoFit/>
            </a:bodyPr>
            <a:lstStyle/>
            <a:p>
              <a:r>
                <a:rPr lang="en-US" smtClean="0"/>
                <a:t>Jul</a:t>
              </a:r>
              <a:endParaRPr lang="en-US"/>
            </a:p>
          </p:txBody>
        </p:sp>
        <p:sp>
          <p:nvSpPr>
            <p:cNvPr id="30" name="TextBox 29"/>
            <p:cNvSpPr txBox="1"/>
            <p:nvPr/>
          </p:nvSpPr>
          <p:spPr>
            <a:xfrm rot="18529060">
              <a:off x="7293780" y="3412426"/>
              <a:ext cx="561109" cy="369332"/>
            </a:xfrm>
            <a:prstGeom prst="rect">
              <a:avLst/>
            </a:prstGeom>
            <a:noFill/>
          </p:spPr>
          <p:txBody>
            <a:bodyPr wrap="square" rtlCol="0">
              <a:spAutoFit/>
            </a:bodyPr>
            <a:lstStyle/>
            <a:p>
              <a:r>
                <a:rPr lang="en-US" dirty="0" smtClean="0"/>
                <a:t>Aug</a:t>
              </a:r>
              <a:endParaRPr lang="en-US" dirty="0"/>
            </a:p>
          </p:txBody>
        </p:sp>
        <p:sp>
          <p:nvSpPr>
            <p:cNvPr id="31" name="TextBox 30"/>
            <p:cNvSpPr txBox="1"/>
            <p:nvPr/>
          </p:nvSpPr>
          <p:spPr>
            <a:xfrm rot="18529060">
              <a:off x="7973522" y="3412426"/>
              <a:ext cx="561109" cy="369332"/>
            </a:xfrm>
            <a:prstGeom prst="rect">
              <a:avLst/>
            </a:prstGeom>
            <a:noFill/>
          </p:spPr>
          <p:txBody>
            <a:bodyPr wrap="square" rtlCol="0">
              <a:spAutoFit/>
            </a:bodyPr>
            <a:lstStyle/>
            <a:p>
              <a:r>
                <a:rPr lang="en-US" smtClean="0"/>
                <a:t>Sep</a:t>
              </a:r>
              <a:endParaRPr lang="en-US"/>
            </a:p>
          </p:txBody>
        </p:sp>
      </p:grpSp>
      <p:cxnSp>
        <p:nvCxnSpPr>
          <p:cNvPr id="36" name="Straight Arrow Connector 35"/>
          <p:cNvCxnSpPr/>
          <p:nvPr/>
        </p:nvCxnSpPr>
        <p:spPr>
          <a:xfrm>
            <a:off x="7659674" y="5074445"/>
            <a:ext cx="0" cy="5782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4253974" y="5074445"/>
            <a:ext cx="0" cy="5782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2824662" y="5074445"/>
            <a:ext cx="0" cy="5782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213578" y="5766954"/>
            <a:ext cx="1223530" cy="646331"/>
          </a:xfrm>
          <a:prstGeom prst="rect">
            <a:avLst/>
          </a:prstGeom>
          <a:noFill/>
        </p:spPr>
        <p:txBody>
          <a:bodyPr wrap="square" rtlCol="0">
            <a:spAutoFit/>
          </a:bodyPr>
          <a:lstStyle/>
          <a:p>
            <a:pPr algn="ctr"/>
            <a:r>
              <a:rPr lang="en-US" dirty="0" smtClean="0"/>
              <a:t>Schedule Prospectus</a:t>
            </a:r>
            <a:endParaRPr lang="en-US" dirty="0"/>
          </a:p>
        </p:txBody>
      </p:sp>
      <p:sp>
        <p:nvSpPr>
          <p:cNvPr id="40" name="TextBox 39"/>
          <p:cNvSpPr txBox="1"/>
          <p:nvPr/>
        </p:nvSpPr>
        <p:spPr>
          <a:xfrm>
            <a:off x="3629968" y="5774307"/>
            <a:ext cx="1223530" cy="369332"/>
          </a:xfrm>
          <a:prstGeom prst="rect">
            <a:avLst/>
          </a:prstGeom>
          <a:noFill/>
        </p:spPr>
        <p:txBody>
          <a:bodyPr wrap="square" rtlCol="0">
            <a:spAutoFit/>
          </a:bodyPr>
          <a:lstStyle/>
          <a:p>
            <a:r>
              <a:rPr lang="en-US" dirty="0" smtClean="0"/>
              <a:t>Prospectus</a:t>
            </a:r>
            <a:endParaRPr lang="en-US" dirty="0"/>
          </a:p>
        </p:txBody>
      </p:sp>
      <p:sp>
        <p:nvSpPr>
          <p:cNvPr id="41" name="TextBox 40"/>
          <p:cNvSpPr txBox="1"/>
          <p:nvPr/>
        </p:nvSpPr>
        <p:spPr>
          <a:xfrm>
            <a:off x="7146622" y="5766954"/>
            <a:ext cx="1026103" cy="646331"/>
          </a:xfrm>
          <a:prstGeom prst="rect">
            <a:avLst/>
          </a:prstGeom>
          <a:noFill/>
        </p:spPr>
        <p:txBody>
          <a:bodyPr wrap="square" rtlCol="0">
            <a:spAutoFit/>
          </a:bodyPr>
          <a:lstStyle/>
          <a:p>
            <a:pPr algn="ctr"/>
            <a:r>
              <a:rPr lang="en-US" dirty="0" smtClean="0"/>
              <a:t>Thesis </a:t>
            </a:r>
          </a:p>
          <a:p>
            <a:pPr algn="ctr"/>
            <a:r>
              <a:rPr lang="en-US" dirty="0" smtClean="0"/>
              <a:t>Defense</a:t>
            </a:r>
            <a:endParaRPr lang="en-US" dirty="0"/>
          </a:p>
        </p:txBody>
      </p:sp>
      <p:sp>
        <p:nvSpPr>
          <p:cNvPr id="43" name="Left Brace 42"/>
          <p:cNvSpPr/>
          <p:nvPr/>
        </p:nvSpPr>
        <p:spPr>
          <a:xfrm rot="5400000">
            <a:off x="1487658" y="3300707"/>
            <a:ext cx="86525" cy="1365314"/>
          </a:xfrm>
          <a:prstGeom prst="leftBrace">
            <a:avLst/>
          </a:prstGeom>
          <a:ln>
            <a:solidFill>
              <a:schemeClr val="tx1"/>
            </a:solidFill>
          </a:ln>
          <a:effectLst>
            <a:outerShdw blurRad="40000" dist="20000" dir="108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TextBox 44"/>
          <p:cNvSpPr txBox="1"/>
          <p:nvPr/>
        </p:nvSpPr>
        <p:spPr>
          <a:xfrm>
            <a:off x="544875" y="2647428"/>
            <a:ext cx="1986627" cy="1200329"/>
          </a:xfrm>
          <a:prstGeom prst="rect">
            <a:avLst/>
          </a:prstGeom>
          <a:noFill/>
        </p:spPr>
        <p:txBody>
          <a:bodyPr wrap="square" rtlCol="0">
            <a:spAutoFit/>
          </a:bodyPr>
          <a:lstStyle/>
          <a:p>
            <a:pPr algn="ctr"/>
            <a:r>
              <a:rPr lang="en-US" dirty="0" smtClean="0"/>
              <a:t>Get bins from all metagenome sets de-replicated and classified</a:t>
            </a:r>
            <a:endParaRPr lang="en-US" dirty="0"/>
          </a:p>
        </p:txBody>
      </p:sp>
      <p:sp>
        <p:nvSpPr>
          <p:cNvPr id="46" name="Left Brace 45"/>
          <p:cNvSpPr/>
          <p:nvPr/>
        </p:nvSpPr>
        <p:spPr>
          <a:xfrm rot="5400000">
            <a:off x="2852974" y="2935353"/>
            <a:ext cx="86525" cy="1365314"/>
          </a:xfrm>
          <a:prstGeom prst="leftBrace">
            <a:avLst/>
          </a:prstGeom>
          <a:ln>
            <a:solidFill>
              <a:schemeClr val="tx1"/>
            </a:solidFill>
          </a:ln>
          <a:effectLst>
            <a:outerShdw blurRad="40000" dist="20000" dir="108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7" name="Straight Arrow Connector 46"/>
          <p:cNvCxnSpPr/>
          <p:nvPr/>
        </p:nvCxnSpPr>
        <p:spPr>
          <a:xfrm flipH="1" flipV="1">
            <a:off x="2894339" y="2510593"/>
            <a:ext cx="7564" cy="110633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901026" y="1781138"/>
            <a:ext cx="1986627" cy="646331"/>
          </a:xfrm>
          <a:prstGeom prst="rect">
            <a:avLst/>
          </a:prstGeom>
          <a:noFill/>
        </p:spPr>
        <p:txBody>
          <a:bodyPr wrap="square" rtlCol="0">
            <a:spAutoFit/>
          </a:bodyPr>
          <a:lstStyle/>
          <a:p>
            <a:pPr algn="ctr"/>
            <a:r>
              <a:rPr lang="en-US" dirty="0" smtClean="0"/>
              <a:t>Data Analysis of</a:t>
            </a:r>
          </a:p>
          <a:p>
            <a:pPr algn="ctr"/>
            <a:r>
              <a:rPr lang="en-US" dirty="0" smtClean="0"/>
              <a:t>Haplotypes/SNVs</a:t>
            </a:r>
            <a:endParaRPr lang="en-US" dirty="0"/>
          </a:p>
        </p:txBody>
      </p:sp>
      <p:sp>
        <p:nvSpPr>
          <p:cNvPr id="53" name="Left Brace 52"/>
          <p:cNvSpPr/>
          <p:nvPr/>
        </p:nvSpPr>
        <p:spPr>
          <a:xfrm rot="5400000">
            <a:off x="4210711" y="3135971"/>
            <a:ext cx="86525" cy="1365314"/>
          </a:xfrm>
          <a:prstGeom prst="leftBrace">
            <a:avLst/>
          </a:prstGeom>
          <a:ln>
            <a:solidFill>
              <a:schemeClr val="tx1"/>
            </a:solidFill>
          </a:ln>
          <a:effectLst>
            <a:outerShdw blurRad="40000" dist="20000" dir="108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TextBox 53"/>
          <p:cNvSpPr txBox="1"/>
          <p:nvPr/>
        </p:nvSpPr>
        <p:spPr>
          <a:xfrm>
            <a:off x="3485509" y="3116387"/>
            <a:ext cx="1655316" cy="369332"/>
          </a:xfrm>
          <a:prstGeom prst="rect">
            <a:avLst/>
          </a:prstGeom>
          <a:noFill/>
        </p:spPr>
        <p:txBody>
          <a:bodyPr wrap="square" rtlCol="0">
            <a:spAutoFit/>
          </a:bodyPr>
          <a:lstStyle/>
          <a:p>
            <a:pPr algn="ctr"/>
            <a:r>
              <a:rPr lang="en-US" dirty="0" smtClean="0"/>
              <a:t>Write 3</a:t>
            </a:r>
            <a:r>
              <a:rPr lang="en-US" baseline="30000" dirty="0" smtClean="0"/>
              <a:t>rd</a:t>
            </a:r>
            <a:r>
              <a:rPr lang="en-US" dirty="0" smtClean="0"/>
              <a:t> Paper</a:t>
            </a:r>
            <a:endParaRPr lang="en-US" dirty="0"/>
          </a:p>
        </p:txBody>
      </p:sp>
      <p:sp>
        <p:nvSpPr>
          <p:cNvPr id="55" name="Left Brace 54"/>
          <p:cNvSpPr/>
          <p:nvPr/>
        </p:nvSpPr>
        <p:spPr>
          <a:xfrm rot="5400000">
            <a:off x="5235281" y="3604478"/>
            <a:ext cx="79661" cy="684552"/>
          </a:xfrm>
          <a:prstGeom prst="leftBrace">
            <a:avLst/>
          </a:prstGeom>
          <a:ln>
            <a:solidFill>
              <a:schemeClr val="tx1"/>
            </a:solidFill>
          </a:ln>
          <a:effectLst>
            <a:outerShdw blurRad="40000" dist="20000" dir="108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6" name="Straight Arrow Connector 55"/>
          <p:cNvCxnSpPr/>
          <p:nvPr/>
        </p:nvCxnSpPr>
        <p:spPr>
          <a:xfrm flipH="1" flipV="1">
            <a:off x="5275111" y="3033801"/>
            <a:ext cx="1898" cy="86600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651728" y="2607763"/>
            <a:ext cx="1246765" cy="369332"/>
          </a:xfrm>
          <a:prstGeom prst="rect">
            <a:avLst/>
          </a:prstGeom>
          <a:noFill/>
        </p:spPr>
        <p:txBody>
          <a:bodyPr wrap="square" rtlCol="0">
            <a:spAutoFit/>
          </a:bodyPr>
          <a:lstStyle/>
          <a:p>
            <a:pPr algn="ctr"/>
            <a:r>
              <a:rPr lang="en-US" dirty="0" smtClean="0"/>
              <a:t>Edit Paper</a:t>
            </a:r>
            <a:endParaRPr lang="en-US" dirty="0"/>
          </a:p>
        </p:txBody>
      </p:sp>
      <p:sp>
        <p:nvSpPr>
          <p:cNvPr id="60" name="Left Brace 59"/>
          <p:cNvSpPr/>
          <p:nvPr/>
        </p:nvSpPr>
        <p:spPr>
          <a:xfrm rot="5400000">
            <a:off x="6242827" y="2699051"/>
            <a:ext cx="103455" cy="2730238"/>
          </a:xfrm>
          <a:prstGeom prst="leftBrace">
            <a:avLst/>
          </a:prstGeom>
          <a:ln>
            <a:solidFill>
              <a:schemeClr val="tx1"/>
            </a:solidFill>
          </a:ln>
          <a:effectLst>
            <a:outerShdw blurRad="40000" dist="20000" dir="108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1" name="Straight Arrow Connector 60"/>
          <p:cNvCxnSpPr/>
          <p:nvPr/>
        </p:nvCxnSpPr>
        <p:spPr>
          <a:xfrm flipV="1">
            <a:off x="6294554" y="2452985"/>
            <a:ext cx="0" cy="157364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524727" y="1510318"/>
            <a:ext cx="1576866" cy="923330"/>
          </a:xfrm>
          <a:prstGeom prst="rect">
            <a:avLst/>
          </a:prstGeom>
          <a:noFill/>
        </p:spPr>
        <p:txBody>
          <a:bodyPr wrap="square" rtlCol="0">
            <a:spAutoFit/>
          </a:bodyPr>
          <a:lstStyle/>
          <a:p>
            <a:pPr algn="ctr"/>
            <a:r>
              <a:rPr lang="en-US" dirty="0" smtClean="0"/>
              <a:t>Thesis Writing </a:t>
            </a:r>
            <a:r>
              <a:rPr lang="en-US" smtClean="0"/>
              <a:t>and Defense Prep</a:t>
            </a:r>
            <a:endParaRPr lang="en-US" dirty="0"/>
          </a:p>
        </p:txBody>
      </p:sp>
    </p:spTree>
    <p:extLst>
      <p:ext uri="{BB962C8B-B14F-4D97-AF65-F5344CB8AC3E}">
        <p14:creationId xmlns:p14="http://schemas.microsoft.com/office/powerpoint/2010/main" val="1334990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Bog (CB) v. Trout Bog (TB)</a:t>
            </a:r>
            <a:endParaRPr lang="en-US" dirty="0"/>
          </a:p>
        </p:txBody>
      </p:sp>
      <p:sp>
        <p:nvSpPr>
          <p:cNvPr id="3" name="Content Placeholder 2"/>
          <p:cNvSpPr>
            <a:spLocks noGrp="1"/>
          </p:cNvSpPr>
          <p:nvPr>
            <p:ph idx="1"/>
          </p:nvPr>
        </p:nvSpPr>
        <p:spPr/>
        <p:txBody>
          <a:bodyPr>
            <a:normAutofit lnSpcReduction="10000"/>
          </a:bodyPr>
          <a:lstStyle/>
          <a:p>
            <a:r>
              <a:rPr lang="en-US" dirty="0" smtClean="0"/>
              <a:t>Both dystrophic (high in DOC)</a:t>
            </a:r>
          </a:p>
          <a:p>
            <a:r>
              <a:rPr lang="en-US" dirty="0" smtClean="0"/>
              <a:t>Both seepage lakes</a:t>
            </a:r>
          </a:p>
          <a:p>
            <a:r>
              <a:rPr lang="en-US" dirty="0" smtClean="0"/>
              <a:t>Share 45-60% of their top 20 clades based on 16S tags</a:t>
            </a:r>
          </a:p>
          <a:p>
            <a:r>
              <a:rPr lang="en-US" dirty="0" smtClean="0"/>
              <a:t>Different mixing regimes </a:t>
            </a:r>
          </a:p>
          <a:p>
            <a:r>
              <a:rPr lang="en-US" dirty="0" smtClean="0"/>
              <a:t>CB has a smaller surface area</a:t>
            </a:r>
          </a:p>
          <a:p>
            <a:r>
              <a:rPr lang="en-US" dirty="0" smtClean="0"/>
              <a:t>TB is deeper</a:t>
            </a:r>
          </a:p>
          <a:p>
            <a:r>
              <a:rPr lang="en-US" dirty="0" smtClean="0"/>
              <a:t>About 5 miles apart</a:t>
            </a:r>
          </a:p>
        </p:txBody>
      </p:sp>
    </p:spTree>
    <p:extLst>
      <p:ext uri="{BB962C8B-B14F-4D97-AF65-F5344CB8AC3E}">
        <p14:creationId xmlns:p14="http://schemas.microsoft.com/office/powerpoint/2010/main" val="954074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Questions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Are there related sequence-discrete populations in TB and CB? </a:t>
            </a:r>
          </a:p>
          <a:p>
            <a:r>
              <a:rPr lang="en-US" dirty="0" smtClean="0"/>
              <a:t>How similar are they based on ANI?</a:t>
            </a:r>
          </a:p>
          <a:p>
            <a:pPr lvl="1"/>
            <a:r>
              <a:rPr lang="en-US" dirty="0" smtClean="0"/>
              <a:t>ANI for reference MAGs to each other</a:t>
            </a:r>
          </a:p>
          <a:p>
            <a:pPr lvl="1"/>
            <a:r>
              <a:rPr lang="en-US" dirty="0" smtClean="0"/>
              <a:t>ANI when mapping reads from same </a:t>
            </a:r>
            <a:r>
              <a:rPr lang="en-US" dirty="0" err="1" smtClean="0"/>
              <a:t>vs</a:t>
            </a:r>
            <a:r>
              <a:rPr lang="en-US" dirty="0" smtClean="0"/>
              <a:t> different lake</a:t>
            </a:r>
          </a:p>
          <a:p>
            <a:r>
              <a:rPr lang="en-US" dirty="0" smtClean="0"/>
              <a:t>For populations that are very similar between the two lakes:</a:t>
            </a:r>
          </a:p>
          <a:p>
            <a:pPr lvl="1"/>
            <a:r>
              <a:rPr lang="en-US" dirty="0"/>
              <a:t>A</a:t>
            </a:r>
            <a:r>
              <a:rPr lang="en-US" dirty="0" smtClean="0"/>
              <a:t>re there genes present in one lake but not the other?</a:t>
            </a:r>
          </a:p>
          <a:p>
            <a:pPr lvl="1"/>
            <a:r>
              <a:rPr lang="en-US" dirty="0" smtClean="0"/>
              <a:t>Is there evidence for (ecological or physical) barrier to recombination?</a:t>
            </a:r>
          </a:p>
          <a:p>
            <a:r>
              <a:rPr lang="en-US" dirty="0" smtClean="0"/>
              <a:t>Might also be able to compare MAGs from Mary Lake </a:t>
            </a:r>
            <a:endParaRPr lang="en-US" dirty="0"/>
          </a:p>
        </p:txBody>
      </p:sp>
    </p:spTree>
    <p:extLst>
      <p:ext uri="{BB962C8B-B14F-4D97-AF65-F5344CB8AC3E}">
        <p14:creationId xmlns:p14="http://schemas.microsoft.com/office/powerpoint/2010/main" val="3843862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1499778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3600"/>
          </a:xfrm>
        </p:spPr>
        <p:txBody>
          <a:bodyPr/>
          <a:lstStyle/>
          <a:p>
            <a:r>
              <a:rPr lang="en-US" dirty="0" smtClean="0"/>
              <a:t>Sequence discrete populations</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1538688" y="1163788"/>
            <a:ext cx="6094023" cy="5015850"/>
          </a:xfrm>
          <a:prstGeom prst="rect">
            <a:avLst/>
          </a:prstGeom>
          <a:noFill/>
          <a:ln w="9525">
            <a:noFill/>
            <a:round/>
            <a:headEnd/>
            <a:tailEnd/>
          </a:ln>
        </p:spPr>
      </p:pic>
      <p:sp>
        <p:nvSpPr>
          <p:cNvPr id="5" name="TextBox 4"/>
          <p:cNvSpPr txBox="1"/>
          <p:nvPr/>
        </p:nvSpPr>
        <p:spPr>
          <a:xfrm>
            <a:off x="5181385" y="6439857"/>
            <a:ext cx="3783270" cy="307777"/>
          </a:xfrm>
          <a:prstGeom prst="rect">
            <a:avLst/>
          </a:prstGeom>
          <a:noFill/>
        </p:spPr>
        <p:txBody>
          <a:bodyPr wrap="none" rtlCol="0">
            <a:spAutoFit/>
          </a:bodyPr>
          <a:lstStyle/>
          <a:p>
            <a:r>
              <a:rPr lang="en-US" sz="1400" i="1" dirty="0" smtClean="0"/>
              <a:t>Caro-Quintero and </a:t>
            </a:r>
            <a:r>
              <a:rPr lang="en-US" sz="1400" i="1" dirty="0" err="1" smtClean="0"/>
              <a:t>Konstantinidis</a:t>
            </a:r>
            <a:r>
              <a:rPr lang="en-US" sz="1400" i="1" dirty="0" smtClean="0"/>
              <a:t> 2012 </a:t>
            </a:r>
            <a:r>
              <a:rPr lang="en-US" sz="1400" i="1" dirty="0" err="1" smtClean="0"/>
              <a:t>EnvMicro</a:t>
            </a:r>
            <a:endParaRPr lang="en-US" sz="1400" i="1" dirty="0"/>
          </a:p>
        </p:txBody>
      </p:sp>
    </p:spTree>
    <p:extLst>
      <p:ext uri="{BB962C8B-B14F-4D97-AF65-F5344CB8AC3E}">
        <p14:creationId xmlns:p14="http://schemas.microsoft.com/office/powerpoint/2010/main" val="1763483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12100063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4400" dirty="0" smtClean="0"/>
              <a:t>Updates</a:t>
            </a:r>
          </a:p>
          <a:p>
            <a:r>
              <a:rPr lang="en-US" sz="4400" dirty="0" smtClean="0"/>
              <a:t>Short Intro</a:t>
            </a:r>
          </a:p>
          <a:p>
            <a:r>
              <a:rPr lang="en-US" sz="4400" dirty="0" smtClean="0"/>
              <a:t>Current Project</a:t>
            </a:r>
          </a:p>
          <a:p>
            <a:r>
              <a:rPr lang="en-US" sz="4400" dirty="0" smtClean="0"/>
              <a:t>Goals/Timeline</a:t>
            </a:r>
            <a:endParaRPr lang="en-US" sz="4400" dirty="0"/>
          </a:p>
        </p:txBody>
      </p:sp>
    </p:spTree>
    <p:extLst>
      <p:ext uri="{BB962C8B-B14F-4D97-AF65-F5344CB8AC3E}">
        <p14:creationId xmlns:p14="http://schemas.microsoft.com/office/powerpoint/2010/main" val="1864072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2nd Paper accepted in ISME</a:t>
            </a:r>
          </a:p>
          <a:p>
            <a:pPr lvl="1"/>
            <a:r>
              <a:rPr lang="en-US" dirty="0"/>
              <a:t>Contrasting patterns of genome-level diversity across distinct co-occurring </a:t>
            </a:r>
            <a:r>
              <a:rPr lang="en-US" dirty="0" smtClean="0"/>
              <a:t>populations</a:t>
            </a:r>
            <a:endParaRPr lang="en-US" dirty="0"/>
          </a:p>
          <a:p>
            <a:r>
              <a:rPr lang="en-US" dirty="0" smtClean="0"/>
              <a:t>Taught 4 Data/Software Carpentry Workshops</a:t>
            </a:r>
          </a:p>
          <a:p>
            <a:r>
              <a:rPr lang="en-US" dirty="0" smtClean="0"/>
              <a:t>Attended </a:t>
            </a:r>
            <a:r>
              <a:rPr lang="en-US" dirty="0" err="1" smtClean="0"/>
              <a:t>Anvi’o</a:t>
            </a:r>
            <a:r>
              <a:rPr lang="en-US" dirty="0" smtClean="0"/>
              <a:t> Workshop</a:t>
            </a:r>
          </a:p>
          <a:p>
            <a:r>
              <a:rPr lang="en-US" dirty="0" smtClean="0"/>
              <a:t>Taught </a:t>
            </a:r>
            <a:r>
              <a:rPr lang="en-US" dirty="0" err="1" smtClean="0"/>
              <a:t>Anvi’o</a:t>
            </a:r>
            <a:r>
              <a:rPr lang="en-US" dirty="0" smtClean="0"/>
              <a:t> Workshop</a:t>
            </a:r>
          </a:p>
          <a:p>
            <a:r>
              <a:rPr lang="en-US" dirty="0" smtClean="0"/>
              <a:t>Attended Open Science Grid User School</a:t>
            </a:r>
          </a:p>
          <a:p>
            <a:r>
              <a:rPr lang="en-US" dirty="0" smtClean="0"/>
              <a:t>Attended Microbial Population Biology GRC</a:t>
            </a:r>
          </a:p>
          <a:p>
            <a:r>
              <a:rPr lang="en-US" dirty="0" smtClean="0"/>
              <a:t>‘Retired’ from leading </a:t>
            </a:r>
            <a:r>
              <a:rPr lang="en-US" dirty="0" err="1" smtClean="0"/>
              <a:t>ComBEE</a:t>
            </a:r>
            <a:endParaRPr lang="en-US" dirty="0"/>
          </a:p>
        </p:txBody>
      </p:sp>
    </p:spTree>
    <p:extLst>
      <p:ext uri="{BB962C8B-B14F-4D97-AF65-F5344CB8AC3E}">
        <p14:creationId xmlns:p14="http://schemas.microsoft.com/office/powerpoint/2010/main" val="1184281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3"/>
            <a:ext cx="8229600" cy="1143000"/>
          </a:xfrm>
        </p:spPr>
        <p:txBody>
          <a:bodyPr>
            <a:normAutofit fontScale="90000"/>
          </a:bodyPr>
          <a:lstStyle/>
          <a:p>
            <a:r>
              <a:rPr lang="en-US" dirty="0" smtClean="0"/>
              <a:t>Microbes Perform Many Nutrient Transformations in Lakes</a:t>
            </a:r>
            <a:endParaRPr lang="en-US" dirty="0"/>
          </a:p>
        </p:txBody>
      </p:sp>
      <p:sp>
        <p:nvSpPr>
          <p:cNvPr id="3" name="Content Placeholder 2"/>
          <p:cNvSpPr>
            <a:spLocks noGrp="1"/>
          </p:cNvSpPr>
          <p:nvPr>
            <p:ph idx="1"/>
          </p:nvPr>
        </p:nvSpPr>
        <p:spPr/>
        <p:txBody>
          <a:bodyPr/>
          <a:lstStyle/>
          <a:p>
            <a:endParaRPr lang="en-US"/>
          </a:p>
        </p:txBody>
      </p:sp>
      <p:pic>
        <p:nvPicPr>
          <p:cNvPr id="5" name="Picture 4" descr="MicrobialFoodWeb-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36" y="1370262"/>
            <a:ext cx="8043333" cy="5237975"/>
          </a:xfrm>
          <a:prstGeom prst="rect">
            <a:avLst/>
          </a:prstGeom>
        </p:spPr>
      </p:pic>
      <p:sp>
        <p:nvSpPr>
          <p:cNvPr id="6" name="Rectangle 5"/>
          <p:cNvSpPr/>
          <p:nvPr/>
        </p:nvSpPr>
        <p:spPr>
          <a:xfrm>
            <a:off x="4110074" y="6263243"/>
            <a:ext cx="4475128" cy="369332"/>
          </a:xfrm>
          <a:prstGeom prst="rect">
            <a:avLst/>
          </a:prstGeom>
        </p:spPr>
        <p:txBody>
          <a:bodyPr wrap="none">
            <a:spAutoFit/>
          </a:bodyPr>
          <a:lstStyle/>
          <a:p>
            <a:r>
              <a:rPr lang="en-US" dirty="0" err="1"/>
              <a:t>Azam</a:t>
            </a:r>
            <a:r>
              <a:rPr lang="en-US" dirty="0"/>
              <a:t> and </a:t>
            </a:r>
            <a:r>
              <a:rPr lang="en-US" dirty="0" err="1"/>
              <a:t>Malfatti</a:t>
            </a:r>
            <a:r>
              <a:rPr lang="en-US" dirty="0"/>
              <a:t> Nature Rev </a:t>
            </a:r>
            <a:r>
              <a:rPr lang="en-US" dirty="0" err="1"/>
              <a:t>Microbiol</a:t>
            </a:r>
            <a:r>
              <a:rPr lang="en-US" dirty="0"/>
              <a:t> 2007</a:t>
            </a:r>
          </a:p>
        </p:txBody>
      </p:sp>
    </p:spTree>
    <p:extLst>
      <p:ext uri="{BB962C8B-B14F-4D97-AF65-F5344CB8AC3E}">
        <p14:creationId xmlns:p14="http://schemas.microsoft.com/office/powerpoint/2010/main" val="17123004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descr="D:\kuloth\2014\July\29-07-2014\nrg_aop\slides_img\nrg3785-f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609600"/>
            <a:ext cx="51943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401005" y="6386677"/>
            <a:ext cx="4507589" cy="369332"/>
          </a:xfrm>
          <a:prstGeom prst="rect">
            <a:avLst/>
          </a:prstGeom>
        </p:spPr>
        <p:txBody>
          <a:bodyPr wrap="none">
            <a:spAutoFit/>
          </a:bodyPr>
          <a:lstStyle/>
          <a:p>
            <a:r>
              <a:rPr lang="en-US" dirty="0" err="1"/>
              <a:t>Lasken</a:t>
            </a:r>
            <a:r>
              <a:rPr lang="en-US" dirty="0"/>
              <a:t> and McLean Nature Rev Genetics 2014</a:t>
            </a:r>
          </a:p>
        </p:txBody>
      </p:sp>
      <p:sp>
        <p:nvSpPr>
          <p:cNvPr id="2" name="Rectangle 1"/>
          <p:cNvSpPr/>
          <p:nvPr/>
        </p:nvSpPr>
        <p:spPr>
          <a:xfrm>
            <a:off x="6117771" y="4884057"/>
            <a:ext cx="1284515" cy="14441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651830" y="4884057"/>
            <a:ext cx="1451428" cy="14441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98816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6" name="Picture 5" descr="Screen Shot 2016-10-26 at 15.53.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14" y="881210"/>
            <a:ext cx="9056286" cy="5244953"/>
          </a:xfrm>
          <a:prstGeom prst="rect">
            <a:avLst/>
          </a:prstGeom>
        </p:spPr>
      </p:pic>
    </p:spTree>
    <p:extLst>
      <p:ext uri="{BB962C8B-B14F-4D97-AF65-F5344CB8AC3E}">
        <p14:creationId xmlns:p14="http://schemas.microsoft.com/office/powerpoint/2010/main" val="27212376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Current Project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470094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Shapiro2014_tabl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15" y="2140691"/>
            <a:ext cx="8598055" cy="2692321"/>
          </a:xfrm>
          <a:prstGeom prst="rect">
            <a:avLst/>
          </a:prstGeom>
        </p:spPr>
      </p:pic>
      <p:sp>
        <p:nvSpPr>
          <p:cNvPr id="5" name="TextBox 4"/>
          <p:cNvSpPr txBox="1"/>
          <p:nvPr/>
        </p:nvSpPr>
        <p:spPr>
          <a:xfrm>
            <a:off x="5517955" y="6417697"/>
            <a:ext cx="3641692" cy="307777"/>
          </a:xfrm>
          <a:prstGeom prst="rect">
            <a:avLst/>
          </a:prstGeom>
          <a:noFill/>
        </p:spPr>
        <p:txBody>
          <a:bodyPr wrap="none" rtlCol="0">
            <a:spAutoFit/>
          </a:bodyPr>
          <a:lstStyle/>
          <a:p>
            <a:r>
              <a:rPr lang="en-US" sz="1400" dirty="0" smtClean="0"/>
              <a:t>Shapiro </a:t>
            </a:r>
            <a:r>
              <a:rPr lang="en-US" sz="1400" dirty="0" smtClean="0"/>
              <a:t>and </a:t>
            </a:r>
            <a:r>
              <a:rPr lang="en-US" sz="1400" dirty="0" err="1" smtClean="0"/>
              <a:t>Polz</a:t>
            </a:r>
            <a:r>
              <a:rPr lang="en-US" sz="1400" dirty="0" smtClean="0"/>
              <a:t> 2014 </a:t>
            </a:r>
            <a:r>
              <a:rPr lang="en-US" sz="1400" i="1" dirty="0" smtClean="0"/>
              <a:t>Trends </a:t>
            </a:r>
            <a:r>
              <a:rPr lang="en-US" sz="1400" i="1" dirty="0"/>
              <a:t>in </a:t>
            </a:r>
            <a:r>
              <a:rPr lang="en-US" sz="1400" i="1" dirty="0" smtClean="0"/>
              <a:t>Microbiology</a:t>
            </a:r>
            <a:endParaRPr lang="en-US" sz="1400" i="1" dirty="0"/>
          </a:p>
        </p:txBody>
      </p:sp>
    </p:spTree>
    <p:extLst>
      <p:ext uri="{BB962C8B-B14F-4D97-AF65-F5344CB8AC3E}">
        <p14:creationId xmlns:p14="http://schemas.microsoft.com/office/powerpoint/2010/main" val="16613104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Are </a:t>
            </a:r>
            <a:r>
              <a:rPr lang="en-US" dirty="0"/>
              <a:t>there ecologically distinct strains/genotypes within previously defined sequence-discrete populations?</a:t>
            </a:r>
          </a:p>
          <a:p>
            <a:r>
              <a:rPr lang="en-US" dirty="0"/>
              <a:t>What stage of speciation are these distinct strains/genotypes at in their separation? </a:t>
            </a:r>
            <a:endParaRPr lang="en-US" dirty="0" smtClean="0"/>
          </a:p>
          <a:p>
            <a:r>
              <a:rPr lang="en-US" dirty="0" smtClean="0"/>
              <a:t>Is </a:t>
            </a:r>
            <a:r>
              <a:rPr lang="en-US" dirty="0"/>
              <a:t>there a barrier </a:t>
            </a:r>
            <a:r>
              <a:rPr lang="en-US" dirty="0" smtClean="0"/>
              <a:t>to recombination between co-exiting strains?</a:t>
            </a:r>
            <a:endParaRPr lang="en-US" dirty="0"/>
          </a:p>
        </p:txBody>
      </p:sp>
    </p:spTree>
    <p:extLst>
      <p:ext uri="{BB962C8B-B14F-4D97-AF65-F5344CB8AC3E}">
        <p14:creationId xmlns:p14="http://schemas.microsoft.com/office/powerpoint/2010/main" val="24916283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2397</TotalTime>
  <Words>646</Words>
  <Application>Microsoft Macintosh PowerPoint</Application>
  <PresentationFormat>On-screen Show (4:3)</PresentationFormat>
  <Paragraphs>122</Paragraphs>
  <Slides>18</Slides>
  <Notes>8</Notes>
  <HiddenSlides>5</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5th Year Committee Meeting</vt:lpstr>
      <vt:lpstr>Agenda</vt:lpstr>
      <vt:lpstr>Updates</vt:lpstr>
      <vt:lpstr>Microbes Perform Many Nutrient Transformations in Lakes</vt:lpstr>
      <vt:lpstr>PowerPoint Presentation</vt:lpstr>
      <vt:lpstr>PowerPoint Presentation</vt:lpstr>
      <vt:lpstr>Current Project</vt:lpstr>
      <vt:lpstr>PowerPoint Presentation</vt:lpstr>
      <vt:lpstr>Questions</vt:lpstr>
      <vt:lpstr>Stats on Metagenomes</vt:lpstr>
      <vt:lpstr>Data Processing</vt:lpstr>
      <vt:lpstr>Stats on MAGs so far</vt:lpstr>
      <vt:lpstr>Goals/Timeline</vt:lpstr>
      <vt:lpstr>Crystal Bog (CB) v. Trout Bog (TB)</vt:lpstr>
      <vt:lpstr>Next Questions</vt:lpstr>
      <vt:lpstr>SAGs allow us to capture sequence discrete populations</vt:lpstr>
      <vt:lpstr>Sequence discrete populations</vt:lpstr>
      <vt:lpstr>SAGs allow us to capture sequence discrete populations</vt:lpstr>
    </vt:vector>
  </TitlesOfParts>
  <Company>McMahon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Year Committee Meeting</dc:title>
  <dc:creator>Sarah Stevens</dc:creator>
  <cp:lastModifiedBy>Sarah Stevens</cp:lastModifiedBy>
  <cp:revision>119</cp:revision>
  <cp:lastPrinted>2017-10-26T01:00:03Z</cp:lastPrinted>
  <dcterms:created xsi:type="dcterms:W3CDTF">2016-10-26T18:57:10Z</dcterms:created>
  <dcterms:modified xsi:type="dcterms:W3CDTF">2017-10-26T13:19:58Z</dcterms:modified>
</cp:coreProperties>
</file>