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3" r:id="rId2"/>
    <p:sldId id="292" r:id="rId3"/>
    <p:sldId id="293" r:id="rId4"/>
    <p:sldId id="279" r:id="rId5"/>
    <p:sldId id="280" r:id="rId6"/>
    <p:sldId id="271" r:id="rId7"/>
    <p:sldId id="281" r:id="rId8"/>
    <p:sldId id="287" r:id="rId9"/>
    <p:sldId id="284" r:id="rId10"/>
    <p:sldId id="286" r:id="rId11"/>
    <p:sldId id="285" r:id="rId12"/>
    <p:sldId id="288" r:id="rId13"/>
    <p:sldId id="259" r:id="rId14"/>
    <p:sldId id="260" r:id="rId15"/>
    <p:sldId id="289" r:id="rId16"/>
    <p:sldId id="290" r:id="rId17"/>
    <p:sldId id="29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83"/>
            <p14:sldId id="292"/>
            <p14:sldId id="293"/>
          </p14:sldIdLst>
        </p14:section>
        <p14:section name="Intro" id="{D8B685A9-0AAD-7543-883D-95E09FCFE2CC}">
          <p14:sldIdLst>
            <p14:sldId id="279"/>
            <p14:sldId id="280"/>
            <p14:sldId id="271"/>
          </p14:sldIdLst>
        </p14:section>
        <p14:section name="newQ speciation" id="{D4EF7B4F-9358-EF46-9E72-ABD9447F9847}">
          <p14:sldIdLst>
            <p14:sldId id="281"/>
            <p14:sldId id="287"/>
            <p14:sldId id="284"/>
            <p14:sldId id="286"/>
            <p14:sldId id="285"/>
            <p14:sldId id="288"/>
          </p14:sldIdLst>
        </p14:section>
        <p14:section name="TB vs CB - allopatric speciation" id="{13BE6138-C886-F44C-B651-ED3CD75CCBC0}">
          <p14:sldIdLst>
            <p14:sldId id="259"/>
            <p14:sldId id="260"/>
          </p14:sldIdLst>
        </p14:section>
        <p14:section name="Seq-disc pops" id="{B0D091A9-3B4D-DF4E-A38E-1A78E2025175}">
          <p14:sldIdLst>
            <p14:sldId id="289"/>
            <p14:sldId id="290"/>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4"/>
    <p:restoredTop sz="88868" autoAdjust="0"/>
  </p:normalViewPr>
  <p:slideViewPr>
    <p:cSldViewPr snapToGrid="0" snapToObjects="1">
      <p:cViewPr varScale="1">
        <p:scale>
          <a:sx n="87" d="100"/>
          <a:sy n="87" d="100"/>
        </p:scale>
        <p:origin x="15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4</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5</a:t>
            </a:fld>
            <a:endParaRPr lang="en-US"/>
          </a:p>
        </p:txBody>
      </p:sp>
    </p:spTree>
    <p:extLst>
      <p:ext uri="{BB962C8B-B14F-4D97-AF65-F5344CB8AC3E}">
        <p14:creationId xmlns:p14="http://schemas.microsoft.com/office/powerpoint/2010/main" val="101589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9</a:t>
            </a:fld>
            <a:endParaRPr lang="en-US"/>
          </a:p>
        </p:txBody>
      </p:sp>
    </p:spTree>
    <p:extLst>
      <p:ext uri="{BB962C8B-B14F-4D97-AF65-F5344CB8AC3E}">
        <p14:creationId xmlns:p14="http://schemas.microsoft.com/office/powerpoint/2010/main" val="69297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is ones</a:t>
            </a:r>
            <a:r>
              <a:rPr lang="en-US" baseline="0" dirty="0" smtClean="0"/>
              <a:t> with &gt; 50% completion and less than 10% redundancy using 139 single copy </a:t>
            </a:r>
            <a:r>
              <a:rPr lang="en-US" baseline="0" dirty="0" smtClean="0"/>
              <a:t>genes</a:t>
            </a:r>
          </a:p>
        </p:txBody>
      </p:sp>
      <p:sp>
        <p:nvSpPr>
          <p:cNvPr id="4" name="Slide Number Placeholder 3"/>
          <p:cNvSpPr>
            <a:spLocks noGrp="1"/>
          </p:cNvSpPr>
          <p:nvPr>
            <p:ph type="sldNum" sz="quarter" idx="10"/>
          </p:nvPr>
        </p:nvSpPr>
        <p:spPr/>
        <p:txBody>
          <a:bodyPr/>
          <a:lstStyle/>
          <a:p>
            <a:fld id="{03226FDB-C243-F04F-A3A4-63881AA9751B}" type="slidenum">
              <a:rPr lang="en-US" smtClean="0"/>
              <a:t>11</a:t>
            </a:fld>
            <a:endParaRPr lang="en-US"/>
          </a:p>
        </p:txBody>
      </p:sp>
    </p:spTree>
    <p:extLst>
      <p:ext uri="{BB962C8B-B14F-4D97-AF65-F5344CB8AC3E}">
        <p14:creationId xmlns:p14="http://schemas.microsoft.com/office/powerpoint/2010/main" val="380535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12</a:t>
            </a:fld>
            <a:endParaRPr lang="en-US"/>
          </a:p>
        </p:txBody>
      </p:sp>
    </p:spTree>
    <p:extLst>
      <p:ext uri="{BB962C8B-B14F-4D97-AF65-F5344CB8AC3E}">
        <p14:creationId xmlns:p14="http://schemas.microsoft.com/office/powerpoint/2010/main" val="13121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13</a:t>
            </a:fld>
            <a:endParaRPr lang="en-US"/>
          </a:p>
        </p:txBody>
      </p:sp>
    </p:spTree>
    <p:extLst>
      <p:ext uri="{BB962C8B-B14F-4D97-AF65-F5344CB8AC3E}">
        <p14:creationId xmlns:p14="http://schemas.microsoft.com/office/powerpoint/2010/main" val="3700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mixes-meromictic</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14</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16</a:t>
            </a:fld>
            <a:endParaRPr lang="en-US"/>
          </a:p>
        </p:txBody>
      </p:sp>
    </p:spTree>
    <p:extLst>
      <p:ext uri="{BB962C8B-B14F-4D97-AF65-F5344CB8AC3E}">
        <p14:creationId xmlns:p14="http://schemas.microsoft.com/office/powerpoint/2010/main" val="143713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1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8" y="1197824"/>
            <a:ext cx="9210244" cy="5434318"/>
          </a:xfrm>
          <a:prstGeom prst="rect">
            <a:avLst/>
          </a:prstGeom>
        </p:spPr>
      </p:pic>
      <p:sp>
        <p:nvSpPr>
          <p:cNvPr id="2" name="Title 1"/>
          <p:cNvSpPr>
            <a:spLocks noGrp="1"/>
          </p:cNvSpPr>
          <p:nvPr>
            <p:ph type="ctrTitle"/>
          </p:nvPr>
        </p:nvSpPr>
        <p:spPr>
          <a:xfrm>
            <a:off x="812492" y="-157489"/>
            <a:ext cx="7772400" cy="1470025"/>
          </a:xfrm>
        </p:spPr>
        <p:txBody>
          <a:bodyPr>
            <a:normAutofit/>
          </a:bodyPr>
          <a:lstStyle/>
          <a:p>
            <a:r>
              <a:rPr lang="en-US" dirty="0"/>
              <a:t>5</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426480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pic>
        <p:nvPicPr>
          <p:cNvPr id="5" name="Picture 4" descr="binning_experimental_plan_diagram_to_mapping.png"/>
          <p:cNvPicPr>
            <a:picLocks noChangeAspect="1"/>
          </p:cNvPicPr>
          <p:nvPr/>
        </p:nvPicPr>
        <p:blipFill rotWithShape="1">
          <a:blip r:embed="rId2">
            <a:extLst>
              <a:ext uri="{28A0092B-C50C-407E-A947-70E740481C1C}">
                <a14:useLocalDpi xmlns:a14="http://schemas.microsoft.com/office/drawing/2010/main" val="0"/>
              </a:ext>
            </a:extLst>
          </a:blip>
          <a:srcRect l="700" t="1628" r="774" b="1603"/>
          <a:stretch/>
        </p:blipFill>
        <p:spPr>
          <a:xfrm>
            <a:off x="63960" y="1763305"/>
            <a:ext cx="9009227" cy="4129648"/>
          </a:xfrm>
          <a:prstGeom prst="rect">
            <a:avLst/>
          </a:prstGeom>
        </p:spPr>
      </p:pic>
    </p:spTree>
    <p:extLst>
      <p:ext uri="{BB962C8B-B14F-4D97-AF65-F5344CB8AC3E}">
        <p14:creationId xmlns:p14="http://schemas.microsoft.com/office/powerpoint/2010/main" val="48478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MAGs so far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Crystal Bog</a:t>
            </a:r>
          </a:p>
          <a:p>
            <a:pPr lvl="1"/>
            <a:r>
              <a:rPr lang="en-US" dirty="0"/>
              <a:t>2505 bins, 564 passed </a:t>
            </a:r>
            <a:r>
              <a:rPr lang="en-US" dirty="0" smtClean="0"/>
              <a:t>filtering</a:t>
            </a:r>
          </a:p>
          <a:p>
            <a:pPr lvl="1"/>
            <a:r>
              <a:rPr lang="en-US" dirty="0"/>
              <a:t>Phyla with &gt; 10 bins:  </a:t>
            </a:r>
            <a:endParaRPr lang="en-US" dirty="0" smtClean="0"/>
          </a:p>
          <a:p>
            <a:pPr lvl="2"/>
            <a:r>
              <a:rPr lang="en-US" dirty="0" err="1" smtClean="0"/>
              <a:t>Actinobacteria</a:t>
            </a:r>
            <a:r>
              <a:rPr lang="en-US" dirty="0" smtClean="0"/>
              <a:t>(342), </a:t>
            </a:r>
            <a:r>
              <a:rPr lang="en-US" dirty="0" err="1" smtClean="0"/>
              <a:t>Proteobacteria</a:t>
            </a:r>
            <a:r>
              <a:rPr lang="en-US" dirty="0" smtClean="0"/>
              <a:t>(267), </a:t>
            </a:r>
            <a:r>
              <a:rPr lang="en-US" dirty="0" err="1" smtClean="0"/>
              <a:t>Verrucomicrobia</a:t>
            </a:r>
            <a:r>
              <a:rPr lang="en-US" dirty="0" smtClean="0"/>
              <a:t>(113), </a:t>
            </a:r>
            <a:r>
              <a:rPr lang="en-US" dirty="0" err="1" smtClean="0"/>
              <a:t>Bacteroidetes</a:t>
            </a:r>
            <a:r>
              <a:rPr lang="en-US" dirty="0" smtClean="0"/>
              <a:t>(41), </a:t>
            </a:r>
            <a:r>
              <a:rPr lang="en-US" dirty="0" err="1"/>
              <a:t>Candidatus</a:t>
            </a:r>
            <a:r>
              <a:rPr lang="en-US" dirty="0"/>
              <a:t> </a:t>
            </a:r>
            <a:r>
              <a:rPr lang="en-US" dirty="0" err="1" smtClean="0"/>
              <a:t>Saccharibacteria</a:t>
            </a:r>
            <a:r>
              <a:rPr lang="en-US" dirty="0" smtClean="0"/>
              <a:t>(31), </a:t>
            </a:r>
            <a:r>
              <a:rPr lang="en-US" dirty="0" err="1" smtClean="0"/>
              <a:t>Chlorobi</a:t>
            </a:r>
            <a:r>
              <a:rPr lang="en-US" dirty="0" smtClean="0"/>
              <a:t>(29), </a:t>
            </a:r>
            <a:r>
              <a:rPr lang="en-US" dirty="0" err="1" smtClean="0"/>
              <a:t>Parcubacteria</a:t>
            </a:r>
            <a:r>
              <a:rPr lang="en-US" dirty="0" smtClean="0"/>
              <a:t> (10), </a:t>
            </a:r>
          </a:p>
          <a:p>
            <a:r>
              <a:rPr lang="en-US" dirty="0" smtClean="0"/>
              <a:t>Mary </a:t>
            </a:r>
            <a:r>
              <a:rPr lang="en-US" dirty="0" smtClean="0"/>
              <a:t>Lake</a:t>
            </a:r>
          </a:p>
          <a:p>
            <a:pPr lvl="1"/>
            <a:r>
              <a:rPr lang="en-US" dirty="0"/>
              <a:t>352 bins, 104 passed </a:t>
            </a:r>
            <a:r>
              <a:rPr lang="en-US" dirty="0" smtClean="0"/>
              <a:t>filtering</a:t>
            </a:r>
          </a:p>
          <a:p>
            <a:pPr lvl="1"/>
            <a:r>
              <a:rPr lang="en-US" dirty="0" smtClean="0"/>
              <a:t>Phyla </a:t>
            </a:r>
            <a:r>
              <a:rPr lang="en-US" dirty="0"/>
              <a:t>with &gt; 10 bins</a:t>
            </a:r>
            <a:r>
              <a:rPr lang="en-US" dirty="0" smtClean="0"/>
              <a:t>:</a:t>
            </a:r>
          </a:p>
          <a:p>
            <a:pPr lvl="2"/>
            <a:r>
              <a:rPr lang="en-US" dirty="0" err="1" smtClean="0"/>
              <a:t>Proteobacteria</a:t>
            </a:r>
            <a:r>
              <a:rPr lang="en-US" dirty="0" smtClean="0"/>
              <a:t>(99), </a:t>
            </a:r>
            <a:r>
              <a:rPr lang="en-US" dirty="0" err="1" smtClean="0"/>
              <a:t>Actinobacteria</a:t>
            </a:r>
            <a:r>
              <a:rPr lang="en-US" dirty="0" smtClean="0"/>
              <a:t>(34), </a:t>
            </a:r>
            <a:r>
              <a:rPr lang="en-US" dirty="0" err="1" smtClean="0"/>
              <a:t>Planctomycetes</a:t>
            </a:r>
            <a:r>
              <a:rPr lang="en-US" dirty="0" smtClean="0"/>
              <a:t>(21), </a:t>
            </a:r>
            <a:r>
              <a:rPr lang="en-US" dirty="0" err="1" smtClean="0"/>
              <a:t>Verrucomicrobia</a:t>
            </a:r>
            <a:r>
              <a:rPr lang="en-US" dirty="0" smtClean="0"/>
              <a:t>(18), </a:t>
            </a:r>
            <a:r>
              <a:rPr lang="en-US" dirty="0" err="1" smtClean="0"/>
              <a:t>Bacteroidetes</a:t>
            </a:r>
            <a:r>
              <a:rPr lang="en-US" dirty="0" smtClean="0"/>
              <a:t>(18), Cyanobacteria(11)</a:t>
            </a:r>
          </a:p>
          <a:p>
            <a:pPr lvl="2"/>
            <a:endParaRPr lang="en-US" dirty="0"/>
          </a:p>
          <a:p>
            <a:endParaRPr lang="en-US" dirty="0"/>
          </a:p>
        </p:txBody>
      </p:sp>
    </p:spTree>
    <p:extLst>
      <p:ext uri="{BB962C8B-B14F-4D97-AF65-F5344CB8AC3E}">
        <p14:creationId xmlns:p14="http://schemas.microsoft.com/office/powerpoint/2010/main" val="393001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Goals/Timeline</a:t>
            </a:r>
            <a:endParaRPr lang="en-US" dirty="0"/>
          </a:p>
        </p:txBody>
      </p:sp>
      <p:grpSp>
        <p:nvGrpSpPr>
          <p:cNvPr id="32" name="Group 31"/>
          <p:cNvGrpSpPr/>
          <p:nvPr/>
        </p:nvGrpSpPr>
        <p:grpSpPr>
          <a:xfrm>
            <a:off x="581888" y="4187540"/>
            <a:ext cx="7846464" cy="910577"/>
            <a:chOff x="592279" y="3044536"/>
            <a:chExt cx="7846464" cy="910577"/>
          </a:xfrm>
        </p:grpSpPr>
        <p:cxnSp>
          <p:nvCxnSpPr>
            <p:cNvPr id="5" name="Straight Connector 4"/>
            <p:cNvCxnSpPr/>
            <p:nvPr/>
          </p:nvCxnSpPr>
          <p:spPr>
            <a:xfrm>
              <a:off x="862445" y="3148445"/>
              <a:ext cx="7481455" cy="311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6244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35082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4320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23969"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904731"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585493"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26625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947017"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627779"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308541"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989303"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70065" y="3044536"/>
              <a:ext cx="0" cy="2493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8529060">
              <a:off x="2535607" y="3412426"/>
              <a:ext cx="561109" cy="369332"/>
            </a:xfrm>
            <a:prstGeom prst="rect">
              <a:avLst/>
            </a:prstGeom>
            <a:noFill/>
          </p:spPr>
          <p:txBody>
            <a:bodyPr wrap="square" rtlCol="0">
              <a:spAutoFit/>
            </a:bodyPr>
            <a:lstStyle/>
            <a:p>
              <a:r>
                <a:rPr lang="en-US" dirty="0" smtClean="0"/>
                <a:t>Jan</a:t>
              </a:r>
              <a:endParaRPr lang="en-US" dirty="0"/>
            </a:p>
          </p:txBody>
        </p:sp>
        <p:sp>
          <p:nvSpPr>
            <p:cNvPr id="21" name="TextBox 20"/>
            <p:cNvSpPr txBox="1"/>
            <p:nvPr/>
          </p:nvSpPr>
          <p:spPr>
            <a:xfrm rot="18529060">
              <a:off x="1176129" y="3412426"/>
              <a:ext cx="561109" cy="369332"/>
            </a:xfrm>
            <a:prstGeom prst="rect">
              <a:avLst/>
            </a:prstGeom>
            <a:noFill/>
          </p:spPr>
          <p:txBody>
            <a:bodyPr wrap="square" rtlCol="0">
              <a:spAutoFit/>
            </a:bodyPr>
            <a:lstStyle/>
            <a:p>
              <a:r>
                <a:rPr lang="en-US" dirty="0" smtClean="0"/>
                <a:t>Nov</a:t>
              </a:r>
              <a:endParaRPr lang="en-US" dirty="0"/>
            </a:p>
          </p:txBody>
        </p:sp>
        <p:sp>
          <p:nvSpPr>
            <p:cNvPr id="22" name="TextBox 21"/>
            <p:cNvSpPr txBox="1"/>
            <p:nvPr/>
          </p:nvSpPr>
          <p:spPr>
            <a:xfrm rot="18529060">
              <a:off x="1855868" y="3412426"/>
              <a:ext cx="561109" cy="369332"/>
            </a:xfrm>
            <a:prstGeom prst="rect">
              <a:avLst/>
            </a:prstGeom>
            <a:noFill/>
          </p:spPr>
          <p:txBody>
            <a:bodyPr wrap="square" rtlCol="0">
              <a:spAutoFit/>
            </a:bodyPr>
            <a:lstStyle/>
            <a:p>
              <a:r>
                <a:rPr lang="en-US" dirty="0" smtClean="0"/>
                <a:t>Dec</a:t>
              </a:r>
              <a:endParaRPr lang="en-US" dirty="0"/>
            </a:p>
          </p:txBody>
        </p:sp>
        <p:sp>
          <p:nvSpPr>
            <p:cNvPr id="23" name="TextBox 22"/>
            <p:cNvSpPr txBox="1"/>
            <p:nvPr/>
          </p:nvSpPr>
          <p:spPr>
            <a:xfrm rot="18529060">
              <a:off x="496390" y="3412426"/>
              <a:ext cx="561109" cy="369332"/>
            </a:xfrm>
            <a:prstGeom prst="rect">
              <a:avLst/>
            </a:prstGeom>
            <a:noFill/>
          </p:spPr>
          <p:txBody>
            <a:bodyPr wrap="square" rtlCol="0">
              <a:spAutoFit/>
            </a:bodyPr>
            <a:lstStyle/>
            <a:p>
              <a:r>
                <a:rPr lang="en-US" smtClean="0"/>
                <a:t>Oct</a:t>
              </a:r>
              <a:endParaRPr lang="en-US"/>
            </a:p>
          </p:txBody>
        </p:sp>
        <p:sp>
          <p:nvSpPr>
            <p:cNvPr id="24" name="TextBox 23"/>
            <p:cNvSpPr txBox="1"/>
            <p:nvPr/>
          </p:nvSpPr>
          <p:spPr>
            <a:xfrm rot="18529060">
              <a:off x="3215346" y="3412426"/>
              <a:ext cx="561109" cy="369332"/>
            </a:xfrm>
            <a:prstGeom prst="rect">
              <a:avLst/>
            </a:prstGeom>
            <a:noFill/>
          </p:spPr>
          <p:txBody>
            <a:bodyPr wrap="square" rtlCol="0">
              <a:spAutoFit/>
            </a:bodyPr>
            <a:lstStyle/>
            <a:p>
              <a:r>
                <a:rPr lang="en-US" dirty="0" smtClean="0"/>
                <a:t>Feb</a:t>
              </a:r>
              <a:endParaRPr lang="en-US" dirty="0"/>
            </a:p>
          </p:txBody>
        </p:sp>
        <p:sp>
          <p:nvSpPr>
            <p:cNvPr id="25" name="TextBox 24"/>
            <p:cNvSpPr txBox="1"/>
            <p:nvPr/>
          </p:nvSpPr>
          <p:spPr>
            <a:xfrm rot="18529060">
              <a:off x="3861751" y="3438398"/>
              <a:ext cx="627778" cy="369332"/>
            </a:xfrm>
            <a:prstGeom prst="rect">
              <a:avLst/>
            </a:prstGeom>
            <a:noFill/>
          </p:spPr>
          <p:txBody>
            <a:bodyPr wrap="square" rtlCol="0">
              <a:spAutoFit/>
            </a:bodyPr>
            <a:lstStyle/>
            <a:p>
              <a:r>
                <a:rPr lang="en-US" smtClean="0"/>
                <a:t>Mar</a:t>
              </a:r>
              <a:endParaRPr lang="en-US" dirty="0"/>
            </a:p>
          </p:txBody>
        </p:sp>
        <p:sp>
          <p:nvSpPr>
            <p:cNvPr id="26" name="TextBox 25"/>
            <p:cNvSpPr txBox="1"/>
            <p:nvPr/>
          </p:nvSpPr>
          <p:spPr>
            <a:xfrm rot="18529060">
              <a:off x="4574824" y="3412426"/>
              <a:ext cx="561109" cy="369332"/>
            </a:xfrm>
            <a:prstGeom prst="rect">
              <a:avLst/>
            </a:prstGeom>
            <a:noFill/>
          </p:spPr>
          <p:txBody>
            <a:bodyPr wrap="square" rtlCol="0">
              <a:spAutoFit/>
            </a:bodyPr>
            <a:lstStyle/>
            <a:p>
              <a:r>
                <a:rPr lang="en-US" dirty="0" smtClean="0"/>
                <a:t>Apr</a:t>
              </a:r>
              <a:endParaRPr lang="en-US" dirty="0"/>
            </a:p>
          </p:txBody>
        </p:sp>
        <p:sp>
          <p:nvSpPr>
            <p:cNvPr id="27" name="TextBox 26"/>
            <p:cNvSpPr txBox="1"/>
            <p:nvPr/>
          </p:nvSpPr>
          <p:spPr>
            <a:xfrm rot="18529060">
              <a:off x="5211022" y="3446351"/>
              <a:ext cx="648192" cy="369332"/>
            </a:xfrm>
            <a:prstGeom prst="rect">
              <a:avLst/>
            </a:prstGeom>
            <a:noFill/>
          </p:spPr>
          <p:txBody>
            <a:bodyPr wrap="square" rtlCol="0">
              <a:spAutoFit/>
            </a:bodyPr>
            <a:lstStyle/>
            <a:p>
              <a:r>
                <a:rPr lang="en-US" smtClean="0"/>
                <a:t>May</a:t>
              </a:r>
              <a:endParaRPr lang="en-US" dirty="0"/>
            </a:p>
          </p:txBody>
        </p:sp>
        <p:sp>
          <p:nvSpPr>
            <p:cNvPr id="28" name="TextBox 27"/>
            <p:cNvSpPr txBox="1"/>
            <p:nvPr/>
          </p:nvSpPr>
          <p:spPr>
            <a:xfrm rot="18529060">
              <a:off x="5934302" y="3412426"/>
              <a:ext cx="561109" cy="369332"/>
            </a:xfrm>
            <a:prstGeom prst="rect">
              <a:avLst/>
            </a:prstGeom>
            <a:noFill/>
          </p:spPr>
          <p:txBody>
            <a:bodyPr wrap="square" rtlCol="0">
              <a:spAutoFit/>
            </a:bodyPr>
            <a:lstStyle/>
            <a:p>
              <a:r>
                <a:rPr lang="en-US" dirty="0" smtClean="0"/>
                <a:t>Jun</a:t>
              </a:r>
              <a:endParaRPr lang="en-US" dirty="0"/>
            </a:p>
          </p:txBody>
        </p:sp>
        <p:sp>
          <p:nvSpPr>
            <p:cNvPr id="29" name="TextBox 28"/>
            <p:cNvSpPr txBox="1"/>
            <p:nvPr/>
          </p:nvSpPr>
          <p:spPr>
            <a:xfrm rot="18529060">
              <a:off x="6614041" y="3412426"/>
              <a:ext cx="561109" cy="369332"/>
            </a:xfrm>
            <a:prstGeom prst="rect">
              <a:avLst/>
            </a:prstGeom>
            <a:noFill/>
          </p:spPr>
          <p:txBody>
            <a:bodyPr wrap="square" rtlCol="0">
              <a:spAutoFit/>
            </a:bodyPr>
            <a:lstStyle/>
            <a:p>
              <a:r>
                <a:rPr lang="en-US" smtClean="0"/>
                <a:t>Jul</a:t>
              </a:r>
              <a:endParaRPr lang="en-US"/>
            </a:p>
          </p:txBody>
        </p:sp>
        <p:sp>
          <p:nvSpPr>
            <p:cNvPr id="30" name="TextBox 29"/>
            <p:cNvSpPr txBox="1"/>
            <p:nvPr/>
          </p:nvSpPr>
          <p:spPr>
            <a:xfrm rot="18529060">
              <a:off x="7293780" y="3412426"/>
              <a:ext cx="561109" cy="369332"/>
            </a:xfrm>
            <a:prstGeom prst="rect">
              <a:avLst/>
            </a:prstGeom>
            <a:noFill/>
          </p:spPr>
          <p:txBody>
            <a:bodyPr wrap="square" rtlCol="0">
              <a:spAutoFit/>
            </a:bodyPr>
            <a:lstStyle/>
            <a:p>
              <a:r>
                <a:rPr lang="en-US" dirty="0" smtClean="0"/>
                <a:t>Aug</a:t>
              </a:r>
              <a:endParaRPr lang="en-US" dirty="0"/>
            </a:p>
          </p:txBody>
        </p:sp>
        <p:sp>
          <p:nvSpPr>
            <p:cNvPr id="31" name="TextBox 30"/>
            <p:cNvSpPr txBox="1"/>
            <p:nvPr/>
          </p:nvSpPr>
          <p:spPr>
            <a:xfrm rot="18529060">
              <a:off x="7973522" y="3412426"/>
              <a:ext cx="561109" cy="369332"/>
            </a:xfrm>
            <a:prstGeom prst="rect">
              <a:avLst/>
            </a:prstGeom>
            <a:noFill/>
          </p:spPr>
          <p:txBody>
            <a:bodyPr wrap="square" rtlCol="0">
              <a:spAutoFit/>
            </a:bodyPr>
            <a:lstStyle/>
            <a:p>
              <a:r>
                <a:rPr lang="en-US" smtClean="0"/>
                <a:t>Sep</a:t>
              </a:r>
              <a:endParaRPr lang="en-US"/>
            </a:p>
          </p:txBody>
        </p:sp>
      </p:grpSp>
      <p:cxnSp>
        <p:nvCxnSpPr>
          <p:cNvPr id="36" name="Straight Arrow Connector 35"/>
          <p:cNvCxnSpPr/>
          <p:nvPr/>
        </p:nvCxnSpPr>
        <p:spPr>
          <a:xfrm>
            <a:off x="7659674"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253974"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824662" y="5074445"/>
            <a:ext cx="0" cy="578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213578" y="5766954"/>
            <a:ext cx="1223530" cy="646331"/>
          </a:xfrm>
          <a:prstGeom prst="rect">
            <a:avLst/>
          </a:prstGeom>
          <a:noFill/>
        </p:spPr>
        <p:txBody>
          <a:bodyPr wrap="square" rtlCol="0">
            <a:spAutoFit/>
          </a:bodyPr>
          <a:lstStyle/>
          <a:p>
            <a:pPr algn="ctr"/>
            <a:r>
              <a:rPr lang="en-US" dirty="0" smtClean="0"/>
              <a:t>Schedule Prospectus</a:t>
            </a:r>
            <a:endParaRPr lang="en-US" dirty="0"/>
          </a:p>
        </p:txBody>
      </p:sp>
      <p:sp>
        <p:nvSpPr>
          <p:cNvPr id="40" name="TextBox 39"/>
          <p:cNvSpPr txBox="1"/>
          <p:nvPr/>
        </p:nvSpPr>
        <p:spPr>
          <a:xfrm>
            <a:off x="3629968" y="5774307"/>
            <a:ext cx="1223530" cy="369332"/>
          </a:xfrm>
          <a:prstGeom prst="rect">
            <a:avLst/>
          </a:prstGeom>
          <a:noFill/>
        </p:spPr>
        <p:txBody>
          <a:bodyPr wrap="square" rtlCol="0">
            <a:spAutoFit/>
          </a:bodyPr>
          <a:lstStyle/>
          <a:p>
            <a:r>
              <a:rPr lang="en-US" dirty="0" smtClean="0"/>
              <a:t>Prospectus</a:t>
            </a:r>
            <a:endParaRPr lang="en-US" dirty="0"/>
          </a:p>
        </p:txBody>
      </p:sp>
      <p:sp>
        <p:nvSpPr>
          <p:cNvPr id="41" name="TextBox 40"/>
          <p:cNvSpPr txBox="1"/>
          <p:nvPr/>
        </p:nvSpPr>
        <p:spPr>
          <a:xfrm>
            <a:off x="7146622" y="5766954"/>
            <a:ext cx="1026103" cy="646331"/>
          </a:xfrm>
          <a:prstGeom prst="rect">
            <a:avLst/>
          </a:prstGeom>
          <a:noFill/>
        </p:spPr>
        <p:txBody>
          <a:bodyPr wrap="square" rtlCol="0">
            <a:spAutoFit/>
          </a:bodyPr>
          <a:lstStyle/>
          <a:p>
            <a:pPr algn="ctr"/>
            <a:r>
              <a:rPr lang="en-US" dirty="0" smtClean="0"/>
              <a:t>Thesis </a:t>
            </a:r>
          </a:p>
          <a:p>
            <a:pPr algn="ctr"/>
            <a:r>
              <a:rPr lang="en-US" dirty="0" smtClean="0"/>
              <a:t>Defense</a:t>
            </a:r>
            <a:endParaRPr lang="en-US" dirty="0"/>
          </a:p>
        </p:txBody>
      </p:sp>
      <p:sp>
        <p:nvSpPr>
          <p:cNvPr id="43" name="Left Brace 42"/>
          <p:cNvSpPr/>
          <p:nvPr/>
        </p:nvSpPr>
        <p:spPr>
          <a:xfrm rot="5400000">
            <a:off x="1487658" y="3300707"/>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TextBox 44"/>
          <p:cNvSpPr txBox="1"/>
          <p:nvPr/>
        </p:nvSpPr>
        <p:spPr>
          <a:xfrm>
            <a:off x="544875" y="2647428"/>
            <a:ext cx="1986627" cy="1200329"/>
          </a:xfrm>
          <a:prstGeom prst="rect">
            <a:avLst/>
          </a:prstGeom>
          <a:noFill/>
        </p:spPr>
        <p:txBody>
          <a:bodyPr wrap="square" rtlCol="0">
            <a:spAutoFit/>
          </a:bodyPr>
          <a:lstStyle/>
          <a:p>
            <a:pPr algn="ctr"/>
            <a:r>
              <a:rPr lang="en-US" dirty="0" smtClean="0"/>
              <a:t>Get bins from all metagenome sets de-replicated and classified</a:t>
            </a:r>
            <a:endParaRPr lang="en-US" dirty="0"/>
          </a:p>
        </p:txBody>
      </p:sp>
      <p:sp>
        <p:nvSpPr>
          <p:cNvPr id="46" name="Left Brace 45"/>
          <p:cNvSpPr/>
          <p:nvPr/>
        </p:nvSpPr>
        <p:spPr>
          <a:xfrm rot="5400000">
            <a:off x="2852974" y="2935353"/>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Arrow Connector 46"/>
          <p:cNvCxnSpPr/>
          <p:nvPr/>
        </p:nvCxnSpPr>
        <p:spPr>
          <a:xfrm flipH="1" flipV="1">
            <a:off x="2894339" y="2510593"/>
            <a:ext cx="7564" cy="110633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901026" y="1781138"/>
            <a:ext cx="1986627" cy="646331"/>
          </a:xfrm>
          <a:prstGeom prst="rect">
            <a:avLst/>
          </a:prstGeom>
          <a:noFill/>
        </p:spPr>
        <p:txBody>
          <a:bodyPr wrap="square" rtlCol="0">
            <a:spAutoFit/>
          </a:bodyPr>
          <a:lstStyle/>
          <a:p>
            <a:pPr algn="ctr"/>
            <a:r>
              <a:rPr lang="en-US" dirty="0" smtClean="0"/>
              <a:t>Data Analysis of</a:t>
            </a:r>
          </a:p>
          <a:p>
            <a:pPr algn="ctr"/>
            <a:r>
              <a:rPr lang="en-US" dirty="0" smtClean="0"/>
              <a:t>Haplotypes/SNVs</a:t>
            </a:r>
            <a:endParaRPr lang="en-US" dirty="0"/>
          </a:p>
        </p:txBody>
      </p:sp>
      <p:sp>
        <p:nvSpPr>
          <p:cNvPr id="53" name="Left Brace 52"/>
          <p:cNvSpPr/>
          <p:nvPr/>
        </p:nvSpPr>
        <p:spPr>
          <a:xfrm rot="5400000">
            <a:off x="4210711" y="3135971"/>
            <a:ext cx="86525" cy="1365314"/>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3485509" y="3116387"/>
            <a:ext cx="1655316" cy="369332"/>
          </a:xfrm>
          <a:prstGeom prst="rect">
            <a:avLst/>
          </a:prstGeom>
          <a:noFill/>
        </p:spPr>
        <p:txBody>
          <a:bodyPr wrap="square" rtlCol="0">
            <a:spAutoFit/>
          </a:bodyPr>
          <a:lstStyle/>
          <a:p>
            <a:pPr algn="ctr"/>
            <a:r>
              <a:rPr lang="en-US" dirty="0" smtClean="0"/>
              <a:t>Write 3</a:t>
            </a:r>
            <a:r>
              <a:rPr lang="en-US" baseline="30000" dirty="0" smtClean="0"/>
              <a:t>rd</a:t>
            </a:r>
            <a:r>
              <a:rPr lang="en-US" dirty="0" smtClean="0"/>
              <a:t> Paper</a:t>
            </a:r>
            <a:endParaRPr lang="en-US" dirty="0"/>
          </a:p>
        </p:txBody>
      </p:sp>
      <p:sp>
        <p:nvSpPr>
          <p:cNvPr id="55" name="Left Brace 54"/>
          <p:cNvSpPr/>
          <p:nvPr/>
        </p:nvSpPr>
        <p:spPr>
          <a:xfrm rot="5400000">
            <a:off x="5235281" y="3604478"/>
            <a:ext cx="79661" cy="684552"/>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6" name="Straight Arrow Connector 55"/>
          <p:cNvCxnSpPr/>
          <p:nvPr/>
        </p:nvCxnSpPr>
        <p:spPr>
          <a:xfrm flipH="1" flipV="1">
            <a:off x="5275111" y="3033801"/>
            <a:ext cx="1898" cy="86600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651728" y="2607763"/>
            <a:ext cx="1246765" cy="369332"/>
          </a:xfrm>
          <a:prstGeom prst="rect">
            <a:avLst/>
          </a:prstGeom>
          <a:noFill/>
        </p:spPr>
        <p:txBody>
          <a:bodyPr wrap="square" rtlCol="0">
            <a:spAutoFit/>
          </a:bodyPr>
          <a:lstStyle/>
          <a:p>
            <a:pPr algn="ctr"/>
            <a:r>
              <a:rPr lang="en-US" dirty="0" smtClean="0"/>
              <a:t>Edit Paper</a:t>
            </a:r>
            <a:endParaRPr lang="en-US" dirty="0"/>
          </a:p>
        </p:txBody>
      </p:sp>
      <p:sp>
        <p:nvSpPr>
          <p:cNvPr id="60" name="Left Brace 59"/>
          <p:cNvSpPr/>
          <p:nvPr/>
        </p:nvSpPr>
        <p:spPr>
          <a:xfrm rot="5400000">
            <a:off x="6242827" y="2699051"/>
            <a:ext cx="103455" cy="2730238"/>
          </a:xfrm>
          <a:prstGeom prst="leftBrace">
            <a:avLst/>
          </a:prstGeom>
          <a:ln>
            <a:solidFill>
              <a:schemeClr val="tx1"/>
            </a:solidFill>
          </a:ln>
          <a:effectLst>
            <a:outerShdw blurRad="40000" dist="20000" dir="108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flipV="1">
            <a:off x="6294554" y="2452985"/>
            <a:ext cx="0" cy="15736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24727" y="1510318"/>
            <a:ext cx="1576866" cy="923330"/>
          </a:xfrm>
          <a:prstGeom prst="rect">
            <a:avLst/>
          </a:prstGeom>
          <a:noFill/>
        </p:spPr>
        <p:txBody>
          <a:bodyPr wrap="square" rtlCol="0">
            <a:spAutoFit/>
          </a:bodyPr>
          <a:lstStyle/>
          <a:p>
            <a:pPr algn="ctr"/>
            <a:r>
              <a:rPr lang="en-US" dirty="0" smtClean="0"/>
              <a:t>Thesis Writing </a:t>
            </a:r>
            <a:r>
              <a:rPr lang="en-US" smtClean="0"/>
              <a:t>and Defense Prep</a:t>
            </a:r>
            <a:endParaRPr lang="en-US" dirty="0"/>
          </a:p>
        </p:txBody>
      </p:sp>
    </p:spTree>
    <p:extLst>
      <p:ext uri="{BB962C8B-B14F-4D97-AF65-F5344CB8AC3E}">
        <p14:creationId xmlns:p14="http://schemas.microsoft.com/office/powerpoint/2010/main" val="133499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MAGs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499778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1763483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210006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4400" dirty="0" smtClean="0"/>
              <a:t>Updates</a:t>
            </a:r>
          </a:p>
          <a:p>
            <a:r>
              <a:rPr lang="en-US" sz="4400" dirty="0" smtClean="0"/>
              <a:t>Short Intro</a:t>
            </a:r>
          </a:p>
          <a:p>
            <a:r>
              <a:rPr lang="en-US" sz="4400" dirty="0" smtClean="0"/>
              <a:t>Current Project</a:t>
            </a:r>
          </a:p>
          <a:p>
            <a:r>
              <a:rPr lang="en-US" sz="4400" dirty="0" smtClean="0"/>
              <a:t>Goals/Timeline</a:t>
            </a:r>
            <a:endParaRPr lang="en-US" sz="4400" dirty="0"/>
          </a:p>
        </p:txBody>
      </p:sp>
    </p:spTree>
    <p:extLst>
      <p:ext uri="{BB962C8B-B14F-4D97-AF65-F5344CB8AC3E}">
        <p14:creationId xmlns:p14="http://schemas.microsoft.com/office/powerpoint/2010/main" val="186407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2nd Paper accepted in ISME</a:t>
            </a:r>
          </a:p>
          <a:p>
            <a:pPr lvl="1"/>
            <a:r>
              <a:rPr lang="en-US" dirty="0"/>
              <a:t>Contrasting patterns of genome-level diversity across distinct co-occurring </a:t>
            </a:r>
            <a:r>
              <a:rPr lang="en-US" dirty="0" smtClean="0"/>
              <a:t>populations</a:t>
            </a:r>
            <a:endParaRPr lang="en-US" dirty="0"/>
          </a:p>
          <a:p>
            <a:r>
              <a:rPr lang="en-US" dirty="0" smtClean="0"/>
              <a:t>Taught 4 Data/Software Carpentry Workshops</a:t>
            </a:r>
          </a:p>
          <a:p>
            <a:r>
              <a:rPr lang="en-US" dirty="0" smtClean="0"/>
              <a:t>Attended </a:t>
            </a:r>
            <a:r>
              <a:rPr lang="en-US" dirty="0" err="1" smtClean="0"/>
              <a:t>Anvi’o</a:t>
            </a:r>
            <a:r>
              <a:rPr lang="en-US" dirty="0" smtClean="0"/>
              <a:t> Workshop</a:t>
            </a:r>
          </a:p>
          <a:p>
            <a:r>
              <a:rPr lang="en-US" dirty="0" smtClean="0"/>
              <a:t>Taught </a:t>
            </a:r>
            <a:r>
              <a:rPr lang="en-US" dirty="0" err="1" smtClean="0"/>
              <a:t>Anvi’o</a:t>
            </a:r>
            <a:r>
              <a:rPr lang="en-US" dirty="0" smtClean="0"/>
              <a:t> Workshop</a:t>
            </a:r>
          </a:p>
          <a:p>
            <a:r>
              <a:rPr lang="en-US" dirty="0" smtClean="0"/>
              <a:t>Attended Open Science Grid User School</a:t>
            </a:r>
          </a:p>
          <a:p>
            <a:r>
              <a:rPr lang="en-US" dirty="0" smtClean="0"/>
              <a:t>Attended Microbial Population Biology GRC</a:t>
            </a:r>
          </a:p>
          <a:p>
            <a:r>
              <a:rPr lang="en-US" dirty="0" smtClean="0"/>
              <a:t>‘Retired’ from leading </a:t>
            </a:r>
            <a:r>
              <a:rPr lang="en-US" dirty="0" err="1" smtClean="0"/>
              <a:t>ComBEE</a:t>
            </a:r>
            <a:endParaRPr lang="en-US" dirty="0"/>
          </a:p>
        </p:txBody>
      </p:sp>
    </p:spTree>
    <p:extLst>
      <p:ext uri="{BB962C8B-B14F-4D97-AF65-F5344CB8AC3E}">
        <p14:creationId xmlns:p14="http://schemas.microsoft.com/office/powerpoint/2010/main" val="118428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Current Project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70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Are </a:t>
            </a:r>
            <a:r>
              <a:rPr lang="en-US" dirty="0"/>
              <a:t>there ecologically distinct strains/genotypes within previously defined sequence-discrete populations?</a:t>
            </a:r>
          </a:p>
          <a:p>
            <a:r>
              <a:rPr lang="en-US" dirty="0"/>
              <a:t>What stage of speciation are these distinct strains/genotypes at in their separation? </a:t>
            </a:r>
            <a:endParaRPr lang="en-US" dirty="0" smtClean="0"/>
          </a:p>
          <a:p>
            <a:r>
              <a:rPr lang="en-US" dirty="0" smtClean="0"/>
              <a:t>Is </a:t>
            </a:r>
            <a:r>
              <a:rPr lang="en-US" dirty="0"/>
              <a:t>there a barrier </a:t>
            </a:r>
            <a:r>
              <a:rPr lang="en-US" dirty="0" smtClean="0"/>
              <a:t>to recombination between co-exiting strains?</a:t>
            </a:r>
            <a:endParaRPr lang="en-US" dirty="0"/>
          </a:p>
        </p:txBody>
      </p:sp>
    </p:spTree>
    <p:extLst>
      <p:ext uri="{BB962C8B-B14F-4D97-AF65-F5344CB8AC3E}">
        <p14:creationId xmlns:p14="http://schemas.microsoft.com/office/powerpoint/2010/main" val="249162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Stats on Metagenomes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Crystal </a:t>
            </a:r>
            <a:r>
              <a:rPr lang="en-US" dirty="0" smtClean="0"/>
              <a:t>Bog </a:t>
            </a:r>
          </a:p>
          <a:p>
            <a:pPr lvl="1"/>
            <a:r>
              <a:rPr lang="en-US" dirty="0" smtClean="0"/>
              <a:t>2007-2009</a:t>
            </a:r>
          </a:p>
          <a:p>
            <a:pPr lvl="1"/>
            <a:r>
              <a:rPr lang="en-US" dirty="0" smtClean="0"/>
              <a:t>82 metagenomes</a:t>
            </a:r>
          </a:p>
          <a:p>
            <a:pPr lvl="1"/>
            <a:r>
              <a:rPr lang="en-US" dirty="0" smtClean="0"/>
              <a:t>20 </a:t>
            </a:r>
            <a:r>
              <a:rPr lang="en-US" dirty="0" err="1" smtClean="0"/>
              <a:t>Gbp</a:t>
            </a:r>
            <a:r>
              <a:rPr lang="en-US" dirty="0" smtClean="0"/>
              <a:t> assembled</a:t>
            </a:r>
            <a:endParaRPr lang="en-US" dirty="0" smtClean="0"/>
          </a:p>
          <a:p>
            <a:r>
              <a:rPr lang="en-US" dirty="0" smtClean="0"/>
              <a:t>Mary </a:t>
            </a:r>
            <a:r>
              <a:rPr lang="en-US" dirty="0" smtClean="0"/>
              <a:t>Lake </a:t>
            </a:r>
          </a:p>
          <a:p>
            <a:pPr lvl="1"/>
            <a:r>
              <a:rPr lang="en-US" dirty="0" smtClean="0"/>
              <a:t>2009, 12 depths</a:t>
            </a:r>
          </a:p>
          <a:p>
            <a:pPr lvl="1"/>
            <a:r>
              <a:rPr lang="en-US" dirty="0" smtClean="0"/>
              <a:t>12 metagenomes</a:t>
            </a:r>
          </a:p>
          <a:p>
            <a:pPr lvl="1"/>
            <a:r>
              <a:rPr lang="en-US" dirty="0" smtClean="0"/>
              <a:t>11 </a:t>
            </a:r>
            <a:r>
              <a:rPr lang="en-US" dirty="0" err="1" smtClean="0"/>
              <a:t>Mbp</a:t>
            </a:r>
            <a:r>
              <a:rPr lang="en-US" dirty="0" smtClean="0"/>
              <a:t> assembled</a:t>
            </a:r>
            <a:endParaRPr lang="en-US" dirty="0" smtClean="0"/>
          </a:p>
        </p:txBody>
      </p:sp>
      <p:sp>
        <p:nvSpPr>
          <p:cNvPr id="4" name="Content Placeholder 3"/>
          <p:cNvSpPr>
            <a:spLocks noGrp="1"/>
          </p:cNvSpPr>
          <p:nvPr>
            <p:ph sz="half" idx="2"/>
          </p:nvPr>
        </p:nvSpPr>
        <p:spPr/>
        <p:txBody>
          <a:bodyPr>
            <a:normAutofit fontScale="92500" lnSpcReduction="10000"/>
          </a:bodyPr>
          <a:lstStyle/>
          <a:p>
            <a:r>
              <a:rPr lang="en-US" dirty="0"/>
              <a:t>Mendota </a:t>
            </a:r>
          </a:p>
          <a:p>
            <a:pPr lvl="1"/>
            <a:r>
              <a:rPr lang="en-US" dirty="0"/>
              <a:t>2008-2012</a:t>
            </a:r>
          </a:p>
          <a:p>
            <a:pPr lvl="1"/>
            <a:r>
              <a:rPr lang="en-US" dirty="0"/>
              <a:t>94 </a:t>
            </a:r>
            <a:r>
              <a:rPr lang="en-US" dirty="0" smtClean="0"/>
              <a:t>metagenomes</a:t>
            </a:r>
          </a:p>
          <a:p>
            <a:pPr lvl="1"/>
            <a:r>
              <a:rPr lang="en-US" dirty="0" smtClean="0"/>
              <a:t>11 </a:t>
            </a:r>
            <a:r>
              <a:rPr lang="en-US" dirty="0" err="1"/>
              <a:t>Gbp</a:t>
            </a:r>
            <a:r>
              <a:rPr lang="en-US" dirty="0"/>
              <a:t> assembled</a:t>
            </a:r>
          </a:p>
          <a:p>
            <a:r>
              <a:rPr lang="en-US" dirty="0"/>
              <a:t>Trout Bog </a:t>
            </a:r>
          </a:p>
          <a:p>
            <a:pPr lvl="1"/>
            <a:r>
              <a:rPr lang="en-US" dirty="0" err="1"/>
              <a:t>epilimnion</a:t>
            </a:r>
            <a:r>
              <a:rPr lang="en-US" dirty="0"/>
              <a:t> </a:t>
            </a:r>
          </a:p>
          <a:p>
            <a:pPr lvl="2"/>
            <a:r>
              <a:rPr lang="en-US" dirty="0" smtClean="0"/>
              <a:t>2007-2009</a:t>
            </a:r>
          </a:p>
          <a:p>
            <a:pPr lvl="2"/>
            <a:r>
              <a:rPr lang="en-US" dirty="0" smtClean="0"/>
              <a:t>47 metagenomes</a:t>
            </a:r>
            <a:endParaRPr lang="en-US" dirty="0"/>
          </a:p>
          <a:p>
            <a:pPr lvl="1"/>
            <a:r>
              <a:rPr lang="en-US" dirty="0" err="1"/>
              <a:t>hypolimnion</a:t>
            </a:r>
            <a:r>
              <a:rPr lang="en-US" dirty="0"/>
              <a:t> </a:t>
            </a:r>
          </a:p>
          <a:p>
            <a:pPr lvl="2"/>
            <a:r>
              <a:rPr lang="en-US" dirty="0"/>
              <a:t>2005, 2007-2009, </a:t>
            </a:r>
            <a:r>
              <a:rPr lang="en-US" dirty="0" smtClean="0"/>
              <a:t>2012-2013</a:t>
            </a:r>
          </a:p>
          <a:p>
            <a:pPr lvl="2"/>
            <a:r>
              <a:rPr lang="en-US" dirty="0" smtClean="0"/>
              <a:t>82 metagenomes</a:t>
            </a:r>
          </a:p>
          <a:p>
            <a:pPr lvl="2"/>
            <a:endParaRPr lang="en-US" dirty="0"/>
          </a:p>
          <a:p>
            <a:endParaRPr lang="en-US" dirty="0"/>
          </a:p>
        </p:txBody>
      </p:sp>
    </p:spTree>
    <p:extLst>
      <p:ext uri="{BB962C8B-B14F-4D97-AF65-F5344CB8AC3E}">
        <p14:creationId xmlns:p14="http://schemas.microsoft.com/office/powerpoint/2010/main" val="2510057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2388</TotalTime>
  <Words>555</Words>
  <Application>Microsoft Macintosh PowerPoint</Application>
  <PresentationFormat>On-screen Show (4:3)</PresentationFormat>
  <Paragraphs>121</Paragraphs>
  <Slides>17</Slides>
  <Notes>8</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Arial</vt:lpstr>
      <vt:lpstr>Office Theme</vt:lpstr>
      <vt:lpstr>5th Year Committee Meeting</vt:lpstr>
      <vt:lpstr>Agenda</vt:lpstr>
      <vt:lpstr>Updates</vt:lpstr>
      <vt:lpstr>Microbes Perform Many Nutrient Transformations in Lakes</vt:lpstr>
      <vt:lpstr>PowerPoint Presentation</vt:lpstr>
      <vt:lpstr>PowerPoint Presentation</vt:lpstr>
      <vt:lpstr>Current Project</vt:lpstr>
      <vt:lpstr>Questions</vt:lpstr>
      <vt:lpstr>Stats on Metagenomes</vt:lpstr>
      <vt:lpstr>Data Processing</vt:lpstr>
      <vt:lpstr>Stats on MAGs so far</vt:lpstr>
      <vt:lpstr>Goals/Timeline</vt:lpstr>
      <vt:lpstr>Crystal Bog (CB) v. Trout Bog (TB)</vt:lpstr>
      <vt:lpstr>Next Questions</vt:lpstr>
      <vt:lpstr>SAGs allow us to capture sequence discrete populations</vt:lpstr>
      <vt:lpstr>Sequence discrete populations</vt:lpstr>
      <vt:lpstr>SAGs allow us to capture sequence discrete populations</vt:lpstr>
    </vt:vector>
  </TitlesOfParts>
  <Company>McMahon Lab</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118</cp:revision>
  <cp:lastPrinted>2017-10-26T01:00:03Z</cp:lastPrinted>
  <dcterms:created xsi:type="dcterms:W3CDTF">2016-10-26T18:57:10Z</dcterms:created>
  <dcterms:modified xsi:type="dcterms:W3CDTF">2017-10-26T01:03:10Z</dcterms:modified>
</cp:coreProperties>
</file>