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83" r:id="rId2"/>
    <p:sldId id="258" r:id="rId3"/>
    <p:sldId id="279" r:id="rId4"/>
    <p:sldId id="280" r:id="rId5"/>
    <p:sldId id="271" r:id="rId6"/>
    <p:sldId id="281" r:id="rId7"/>
    <p:sldId id="284" r:id="rId8"/>
    <p:sldId id="285" r:id="rId9"/>
    <p:sldId id="286" r:id="rId10"/>
    <p:sldId id="287" r:id="rId11"/>
    <p:sldId id="259" r:id="rId12"/>
    <p:sldId id="260" r:id="rId13"/>
    <p:sldId id="261" r:id="rId14"/>
    <p:sldId id="262" r:id="rId15"/>
    <p:sldId id="263"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8B7049-0ADF-8F49-B7F9-64A0A5BF8FB7}">
          <p14:sldIdLst>
            <p14:sldId id="283"/>
            <p14:sldId id="258"/>
          </p14:sldIdLst>
        </p14:section>
        <p14:section name="Intro" id="{D8B685A9-0AAD-7543-883D-95E09FCFE2CC}">
          <p14:sldIdLst>
            <p14:sldId id="279"/>
            <p14:sldId id="280"/>
            <p14:sldId id="271"/>
          </p14:sldIdLst>
        </p14:section>
        <p14:section name="newQ speciation" id="{D4EF7B4F-9358-EF46-9E72-ABD9447F9847}">
          <p14:sldIdLst>
            <p14:sldId id="281"/>
            <p14:sldId id="284"/>
            <p14:sldId id="285"/>
            <p14:sldId id="286"/>
            <p14:sldId id="287"/>
          </p14:sldIdLst>
        </p14:section>
        <p14:section name="newQ TB vs CB" id="{13BE6138-C886-F44C-B651-ED3CD75CCBC0}">
          <p14:sldIdLst>
            <p14:sldId id="259"/>
            <p14:sldId id="260"/>
          </p14:sldIdLst>
        </p14:section>
        <p14:section name="Seq-disc pops" id="{9F3C7D96-9249-F84E-AABC-BBB1943E75A5}">
          <p14:sldIdLst>
            <p14:sldId id="261"/>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858" autoAdjust="0"/>
  </p:normalViewPr>
  <p:slideViewPr>
    <p:cSldViewPr snapToGrid="0" snapToObjects="1">
      <p:cViewPr varScale="1">
        <p:scale>
          <a:sx n="139" d="100"/>
          <a:sy n="139" d="100"/>
        </p:scale>
        <p:origin x="-135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D126E3-FD87-804E-9B94-9466551D12C6}" type="datetimeFigureOut">
              <a:rPr lang="en-US" smtClean="0"/>
              <a:t>10/24/17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226FDB-C243-F04F-A3A4-63881AA9751B}" type="slidenum">
              <a:rPr lang="en-US" smtClean="0"/>
              <a:t>‹#›</a:t>
            </a:fld>
            <a:endParaRPr lang="en-US"/>
          </a:p>
        </p:txBody>
      </p:sp>
    </p:spTree>
    <p:extLst>
      <p:ext uri="{BB962C8B-B14F-4D97-AF65-F5344CB8AC3E}">
        <p14:creationId xmlns:p14="http://schemas.microsoft.com/office/powerpoint/2010/main" val="387627699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24C21EA-28B2-0442-AFB4-706342F125BD}" type="slidenum">
              <a:rPr lang="en-US" smtClean="0"/>
              <a:t>2</a:t>
            </a:fld>
            <a:endParaRPr lang="en-US"/>
          </a:p>
        </p:txBody>
      </p:sp>
    </p:spTree>
    <p:extLst>
      <p:ext uri="{BB962C8B-B14F-4D97-AF65-F5344CB8AC3E}">
        <p14:creationId xmlns:p14="http://schemas.microsoft.com/office/powerpoint/2010/main" val="3248793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Azam</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Malfatti</a:t>
            </a:r>
            <a:r>
              <a:rPr lang="en-US" sz="1200" b="0" i="0" u="none" strike="noStrike" kern="1200" baseline="0" dirty="0" smtClean="0">
                <a:solidFill>
                  <a:schemeClr val="tx1"/>
                </a:solidFill>
                <a:latin typeface="+mn-lt"/>
                <a:ea typeface="+mn-ea"/>
                <a:cs typeface="+mn-cs"/>
              </a:rPr>
              <a:t> Nature Rev </a:t>
            </a:r>
            <a:r>
              <a:rPr lang="en-US" sz="1200" b="0" i="0" u="none" strike="noStrike" kern="1200" baseline="0" dirty="0" err="1" smtClean="0">
                <a:solidFill>
                  <a:schemeClr val="tx1"/>
                </a:solidFill>
                <a:latin typeface="+mn-lt"/>
                <a:ea typeface="+mn-ea"/>
                <a:cs typeface="+mn-cs"/>
              </a:rPr>
              <a:t>Microbiol</a:t>
            </a:r>
            <a:r>
              <a:rPr lang="en-US" sz="1200" b="0" i="0" u="none" strike="noStrike" kern="1200" baseline="0" dirty="0" smtClean="0">
                <a:solidFill>
                  <a:schemeClr val="tx1"/>
                </a:solidFill>
                <a:latin typeface="+mn-lt"/>
                <a:ea typeface="+mn-ea"/>
                <a:cs typeface="+mn-cs"/>
              </a:rPr>
              <a:t> 2007</a:t>
            </a:r>
            <a:endParaRPr lang="en-US" dirty="0"/>
          </a:p>
        </p:txBody>
      </p:sp>
      <p:sp>
        <p:nvSpPr>
          <p:cNvPr id="4" name="Slide Number Placeholder 3"/>
          <p:cNvSpPr>
            <a:spLocks noGrp="1"/>
          </p:cNvSpPr>
          <p:nvPr>
            <p:ph type="sldNum" sz="quarter" idx="10"/>
          </p:nvPr>
        </p:nvSpPr>
        <p:spPr/>
        <p:txBody>
          <a:bodyPr/>
          <a:lstStyle/>
          <a:p>
            <a:fld id="{35EF5441-D692-534E-884D-601F4C7E917A}" type="slidenum">
              <a:rPr lang="en-US" smtClean="0"/>
              <a:t>3</a:t>
            </a:fld>
            <a:endParaRPr lang="en-US"/>
          </a:p>
        </p:txBody>
      </p:sp>
    </p:spTree>
    <p:extLst>
      <p:ext uri="{BB962C8B-B14F-4D97-AF65-F5344CB8AC3E}">
        <p14:creationId xmlns:p14="http://schemas.microsoft.com/office/powerpoint/2010/main" val="3718429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Filtering is ones</a:t>
            </a:r>
            <a:r>
              <a:rPr lang="en-US" baseline="0" dirty="0" smtClean="0"/>
              <a:t> with &gt; 50% completion and less than 10% redundancy using 139 single copy genes</a:t>
            </a:r>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8</a:t>
            </a:fld>
            <a:endParaRPr lang="en-US"/>
          </a:p>
        </p:txBody>
      </p:sp>
    </p:spTree>
    <p:extLst>
      <p:ext uri="{BB962C8B-B14F-4D97-AF65-F5344CB8AC3E}">
        <p14:creationId xmlns:p14="http://schemas.microsoft.com/office/powerpoint/2010/main" val="3805351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TB</a:t>
            </a:r>
            <a:r>
              <a:rPr lang="en-US" baseline="0" dirty="0" smtClean="0"/>
              <a:t> – </a:t>
            </a:r>
            <a:r>
              <a:rPr lang="en-US" baseline="0" dirty="0" err="1" smtClean="0"/>
              <a:t>Dimictic</a:t>
            </a:r>
            <a:endParaRPr lang="en-US" baseline="0" dirty="0" smtClean="0"/>
          </a:p>
          <a:p>
            <a:r>
              <a:rPr lang="en-US" baseline="0" dirty="0" smtClean="0"/>
              <a:t>CB -- </a:t>
            </a:r>
            <a:r>
              <a:rPr lang="en-US" baseline="0" dirty="0" err="1" smtClean="0"/>
              <a:t>Polymictic</a:t>
            </a:r>
            <a:endParaRPr lang="en-US" dirty="0"/>
          </a:p>
        </p:txBody>
      </p:sp>
      <p:sp>
        <p:nvSpPr>
          <p:cNvPr id="4" name="Slide Number Placeholder 3"/>
          <p:cNvSpPr>
            <a:spLocks noGrp="1"/>
          </p:cNvSpPr>
          <p:nvPr>
            <p:ph type="sldNum" sz="quarter" idx="10"/>
          </p:nvPr>
        </p:nvSpPr>
        <p:spPr/>
        <p:txBody>
          <a:bodyPr/>
          <a:lstStyle/>
          <a:p>
            <a:fld id="{E24C21EA-28B2-0442-AFB4-706342F125BD}" type="slidenum">
              <a:rPr lang="en-US" smtClean="0"/>
              <a:t>11</a:t>
            </a:fld>
            <a:endParaRPr lang="en-US"/>
          </a:p>
        </p:txBody>
      </p:sp>
    </p:spTree>
    <p:extLst>
      <p:ext uri="{BB962C8B-B14F-4D97-AF65-F5344CB8AC3E}">
        <p14:creationId xmlns:p14="http://schemas.microsoft.com/office/powerpoint/2010/main" val="37004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Mary</a:t>
            </a:r>
            <a:r>
              <a:rPr lang="en-US" baseline="0" dirty="0" smtClean="0"/>
              <a:t> Lake never mixes-</a:t>
            </a:r>
            <a:r>
              <a:rPr lang="en-US" baseline="0" smtClean="0"/>
              <a:t>meromictic</a:t>
            </a:r>
            <a:endParaRPr lang="en-US" baseline="0" dirty="0" smtClean="0"/>
          </a:p>
          <a:p>
            <a:r>
              <a:rPr lang="en-US" dirty="0" smtClean="0"/>
              <a:t>*Are there related sequence-discrete populations in TB and CB?  How closely related are they?  Do they share a common gene pool?  Are there genes present in one lake but not the other for these closely related populations? Is there an ecological or physical barrier to recombination between these two lakes?*</a:t>
            </a:r>
            <a:endParaRPr lang="en-US" dirty="0"/>
          </a:p>
        </p:txBody>
      </p:sp>
      <p:sp>
        <p:nvSpPr>
          <p:cNvPr id="4" name="Slide Number Placeholder 3"/>
          <p:cNvSpPr>
            <a:spLocks noGrp="1"/>
          </p:cNvSpPr>
          <p:nvPr>
            <p:ph type="sldNum" sz="quarter" idx="10"/>
          </p:nvPr>
        </p:nvSpPr>
        <p:spPr/>
        <p:txBody>
          <a:bodyPr/>
          <a:lstStyle/>
          <a:p>
            <a:fld id="{E24C21EA-28B2-0442-AFB4-706342F125BD}" type="slidenum">
              <a:rPr lang="en-US" smtClean="0"/>
              <a:t>12</a:t>
            </a:fld>
            <a:endParaRPr lang="en-US"/>
          </a:p>
        </p:txBody>
      </p:sp>
    </p:spTree>
    <p:extLst>
      <p:ext uri="{BB962C8B-B14F-4D97-AF65-F5344CB8AC3E}">
        <p14:creationId xmlns:p14="http://schemas.microsoft.com/office/powerpoint/2010/main" val="2502112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Lake Lanier to isolate genome</a:t>
            </a:r>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14</a:t>
            </a:fld>
            <a:endParaRPr lang="en-US"/>
          </a:p>
        </p:txBody>
      </p:sp>
    </p:spTree>
    <p:extLst>
      <p:ext uri="{BB962C8B-B14F-4D97-AF65-F5344CB8AC3E}">
        <p14:creationId xmlns:p14="http://schemas.microsoft.com/office/powerpoint/2010/main" val="1946951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239407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491638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353938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2351330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CEE717-EDC7-3148-8218-36A4F68267A5}" type="datetimeFigureOut">
              <a:rPr lang="en-US" smtClean="0"/>
              <a:t>10/24/17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186152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CEE717-EDC7-3148-8218-36A4F68267A5}" type="datetimeFigureOut">
              <a:rPr lang="en-US" smtClean="0"/>
              <a:t>10/24/17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132230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CEE717-EDC7-3148-8218-36A4F68267A5}" type="datetimeFigureOut">
              <a:rPr lang="en-US" smtClean="0"/>
              <a:t>10/24/17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20513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CEE717-EDC7-3148-8218-36A4F68267A5}" type="datetimeFigureOut">
              <a:rPr lang="en-US" smtClean="0"/>
              <a:t>10/24/17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59752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EE717-EDC7-3148-8218-36A4F68267A5}" type="datetimeFigureOut">
              <a:rPr lang="en-US" smtClean="0"/>
              <a:t>10/24/17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2766957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EE717-EDC7-3148-8218-36A4F68267A5}" type="datetimeFigureOut">
              <a:rPr lang="en-US" smtClean="0"/>
              <a:t>10/24/17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1822007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EE717-EDC7-3148-8218-36A4F68267A5}" type="datetimeFigureOut">
              <a:rPr lang="en-US" smtClean="0"/>
              <a:t>10/24/17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3614502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EE717-EDC7-3148-8218-36A4F68267A5}" type="datetimeFigureOut">
              <a:rPr lang="en-US" smtClean="0"/>
              <a:t>10/24/17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1B019-B6DF-E244-AA0C-6E2B1451E255}" type="slidenum">
              <a:rPr lang="en-US" smtClean="0"/>
              <a:t>‹#›</a:t>
            </a:fld>
            <a:endParaRPr lang="en-US"/>
          </a:p>
        </p:txBody>
      </p:sp>
    </p:spTree>
    <p:extLst>
      <p:ext uri="{BB962C8B-B14F-4D97-AF65-F5344CB8AC3E}">
        <p14:creationId xmlns:p14="http://schemas.microsoft.com/office/powerpoint/2010/main" val="1809037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G_015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48" y="1197824"/>
            <a:ext cx="9210244" cy="5434318"/>
          </a:xfrm>
          <a:prstGeom prst="rect">
            <a:avLst/>
          </a:prstGeom>
        </p:spPr>
      </p:pic>
      <p:sp>
        <p:nvSpPr>
          <p:cNvPr id="2" name="Title 1"/>
          <p:cNvSpPr>
            <a:spLocks noGrp="1"/>
          </p:cNvSpPr>
          <p:nvPr>
            <p:ph type="ctrTitle"/>
          </p:nvPr>
        </p:nvSpPr>
        <p:spPr>
          <a:xfrm>
            <a:off x="812492" y="-157489"/>
            <a:ext cx="7772400" cy="1470025"/>
          </a:xfrm>
        </p:spPr>
        <p:txBody>
          <a:bodyPr>
            <a:normAutofit/>
          </a:bodyPr>
          <a:lstStyle/>
          <a:p>
            <a:r>
              <a:rPr lang="en-US" dirty="0"/>
              <a:t>5</a:t>
            </a:r>
            <a:r>
              <a:rPr lang="en-US" baseline="30000" dirty="0" smtClean="0"/>
              <a:t>th</a:t>
            </a:r>
            <a:r>
              <a:rPr lang="en-US" dirty="0" smtClean="0"/>
              <a:t> </a:t>
            </a:r>
            <a:r>
              <a:rPr lang="en-US" dirty="0" smtClean="0"/>
              <a:t>Year Committee Meeting</a:t>
            </a:r>
            <a:endParaRPr lang="en-US" dirty="0"/>
          </a:p>
        </p:txBody>
      </p:sp>
      <p:sp>
        <p:nvSpPr>
          <p:cNvPr id="3" name="Subtitle 2"/>
          <p:cNvSpPr>
            <a:spLocks noGrp="1"/>
          </p:cNvSpPr>
          <p:nvPr>
            <p:ph type="subTitle" idx="1"/>
          </p:nvPr>
        </p:nvSpPr>
        <p:spPr>
          <a:xfrm>
            <a:off x="4001034" y="4590659"/>
            <a:ext cx="6400800" cy="1752600"/>
          </a:xfrm>
        </p:spPr>
        <p:txBody>
          <a:bodyPr/>
          <a:lstStyle/>
          <a:p>
            <a:r>
              <a:rPr lang="en-US" dirty="0" smtClean="0">
                <a:solidFill>
                  <a:schemeClr val="tx1"/>
                </a:solidFill>
              </a:rPr>
              <a:t>Sarah Stevens</a:t>
            </a:r>
          </a:p>
          <a:p>
            <a:r>
              <a:rPr lang="en-US" dirty="0" smtClean="0">
                <a:solidFill>
                  <a:schemeClr val="tx1"/>
                </a:solidFill>
              </a:rPr>
              <a:t>@</a:t>
            </a:r>
            <a:r>
              <a:rPr lang="en-US" dirty="0" err="1" smtClean="0">
                <a:solidFill>
                  <a:schemeClr val="tx1"/>
                </a:solidFill>
              </a:rPr>
              <a:t>microStevens</a:t>
            </a:r>
            <a:endParaRPr lang="en-US" dirty="0" smtClean="0">
              <a:solidFill>
                <a:schemeClr val="tx1"/>
              </a:solidFill>
            </a:endParaRPr>
          </a:p>
          <a:p>
            <a:r>
              <a:rPr lang="en-US" dirty="0" smtClean="0">
                <a:solidFill>
                  <a:schemeClr val="tx1"/>
                </a:solidFill>
              </a:rPr>
              <a:t>McMahon Lab</a:t>
            </a:r>
            <a:endParaRPr lang="en-US" dirty="0">
              <a:solidFill>
                <a:schemeClr val="tx1"/>
              </a:solidFill>
            </a:endParaRPr>
          </a:p>
        </p:txBody>
      </p:sp>
    </p:spTree>
    <p:extLst>
      <p:ext uri="{BB962C8B-B14F-4D97-AF65-F5344CB8AC3E}">
        <p14:creationId xmlns:p14="http://schemas.microsoft.com/office/powerpoint/2010/main" val="4264804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Are </a:t>
            </a:r>
            <a:r>
              <a:rPr lang="en-US" dirty="0"/>
              <a:t>there ecologically distinct strains/genotypes within previously defined sequence-discrete populations?</a:t>
            </a:r>
          </a:p>
          <a:p>
            <a:r>
              <a:rPr lang="en-US" dirty="0"/>
              <a:t>What stage of speciation are these distinct strains/genotypes at in their separation? Is there a barrier to</a:t>
            </a:r>
          </a:p>
          <a:p>
            <a:r>
              <a:rPr lang="en-US" dirty="0"/>
              <a:t>recombination between such strains?</a:t>
            </a:r>
            <a:endParaRPr lang="en-US" dirty="0"/>
          </a:p>
        </p:txBody>
      </p:sp>
    </p:spTree>
    <p:extLst>
      <p:ext uri="{BB962C8B-B14F-4D97-AF65-F5344CB8AC3E}">
        <p14:creationId xmlns:p14="http://schemas.microsoft.com/office/powerpoint/2010/main" val="2491628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Crystal Bog (CB) v. Trout Bog (TB)</a:t>
            </a:r>
            <a:endParaRPr lang="en-US" dirty="0"/>
          </a:p>
        </p:txBody>
      </p:sp>
      <p:sp>
        <p:nvSpPr>
          <p:cNvPr id="3" name="Content Placeholder 2"/>
          <p:cNvSpPr>
            <a:spLocks noGrp="1"/>
          </p:cNvSpPr>
          <p:nvPr>
            <p:ph idx="1"/>
          </p:nvPr>
        </p:nvSpPr>
        <p:spPr/>
        <p:txBody>
          <a:bodyPr>
            <a:normAutofit lnSpcReduction="10000"/>
          </a:bodyPr>
          <a:lstStyle/>
          <a:p>
            <a:r>
              <a:rPr lang="en-US" dirty="0" smtClean="0"/>
              <a:t>Both dystrophic (high in DOC)</a:t>
            </a:r>
          </a:p>
          <a:p>
            <a:r>
              <a:rPr lang="en-US" dirty="0" smtClean="0"/>
              <a:t>Both seepage lakes</a:t>
            </a:r>
          </a:p>
          <a:p>
            <a:r>
              <a:rPr lang="en-US" dirty="0" smtClean="0"/>
              <a:t>Share 45-60% of their top 20 clades based on 16S tags</a:t>
            </a:r>
          </a:p>
          <a:p>
            <a:r>
              <a:rPr lang="en-US" dirty="0" smtClean="0"/>
              <a:t>Different mixing regimes </a:t>
            </a:r>
          </a:p>
          <a:p>
            <a:r>
              <a:rPr lang="en-US" dirty="0" smtClean="0"/>
              <a:t>CB has a smaller surface area</a:t>
            </a:r>
          </a:p>
          <a:p>
            <a:r>
              <a:rPr lang="en-US" dirty="0" smtClean="0"/>
              <a:t>TB is deeper</a:t>
            </a:r>
          </a:p>
          <a:p>
            <a:r>
              <a:rPr lang="en-US" dirty="0" smtClean="0"/>
              <a:t>About 5 miles apart</a:t>
            </a:r>
          </a:p>
        </p:txBody>
      </p:sp>
    </p:spTree>
    <p:extLst>
      <p:ext uri="{BB962C8B-B14F-4D97-AF65-F5344CB8AC3E}">
        <p14:creationId xmlns:p14="http://schemas.microsoft.com/office/powerpoint/2010/main" val="9540743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Questions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Are there related sequence-discrete populations in TB and CB? </a:t>
            </a:r>
          </a:p>
          <a:p>
            <a:r>
              <a:rPr lang="en-US" dirty="0" smtClean="0"/>
              <a:t>How similar are they based on ANI?</a:t>
            </a:r>
          </a:p>
          <a:p>
            <a:pPr lvl="1"/>
            <a:r>
              <a:rPr lang="en-US" dirty="0" smtClean="0"/>
              <a:t>ANI for reference MAGs to each other</a:t>
            </a:r>
          </a:p>
          <a:p>
            <a:pPr lvl="1"/>
            <a:r>
              <a:rPr lang="en-US" dirty="0" smtClean="0"/>
              <a:t>ANI when mapping reads from same </a:t>
            </a:r>
            <a:r>
              <a:rPr lang="en-US" dirty="0" err="1" smtClean="0"/>
              <a:t>vs</a:t>
            </a:r>
            <a:r>
              <a:rPr lang="en-US" dirty="0" smtClean="0"/>
              <a:t> different lake</a:t>
            </a:r>
          </a:p>
          <a:p>
            <a:r>
              <a:rPr lang="en-US" dirty="0" smtClean="0"/>
              <a:t>For populations that are very similar between the two lakes:</a:t>
            </a:r>
          </a:p>
          <a:p>
            <a:pPr lvl="1"/>
            <a:r>
              <a:rPr lang="en-US" dirty="0"/>
              <a:t>A</a:t>
            </a:r>
            <a:r>
              <a:rPr lang="en-US" dirty="0" smtClean="0"/>
              <a:t>re there genes present in one lake but not the other?</a:t>
            </a:r>
          </a:p>
          <a:p>
            <a:pPr lvl="1"/>
            <a:r>
              <a:rPr lang="en-US" dirty="0" smtClean="0"/>
              <a:t>Is there evidence for (ecological or physical) barrier to recombination?</a:t>
            </a:r>
          </a:p>
          <a:p>
            <a:r>
              <a:rPr lang="en-US" dirty="0" smtClean="0"/>
              <a:t>Might also be able to compare MAGs from Mary Lake </a:t>
            </a:r>
            <a:endParaRPr lang="en-US" dirty="0"/>
          </a:p>
        </p:txBody>
      </p:sp>
    </p:spTree>
    <p:extLst>
      <p:ext uri="{BB962C8B-B14F-4D97-AF65-F5344CB8AC3E}">
        <p14:creationId xmlns:p14="http://schemas.microsoft.com/office/powerpoint/2010/main" val="38438622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PTXSvB1_L06onl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149" y="1319006"/>
            <a:ext cx="6721702" cy="5120640"/>
          </a:xfrm>
          <a:prstGeom prst="rect">
            <a:avLst/>
          </a:prstGeom>
        </p:spPr>
      </p:pic>
      <p:sp>
        <p:nvSpPr>
          <p:cNvPr id="5" name="TextBox 4"/>
          <p:cNvSpPr txBox="1"/>
          <p:nvPr/>
        </p:nvSpPr>
        <p:spPr>
          <a:xfrm>
            <a:off x="5555570" y="6488668"/>
            <a:ext cx="3588430" cy="369332"/>
          </a:xfrm>
          <a:prstGeom prst="rect">
            <a:avLst/>
          </a:prstGeom>
          <a:noFill/>
        </p:spPr>
        <p:txBody>
          <a:bodyPr wrap="none" rtlCol="0">
            <a:spAutoFit/>
          </a:bodyPr>
          <a:lstStyle/>
          <a:p>
            <a:r>
              <a:rPr lang="en-US" dirty="0" smtClean="0"/>
              <a:t>Mendota </a:t>
            </a:r>
            <a:r>
              <a:rPr lang="en-US" dirty="0" err="1" smtClean="0"/>
              <a:t>metagenome</a:t>
            </a:r>
            <a:r>
              <a:rPr lang="en-US" dirty="0" smtClean="0"/>
              <a:t>: 9 June 2009 </a:t>
            </a:r>
            <a:endParaRPr lang="en-US" dirty="0"/>
          </a:p>
        </p:txBody>
      </p:sp>
      <p:sp>
        <p:nvSpPr>
          <p:cNvPr id="6" name="TextBox 5"/>
          <p:cNvSpPr txBox="1"/>
          <p:nvPr/>
        </p:nvSpPr>
        <p:spPr>
          <a:xfrm>
            <a:off x="4783343" y="1664682"/>
            <a:ext cx="3205099" cy="369332"/>
          </a:xfrm>
          <a:prstGeom prst="rect">
            <a:avLst/>
          </a:prstGeom>
          <a:noFill/>
        </p:spPr>
        <p:txBody>
          <a:bodyPr wrap="none" rtlCol="0">
            <a:spAutoFit/>
          </a:bodyPr>
          <a:lstStyle/>
          <a:p>
            <a:r>
              <a:rPr lang="en-US" dirty="0" smtClean="0"/>
              <a:t>Subject: acI-B1 from L. Mendota</a:t>
            </a:r>
            <a:endParaRPr lang="en-US" dirty="0"/>
          </a:p>
        </p:txBody>
      </p:sp>
      <p:sp>
        <p:nvSpPr>
          <p:cNvPr id="8" name="Left Brace 7"/>
          <p:cNvSpPr/>
          <p:nvPr/>
        </p:nvSpPr>
        <p:spPr>
          <a:xfrm rot="5400000">
            <a:off x="5356347" y="4395594"/>
            <a:ext cx="398445" cy="747127"/>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4857696" y="4084292"/>
            <a:ext cx="1395747" cy="369332"/>
          </a:xfrm>
          <a:prstGeom prst="rect">
            <a:avLst/>
          </a:prstGeom>
          <a:noFill/>
        </p:spPr>
        <p:txBody>
          <a:bodyPr wrap="none" rtlCol="0">
            <a:spAutoFit/>
          </a:bodyPr>
          <a:lstStyle/>
          <a:p>
            <a:r>
              <a:rPr lang="en-US" dirty="0" smtClean="0"/>
              <a:t>discontinuity</a:t>
            </a:r>
            <a:endParaRPr lang="en-US" dirty="0"/>
          </a:p>
        </p:txBody>
      </p:sp>
      <p:sp>
        <p:nvSpPr>
          <p:cNvPr id="2" name="Title 1"/>
          <p:cNvSpPr>
            <a:spLocks noGrp="1"/>
          </p:cNvSpPr>
          <p:nvPr>
            <p:ph type="title"/>
          </p:nvPr>
        </p:nvSpPr>
        <p:spPr>
          <a:xfrm>
            <a:off x="457200" y="161877"/>
            <a:ext cx="8229600" cy="1255761"/>
          </a:xfrm>
        </p:spPr>
        <p:txBody>
          <a:bodyPr>
            <a:normAutofit fontScale="90000"/>
          </a:bodyPr>
          <a:lstStyle/>
          <a:p>
            <a:r>
              <a:rPr lang="en-US" dirty="0" smtClean="0"/>
              <a:t>SAGs allow us to capture sequence discrete populations</a:t>
            </a:r>
            <a:endParaRPr lang="en-US" dirty="0"/>
          </a:p>
        </p:txBody>
      </p:sp>
    </p:spTree>
    <p:extLst>
      <p:ext uri="{BB962C8B-B14F-4D97-AF65-F5344CB8AC3E}">
        <p14:creationId xmlns:p14="http://schemas.microsoft.com/office/powerpoint/2010/main" val="3996161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33600"/>
          </a:xfrm>
        </p:spPr>
        <p:txBody>
          <a:bodyPr/>
          <a:lstStyle/>
          <a:p>
            <a:r>
              <a:rPr lang="en-US" dirty="0" smtClean="0"/>
              <a:t>Sequence discrete populations</a:t>
            </a:r>
            <a:endParaRPr lang="en-US" dirty="0"/>
          </a:p>
        </p:txBody>
      </p:sp>
      <p:pic>
        <p:nvPicPr>
          <p:cNvPr id="4" name="Picture 2"/>
          <p:cNvPicPr>
            <a:picLocks noChangeAspect="1" noChangeArrowheads="1"/>
          </p:cNvPicPr>
          <p:nvPr/>
        </p:nvPicPr>
        <p:blipFill>
          <a:blip r:embed="rId3" cstate="print"/>
          <a:srcRect/>
          <a:stretch>
            <a:fillRect/>
          </a:stretch>
        </p:blipFill>
        <p:spPr bwMode="auto">
          <a:xfrm>
            <a:off x="1538688" y="1163788"/>
            <a:ext cx="6094023" cy="5015850"/>
          </a:xfrm>
          <a:prstGeom prst="rect">
            <a:avLst/>
          </a:prstGeom>
          <a:noFill/>
          <a:ln w="9525">
            <a:noFill/>
            <a:round/>
            <a:headEnd/>
            <a:tailEnd/>
          </a:ln>
        </p:spPr>
      </p:pic>
      <p:sp>
        <p:nvSpPr>
          <p:cNvPr id="5" name="TextBox 4"/>
          <p:cNvSpPr txBox="1"/>
          <p:nvPr/>
        </p:nvSpPr>
        <p:spPr>
          <a:xfrm>
            <a:off x="5181385" y="6439857"/>
            <a:ext cx="3783270" cy="307777"/>
          </a:xfrm>
          <a:prstGeom prst="rect">
            <a:avLst/>
          </a:prstGeom>
          <a:noFill/>
        </p:spPr>
        <p:txBody>
          <a:bodyPr wrap="none" rtlCol="0">
            <a:spAutoFit/>
          </a:bodyPr>
          <a:lstStyle/>
          <a:p>
            <a:r>
              <a:rPr lang="en-US" sz="1400" i="1" dirty="0" smtClean="0"/>
              <a:t>Caro-Quintero and </a:t>
            </a:r>
            <a:r>
              <a:rPr lang="en-US" sz="1400" i="1" dirty="0" err="1" smtClean="0"/>
              <a:t>Konstantinidis</a:t>
            </a:r>
            <a:r>
              <a:rPr lang="en-US" sz="1400" i="1" dirty="0" smtClean="0"/>
              <a:t> 2012 </a:t>
            </a:r>
            <a:r>
              <a:rPr lang="en-US" sz="1400" i="1" dirty="0" err="1" smtClean="0"/>
              <a:t>EnvMicro</a:t>
            </a:r>
            <a:endParaRPr lang="en-US" sz="1400" i="1" dirty="0"/>
          </a:p>
        </p:txBody>
      </p:sp>
    </p:spTree>
    <p:extLst>
      <p:ext uri="{BB962C8B-B14F-4D97-AF65-F5344CB8AC3E}">
        <p14:creationId xmlns:p14="http://schemas.microsoft.com/office/powerpoint/2010/main" val="37114252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PTXSvB1_L06onl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149" y="1319006"/>
            <a:ext cx="6721702" cy="5120640"/>
          </a:xfrm>
          <a:prstGeom prst="rect">
            <a:avLst/>
          </a:prstGeom>
        </p:spPr>
      </p:pic>
      <p:sp>
        <p:nvSpPr>
          <p:cNvPr id="5" name="TextBox 4"/>
          <p:cNvSpPr txBox="1"/>
          <p:nvPr/>
        </p:nvSpPr>
        <p:spPr>
          <a:xfrm>
            <a:off x="5555570" y="6488668"/>
            <a:ext cx="3588430" cy="369332"/>
          </a:xfrm>
          <a:prstGeom prst="rect">
            <a:avLst/>
          </a:prstGeom>
          <a:noFill/>
        </p:spPr>
        <p:txBody>
          <a:bodyPr wrap="none" rtlCol="0">
            <a:spAutoFit/>
          </a:bodyPr>
          <a:lstStyle/>
          <a:p>
            <a:r>
              <a:rPr lang="en-US" dirty="0" smtClean="0"/>
              <a:t>Mendota </a:t>
            </a:r>
            <a:r>
              <a:rPr lang="en-US" dirty="0" err="1" smtClean="0"/>
              <a:t>metagenome</a:t>
            </a:r>
            <a:r>
              <a:rPr lang="en-US" dirty="0" smtClean="0"/>
              <a:t>: 9 June 2009 </a:t>
            </a:r>
            <a:endParaRPr lang="en-US" dirty="0"/>
          </a:p>
        </p:txBody>
      </p:sp>
      <p:sp>
        <p:nvSpPr>
          <p:cNvPr id="6" name="TextBox 5"/>
          <p:cNvSpPr txBox="1"/>
          <p:nvPr/>
        </p:nvSpPr>
        <p:spPr>
          <a:xfrm>
            <a:off x="4783343" y="1664682"/>
            <a:ext cx="3205099" cy="369332"/>
          </a:xfrm>
          <a:prstGeom prst="rect">
            <a:avLst/>
          </a:prstGeom>
          <a:noFill/>
        </p:spPr>
        <p:txBody>
          <a:bodyPr wrap="none" rtlCol="0">
            <a:spAutoFit/>
          </a:bodyPr>
          <a:lstStyle/>
          <a:p>
            <a:r>
              <a:rPr lang="en-US" dirty="0" smtClean="0"/>
              <a:t>Subject: acI-B1 from L. Mendota</a:t>
            </a:r>
            <a:endParaRPr lang="en-US" dirty="0"/>
          </a:p>
        </p:txBody>
      </p:sp>
      <p:sp>
        <p:nvSpPr>
          <p:cNvPr id="8" name="Left Brace 7"/>
          <p:cNvSpPr/>
          <p:nvPr/>
        </p:nvSpPr>
        <p:spPr>
          <a:xfrm rot="5400000">
            <a:off x="5356347" y="4395594"/>
            <a:ext cx="398445" cy="747127"/>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4857696" y="4084292"/>
            <a:ext cx="1395747" cy="369332"/>
          </a:xfrm>
          <a:prstGeom prst="rect">
            <a:avLst/>
          </a:prstGeom>
          <a:noFill/>
        </p:spPr>
        <p:txBody>
          <a:bodyPr wrap="none" rtlCol="0">
            <a:spAutoFit/>
          </a:bodyPr>
          <a:lstStyle/>
          <a:p>
            <a:r>
              <a:rPr lang="en-US" dirty="0" smtClean="0"/>
              <a:t>discontinuity</a:t>
            </a:r>
            <a:endParaRPr lang="en-US" dirty="0"/>
          </a:p>
        </p:txBody>
      </p:sp>
      <p:sp>
        <p:nvSpPr>
          <p:cNvPr id="2" name="Title 1"/>
          <p:cNvSpPr>
            <a:spLocks noGrp="1"/>
          </p:cNvSpPr>
          <p:nvPr>
            <p:ph type="title"/>
          </p:nvPr>
        </p:nvSpPr>
        <p:spPr>
          <a:xfrm>
            <a:off x="457200" y="161877"/>
            <a:ext cx="8229600" cy="1255761"/>
          </a:xfrm>
        </p:spPr>
        <p:txBody>
          <a:bodyPr>
            <a:normAutofit fontScale="90000"/>
          </a:bodyPr>
          <a:lstStyle/>
          <a:p>
            <a:r>
              <a:rPr lang="en-US" dirty="0" smtClean="0"/>
              <a:t>SAGs allow us to capture sequence discrete populations</a:t>
            </a:r>
            <a:endParaRPr lang="en-US" dirty="0"/>
          </a:p>
        </p:txBody>
      </p:sp>
    </p:spTree>
    <p:extLst>
      <p:ext uri="{BB962C8B-B14F-4D97-AF65-F5344CB8AC3E}">
        <p14:creationId xmlns:p14="http://schemas.microsoft.com/office/powerpoint/2010/main" val="16333720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 / Sequence-discrete populations</a:t>
            </a:r>
          </a:p>
          <a:p>
            <a:r>
              <a:rPr lang="en-US" dirty="0" smtClean="0"/>
              <a:t>Contrasting </a:t>
            </a:r>
            <a:r>
              <a:rPr lang="en-US" dirty="0"/>
              <a:t>patterns of genome-level diversity across distinct co-occurring populations</a:t>
            </a:r>
            <a:endParaRPr lang="en-US" dirty="0" smtClean="0"/>
          </a:p>
          <a:p>
            <a:r>
              <a:rPr lang="en-US" dirty="0" smtClean="0"/>
              <a:t>Next Questions</a:t>
            </a:r>
          </a:p>
          <a:p>
            <a:pPr lvl="1"/>
            <a:r>
              <a:rPr lang="en-US" dirty="0" smtClean="0"/>
              <a:t>Selection within </a:t>
            </a:r>
            <a:r>
              <a:rPr lang="en-US" dirty="0" err="1" smtClean="0"/>
              <a:t>vs</a:t>
            </a:r>
            <a:r>
              <a:rPr lang="en-US" dirty="0" smtClean="0"/>
              <a:t> between sequence-discrete populations</a:t>
            </a:r>
          </a:p>
          <a:p>
            <a:pPr lvl="1"/>
            <a:r>
              <a:rPr lang="en-US" dirty="0" smtClean="0"/>
              <a:t>Comparison of shared Trout Bog and Crystal Bog populations</a:t>
            </a:r>
          </a:p>
          <a:p>
            <a:endParaRPr lang="en-US" dirty="0"/>
          </a:p>
        </p:txBody>
      </p:sp>
    </p:spTree>
    <p:extLst>
      <p:ext uri="{BB962C8B-B14F-4D97-AF65-F5344CB8AC3E}">
        <p14:creationId xmlns:p14="http://schemas.microsoft.com/office/powerpoint/2010/main" val="276857393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633"/>
            <a:ext cx="8229600" cy="1143000"/>
          </a:xfrm>
        </p:spPr>
        <p:txBody>
          <a:bodyPr>
            <a:normAutofit fontScale="90000"/>
          </a:bodyPr>
          <a:lstStyle/>
          <a:p>
            <a:r>
              <a:rPr lang="en-US" dirty="0" smtClean="0"/>
              <a:t>Microbes Perform Many Nutrient Transformations in Lakes</a:t>
            </a:r>
            <a:endParaRPr lang="en-US" dirty="0"/>
          </a:p>
        </p:txBody>
      </p:sp>
      <p:sp>
        <p:nvSpPr>
          <p:cNvPr id="3" name="Content Placeholder 2"/>
          <p:cNvSpPr>
            <a:spLocks noGrp="1"/>
          </p:cNvSpPr>
          <p:nvPr>
            <p:ph idx="1"/>
          </p:nvPr>
        </p:nvSpPr>
        <p:spPr/>
        <p:txBody>
          <a:bodyPr/>
          <a:lstStyle/>
          <a:p>
            <a:endParaRPr lang="en-US"/>
          </a:p>
        </p:txBody>
      </p:sp>
      <p:pic>
        <p:nvPicPr>
          <p:cNvPr id="5" name="Picture 4" descr="MicrobialFoodWeb-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336" y="1370262"/>
            <a:ext cx="8043333" cy="5237975"/>
          </a:xfrm>
          <a:prstGeom prst="rect">
            <a:avLst/>
          </a:prstGeom>
        </p:spPr>
      </p:pic>
      <p:sp>
        <p:nvSpPr>
          <p:cNvPr id="6" name="Rectangle 5"/>
          <p:cNvSpPr/>
          <p:nvPr/>
        </p:nvSpPr>
        <p:spPr>
          <a:xfrm>
            <a:off x="4110074" y="6263243"/>
            <a:ext cx="4475128" cy="369332"/>
          </a:xfrm>
          <a:prstGeom prst="rect">
            <a:avLst/>
          </a:prstGeom>
        </p:spPr>
        <p:txBody>
          <a:bodyPr wrap="none">
            <a:spAutoFit/>
          </a:bodyPr>
          <a:lstStyle/>
          <a:p>
            <a:r>
              <a:rPr lang="en-US" dirty="0" err="1"/>
              <a:t>Azam</a:t>
            </a:r>
            <a:r>
              <a:rPr lang="en-US" dirty="0"/>
              <a:t> and </a:t>
            </a:r>
            <a:r>
              <a:rPr lang="en-US" dirty="0" err="1"/>
              <a:t>Malfatti</a:t>
            </a:r>
            <a:r>
              <a:rPr lang="en-US" dirty="0"/>
              <a:t> Nature Rev </a:t>
            </a:r>
            <a:r>
              <a:rPr lang="en-US" dirty="0" err="1"/>
              <a:t>Microbiol</a:t>
            </a:r>
            <a:r>
              <a:rPr lang="en-US" dirty="0"/>
              <a:t> 2007</a:t>
            </a:r>
          </a:p>
        </p:txBody>
      </p:sp>
    </p:spTree>
    <p:extLst>
      <p:ext uri="{BB962C8B-B14F-4D97-AF65-F5344CB8AC3E}">
        <p14:creationId xmlns:p14="http://schemas.microsoft.com/office/powerpoint/2010/main" val="171230043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3" descr="D:\kuloth\2014\July\29-07-2014\nrg_aop\slides_img\nrg3785-f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4850" y="609600"/>
            <a:ext cx="51943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4401005" y="6386677"/>
            <a:ext cx="4507589" cy="369332"/>
          </a:xfrm>
          <a:prstGeom prst="rect">
            <a:avLst/>
          </a:prstGeom>
        </p:spPr>
        <p:txBody>
          <a:bodyPr wrap="none">
            <a:spAutoFit/>
          </a:bodyPr>
          <a:lstStyle/>
          <a:p>
            <a:r>
              <a:rPr lang="en-US" dirty="0" err="1"/>
              <a:t>Lasken</a:t>
            </a:r>
            <a:r>
              <a:rPr lang="en-US" dirty="0"/>
              <a:t> and McLean Nature Rev Genetics 2014</a:t>
            </a:r>
          </a:p>
        </p:txBody>
      </p:sp>
      <p:sp>
        <p:nvSpPr>
          <p:cNvPr id="2" name="Rectangle 1"/>
          <p:cNvSpPr/>
          <p:nvPr/>
        </p:nvSpPr>
        <p:spPr>
          <a:xfrm>
            <a:off x="6117771" y="4884057"/>
            <a:ext cx="1284515" cy="14441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651830" y="4884057"/>
            <a:ext cx="1451428" cy="14441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998816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6" name="Picture 5" descr="Screen Shot 2016-10-26 at 15.53.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14" y="881210"/>
            <a:ext cx="9056286" cy="5244953"/>
          </a:xfrm>
          <a:prstGeom prst="rect">
            <a:avLst/>
          </a:prstGeom>
        </p:spPr>
      </p:pic>
    </p:spTree>
    <p:extLst>
      <p:ext uri="{BB962C8B-B14F-4D97-AF65-F5344CB8AC3E}">
        <p14:creationId xmlns:p14="http://schemas.microsoft.com/office/powerpoint/2010/main" val="272123767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Current Project</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24700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Stats on Metagenomes</a:t>
            </a:r>
            <a:endParaRPr lang="en-US" dirty="0"/>
          </a:p>
        </p:txBody>
      </p:sp>
      <p:sp>
        <p:nvSpPr>
          <p:cNvPr id="3" name="Content Placeholder 2"/>
          <p:cNvSpPr>
            <a:spLocks noGrp="1"/>
          </p:cNvSpPr>
          <p:nvPr>
            <p:ph idx="1"/>
          </p:nvPr>
        </p:nvSpPr>
        <p:spPr/>
        <p:txBody>
          <a:bodyPr/>
          <a:lstStyle/>
          <a:p>
            <a:r>
              <a:rPr lang="en-US" dirty="0" smtClean="0"/>
              <a:t>Crystal Bog</a:t>
            </a:r>
          </a:p>
          <a:p>
            <a:r>
              <a:rPr lang="en-US" dirty="0" smtClean="0"/>
              <a:t>Mary Lake</a:t>
            </a:r>
          </a:p>
          <a:p>
            <a:r>
              <a:rPr lang="en-US" dirty="0" smtClean="0"/>
              <a:t>Mendota</a:t>
            </a:r>
          </a:p>
          <a:p>
            <a:r>
              <a:rPr lang="en-US" dirty="0" smtClean="0"/>
              <a:t>Trout Bog</a:t>
            </a:r>
          </a:p>
        </p:txBody>
      </p:sp>
    </p:spTree>
    <p:extLst>
      <p:ext uri="{BB962C8B-B14F-4D97-AF65-F5344CB8AC3E}">
        <p14:creationId xmlns:p14="http://schemas.microsoft.com/office/powerpoint/2010/main" val="2510057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Stats on MAGs so far</a:t>
            </a:r>
            <a:endParaRPr lang="en-US" dirty="0"/>
          </a:p>
        </p:txBody>
      </p:sp>
      <p:sp>
        <p:nvSpPr>
          <p:cNvPr id="3" name="Content Placeholder 2"/>
          <p:cNvSpPr>
            <a:spLocks noGrp="1"/>
          </p:cNvSpPr>
          <p:nvPr>
            <p:ph idx="1"/>
          </p:nvPr>
        </p:nvSpPr>
        <p:spPr/>
        <p:txBody>
          <a:bodyPr/>
          <a:lstStyle/>
          <a:p>
            <a:r>
              <a:rPr lang="en-US" dirty="0" smtClean="0"/>
              <a:t>Crystal Bog</a:t>
            </a:r>
          </a:p>
          <a:p>
            <a:pPr lvl="1"/>
            <a:r>
              <a:rPr lang="en-US" dirty="0"/>
              <a:t>2505 bins, 564 passed filtering</a:t>
            </a:r>
            <a:endParaRPr lang="en-US" dirty="0" smtClean="0"/>
          </a:p>
          <a:p>
            <a:r>
              <a:rPr lang="en-US" dirty="0" smtClean="0"/>
              <a:t>Mary Lake</a:t>
            </a:r>
          </a:p>
          <a:p>
            <a:pPr lvl="1"/>
            <a:r>
              <a:rPr lang="en-US" dirty="0"/>
              <a:t>352 bins, 104 passed filtering</a:t>
            </a:r>
            <a:endParaRPr lang="en-US" dirty="0" smtClean="0"/>
          </a:p>
          <a:p>
            <a:endParaRPr lang="en-US" dirty="0"/>
          </a:p>
        </p:txBody>
      </p:sp>
    </p:spTree>
    <p:extLst>
      <p:ext uri="{BB962C8B-B14F-4D97-AF65-F5344CB8AC3E}">
        <p14:creationId xmlns:p14="http://schemas.microsoft.com/office/powerpoint/2010/main" val="3930018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descr="binning_experimental_plan_diagram_to_mapping.png"/>
          <p:cNvPicPr>
            <a:picLocks noChangeAspect="1"/>
          </p:cNvPicPr>
          <p:nvPr/>
        </p:nvPicPr>
        <p:blipFill rotWithShape="1">
          <a:blip r:embed="rId2">
            <a:extLst>
              <a:ext uri="{28A0092B-C50C-407E-A947-70E740481C1C}">
                <a14:useLocalDpi xmlns:a14="http://schemas.microsoft.com/office/drawing/2010/main" val="0"/>
              </a:ext>
            </a:extLst>
          </a:blip>
          <a:srcRect l="700" t="1628" r="774" b="1603"/>
          <a:stretch/>
        </p:blipFill>
        <p:spPr>
          <a:xfrm>
            <a:off x="63960" y="1763305"/>
            <a:ext cx="9009227" cy="4129648"/>
          </a:xfrm>
          <a:prstGeom prst="rect">
            <a:avLst/>
          </a:prstGeom>
        </p:spPr>
      </p:pic>
    </p:spTree>
    <p:extLst>
      <p:ext uri="{BB962C8B-B14F-4D97-AF65-F5344CB8AC3E}">
        <p14:creationId xmlns:p14="http://schemas.microsoft.com/office/powerpoint/2010/main" val="484787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596</TotalTime>
  <Words>447</Words>
  <Application>Microsoft Macintosh PowerPoint</Application>
  <PresentationFormat>On-screen Show (4:3)</PresentationFormat>
  <Paragraphs>68</Paragraphs>
  <Slides>15</Slides>
  <Notes>6</Notes>
  <HiddenSlides>5</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5th Year Committee Meeting</vt:lpstr>
      <vt:lpstr>Agenda</vt:lpstr>
      <vt:lpstr>Microbes Perform Many Nutrient Transformations in Lakes</vt:lpstr>
      <vt:lpstr>PowerPoint Presentation</vt:lpstr>
      <vt:lpstr>PowerPoint Presentation</vt:lpstr>
      <vt:lpstr>Current Project</vt:lpstr>
      <vt:lpstr>Stats on Metagenomes</vt:lpstr>
      <vt:lpstr>Stats on MAGs so far</vt:lpstr>
      <vt:lpstr>PowerPoint Presentation</vt:lpstr>
      <vt:lpstr>Questions</vt:lpstr>
      <vt:lpstr>Crystal Bog (CB) v. Trout Bog (TB)</vt:lpstr>
      <vt:lpstr>Next Questions</vt:lpstr>
      <vt:lpstr>SAGs allow us to capture sequence discrete populations</vt:lpstr>
      <vt:lpstr>Sequence discrete populations</vt:lpstr>
      <vt:lpstr>SAGs allow us to capture sequence discrete populations</vt:lpstr>
    </vt:vector>
  </TitlesOfParts>
  <Company>McMahon Lab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4th Year Committee Meeting</dc:title>
  <dc:creator>Sarah Stevens</dc:creator>
  <cp:lastModifiedBy>Sarah Stevens</cp:lastModifiedBy>
  <cp:revision>76</cp:revision>
  <dcterms:created xsi:type="dcterms:W3CDTF">2016-10-26T18:57:10Z</dcterms:created>
  <dcterms:modified xsi:type="dcterms:W3CDTF">2017-10-24T18:10:13Z</dcterms:modified>
</cp:coreProperties>
</file>