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83" r:id="rId2"/>
    <p:sldId id="258" r:id="rId3"/>
    <p:sldId id="279" r:id="rId4"/>
    <p:sldId id="280" r:id="rId5"/>
    <p:sldId id="271" r:id="rId6"/>
    <p:sldId id="281" r:id="rId7"/>
    <p:sldId id="284" r:id="rId8"/>
    <p:sldId id="286" r:id="rId9"/>
    <p:sldId id="285" r:id="rId10"/>
    <p:sldId id="287" r:id="rId11"/>
    <p:sldId id="259" r:id="rId12"/>
    <p:sldId id="260" r:id="rId13"/>
    <p:sldId id="261" r:id="rId14"/>
    <p:sldId id="262" r:id="rId15"/>
    <p:sldId id="26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83"/>
            <p14:sldId id="258"/>
          </p14:sldIdLst>
        </p14:section>
        <p14:section name="Intro" id="{D8B685A9-0AAD-7543-883D-95E09FCFE2CC}">
          <p14:sldIdLst>
            <p14:sldId id="279"/>
            <p14:sldId id="280"/>
            <p14:sldId id="271"/>
          </p14:sldIdLst>
        </p14:section>
        <p14:section name="newQ speciation" id="{D4EF7B4F-9358-EF46-9E72-ABD9447F9847}">
          <p14:sldIdLst>
            <p14:sldId id="281"/>
            <p14:sldId id="284"/>
            <p14:sldId id="286"/>
            <p14:sldId id="285"/>
            <p14:sldId id="287"/>
          </p14:sldIdLst>
        </p14:section>
        <p14:section name="newQ TB vs CB" id="{13BE6138-C886-F44C-B651-ED3CD75CCBC0}">
          <p14:sldIdLst>
            <p14:sldId id="259"/>
            <p14:sldId id="260"/>
          </p14:sldIdLst>
        </p14:section>
        <p14:section name="Seq-disc pops" id="{9F3C7D96-9249-F84E-AABC-BBB1943E75A5}">
          <p14:sldIdLst>
            <p14:sldId id="261"/>
            <p14:sldId id="262"/>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p:restoredTop sz="88870" autoAdjust="0"/>
  </p:normalViewPr>
  <p:slideViewPr>
    <p:cSldViewPr snapToGrid="0" snapToObjects="1">
      <p:cViewPr varScale="1">
        <p:scale>
          <a:sx n="87" d="100"/>
          <a:sy n="87" d="100"/>
        </p:scale>
        <p:origin x="173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24C21EA-28B2-0442-AFB4-706342F125BD}" type="slidenum">
              <a:rPr lang="en-US" smtClean="0"/>
              <a:t>2</a:t>
            </a:fld>
            <a:endParaRPr lang="en-US"/>
          </a:p>
        </p:txBody>
      </p:sp>
    </p:spTree>
    <p:extLst>
      <p:ext uri="{BB962C8B-B14F-4D97-AF65-F5344CB8AC3E}">
        <p14:creationId xmlns:p14="http://schemas.microsoft.com/office/powerpoint/2010/main" val="324879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Azam</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Malfatti</a:t>
            </a:r>
            <a:r>
              <a:rPr lang="en-US" sz="1200" b="0" i="0" u="none" strike="noStrike" kern="1200" baseline="0" dirty="0" smtClean="0">
                <a:solidFill>
                  <a:schemeClr val="tx1"/>
                </a:solidFill>
                <a:latin typeface="+mn-lt"/>
                <a:ea typeface="+mn-ea"/>
                <a:cs typeface="+mn-cs"/>
              </a:rPr>
              <a:t> Nature Rev </a:t>
            </a:r>
            <a:r>
              <a:rPr lang="en-US" sz="1200" b="0" i="0" u="none" strike="noStrike" kern="1200" baseline="0" dirty="0" err="1" smtClean="0">
                <a:solidFill>
                  <a:schemeClr val="tx1"/>
                </a:solidFill>
                <a:latin typeface="+mn-lt"/>
                <a:ea typeface="+mn-ea"/>
                <a:cs typeface="+mn-cs"/>
              </a:rPr>
              <a:t>Microbiol</a:t>
            </a:r>
            <a:r>
              <a:rPr lang="en-US" sz="1200" b="0" i="0" u="none" strike="noStrike" kern="1200" baseline="0" dirty="0" smtClean="0">
                <a:solidFill>
                  <a:schemeClr val="tx1"/>
                </a:solidFill>
                <a:latin typeface="+mn-lt"/>
                <a:ea typeface="+mn-ea"/>
                <a:cs typeface="+mn-cs"/>
              </a:rPr>
              <a:t> 2007</a:t>
            </a:r>
            <a:endParaRPr lang="en-US" dirty="0"/>
          </a:p>
        </p:txBody>
      </p:sp>
      <p:sp>
        <p:nvSpPr>
          <p:cNvPr id="4" name="Slide Number Placeholder 3"/>
          <p:cNvSpPr>
            <a:spLocks noGrp="1"/>
          </p:cNvSpPr>
          <p:nvPr>
            <p:ph type="sldNum" sz="quarter" idx="10"/>
          </p:nvPr>
        </p:nvSpPr>
        <p:spPr/>
        <p:txBody>
          <a:bodyPr/>
          <a:lstStyle/>
          <a:p>
            <a:fld id="{35EF5441-D692-534E-884D-601F4C7E917A}" type="slidenum">
              <a:rPr lang="en-US" smtClean="0"/>
              <a:t>3</a:t>
            </a:fld>
            <a:endParaRPr lang="en-US"/>
          </a:p>
        </p:txBody>
      </p:sp>
    </p:spTree>
    <p:extLst>
      <p:ext uri="{BB962C8B-B14F-4D97-AF65-F5344CB8AC3E}">
        <p14:creationId xmlns:p14="http://schemas.microsoft.com/office/powerpoint/2010/main" val="371842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4</a:t>
            </a:fld>
            <a:endParaRPr lang="en-US"/>
          </a:p>
        </p:txBody>
      </p:sp>
    </p:spTree>
    <p:extLst>
      <p:ext uri="{BB962C8B-B14F-4D97-AF65-F5344CB8AC3E}">
        <p14:creationId xmlns:p14="http://schemas.microsoft.com/office/powerpoint/2010/main" val="101589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is ones</a:t>
            </a:r>
            <a:r>
              <a:rPr lang="en-US" baseline="0" dirty="0" smtClean="0"/>
              <a:t> with &gt; 50% completion and less than 10% redundancy using 139 single copy </a:t>
            </a:r>
            <a:r>
              <a:rPr lang="en-US" baseline="0" dirty="0" smtClean="0"/>
              <a:t>genes</a:t>
            </a:r>
          </a:p>
        </p:txBody>
      </p:sp>
      <p:sp>
        <p:nvSpPr>
          <p:cNvPr id="4" name="Slide Number Placeholder 3"/>
          <p:cNvSpPr>
            <a:spLocks noGrp="1"/>
          </p:cNvSpPr>
          <p:nvPr>
            <p:ph type="sldNum" sz="quarter" idx="10"/>
          </p:nvPr>
        </p:nvSpPr>
        <p:spPr/>
        <p:txBody>
          <a:bodyPr/>
          <a:lstStyle/>
          <a:p>
            <a:fld id="{03226FDB-C243-F04F-A3A4-63881AA9751B}" type="slidenum">
              <a:rPr lang="en-US" smtClean="0"/>
              <a:t>9</a:t>
            </a:fld>
            <a:endParaRPr lang="en-US"/>
          </a:p>
        </p:txBody>
      </p:sp>
    </p:spTree>
    <p:extLst>
      <p:ext uri="{BB962C8B-B14F-4D97-AF65-F5344CB8AC3E}">
        <p14:creationId xmlns:p14="http://schemas.microsoft.com/office/powerpoint/2010/main" val="380535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11</a:t>
            </a:fld>
            <a:endParaRPr lang="en-US"/>
          </a:p>
        </p:txBody>
      </p:sp>
    </p:spTree>
    <p:extLst>
      <p:ext uri="{BB962C8B-B14F-4D97-AF65-F5344CB8AC3E}">
        <p14:creationId xmlns:p14="http://schemas.microsoft.com/office/powerpoint/2010/main" val="3700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a:t>
            </a:r>
            <a:r>
              <a:rPr lang="en-US" baseline="0" smtClean="0"/>
              <a:t>meromictic</a:t>
            </a:r>
            <a:endParaRPr lang="en-US" baseline="0" dirty="0" smtClean="0"/>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12</a:t>
            </a:fld>
            <a:endParaRPr lang="en-US"/>
          </a:p>
        </p:txBody>
      </p:sp>
    </p:spTree>
    <p:extLst>
      <p:ext uri="{BB962C8B-B14F-4D97-AF65-F5344CB8AC3E}">
        <p14:creationId xmlns:p14="http://schemas.microsoft.com/office/powerpoint/2010/main" val="2502112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14</a:t>
            </a:fld>
            <a:endParaRPr lang="en-US"/>
          </a:p>
        </p:txBody>
      </p:sp>
    </p:spTree>
    <p:extLst>
      <p:ext uri="{BB962C8B-B14F-4D97-AF65-F5344CB8AC3E}">
        <p14:creationId xmlns:p14="http://schemas.microsoft.com/office/powerpoint/2010/main" val="19469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015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8" y="1197824"/>
            <a:ext cx="9210244" cy="5434318"/>
          </a:xfrm>
          <a:prstGeom prst="rect">
            <a:avLst/>
          </a:prstGeom>
        </p:spPr>
      </p:pic>
      <p:sp>
        <p:nvSpPr>
          <p:cNvPr id="2" name="Title 1"/>
          <p:cNvSpPr>
            <a:spLocks noGrp="1"/>
          </p:cNvSpPr>
          <p:nvPr>
            <p:ph type="ctrTitle"/>
          </p:nvPr>
        </p:nvSpPr>
        <p:spPr>
          <a:xfrm>
            <a:off x="812492" y="-157489"/>
            <a:ext cx="7772400" cy="1470025"/>
          </a:xfrm>
        </p:spPr>
        <p:txBody>
          <a:bodyPr>
            <a:normAutofit/>
          </a:bodyPr>
          <a:lstStyle/>
          <a:p>
            <a:r>
              <a:rPr lang="en-US" dirty="0"/>
              <a:t>5</a:t>
            </a:r>
            <a:r>
              <a:rPr lang="en-US" baseline="30000" dirty="0" smtClean="0"/>
              <a:t>th</a:t>
            </a:r>
            <a:r>
              <a:rPr lang="en-US" dirty="0" smtClean="0"/>
              <a:t> 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bg1"/>
                </a:solidFill>
              </a:rPr>
              <a:t>Sarah Stevens</a:t>
            </a:r>
          </a:p>
          <a:p>
            <a:r>
              <a:rPr lang="en-US" dirty="0" smtClean="0">
                <a:solidFill>
                  <a:schemeClr val="bg1"/>
                </a:solidFill>
              </a:rPr>
              <a:t>@</a:t>
            </a:r>
            <a:r>
              <a:rPr lang="en-US" dirty="0" err="1" smtClean="0">
                <a:solidFill>
                  <a:schemeClr val="bg1"/>
                </a:solidFill>
              </a:rPr>
              <a:t>microStevens</a:t>
            </a:r>
            <a:endParaRPr lang="en-US" dirty="0" smtClean="0">
              <a:solidFill>
                <a:schemeClr val="bg1"/>
              </a:solidFill>
            </a:endParaRPr>
          </a:p>
          <a:p>
            <a:r>
              <a:rPr lang="en-US" dirty="0" smtClean="0">
                <a:solidFill>
                  <a:schemeClr val="bg1"/>
                </a:solidFill>
              </a:rPr>
              <a:t>McMahon Lab</a:t>
            </a:r>
            <a:endParaRPr lang="en-US" dirty="0">
              <a:solidFill>
                <a:schemeClr val="bg1"/>
              </a:solidFill>
            </a:endParaRPr>
          </a:p>
        </p:txBody>
      </p:sp>
    </p:spTree>
    <p:extLst>
      <p:ext uri="{BB962C8B-B14F-4D97-AF65-F5344CB8AC3E}">
        <p14:creationId xmlns:p14="http://schemas.microsoft.com/office/powerpoint/2010/main" val="4264804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Are </a:t>
            </a:r>
            <a:r>
              <a:rPr lang="en-US" dirty="0"/>
              <a:t>there ecologically distinct strains/genotypes within previously defined sequence-discrete populations?</a:t>
            </a:r>
          </a:p>
          <a:p>
            <a:r>
              <a:rPr lang="en-US" dirty="0"/>
              <a:t>What stage of speciation are these distinct strains/genotypes at in their separation? Is there a barrier to</a:t>
            </a:r>
          </a:p>
          <a:p>
            <a:r>
              <a:rPr lang="en-US" dirty="0"/>
              <a:t>recombination between such strains?</a:t>
            </a:r>
          </a:p>
        </p:txBody>
      </p:sp>
    </p:spTree>
    <p:extLst>
      <p:ext uri="{BB962C8B-B14F-4D97-AF65-F5344CB8AC3E}">
        <p14:creationId xmlns:p14="http://schemas.microsoft.com/office/powerpoint/2010/main" val="249162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similar are they based on ANI?</a:t>
            </a:r>
          </a:p>
          <a:p>
            <a:pPr lvl="1"/>
            <a:r>
              <a:rPr lang="en-US" dirty="0" smtClean="0"/>
              <a:t>ANI for reference MAGs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p>
          <a:p>
            <a:r>
              <a:rPr lang="en-US" dirty="0" smtClean="0"/>
              <a:t>Might also be able to compare MAGs from Mary Lake </a:t>
            </a:r>
            <a:endParaRPr lang="en-US" dirty="0"/>
          </a:p>
        </p:txBody>
      </p:sp>
    </p:spTree>
    <p:extLst>
      <p:ext uri="{BB962C8B-B14F-4D97-AF65-F5344CB8AC3E}">
        <p14:creationId xmlns:p14="http://schemas.microsoft.com/office/powerpoint/2010/main" val="3843862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399616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3711425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633372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 Sequence-discrete populations</a:t>
            </a:r>
          </a:p>
          <a:p>
            <a:r>
              <a:rPr lang="en-US" dirty="0" smtClean="0"/>
              <a:t>Contrasting </a:t>
            </a:r>
            <a:r>
              <a:rPr lang="en-US" dirty="0"/>
              <a:t>patterns of genome-level diversity across distinct co-occurring populations</a:t>
            </a:r>
            <a:endParaRPr lang="en-US" dirty="0" smtClean="0"/>
          </a:p>
          <a:p>
            <a:r>
              <a:rPr lang="en-US" dirty="0" smtClean="0"/>
              <a:t>Next Questions</a:t>
            </a:r>
          </a:p>
          <a:p>
            <a:pPr lvl="1"/>
            <a:r>
              <a:rPr lang="en-US" dirty="0" smtClean="0"/>
              <a:t>Selection within </a:t>
            </a:r>
            <a:r>
              <a:rPr lang="en-US" dirty="0" err="1" smtClean="0"/>
              <a:t>vs</a:t>
            </a:r>
            <a:r>
              <a:rPr lang="en-US" dirty="0" smtClean="0"/>
              <a:t> between sequence-discrete populations</a:t>
            </a:r>
          </a:p>
          <a:p>
            <a:pPr lvl="1"/>
            <a:r>
              <a:rPr lang="en-US" dirty="0" smtClean="0"/>
              <a:t>Comparison of shared Trout Bog and Crystal Bog populations</a:t>
            </a:r>
          </a:p>
          <a:p>
            <a:endParaRPr lang="en-US" dirty="0"/>
          </a:p>
        </p:txBody>
      </p:sp>
    </p:spTree>
    <p:extLst>
      <p:ext uri="{BB962C8B-B14F-4D97-AF65-F5344CB8AC3E}">
        <p14:creationId xmlns:p14="http://schemas.microsoft.com/office/powerpoint/2010/main" val="2768573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3"/>
            <a:ext cx="8229600" cy="1143000"/>
          </a:xfrm>
        </p:spPr>
        <p:txBody>
          <a:bodyPr>
            <a:normAutofit fontScale="90000"/>
          </a:bodyPr>
          <a:lstStyle/>
          <a:p>
            <a:r>
              <a:rPr lang="en-US" dirty="0" smtClean="0"/>
              <a:t>Microbes Perform Many Nutrient Transformations in Lakes</a:t>
            </a:r>
            <a:endParaRPr lang="en-US" dirty="0"/>
          </a:p>
        </p:txBody>
      </p:sp>
      <p:sp>
        <p:nvSpPr>
          <p:cNvPr id="3" name="Content Placeholder 2"/>
          <p:cNvSpPr>
            <a:spLocks noGrp="1"/>
          </p:cNvSpPr>
          <p:nvPr>
            <p:ph idx="1"/>
          </p:nvPr>
        </p:nvSpPr>
        <p:spPr/>
        <p:txBody>
          <a:bodyPr/>
          <a:lstStyle/>
          <a:p>
            <a:endParaRPr lang="en-US"/>
          </a:p>
        </p:txBody>
      </p:sp>
      <p:pic>
        <p:nvPicPr>
          <p:cNvPr id="5" name="Picture 4" descr="MicrobialFoodWeb-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36" y="1370262"/>
            <a:ext cx="8043333" cy="5237975"/>
          </a:xfrm>
          <a:prstGeom prst="rect">
            <a:avLst/>
          </a:prstGeom>
        </p:spPr>
      </p:pic>
      <p:sp>
        <p:nvSpPr>
          <p:cNvPr id="6" name="Rectangle 5"/>
          <p:cNvSpPr/>
          <p:nvPr/>
        </p:nvSpPr>
        <p:spPr>
          <a:xfrm>
            <a:off x="4110074" y="6263243"/>
            <a:ext cx="4475128" cy="369332"/>
          </a:xfrm>
          <a:prstGeom prst="rect">
            <a:avLst/>
          </a:prstGeom>
        </p:spPr>
        <p:txBody>
          <a:bodyPr wrap="none">
            <a:spAutoFit/>
          </a:bodyPr>
          <a:lstStyle/>
          <a:p>
            <a:r>
              <a:rPr lang="en-US" dirty="0" err="1"/>
              <a:t>Azam</a:t>
            </a:r>
            <a:r>
              <a:rPr lang="en-US" dirty="0"/>
              <a:t> and </a:t>
            </a:r>
            <a:r>
              <a:rPr lang="en-US" dirty="0" err="1"/>
              <a:t>Malfatti</a:t>
            </a:r>
            <a:r>
              <a:rPr lang="en-US" dirty="0"/>
              <a:t> Nature Rev </a:t>
            </a:r>
            <a:r>
              <a:rPr lang="en-US" dirty="0" err="1"/>
              <a:t>Microbiol</a:t>
            </a:r>
            <a:r>
              <a:rPr lang="en-US" dirty="0"/>
              <a:t> 2007</a:t>
            </a:r>
          </a:p>
        </p:txBody>
      </p:sp>
    </p:spTree>
    <p:extLst>
      <p:ext uri="{BB962C8B-B14F-4D97-AF65-F5344CB8AC3E}">
        <p14:creationId xmlns:p14="http://schemas.microsoft.com/office/powerpoint/2010/main" val="1712300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kuloth\2014\July\29-07-2014\nrg_aop\slides_img\nrg3785-f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609600"/>
            <a:ext cx="5194300" cy="563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p:nvPr/>
        </p:nvSpPr>
        <p:spPr>
          <a:xfrm>
            <a:off x="4401005" y="6386677"/>
            <a:ext cx="4507589" cy="369332"/>
          </a:xfrm>
          <a:prstGeom prst="rect">
            <a:avLst/>
          </a:prstGeom>
        </p:spPr>
        <p:txBody>
          <a:bodyPr wrap="none">
            <a:spAutoFit/>
          </a:bodyPr>
          <a:lstStyle/>
          <a:p>
            <a:r>
              <a:rPr lang="en-US" dirty="0" err="1"/>
              <a:t>Lasken</a:t>
            </a:r>
            <a:r>
              <a:rPr lang="en-US" dirty="0"/>
              <a:t> and McLean Nature Rev Genetics 2014</a:t>
            </a:r>
          </a:p>
        </p:txBody>
      </p:sp>
      <p:sp>
        <p:nvSpPr>
          <p:cNvPr id="2" name="Rectangle 1"/>
          <p:cNvSpPr/>
          <p:nvPr/>
        </p:nvSpPr>
        <p:spPr>
          <a:xfrm>
            <a:off x="6117771"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651830" y="4884057"/>
            <a:ext cx="1451428" cy="14441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88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4" y="881210"/>
            <a:ext cx="9056286" cy="5244953"/>
          </a:xfrm>
          <a:prstGeom prst="rect">
            <a:avLst/>
          </a:prstGeom>
        </p:spPr>
      </p:pic>
    </p:spTree>
    <p:extLst>
      <p:ext uri="{BB962C8B-B14F-4D97-AF65-F5344CB8AC3E}">
        <p14:creationId xmlns:p14="http://schemas.microsoft.com/office/powerpoint/2010/main" val="2721237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Current Project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470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Metagenomes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Crystal </a:t>
            </a:r>
            <a:r>
              <a:rPr lang="en-US" dirty="0" smtClean="0"/>
              <a:t>Bog </a:t>
            </a:r>
          </a:p>
          <a:p>
            <a:pPr lvl="1"/>
            <a:r>
              <a:rPr lang="en-US" dirty="0" smtClean="0"/>
              <a:t>2007-2009</a:t>
            </a:r>
          </a:p>
          <a:p>
            <a:pPr lvl="1"/>
            <a:r>
              <a:rPr lang="en-US" dirty="0" smtClean="0"/>
              <a:t>82 metagenomes</a:t>
            </a:r>
          </a:p>
          <a:p>
            <a:pPr lvl="1"/>
            <a:r>
              <a:rPr lang="en-US" dirty="0" smtClean="0"/>
              <a:t>20 </a:t>
            </a:r>
            <a:r>
              <a:rPr lang="en-US" dirty="0" err="1" smtClean="0"/>
              <a:t>Gbp</a:t>
            </a:r>
            <a:r>
              <a:rPr lang="en-US" dirty="0" smtClean="0"/>
              <a:t> assembled</a:t>
            </a:r>
            <a:endParaRPr lang="en-US" dirty="0" smtClean="0"/>
          </a:p>
          <a:p>
            <a:r>
              <a:rPr lang="en-US" dirty="0" smtClean="0"/>
              <a:t>Mary </a:t>
            </a:r>
            <a:r>
              <a:rPr lang="en-US" dirty="0" smtClean="0"/>
              <a:t>Lake </a:t>
            </a:r>
          </a:p>
          <a:p>
            <a:pPr lvl="1"/>
            <a:r>
              <a:rPr lang="en-US" dirty="0" smtClean="0"/>
              <a:t>2009, 12 depths</a:t>
            </a:r>
          </a:p>
          <a:p>
            <a:pPr lvl="1"/>
            <a:r>
              <a:rPr lang="en-US" dirty="0" smtClean="0"/>
              <a:t>12 metagenomes</a:t>
            </a:r>
          </a:p>
          <a:p>
            <a:pPr lvl="1"/>
            <a:r>
              <a:rPr lang="en-US" dirty="0" smtClean="0"/>
              <a:t>11 </a:t>
            </a:r>
            <a:r>
              <a:rPr lang="en-US" dirty="0" err="1" smtClean="0"/>
              <a:t>Mbp</a:t>
            </a:r>
            <a:r>
              <a:rPr lang="en-US" dirty="0" smtClean="0"/>
              <a:t> assembled</a:t>
            </a:r>
            <a:endParaRPr lang="en-US" dirty="0" smtClean="0"/>
          </a:p>
        </p:txBody>
      </p:sp>
      <p:sp>
        <p:nvSpPr>
          <p:cNvPr id="4" name="Content Placeholder 3"/>
          <p:cNvSpPr>
            <a:spLocks noGrp="1"/>
          </p:cNvSpPr>
          <p:nvPr>
            <p:ph sz="half" idx="2"/>
          </p:nvPr>
        </p:nvSpPr>
        <p:spPr/>
        <p:txBody>
          <a:bodyPr>
            <a:normAutofit fontScale="92500" lnSpcReduction="10000"/>
          </a:bodyPr>
          <a:lstStyle/>
          <a:p>
            <a:r>
              <a:rPr lang="en-US" dirty="0"/>
              <a:t>Mendota </a:t>
            </a:r>
          </a:p>
          <a:p>
            <a:pPr lvl="1"/>
            <a:r>
              <a:rPr lang="en-US" dirty="0"/>
              <a:t>2008-2012</a:t>
            </a:r>
          </a:p>
          <a:p>
            <a:pPr lvl="1"/>
            <a:r>
              <a:rPr lang="en-US" dirty="0"/>
              <a:t>94 </a:t>
            </a:r>
            <a:r>
              <a:rPr lang="en-US" dirty="0" smtClean="0"/>
              <a:t>metagenomes</a:t>
            </a:r>
          </a:p>
          <a:p>
            <a:pPr lvl="1"/>
            <a:r>
              <a:rPr lang="en-US" dirty="0" smtClean="0"/>
              <a:t>11 </a:t>
            </a:r>
            <a:r>
              <a:rPr lang="en-US" dirty="0" err="1"/>
              <a:t>Gbp</a:t>
            </a:r>
            <a:r>
              <a:rPr lang="en-US" dirty="0"/>
              <a:t> assembled</a:t>
            </a:r>
          </a:p>
          <a:p>
            <a:r>
              <a:rPr lang="en-US" dirty="0"/>
              <a:t>Trout Bog </a:t>
            </a:r>
          </a:p>
          <a:p>
            <a:pPr lvl="1"/>
            <a:r>
              <a:rPr lang="en-US" dirty="0" err="1"/>
              <a:t>epilimnion</a:t>
            </a:r>
            <a:r>
              <a:rPr lang="en-US" dirty="0"/>
              <a:t> </a:t>
            </a:r>
          </a:p>
          <a:p>
            <a:pPr lvl="2"/>
            <a:r>
              <a:rPr lang="en-US" dirty="0" smtClean="0"/>
              <a:t>2007-2009</a:t>
            </a:r>
          </a:p>
          <a:p>
            <a:pPr lvl="2"/>
            <a:r>
              <a:rPr lang="en-US" dirty="0" smtClean="0"/>
              <a:t>47 metagenomes</a:t>
            </a:r>
            <a:endParaRPr lang="en-US" dirty="0"/>
          </a:p>
          <a:p>
            <a:pPr lvl="1"/>
            <a:r>
              <a:rPr lang="en-US" dirty="0" err="1"/>
              <a:t>hypolimnion</a:t>
            </a:r>
            <a:r>
              <a:rPr lang="en-US" dirty="0"/>
              <a:t> </a:t>
            </a:r>
          </a:p>
          <a:p>
            <a:pPr lvl="2"/>
            <a:r>
              <a:rPr lang="en-US" dirty="0"/>
              <a:t>2005, 2007-2009, </a:t>
            </a:r>
            <a:r>
              <a:rPr lang="en-US" dirty="0" smtClean="0"/>
              <a:t>2012-2013</a:t>
            </a:r>
          </a:p>
          <a:p>
            <a:pPr lvl="2"/>
            <a:r>
              <a:rPr lang="en-US" dirty="0" smtClean="0"/>
              <a:t>82 metagenomes</a:t>
            </a:r>
          </a:p>
          <a:p>
            <a:pPr lvl="2"/>
            <a:endParaRPr lang="en-US" dirty="0"/>
          </a:p>
          <a:p>
            <a:endParaRPr lang="en-US" dirty="0"/>
          </a:p>
        </p:txBody>
      </p:sp>
    </p:spTree>
    <p:extLst>
      <p:ext uri="{BB962C8B-B14F-4D97-AF65-F5344CB8AC3E}">
        <p14:creationId xmlns:p14="http://schemas.microsoft.com/office/powerpoint/2010/main" val="251005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binning_experimental_plan_diagram_to_mapping.png"/>
          <p:cNvPicPr>
            <a:picLocks noChangeAspect="1"/>
          </p:cNvPicPr>
          <p:nvPr/>
        </p:nvPicPr>
        <p:blipFill rotWithShape="1">
          <a:blip r:embed="rId2">
            <a:extLst>
              <a:ext uri="{28A0092B-C50C-407E-A947-70E740481C1C}">
                <a14:useLocalDpi xmlns:a14="http://schemas.microsoft.com/office/drawing/2010/main" val="0"/>
              </a:ext>
            </a:extLst>
          </a:blip>
          <a:srcRect l="700" t="1628" r="774" b="1603"/>
          <a:stretch/>
        </p:blipFill>
        <p:spPr>
          <a:xfrm>
            <a:off x="63960" y="1763305"/>
            <a:ext cx="9009227" cy="4129648"/>
          </a:xfrm>
          <a:prstGeom prst="rect">
            <a:avLst/>
          </a:prstGeom>
        </p:spPr>
      </p:pic>
    </p:spTree>
    <p:extLst>
      <p:ext uri="{BB962C8B-B14F-4D97-AF65-F5344CB8AC3E}">
        <p14:creationId xmlns:p14="http://schemas.microsoft.com/office/powerpoint/2010/main" val="48478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MAGs so far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Crystal Bog</a:t>
            </a:r>
          </a:p>
          <a:p>
            <a:pPr lvl="1"/>
            <a:r>
              <a:rPr lang="en-US" dirty="0"/>
              <a:t>2505 bins, 564 passed </a:t>
            </a:r>
            <a:r>
              <a:rPr lang="en-US" dirty="0" smtClean="0"/>
              <a:t>filtering</a:t>
            </a:r>
          </a:p>
          <a:p>
            <a:pPr lvl="1"/>
            <a:r>
              <a:rPr lang="en-US" dirty="0"/>
              <a:t>Phyla with &gt; 10 bins:  </a:t>
            </a:r>
            <a:endParaRPr lang="en-US" dirty="0" smtClean="0"/>
          </a:p>
          <a:p>
            <a:pPr lvl="2"/>
            <a:r>
              <a:rPr lang="en-US" dirty="0" err="1" smtClean="0"/>
              <a:t>Actinobacteria</a:t>
            </a:r>
            <a:r>
              <a:rPr lang="en-US" dirty="0" smtClean="0"/>
              <a:t>(342), </a:t>
            </a:r>
            <a:r>
              <a:rPr lang="en-US" dirty="0" err="1" smtClean="0"/>
              <a:t>Proteobacteria</a:t>
            </a:r>
            <a:r>
              <a:rPr lang="en-US" dirty="0" smtClean="0"/>
              <a:t>(267), </a:t>
            </a:r>
            <a:r>
              <a:rPr lang="en-US" dirty="0" err="1" smtClean="0"/>
              <a:t>Verrucomicrobia</a:t>
            </a:r>
            <a:r>
              <a:rPr lang="en-US" dirty="0" smtClean="0"/>
              <a:t>(113), </a:t>
            </a:r>
            <a:r>
              <a:rPr lang="en-US" dirty="0" err="1" smtClean="0"/>
              <a:t>Bacteroidetes</a:t>
            </a:r>
            <a:r>
              <a:rPr lang="en-US" dirty="0" smtClean="0"/>
              <a:t>(41), </a:t>
            </a:r>
            <a:r>
              <a:rPr lang="en-US" dirty="0" err="1"/>
              <a:t>Candidatus</a:t>
            </a:r>
            <a:r>
              <a:rPr lang="en-US" dirty="0"/>
              <a:t> </a:t>
            </a:r>
            <a:r>
              <a:rPr lang="en-US" dirty="0" err="1" smtClean="0"/>
              <a:t>Saccharibacteria</a:t>
            </a:r>
            <a:r>
              <a:rPr lang="en-US" dirty="0" smtClean="0"/>
              <a:t>(31), </a:t>
            </a:r>
            <a:r>
              <a:rPr lang="en-US" dirty="0" err="1" smtClean="0"/>
              <a:t>Chlorobi</a:t>
            </a:r>
            <a:r>
              <a:rPr lang="en-US" dirty="0" smtClean="0"/>
              <a:t>(29), </a:t>
            </a:r>
            <a:r>
              <a:rPr lang="en-US" dirty="0" err="1" smtClean="0"/>
              <a:t>Parcubacteria</a:t>
            </a:r>
            <a:r>
              <a:rPr lang="en-US" dirty="0" smtClean="0"/>
              <a:t> (10), </a:t>
            </a:r>
          </a:p>
          <a:p>
            <a:r>
              <a:rPr lang="en-US" dirty="0" smtClean="0"/>
              <a:t>Mary </a:t>
            </a:r>
            <a:r>
              <a:rPr lang="en-US" dirty="0" smtClean="0"/>
              <a:t>Lake</a:t>
            </a:r>
          </a:p>
          <a:p>
            <a:pPr lvl="1"/>
            <a:r>
              <a:rPr lang="en-US" dirty="0"/>
              <a:t>352 bins, 104 passed </a:t>
            </a:r>
            <a:r>
              <a:rPr lang="en-US" dirty="0" smtClean="0"/>
              <a:t>filtering</a:t>
            </a:r>
          </a:p>
          <a:p>
            <a:pPr lvl="1"/>
            <a:r>
              <a:rPr lang="en-US" dirty="0" smtClean="0"/>
              <a:t>Phyla </a:t>
            </a:r>
            <a:r>
              <a:rPr lang="en-US" dirty="0"/>
              <a:t>with &gt; 10 bins</a:t>
            </a:r>
            <a:r>
              <a:rPr lang="en-US" dirty="0" smtClean="0"/>
              <a:t>:</a:t>
            </a:r>
          </a:p>
          <a:p>
            <a:pPr lvl="2"/>
            <a:r>
              <a:rPr lang="en-US" dirty="0" err="1" smtClean="0"/>
              <a:t>Proteobacteria</a:t>
            </a:r>
            <a:r>
              <a:rPr lang="en-US" dirty="0" smtClean="0"/>
              <a:t>(99), </a:t>
            </a:r>
            <a:r>
              <a:rPr lang="en-US" dirty="0" err="1" smtClean="0"/>
              <a:t>Actinobacteria</a:t>
            </a:r>
            <a:r>
              <a:rPr lang="en-US" dirty="0" smtClean="0"/>
              <a:t>(34), </a:t>
            </a:r>
            <a:r>
              <a:rPr lang="en-US" dirty="0" err="1" smtClean="0"/>
              <a:t>Planctomycetes</a:t>
            </a:r>
            <a:r>
              <a:rPr lang="en-US" dirty="0" smtClean="0"/>
              <a:t>(21), </a:t>
            </a:r>
            <a:r>
              <a:rPr lang="en-US" dirty="0" err="1" smtClean="0"/>
              <a:t>Verrucomicrobia</a:t>
            </a:r>
            <a:r>
              <a:rPr lang="en-US" dirty="0" smtClean="0"/>
              <a:t>(18), </a:t>
            </a:r>
            <a:r>
              <a:rPr lang="en-US" dirty="0" err="1" smtClean="0"/>
              <a:t>Bacteroidetes</a:t>
            </a:r>
            <a:r>
              <a:rPr lang="en-US" dirty="0" smtClean="0"/>
              <a:t>(18), Cyanobacteria(11)</a:t>
            </a:r>
          </a:p>
          <a:p>
            <a:pPr lvl="2"/>
            <a:endParaRPr lang="en-US" dirty="0"/>
          </a:p>
          <a:p>
            <a:endParaRPr lang="en-US" dirty="0"/>
          </a:p>
        </p:txBody>
      </p:sp>
    </p:spTree>
    <p:extLst>
      <p:ext uri="{BB962C8B-B14F-4D97-AF65-F5344CB8AC3E}">
        <p14:creationId xmlns:p14="http://schemas.microsoft.com/office/powerpoint/2010/main" val="3930018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1956</TotalTime>
  <Words>492</Words>
  <Application>Microsoft Macintosh PowerPoint</Application>
  <PresentationFormat>On-screen Show (4:3)</PresentationFormat>
  <Paragraphs>88</Paragraphs>
  <Slides>15</Slides>
  <Notes>7</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Arial</vt:lpstr>
      <vt:lpstr>Office Theme</vt:lpstr>
      <vt:lpstr>5th Year Committee Meeting</vt:lpstr>
      <vt:lpstr>Agenda</vt:lpstr>
      <vt:lpstr>Microbes Perform Many Nutrient Transformations in Lakes</vt:lpstr>
      <vt:lpstr>PowerPoint Presentation</vt:lpstr>
      <vt:lpstr>PowerPoint Presentation</vt:lpstr>
      <vt:lpstr>Current Project</vt:lpstr>
      <vt:lpstr>Stats on Metagenomes</vt:lpstr>
      <vt:lpstr>PowerPoint Presentation</vt:lpstr>
      <vt:lpstr>Stats on MAGs so far</vt:lpstr>
      <vt:lpstr>Questions</vt:lpstr>
      <vt:lpstr>Crystal Bog (CB) v. Trout Bog (TB)</vt:lpstr>
      <vt:lpstr>Next Questions</vt:lpstr>
      <vt:lpstr>SAGs allow us to capture sequence discrete populations</vt:lpstr>
      <vt:lpstr>Sequence discrete populations</vt:lpstr>
      <vt:lpstr>SAGs allow us to capture sequence discrete populations</vt:lpstr>
    </vt:vector>
  </TitlesOfParts>
  <Company>McMahon Lab</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95</cp:revision>
  <dcterms:created xsi:type="dcterms:W3CDTF">2016-10-26T18:57:10Z</dcterms:created>
  <dcterms:modified xsi:type="dcterms:W3CDTF">2017-10-25T17:51:28Z</dcterms:modified>
</cp:coreProperties>
</file>