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3716000" cx="24384000"/>
  <p:notesSz cx="6858000" cy="9144000"/>
  <p:embeddedFontLst>
    <p:embeddedFont>
      <p:font typeface="DM Sans Medium"/>
      <p:regular r:id="rId19"/>
      <p:bold r:id="rId20"/>
      <p:italic r:id="rId21"/>
      <p:boldItalic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27" roundtripDataSignature="AMtx7mi1tF+ip+KpQHNlpmzGOkQ6eFc8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7826F5-8E2B-4824-B7C0-8815328EA49A}">
  <a:tblStyle styleId="{627826F5-8E2B-4824-B7C0-8815328EA49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82E93B0-57BA-4F3C-A720-40531B4DEED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fntdata"/><Relationship Id="rId22" Type="http://schemas.openxmlformats.org/officeDocument/2006/relationships/font" Target="fonts/DMSansMedium-boldItalic.fntdata"/><Relationship Id="rId21" Type="http://schemas.openxmlformats.org/officeDocument/2006/relationships/font" Target="fonts/DMSansMedium-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DMSans-boldItalic.fntdata"/><Relationship Id="rId25" Type="http://schemas.openxmlformats.org/officeDocument/2006/relationships/font" Target="fonts/DMSans-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MSansMedium-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1pPr>
            <a:lvl2pPr indent="-228600" lvl="1" marL="914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2pPr>
            <a:lvl3pPr indent="-228600" lvl="2" marL="1371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3pPr>
            <a:lvl4pPr indent="-228600" lvl="3" marL="1828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4pPr>
            <a:lvl5pPr indent="-228600" lvl="4" marL="22860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5pPr>
            <a:lvl6pPr indent="-228600" lvl="5" marL="2743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6pPr>
            <a:lvl7pPr indent="-228600" lvl="6" marL="3200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7pPr>
            <a:lvl8pPr indent="-228600" lvl="7" marL="3657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8pPr>
            <a:lvl9pPr indent="-228600" lvl="8" marL="4114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96" name="Google Shape;1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205" name="Google Shape;2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214" name="Google Shape;2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32" name="Google Shape;13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43" name="Google Shape;1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54" name="Google Shape;15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86" name="Google Shape;18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91" name="Google Shape;19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chemeClr val="dk1"/>
        </a:solidFill>
      </p:bgPr>
    </p:bg>
    <p:spTree>
      <p:nvGrpSpPr>
        <p:cNvPr id="11" name="Shape 11"/>
        <p:cNvGrpSpPr/>
        <p:nvPr/>
      </p:nvGrpSpPr>
      <p:grpSpPr>
        <a:xfrm>
          <a:off x="0" y="0"/>
          <a:ext cx="0" cy="0"/>
          <a:chOff x="0" y="0"/>
          <a:chExt cx="0" cy="0"/>
        </a:xfrm>
      </p:grpSpPr>
      <p:sp>
        <p:nvSpPr>
          <p:cNvPr id="12" name="Google Shape;12;p11"/>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350"/>
              <a:buFont typeface="DM Sans"/>
              <a:buNone/>
              <a:defRPr b="1" sz="3350">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3" name="Google Shape;13;p11"/>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FFFFFF"/>
              </a:buClr>
              <a:buSzPts val="11600"/>
              <a:buFont typeface="DM Sans"/>
              <a:buNone/>
              <a:defRPr sz="11600">
                <a:solidFill>
                  <a:srgbClr val="FFFFFF"/>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4" name="Google Shape;14;p1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5" name="Google Shape;15;p1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9" name="Shape 69"/>
        <p:cNvGrpSpPr/>
        <p:nvPr/>
      </p:nvGrpSpPr>
      <p:grpSpPr>
        <a:xfrm>
          <a:off x="0" y="0"/>
          <a:ext cx="0" cy="0"/>
          <a:chOff x="0" y="0"/>
          <a:chExt cx="0" cy="0"/>
        </a:xfrm>
      </p:grpSpPr>
      <p:sp>
        <p:nvSpPr>
          <p:cNvPr id="70" name="Google Shape;70;p20"/>
          <p:cNvSpPr txBox="1"/>
          <p:nvPr>
            <p:ph idx="1" type="body"/>
          </p:nvPr>
        </p:nvSpPr>
        <p:spPr>
          <a:xfrm>
            <a:off x="2305064" y="8262180"/>
            <a:ext cx="20417078"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chemeClr val="dk2"/>
              </a:buClr>
              <a:buSzPts val="5170"/>
              <a:buFont typeface="DM Sans"/>
              <a:buNone/>
              <a:defRPr b="1" sz="517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71" name="Google Shape;71;p20"/>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72" name="Google Shape;72;p20"/>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cxnSp>
        <p:nvCxnSpPr>
          <p:cNvPr id="73" name="Google Shape;73;p20"/>
          <p:cNvCxnSpPr/>
          <p:nvPr/>
        </p:nvCxnSpPr>
        <p:spPr>
          <a:xfrm flipH="1" rot="10800000">
            <a:off x="1497586" y="-29780"/>
            <a:ext cx="1" cy="13775559"/>
          </a:xfrm>
          <a:prstGeom prst="straightConnector1">
            <a:avLst/>
          </a:prstGeom>
          <a:noFill/>
          <a:ln cap="flat" cmpd="sng" w="12700">
            <a:solidFill>
              <a:srgbClr val="689439"/>
            </a:solidFill>
            <a:prstDash val="solid"/>
            <a:miter lim="400000"/>
            <a:headEnd len="sm" w="sm" type="none"/>
            <a:tailEnd len="sm" w="sm" type="none"/>
          </a:ln>
        </p:spPr>
      </p:cxnSp>
      <p:sp>
        <p:nvSpPr>
          <p:cNvPr id="74" name="Google Shape;74;p2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75" name="Google Shape;75;p20"/>
          <p:cNvSpPr txBox="1"/>
          <p:nvPr>
            <p:ph type="title"/>
          </p:nvPr>
        </p:nvSpPr>
        <p:spPr>
          <a:xfrm>
            <a:off x="2290522" y="1219200"/>
            <a:ext cx="20417078" cy="6358388"/>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accent1"/>
              </a:buClr>
              <a:buSzPts val="25000"/>
              <a:buFont typeface="DM Sans"/>
              <a:buNone/>
              <a:defRPr sz="25000"/>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chemeClr val="dk1"/>
        </a:solidFill>
      </p:bgPr>
    </p:bg>
    <p:spTree>
      <p:nvGrpSpPr>
        <p:cNvPr id="76" name="Shape 76"/>
        <p:cNvGrpSpPr/>
        <p:nvPr/>
      </p:nvGrpSpPr>
      <p:grpSpPr>
        <a:xfrm>
          <a:off x="0" y="0"/>
          <a:ext cx="0" cy="0"/>
          <a:chOff x="0" y="0"/>
          <a:chExt cx="0" cy="0"/>
        </a:xfrm>
      </p:grpSpPr>
      <p:sp>
        <p:nvSpPr>
          <p:cNvPr id="77" name="Google Shape;77;p21"/>
          <p:cNvSpPr/>
          <p:nvPr>
            <p:ph idx="2" type="pic"/>
          </p:nvPr>
        </p:nvSpPr>
        <p:spPr>
          <a:xfrm>
            <a:off x="15436505" y="1270000"/>
            <a:ext cx="8167167" cy="5422900"/>
          </a:xfrm>
          <a:prstGeom prst="rect">
            <a:avLst/>
          </a:prstGeom>
          <a:noFill/>
          <a:ln>
            <a:noFill/>
          </a:ln>
        </p:spPr>
      </p:sp>
      <p:sp>
        <p:nvSpPr>
          <p:cNvPr id="78" name="Google Shape;78;p21"/>
          <p:cNvSpPr/>
          <p:nvPr>
            <p:ph idx="3" type="pic"/>
          </p:nvPr>
        </p:nvSpPr>
        <p:spPr>
          <a:xfrm>
            <a:off x="15461772" y="7085972"/>
            <a:ext cx="8148414" cy="5432276"/>
          </a:xfrm>
          <a:prstGeom prst="rect">
            <a:avLst/>
          </a:prstGeom>
          <a:noFill/>
          <a:ln>
            <a:noFill/>
          </a:ln>
        </p:spPr>
      </p:sp>
      <p:sp>
        <p:nvSpPr>
          <p:cNvPr id="79" name="Google Shape;79;p21"/>
          <p:cNvSpPr/>
          <p:nvPr>
            <p:ph idx="4" type="pic"/>
          </p:nvPr>
        </p:nvSpPr>
        <p:spPr>
          <a:xfrm>
            <a:off x="1950431" y="1270000"/>
            <a:ext cx="13185295" cy="11239479"/>
          </a:xfrm>
          <a:prstGeom prst="rect">
            <a:avLst/>
          </a:prstGeom>
          <a:noFill/>
          <a:ln>
            <a:noFill/>
          </a:ln>
        </p:spPr>
      </p:sp>
      <p:sp>
        <p:nvSpPr>
          <p:cNvPr id="80" name="Google Shape;80;p21"/>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1" name="Google Shape;81;p21"/>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2" name="Google Shape;82;p2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2 Up">
  <p:cSld name="Photo - 2 Up">
    <p:bg>
      <p:bgPr>
        <a:solidFill>
          <a:schemeClr val="dk1"/>
        </a:solidFill>
      </p:bgPr>
    </p:bg>
    <p:spTree>
      <p:nvGrpSpPr>
        <p:cNvPr id="83" name="Shape 83"/>
        <p:cNvGrpSpPr/>
        <p:nvPr/>
      </p:nvGrpSpPr>
      <p:grpSpPr>
        <a:xfrm>
          <a:off x="0" y="0"/>
          <a:ext cx="0" cy="0"/>
          <a:chOff x="0" y="0"/>
          <a:chExt cx="0" cy="0"/>
        </a:xfrm>
      </p:grpSpPr>
      <p:sp>
        <p:nvSpPr>
          <p:cNvPr id="84" name="Google Shape;84;p22"/>
          <p:cNvSpPr/>
          <p:nvPr>
            <p:ph idx="2" type="pic"/>
          </p:nvPr>
        </p:nvSpPr>
        <p:spPr>
          <a:xfrm>
            <a:off x="13331223" y="1269999"/>
            <a:ext cx="10459296" cy="11236364"/>
          </a:xfrm>
          <a:prstGeom prst="rect">
            <a:avLst/>
          </a:prstGeom>
          <a:noFill/>
          <a:ln>
            <a:noFill/>
          </a:ln>
        </p:spPr>
      </p:sp>
      <p:sp>
        <p:nvSpPr>
          <p:cNvPr id="85" name="Google Shape;85;p22"/>
          <p:cNvSpPr/>
          <p:nvPr>
            <p:ph idx="3" type="pic"/>
          </p:nvPr>
        </p:nvSpPr>
        <p:spPr>
          <a:xfrm>
            <a:off x="1997242" y="1270000"/>
            <a:ext cx="11031691" cy="11239479"/>
          </a:xfrm>
          <a:prstGeom prst="rect">
            <a:avLst/>
          </a:prstGeom>
          <a:noFill/>
          <a:ln>
            <a:noFill/>
          </a:ln>
        </p:spPr>
      </p:sp>
      <p:sp>
        <p:nvSpPr>
          <p:cNvPr id="86" name="Google Shape;86;p22"/>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7" name="Google Shape;87;p22"/>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8" name="Google Shape;88;p22"/>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1 Up">
  <p:cSld name="Photo - 1 Up">
    <p:bg>
      <p:bgPr>
        <a:solidFill>
          <a:schemeClr val="dk1"/>
        </a:solidFill>
      </p:bgPr>
    </p:bg>
    <p:spTree>
      <p:nvGrpSpPr>
        <p:cNvPr id="89" name="Shape 89"/>
        <p:cNvGrpSpPr/>
        <p:nvPr/>
      </p:nvGrpSpPr>
      <p:grpSpPr>
        <a:xfrm>
          <a:off x="0" y="0"/>
          <a:ext cx="0" cy="0"/>
          <a:chOff x="0" y="0"/>
          <a:chExt cx="0" cy="0"/>
        </a:xfrm>
      </p:grpSpPr>
      <p:sp>
        <p:nvSpPr>
          <p:cNvPr id="90" name="Google Shape;90;p23"/>
          <p:cNvSpPr/>
          <p:nvPr>
            <p:ph idx="2" type="pic"/>
          </p:nvPr>
        </p:nvSpPr>
        <p:spPr>
          <a:xfrm>
            <a:off x="1950430" y="1270000"/>
            <a:ext cx="21492846" cy="11239479"/>
          </a:xfrm>
          <a:prstGeom prst="rect">
            <a:avLst/>
          </a:prstGeom>
          <a:noFill/>
          <a:ln>
            <a:noFill/>
          </a:ln>
        </p:spPr>
      </p:sp>
      <p:sp>
        <p:nvSpPr>
          <p:cNvPr id="91" name="Google Shape;91;p23"/>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92" name="Google Shape;92;p23"/>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3" name="Google Shape;93;p2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4" name="Shape 94"/>
        <p:cNvGrpSpPr/>
        <p:nvPr/>
      </p:nvGrpSpPr>
      <p:grpSpPr>
        <a:xfrm>
          <a:off x="0" y="0"/>
          <a:ext cx="0" cy="0"/>
          <a:chOff x="0" y="0"/>
          <a:chExt cx="0" cy="0"/>
        </a:xfrm>
      </p:grpSpPr>
      <p:sp>
        <p:nvSpPr>
          <p:cNvPr id="95" name="Google Shape;95;p24"/>
          <p:cNvSpPr/>
          <p:nvPr>
            <p:ph idx="2" type="pic"/>
          </p:nvPr>
        </p:nvSpPr>
        <p:spPr>
          <a:xfrm>
            <a:off x="0" y="-51615"/>
            <a:ext cx="24384001" cy="13767616"/>
          </a:xfrm>
          <a:prstGeom prst="rect">
            <a:avLst/>
          </a:prstGeom>
          <a:noFill/>
          <a:ln>
            <a:noFill/>
          </a:ln>
        </p:spPr>
      </p:sp>
      <p:sp>
        <p:nvSpPr>
          <p:cNvPr id="96" name="Google Shape;96;p24"/>
          <p:cNvSpPr/>
          <p:nvPr/>
        </p:nvSpPr>
        <p:spPr>
          <a:xfrm>
            <a:off x="-67578" y="-51615"/>
            <a:ext cx="1587659" cy="13819230"/>
          </a:xfrm>
          <a:prstGeom prst="rect">
            <a:avLst/>
          </a:prstGeom>
          <a:solidFill>
            <a:srgbClr val="242C53">
              <a:alpha val="4666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97" name="Google Shape;97;p24"/>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8" name="Google Shape;98;p24"/>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99" name="Google Shape;99;p2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showMasterSp="0">
  <p:cSld name="Close">
    <p:bg>
      <p:bgPr>
        <a:solidFill>
          <a:schemeClr val="dk1"/>
        </a:solidFill>
      </p:bgPr>
    </p:bg>
    <p:spTree>
      <p:nvGrpSpPr>
        <p:cNvPr id="100" name="Shape 100"/>
        <p:cNvGrpSpPr/>
        <p:nvPr/>
      </p:nvGrpSpPr>
      <p:grpSpPr>
        <a:xfrm>
          <a:off x="0" y="0"/>
          <a:ext cx="0" cy="0"/>
          <a:chOff x="0" y="0"/>
          <a:chExt cx="0" cy="0"/>
        </a:xfrm>
      </p:grpSpPr>
      <p:pic>
        <p:nvPicPr>
          <p:cNvPr descr="Image" id="101" name="Google Shape;101;p25"/>
          <p:cNvPicPr preferRelativeResize="0"/>
          <p:nvPr/>
        </p:nvPicPr>
        <p:blipFill rotWithShape="1">
          <a:blip r:embed="rId2">
            <a:alphaModFix/>
          </a:blip>
          <a:srcRect b="0" l="0" r="0" t="0"/>
          <a:stretch/>
        </p:blipFill>
        <p:spPr>
          <a:xfrm>
            <a:off x="3133022" y="5174923"/>
            <a:ext cx="2460791" cy="336615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e" showMasterSp="0">
  <p:cSld name="1_Close">
    <p:spTree>
      <p:nvGrpSpPr>
        <p:cNvPr id="102" name="Shape 102"/>
        <p:cNvGrpSpPr/>
        <p:nvPr/>
      </p:nvGrpSpPr>
      <p:grpSpPr>
        <a:xfrm>
          <a:off x="0" y="0"/>
          <a:ext cx="0" cy="0"/>
          <a:chOff x="0" y="0"/>
          <a:chExt cx="0" cy="0"/>
        </a:xfrm>
      </p:grpSpPr>
      <p:sp>
        <p:nvSpPr>
          <p:cNvPr id="103" name="Google Shape;103;p26"/>
          <p:cNvSpPr/>
          <p:nvPr/>
        </p:nvSpPr>
        <p:spPr>
          <a:xfrm>
            <a:off x="0" y="0"/>
            <a:ext cx="7335520"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pic>
        <p:nvPicPr>
          <p:cNvPr descr="Image" id="104" name="Google Shape;104;p26"/>
          <p:cNvPicPr preferRelativeResize="0"/>
          <p:nvPr/>
        </p:nvPicPr>
        <p:blipFill rotWithShape="1">
          <a:blip r:embed="rId2">
            <a:alphaModFix/>
          </a:blip>
          <a:srcRect b="0" l="0" r="0" t="0"/>
          <a:stretch/>
        </p:blipFill>
        <p:spPr>
          <a:xfrm>
            <a:off x="2437364" y="5174923"/>
            <a:ext cx="2460791" cy="33661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5" name="Shape 105"/>
        <p:cNvGrpSpPr/>
        <p:nvPr/>
      </p:nvGrpSpPr>
      <p:grpSpPr>
        <a:xfrm>
          <a:off x="0" y="0"/>
          <a:ext cx="0" cy="0"/>
          <a:chOff x="0" y="0"/>
          <a:chExt cx="0" cy="0"/>
        </a:xfrm>
      </p:grpSpPr>
      <p:sp>
        <p:nvSpPr>
          <p:cNvPr id="106" name="Google Shape;106;p27"/>
          <p:cNvSpPr txBox="1"/>
          <p:nvPr>
            <p:ph type="title"/>
          </p:nvPr>
        </p:nvSpPr>
        <p:spPr>
          <a:xfrm>
            <a:off x="7373160" y="4155480"/>
            <a:ext cx="15346800" cy="46479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7"/>
          <p:cNvSpPr txBox="1"/>
          <p:nvPr>
            <p:ph idx="1" type="body"/>
          </p:nvPr>
        </p:nvSpPr>
        <p:spPr>
          <a:xfrm>
            <a:off x="7373160" y="8942760"/>
            <a:ext cx="15530400" cy="636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6" name="Shape 16"/>
        <p:cNvGrpSpPr/>
        <p:nvPr/>
      </p:nvGrpSpPr>
      <p:grpSpPr>
        <a:xfrm>
          <a:off x="0" y="0"/>
          <a:ext cx="0" cy="0"/>
          <a:chOff x="0" y="0"/>
          <a:chExt cx="0" cy="0"/>
        </a:xfrm>
      </p:grpSpPr>
      <p:sp>
        <p:nvSpPr>
          <p:cNvPr id="17" name="Google Shape;17;p12"/>
          <p:cNvSpPr/>
          <p:nvPr/>
        </p:nvSpPr>
        <p:spPr>
          <a:xfrm>
            <a:off x="23834391" y="12672611"/>
            <a:ext cx="396052" cy="395908"/>
          </a:xfrm>
          <a:prstGeom prst="flowChartConnector">
            <a:avLst/>
          </a:prstGeom>
          <a:noFill/>
          <a:ln>
            <a:noFill/>
          </a:ln>
        </p:spPr>
        <p:txBody>
          <a:bodyPr anchorCtr="0" anchor="ctr" bIns="35975" lIns="35975" spcFirstLastPara="1" rIns="35975" wrap="square" tIns="35975">
            <a:noAutofit/>
          </a:bodyPr>
          <a:lstStyle/>
          <a:p>
            <a:pPr indent="0" lvl="0" marL="0" marR="0" rtl="0" algn="ctr">
              <a:lnSpc>
                <a:spcPct val="100000"/>
              </a:lnSpc>
              <a:spcBef>
                <a:spcPts val="0"/>
              </a:spcBef>
              <a:spcAft>
                <a:spcPts val="0"/>
              </a:spcAft>
              <a:buClr>
                <a:schemeClr val="lt1"/>
              </a:buClr>
              <a:buSzPts val="1000"/>
              <a:buFont typeface="DM Sans"/>
              <a:buNone/>
            </a:pPr>
            <a:fld id="{00000000-1234-1234-1234-123412341234}" type="slidenum">
              <a:rPr b="0" i="0" lang="en-IN" sz="1000" u="none" cap="none" strike="noStrike">
                <a:solidFill>
                  <a:schemeClr val="lt1"/>
                </a:solidFill>
                <a:latin typeface="DM Sans"/>
                <a:ea typeface="DM Sans"/>
                <a:cs typeface="DM Sans"/>
                <a:sym typeface="DM Sans"/>
              </a:rPr>
              <a:t>‹#›</a:t>
            </a:fld>
            <a:endParaRPr b="0" i="0" sz="1000" u="none" cap="none" strike="noStrike">
              <a:solidFill>
                <a:schemeClr val="lt1"/>
              </a:solidFill>
              <a:latin typeface="DM Sans"/>
              <a:ea typeface="DM Sans"/>
              <a:cs typeface="DM Sans"/>
              <a:sym typeface="DM Sans"/>
            </a:endParaRPr>
          </a:p>
        </p:txBody>
      </p:sp>
      <p:sp>
        <p:nvSpPr>
          <p:cNvPr id="18" name="Google Shape;18;p12"/>
          <p:cNvSpPr txBox="1"/>
          <p:nvPr>
            <p:ph type="title"/>
          </p:nvPr>
        </p:nvSpPr>
        <p:spPr>
          <a:xfrm>
            <a:off x="2290522" y="952500"/>
            <a:ext cx="20886978" cy="143316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9" name="Google Shape;19;p12"/>
          <p:cNvSpPr txBox="1"/>
          <p:nvPr>
            <p:ph idx="1" type="body"/>
          </p:nvPr>
        </p:nvSpPr>
        <p:spPr>
          <a:xfrm>
            <a:off x="2290522" y="2450977"/>
            <a:ext cx="20886978" cy="93478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0" name="Google Shape;20;p12"/>
          <p:cNvSpPr txBox="1"/>
          <p:nvPr>
            <p:ph idx="2"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1" name="Google Shape;21;p12"/>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2" name="Google Shape;22;p12"/>
          <p:cNvSpPr/>
          <p:nvPr/>
        </p:nvSpPr>
        <p:spPr>
          <a:xfrm>
            <a:off x="4627418" y="13372245"/>
            <a:ext cx="15267709" cy="271869"/>
          </a:xfrm>
          <a:prstGeom prst="rect">
            <a:avLst/>
          </a:prstGeom>
          <a:solidFill>
            <a:srgbClr val="242B5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lt1"/>
              </a:buClr>
              <a:buSzPts val="1100"/>
              <a:buFont typeface="DM Sans"/>
              <a:buNone/>
            </a:pPr>
            <a:r>
              <a:rPr b="0" i="0" lang="en-IN" sz="1100" u="none" cap="none" strike="noStrike">
                <a:solidFill>
                  <a:schemeClr val="lt1"/>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100" u="none" cap="none" strike="noStrike">
              <a:solidFill>
                <a:schemeClr val="lt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howMasterSp="0">
  <p:cSld name="1_Title">
    <p:bg>
      <p:bgPr>
        <a:solidFill>
          <a:schemeClr val="lt2"/>
        </a:solidFill>
      </p:bgPr>
    </p:bg>
    <p:spTree>
      <p:nvGrpSpPr>
        <p:cNvPr id="23" name="Shape 23"/>
        <p:cNvGrpSpPr/>
        <p:nvPr/>
      </p:nvGrpSpPr>
      <p:grpSpPr>
        <a:xfrm>
          <a:off x="0" y="0"/>
          <a:ext cx="0" cy="0"/>
          <a:chOff x="0" y="0"/>
          <a:chExt cx="0" cy="0"/>
        </a:xfrm>
      </p:grpSpPr>
      <p:sp>
        <p:nvSpPr>
          <p:cNvPr id="24" name="Google Shape;24;p13"/>
          <p:cNvSpPr/>
          <p:nvPr/>
        </p:nvSpPr>
        <p:spPr>
          <a:xfrm>
            <a:off x="1153971" y="-38910"/>
            <a:ext cx="3593127" cy="5054854"/>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25" name="Google Shape;25;p13"/>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6" name="Google Shape;26;p13"/>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27" name="Google Shape;27;p13"/>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8" name="Google Shape;28;p1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TRO" showMasterSp="0">
  <p:cSld name="1_INTRO">
    <p:bg>
      <p:bgPr>
        <a:solidFill>
          <a:schemeClr val="lt2"/>
        </a:solidFill>
      </p:bgPr>
    </p:bg>
    <p:spTree>
      <p:nvGrpSpPr>
        <p:cNvPr id="29" name="Shape 29"/>
        <p:cNvGrpSpPr/>
        <p:nvPr/>
      </p:nvGrpSpPr>
      <p:grpSpPr>
        <a:xfrm>
          <a:off x="0" y="0"/>
          <a:ext cx="0" cy="0"/>
          <a:chOff x="0" y="0"/>
          <a:chExt cx="0" cy="0"/>
        </a:xfrm>
      </p:grpSpPr>
      <p:sp>
        <p:nvSpPr>
          <p:cNvPr id="30" name="Google Shape;30;p14"/>
          <p:cNvSpPr/>
          <p:nvPr/>
        </p:nvSpPr>
        <p:spPr>
          <a:xfrm>
            <a:off x="0" y="0"/>
            <a:ext cx="6451967"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31" name="Google Shape;31;p14"/>
          <p:cNvSpPr txBox="1"/>
          <p:nvPr>
            <p:ph idx="1" type="body"/>
          </p:nvPr>
        </p:nvSpPr>
        <p:spPr>
          <a:xfrm>
            <a:off x="7373044" y="8942598"/>
            <a:ext cx="15530715"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2" name="Google Shape;32;p14"/>
          <p:cNvSpPr txBox="1"/>
          <p:nvPr>
            <p:ph type="title"/>
          </p:nvPr>
        </p:nvSpPr>
        <p:spPr>
          <a:xfrm>
            <a:off x="7373044" y="4155438"/>
            <a:ext cx="15347267" cy="46482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33" name="Google Shape;33;p1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chemeClr val="accent1"/>
        </a:solidFill>
      </p:bgPr>
    </p:bg>
    <p:spTree>
      <p:nvGrpSpPr>
        <p:cNvPr id="34" name="Shape 34"/>
        <p:cNvGrpSpPr/>
        <p:nvPr/>
      </p:nvGrpSpPr>
      <p:grpSpPr>
        <a:xfrm>
          <a:off x="0" y="0"/>
          <a:ext cx="0" cy="0"/>
          <a:chOff x="0" y="0"/>
          <a:chExt cx="0" cy="0"/>
        </a:xfrm>
      </p:grpSpPr>
      <p:sp>
        <p:nvSpPr>
          <p:cNvPr id="35" name="Google Shape;35;p15"/>
          <p:cNvSpPr/>
          <p:nvPr/>
        </p:nvSpPr>
        <p:spPr>
          <a:xfrm>
            <a:off x="-67578" y="-51615"/>
            <a:ext cx="1587659" cy="13819230"/>
          </a:xfrm>
          <a:prstGeom prst="rect">
            <a:avLst/>
          </a:prstGeom>
          <a:solidFill>
            <a:srgbClr val="242C53">
              <a:alpha val="4666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36" name="Google Shape;36;p15"/>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37" name="Google Shape;37;p15"/>
          <p:cNvSpPr txBox="1"/>
          <p:nvPr>
            <p:ph idx="1" type="body"/>
          </p:nvPr>
        </p:nvSpPr>
        <p:spPr>
          <a:xfrm>
            <a:off x="2336196" y="11609910"/>
            <a:ext cx="20484893"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8" name="Google Shape;38;p15"/>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9" name="Google Shape;39;p15"/>
          <p:cNvSpPr txBox="1"/>
          <p:nvPr>
            <p:ph idx="12" type="sldNum"/>
          </p:nvPr>
        </p:nvSpPr>
        <p:spPr>
          <a:xfrm>
            <a:off x="23778548" y="12534904"/>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0" name="Google Shape;40;p15"/>
          <p:cNvSpPr txBox="1"/>
          <p:nvPr>
            <p:ph type="title"/>
          </p:nvPr>
        </p:nvSpPr>
        <p:spPr>
          <a:xfrm>
            <a:off x="2336196" y="8567964"/>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hoto">
  <p:cSld name="Section Photo">
    <p:bg>
      <p:bgPr>
        <a:solidFill>
          <a:schemeClr val="lt1"/>
        </a:solidFill>
      </p:bgPr>
    </p:bg>
    <p:spTree>
      <p:nvGrpSpPr>
        <p:cNvPr id="41" name="Shape 41"/>
        <p:cNvGrpSpPr/>
        <p:nvPr/>
      </p:nvGrpSpPr>
      <p:grpSpPr>
        <a:xfrm>
          <a:off x="0" y="0"/>
          <a:ext cx="0" cy="0"/>
          <a:chOff x="0" y="0"/>
          <a:chExt cx="0" cy="0"/>
        </a:xfrm>
      </p:grpSpPr>
      <p:sp>
        <p:nvSpPr>
          <p:cNvPr id="42" name="Google Shape;42;p16"/>
          <p:cNvSpPr/>
          <p:nvPr>
            <p:ph idx="2" type="pic"/>
          </p:nvPr>
        </p:nvSpPr>
        <p:spPr>
          <a:xfrm>
            <a:off x="0" y="-52388"/>
            <a:ext cx="24384001" cy="13768388"/>
          </a:xfrm>
          <a:prstGeom prst="rect">
            <a:avLst/>
          </a:prstGeom>
          <a:noFill/>
          <a:ln>
            <a:noFill/>
          </a:ln>
        </p:spPr>
      </p:sp>
      <p:sp>
        <p:nvSpPr>
          <p:cNvPr id="43" name="Google Shape;43;p16"/>
          <p:cNvSpPr/>
          <p:nvPr/>
        </p:nvSpPr>
        <p:spPr>
          <a:xfrm>
            <a:off x="-67578" y="-51615"/>
            <a:ext cx="1587659" cy="13819230"/>
          </a:xfrm>
          <a:prstGeom prst="rect">
            <a:avLst/>
          </a:prstGeom>
          <a:solidFill>
            <a:srgbClr val="242C53">
              <a:alpha val="46666"/>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sp>
        <p:nvSpPr>
          <p:cNvPr id="44" name="Google Shape;44;p16"/>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45" name="Google Shape;45;p16"/>
          <p:cNvSpPr txBox="1"/>
          <p:nvPr>
            <p:ph idx="3" type="body"/>
          </p:nvPr>
        </p:nvSpPr>
        <p:spPr>
          <a:xfrm>
            <a:off x="2336197" y="11609910"/>
            <a:ext cx="20417078"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46" name="Google Shape;46;p16"/>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47" name="Google Shape;47;p16"/>
          <p:cNvSpPr txBox="1"/>
          <p:nvPr>
            <p:ph idx="12" type="sldNum"/>
          </p:nvPr>
        </p:nvSpPr>
        <p:spPr>
          <a:xfrm>
            <a:off x="23738052" y="12524681"/>
            <a:ext cx="367031" cy="4318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8" name="Google Shape;48;p16"/>
          <p:cNvSpPr txBox="1"/>
          <p:nvPr>
            <p:ph type="title"/>
          </p:nvPr>
        </p:nvSpPr>
        <p:spPr>
          <a:xfrm>
            <a:off x="2290522" y="8729165"/>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49" name="Shape 49"/>
        <p:cNvGrpSpPr/>
        <p:nvPr/>
      </p:nvGrpSpPr>
      <p:grpSpPr>
        <a:xfrm>
          <a:off x="0" y="0"/>
          <a:ext cx="0" cy="0"/>
          <a:chOff x="0" y="0"/>
          <a:chExt cx="0" cy="0"/>
        </a:xfrm>
      </p:grpSpPr>
      <p:sp>
        <p:nvSpPr>
          <p:cNvPr id="50" name="Google Shape;50;p17"/>
          <p:cNvSpPr/>
          <p:nvPr>
            <p:ph idx="2" type="pic"/>
          </p:nvPr>
        </p:nvSpPr>
        <p:spPr>
          <a:xfrm>
            <a:off x="12356631" y="1270000"/>
            <a:ext cx="10993226" cy="11184435"/>
          </a:xfrm>
          <a:prstGeom prst="rect">
            <a:avLst/>
          </a:prstGeom>
          <a:noFill/>
          <a:ln>
            <a:noFill/>
          </a:ln>
        </p:spPr>
      </p:sp>
      <p:sp>
        <p:nvSpPr>
          <p:cNvPr id="51" name="Google Shape;51;p17"/>
          <p:cNvSpPr txBox="1"/>
          <p:nvPr>
            <p:ph type="title"/>
          </p:nvPr>
        </p:nvSpPr>
        <p:spPr>
          <a:xfrm>
            <a:off x="2301339" y="1270000"/>
            <a:ext cx="9673933" cy="588227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52" name="Google Shape;52;p17"/>
          <p:cNvSpPr txBox="1"/>
          <p:nvPr>
            <p:ph idx="1" type="body"/>
          </p:nvPr>
        </p:nvSpPr>
        <p:spPr>
          <a:xfrm>
            <a:off x="2301339" y="7152272"/>
            <a:ext cx="9673933" cy="5293727"/>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228600" lvl="1" marL="9144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2pPr>
            <a:lvl3pPr indent="-228600" lvl="2" marL="13716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3pPr>
            <a:lvl4pPr indent="-228600" lvl="3" marL="18288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4pPr>
            <a:lvl5pPr indent="-228600" lvl="4" marL="22860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3" name="Google Shape;53;p17"/>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54" name="Google Shape;54;p17"/>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55" name="Google Shape;55;p17"/>
          <p:cNvSpPr txBox="1"/>
          <p:nvPr>
            <p:ph idx="12" type="sldNum"/>
          </p:nvPr>
        </p:nvSpPr>
        <p:spPr>
          <a:xfrm>
            <a:off x="23785033" y="12541899"/>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6" name="Shape 56"/>
        <p:cNvGrpSpPr/>
        <p:nvPr/>
      </p:nvGrpSpPr>
      <p:grpSpPr>
        <a:xfrm>
          <a:off x="0" y="0"/>
          <a:ext cx="0" cy="0"/>
          <a:chOff x="0" y="0"/>
          <a:chExt cx="0" cy="0"/>
        </a:xfrm>
      </p:grpSpPr>
      <p:sp>
        <p:nvSpPr>
          <p:cNvPr id="57" name="Google Shape;57;p18"/>
          <p:cNvSpPr txBox="1"/>
          <p:nvPr>
            <p:ph idx="1" type="body"/>
          </p:nvPr>
        </p:nvSpPr>
        <p:spPr>
          <a:xfrm>
            <a:off x="2266291" y="2443842"/>
            <a:ext cx="9779001" cy="934779"/>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8" name="Google Shape;58;p18"/>
          <p:cNvSpPr txBox="1"/>
          <p:nvPr>
            <p:ph idx="2" type="body"/>
          </p:nvPr>
        </p:nvSpPr>
        <p:spPr>
          <a:xfrm>
            <a:off x="2266291" y="4248504"/>
            <a:ext cx="9779001" cy="8256630"/>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9" name="Google Shape;59;p18"/>
          <p:cNvSpPr/>
          <p:nvPr>
            <p:ph idx="3" type="pic"/>
          </p:nvPr>
        </p:nvSpPr>
        <p:spPr>
          <a:xfrm>
            <a:off x="12357750" y="952500"/>
            <a:ext cx="11085512" cy="11552634"/>
          </a:xfrm>
          <a:prstGeom prst="rect">
            <a:avLst/>
          </a:prstGeom>
          <a:noFill/>
          <a:ln>
            <a:noFill/>
          </a:ln>
        </p:spPr>
      </p:sp>
      <p:sp>
        <p:nvSpPr>
          <p:cNvPr id="60" name="Google Shape;60;p18"/>
          <p:cNvSpPr txBox="1"/>
          <p:nvPr>
            <p:ph type="title"/>
          </p:nvPr>
        </p:nvSpPr>
        <p:spPr>
          <a:xfrm>
            <a:off x="2266291" y="952500"/>
            <a:ext cx="9779001" cy="14351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61" name="Google Shape;61;p18"/>
          <p:cNvSpPr txBox="1"/>
          <p:nvPr>
            <p:ph idx="4"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62" name="Google Shape;62;p18"/>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3" name="Google Shape;63;p18"/>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chemeClr val="accent2"/>
        </a:solidFill>
      </p:bgPr>
    </p:bg>
    <p:spTree>
      <p:nvGrpSpPr>
        <p:cNvPr id="64" name="Shape 64"/>
        <p:cNvGrpSpPr/>
        <p:nvPr/>
      </p:nvGrpSpPr>
      <p:grpSpPr>
        <a:xfrm>
          <a:off x="0" y="0"/>
          <a:ext cx="0" cy="0"/>
          <a:chOff x="0" y="0"/>
          <a:chExt cx="0" cy="0"/>
        </a:xfrm>
      </p:grpSpPr>
      <p:sp>
        <p:nvSpPr>
          <p:cNvPr id="65" name="Google Shape;65;p19"/>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1"/>
              </a:buClr>
              <a:buSzPts val="2400"/>
              <a:buFont typeface="DM Sans"/>
              <a:buNone/>
              <a:defRPr b="1" sz="2400" cap="none">
                <a:solidFill>
                  <a:schemeClr val="dk1"/>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66" name="Google Shape;66;p19"/>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7" name="Google Shape;67;p19"/>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68" name="Google Shape;68;p19"/>
          <p:cNvSpPr txBox="1"/>
          <p:nvPr>
            <p:ph type="title"/>
          </p:nvPr>
        </p:nvSpPr>
        <p:spPr>
          <a:xfrm>
            <a:off x="2290522" y="4714421"/>
            <a:ext cx="20417078" cy="2651125"/>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idx="1"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533400" lvl="0" marL="457200" marR="0" rtl="0" algn="l">
              <a:lnSpc>
                <a:spcPct val="90000"/>
              </a:lnSpc>
              <a:spcBef>
                <a:spcPts val="4500"/>
              </a:spcBef>
              <a:spcAft>
                <a:spcPts val="0"/>
              </a:spcAft>
              <a:buClr>
                <a:schemeClr val="accent1"/>
              </a:buClr>
              <a:buSzPts val="4800"/>
              <a:buFont typeface="Arial"/>
              <a:buChar char="•"/>
              <a:defRPr b="0" i="0" sz="4800" u="none" cap="none" strike="noStrike">
                <a:solidFill>
                  <a:schemeClr val="dk2"/>
                </a:solidFill>
                <a:latin typeface="DM Sans"/>
                <a:ea typeface="DM Sans"/>
                <a:cs typeface="DM Sans"/>
                <a:sym typeface="DM Sans"/>
              </a:defRPr>
            </a:lvl1pPr>
            <a:lvl2pPr indent="-533400" lvl="1" marL="914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2pPr>
            <a:lvl3pPr indent="-533400" lvl="2" marL="1371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3pPr>
            <a:lvl4pPr indent="-533400" lvl="3" marL="1828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4pPr>
            <a:lvl5pPr indent="-533400" lvl="4" marL="22860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5pPr>
            <a:lvl6pPr indent="-533400" lvl="5" marL="27432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6pPr>
            <a:lvl7pPr indent="-533400" lvl="6" marL="3200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7pPr>
            <a:lvl8pPr indent="-533400" lvl="7" marL="3657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8pPr>
            <a:lvl9pPr indent="-533400" lvl="8" marL="4114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9pPr>
          </a:lstStyle>
          <a:p/>
        </p:txBody>
      </p:sp>
      <p:cxnSp>
        <p:nvCxnSpPr>
          <p:cNvPr id="7" name="Google Shape;7;p10"/>
          <p:cNvCxnSpPr/>
          <p:nvPr/>
        </p:nvCxnSpPr>
        <p:spPr>
          <a:xfrm flipH="1" rot="10800000">
            <a:off x="1497586" y="-29780"/>
            <a:ext cx="1" cy="13775559"/>
          </a:xfrm>
          <a:prstGeom prst="straightConnector1">
            <a:avLst/>
          </a:prstGeom>
          <a:noFill/>
          <a:ln cap="flat" cmpd="sng" w="12700">
            <a:solidFill>
              <a:srgbClr val="798397"/>
            </a:solidFill>
            <a:prstDash val="solid"/>
            <a:miter lim="400000"/>
            <a:headEnd len="sm" w="sm" type="none"/>
            <a:tailEnd len="sm" w="sm" type="none"/>
          </a:ln>
        </p:spPr>
      </p:cxnSp>
      <p:sp>
        <p:nvSpPr>
          <p:cNvPr id="8" name="Google Shape;8;p10"/>
          <p:cNvSpPr txBox="1"/>
          <p:nvPr/>
        </p:nvSpPr>
        <p:spPr>
          <a:xfrm>
            <a:off x="-46499" y="13217920"/>
            <a:ext cx="24476998" cy="527859"/>
          </a:xfrm>
          <a:prstGeom prst="rect">
            <a:avLst/>
          </a:prstGeom>
          <a:solidFill>
            <a:schemeClr val="dk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0"/>
              <a:buFont typeface="DM Sans"/>
              <a:buNone/>
            </a:pPr>
            <a:r>
              <a:rPr b="0" i="0" lang="en-IN" sz="1200" u="none" cap="none" strike="noStrike">
                <a:solidFill>
                  <a:srgbClr val="FFFFFF"/>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400" u="none" cap="none" strike="noStrike">
              <a:solidFill>
                <a:srgbClr val="000000"/>
              </a:solidFill>
              <a:latin typeface="Arial"/>
              <a:ea typeface="Arial"/>
              <a:cs typeface="Arial"/>
              <a:sym typeface="Arial"/>
            </a:endParaRPr>
          </a:p>
        </p:txBody>
      </p:sp>
      <p:sp>
        <p:nvSpPr>
          <p:cNvPr id="9" name="Google Shape;9;p1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10" name="Google Shape;10;p10"/>
          <p:cNvSpPr txBox="1"/>
          <p:nvPr>
            <p:ph type="title"/>
          </p:nvPr>
        </p:nvSpPr>
        <p:spPr>
          <a:xfrm>
            <a:off x="2290522" y="730250"/>
            <a:ext cx="20417078" cy="2651125"/>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8500"/>
              <a:buFont typeface="DM Sans"/>
              <a:buNone/>
              <a:defRPr b="1" i="0" sz="8500" u="none" cap="none" strike="noStrike">
                <a:solidFill>
                  <a:schemeClr val="accent1"/>
                </a:solidFill>
                <a:latin typeface="DM Sans"/>
                <a:ea typeface="DM Sans"/>
                <a:cs typeface="DM Sans"/>
                <a:sym typeface="DM Sans"/>
              </a:defRPr>
            </a:lvl1pPr>
            <a:lvl2pPr lvl="1"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2pPr>
            <a:lvl3pPr lvl="2"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3pPr>
            <a:lvl4pPr lvl="3"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4pPr>
            <a:lvl5pPr lvl="4"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5pPr>
            <a:lvl6pPr lvl="5"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6pPr>
            <a:lvl7pPr lvl="6"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7pPr>
            <a:lvl8pPr lvl="7"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8pPr>
            <a:lvl9pPr lvl="8"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1174776" y="4337720"/>
            <a:ext cx="21971004" cy="3595412"/>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8800"/>
              <a:buFont typeface="DM Sans"/>
              <a:buNone/>
            </a:pPr>
            <a:r>
              <a:rPr lang="en-IN" sz="8800"/>
              <a:t>Spenta ASSET TAGGING SYSTEM</a:t>
            </a:r>
            <a:br>
              <a:rPr lang="en-IN" sz="8800"/>
            </a:br>
            <a:r>
              <a:rPr lang="en-IN" sz="8800"/>
              <a:t>(SATS)</a:t>
            </a:r>
            <a:br>
              <a:rPr lang="en-IN" sz="8800"/>
            </a:br>
            <a:endParaRPr sz="8800"/>
          </a:p>
        </p:txBody>
      </p:sp>
      <p:sp>
        <p:nvSpPr>
          <p:cNvPr id="113" name="Google Shape;113;p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chemeClr val="dk2"/>
              </a:buClr>
              <a:buSzPts val="4000"/>
              <a:buNone/>
            </a:pPr>
            <a:r>
              <a:rPr lang="en-IN" sz="6000"/>
              <a:t>Project Status Report</a:t>
            </a:r>
            <a:endParaRPr/>
          </a:p>
          <a:p>
            <a:pPr indent="0" lvl="0" marL="0" rtl="0" algn="ctr">
              <a:lnSpc>
                <a:spcPct val="100000"/>
              </a:lnSpc>
              <a:spcBef>
                <a:spcPts val="0"/>
              </a:spcBef>
              <a:spcAft>
                <a:spcPts val="0"/>
              </a:spcAft>
              <a:buClr>
                <a:schemeClr val="dk2"/>
              </a:buClr>
              <a:buSzPts val="4000"/>
              <a:buNone/>
            </a:pPr>
            <a:r>
              <a:rPr lang="en-IN" sz="6000"/>
              <a:t>(18-Oct-2023)</a:t>
            </a:r>
            <a:endParaRPr/>
          </a:p>
        </p:txBody>
      </p:sp>
      <p:pic>
        <p:nvPicPr>
          <p:cNvPr descr="D:\U11\Indonesia\sstl_logo.png" id="114" name="Google Shape;114;p1"/>
          <p:cNvPicPr preferRelativeResize="0"/>
          <p:nvPr/>
        </p:nvPicPr>
        <p:blipFill rotWithShape="1">
          <a:blip r:embed="rId3">
            <a:alphaModFix/>
          </a:blip>
          <a:srcRect b="0" l="0" r="0" t="0"/>
          <a:stretch/>
        </p:blipFill>
        <p:spPr>
          <a:xfrm>
            <a:off x="5911771" y="12124487"/>
            <a:ext cx="6149699" cy="1132839"/>
          </a:xfrm>
          <a:prstGeom prst="rect">
            <a:avLst/>
          </a:prstGeom>
          <a:noFill/>
          <a:ln>
            <a:noFill/>
          </a:ln>
        </p:spPr>
      </p:pic>
      <p:pic>
        <p:nvPicPr>
          <p:cNvPr id="115" name="Google Shape;115;p1"/>
          <p:cNvPicPr preferRelativeResize="0"/>
          <p:nvPr/>
        </p:nvPicPr>
        <p:blipFill rotWithShape="1">
          <a:blip r:embed="rId4">
            <a:alphaModFix/>
          </a:blip>
          <a:srcRect b="0" l="0" r="0" t="0"/>
          <a:stretch/>
        </p:blipFill>
        <p:spPr>
          <a:xfrm>
            <a:off x="13256587" y="12052478"/>
            <a:ext cx="3543925" cy="12768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99" name="Google Shape;199;p5"/>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200" name="Google Shape;200;p5"/>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01" name="Google Shape;201;p5"/>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202" name="Google Shape;202;p5"/>
          <p:cNvGraphicFramePr/>
          <p:nvPr/>
        </p:nvGraphicFramePr>
        <p:xfrm>
          <a:off x="2038872" y="521296"/>
          <a:ext cx="3000000" cy="3000000"/>
        </p:xfrm>
        <a:graphic>
          <a:graphicData uri="http://schemas.openxmlformats.org/drawingml/2006/table">
            <a:tbl>
              <a:tblPr>
                <a:noFill/>
                <a:tableStyleId>{627826F5-8E2B-4824-B7C0-8815328EA49A}</a:tableStyleId>
              </a:tblPr>
              <a:tblGrid>
                <a:gridCol w="1696700"/>
                <a:gridCol w="2983800"/>
                <a:gridCol w="9376900"/>
                <a:gridCol w="6896900"/>
              </a:tblGrid>
              <a:tr h="39337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93375">
                <a:tc rowSpan="12">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1</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Mobile App</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General Feature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 Menu, Site Selection &amp;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5">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Related Processes</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Listing, Asset Details, Asset Addition, Tagging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Task List Page with Site-wise STN &amp; SRN tasks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SRN</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Audit</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List View with Site Search</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Detail &amp; Attributes views</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749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wise Passive &amp; Active Assets Views</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To Site Tagging Status View</a:t>
                      </a:r>
                      <a:endParaRPr b="0" i="0" sz="2500" u="none" cap="none" strike="noStrike">
                        <a:solidFill>
                          <a:srgbClr val="000000"/>
                        </a:solidFill>
                        <a:latin typeface="Calibri"/>
                        <a:ea typeface="Calibri"/>
                        <a:cs typeface="Calibri"/>
                        <a:sym typeface="Calibri"/>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Technician Mapping database table(Manually Maintained)</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&amp; Associated Site List</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 </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a:txBody>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375">
                <a:tc rowSpan="14">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2</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Asset View</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Map View</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 Search on Map</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Site View</a:t>
                      </a:r>
                      <a:endParaRPr b="0" i="0" sz="2400" u="none" cap="none" strike="noStrike">
                        <a:solidFill>
                          <a:srgbClr val="000000"/>
                        </a:solidFill>
                        <a:latin typeface="Calibri"/>
                        <a:ea typeface="Calibri"/>
                        <a:cs typeface="Calibri"/>
                        <a:sym typeface="Calibri"/>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Operator &amp; Associated Site List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History</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Search by Serial No. &amp; its current site location</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Movement History</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8">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Processes &amp; Process Maker for Pending Approvals</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Batch Process for Incremental Data synching in SATS Database (File Based Integration)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Creation for Mobile App based on FAR received input.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Submission from Mobile App for approval using PM.</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PM ticket submission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Missing(from Asset Audit)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Addition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Modification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Status update as Missing/Redundant/Defective (from Mobile App) Approval using PM &amp; Sending Update to FAR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208" name="Google Shape;208;p6"/>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209" name="Google Shape;209;p6"/>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10" name="Google Shape;210;p6"/>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211" name="Google Shape;211;p6"/>
          <p:cNvGraphicFramePr/>
          <p:nvPr/>
        </p:nvGraphicFramePr>
        <p:xfrm>
          <a:off x="2398912" y="1898228"/>
          <a:ext cx="3000000" cy="3000000"/>
        </p:xfrm>
        <a:graphic>
          <a:graphicData uri="http://schemas.openxmlformats.org/drawingml/2006/table">
            <a:tbl>
              <a:tblPr>
                <a:noFill/>
                <a:tableStyleId>{627826F5-8E2B-4824-B7C0-8815328EA49A}</a:tableStyleId>
              </a:tblPr>
              <a:tblGrid>
                <a:gridCol w="1679225"/>
                <a:gridCol w="3652300"/>
                <a:gridCol w="6758850"/>
                <a:gridCol w="6271700"/>
              </a:tblGrid>
              <a:tr h="434225">
                <a:tc>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a:t>
                      </a:r>
                      <a:endParaRPr sz="1400" u="none" cap="none" strike="noStrike"/>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Module</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Functional Area / Process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Detailed Functionalities / Use Cases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434225">
                <a:tc rowSpan="21">
                  <a:txBody>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Sprint 3</a:t>
                      </a:r>
                      <a:endParaRPr sz="1400" u="none" cap="none" strike="noStrike"/>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Modules &amp; Functions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Modules &amp; Module Functions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Modules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Roles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Edit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Disable &amp; Enable Roles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7">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Create User &amp; User Self Onboarding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View &amp; Modify Users</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Suspend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Reactivate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Delete User</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Reset</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Password Policy</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User Authentication</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Login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Forgot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Change Password</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ATS Web Portal</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Configuration Management</a:t>
                      </a:r>
                      <a:endParaRPr sz="1400" u="none" cap="none" strike="noStrike"/>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Asset Attribute Configuration</a:t>
                      </a:r>
                      <a:endParaRPr sz="1400" u="none" cap="none" strike="noStrike"/>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Site/Location Type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Dynamic Site/Location Attribute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Reason and Sub-reason Configuration</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521400">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Technician and Supervisor Mapping</a:t>
                      </a:r>
                      <a:endParaRPr sz="1400" u="none" cap="none" strike="noStrike"/>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DEVELOPMENT CONSIDERATION</a:t>
            </a:r>
            <a:endParaRPr/>
          </a:p>
        </p:txBody>
      </p:sp>
      <p:sp>
        <p:nvSpPr>
          <p:cNvPr id="217" name="Google Shape;217;p7"/>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218" name="Google Shape;218;p7"/>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Points confirmed in review meeting</a:t>
            </a:r>
            <a:endParaRPr sz="7200"/>
          </a:p>
        </p:txBody>
      </p:sp>
      <p:sp>
        <p:nvSpPr>
          <p:cNvPr id="219" name="Google Shape;219;p7"/>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3600"/>
              <a:buFont typeface="Arial"/>
              <a:buNone/>
            </a:pPr>
            <a:r>
              <a:rPr b="1" i="0" lang="en-IN" sz="3600" u="sng" cap="none" strike="noStrike">
                <a:solidFill>
                  <a:srgbClr val="7030A0"/>
                </a:solidFill>
                <a:latin typeface="DM Sans"/>
                <a:ea typeface="DM Sans"/>
                <a:cs typeface="DM Sans"/>
                <a:sym typeface="DM Sans"/>
              </a:rPr>
              <a:t>Points discussed in Review Meetings (to be considered for development)</a:t>
            </a:r>
            <a:r>
              <a:rPr b="1" i="0" lang="en-IN" sz="3600" u="none" cap="none" strike="noStrike">
                <a:solidFill>
                  <a:srgbClr val="7030A0"/>
                </a:solidFill>
                <a:latin typeface="DM Sans"/>
                <a:ea typeface="DM Sans"/>
                <a:cs typeface="DM Sans"/>
                <a:sym typeface="DM Sans"/>
              </a:rPr>
              <a:t>:</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Batch Process approval feature needs to be done by integrating with Process Maker. All these approval activities would be carried out individually (not in bulk) one at a time using Process Maker.</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For </a:t>
            </a:r>
            <a:r>
              <a:rPr b="0" i="0" lang="en-IN" sz="2800" u="none" cap="none" strike="sngStrike">
                <a:solidFill>
                  <a:srgbClr val="002060"/>
                </a:solidFill>
                <a:latin typeface="DM Sans"/>
                <a:ea typeface="DM Sans"/>
                <a:cs typeface="DM Sans"/>
                <a:sym typeface="DM Sans"/>
              </a:rPr>
              <a:t>Asset Addition,</a:t>
            </a:r>
            <a:r>
              <a:rPr b="0" i="0" lang="en-IN" sz="2800" u="none" cap="none" strike="noStrike">
                <a:solidFill>
                  <a:srgbClr val="002060"/>
                </a:solidFill>
                <a:latin typeface="DM Sans"/>
                <a:ea typeface="DM Sans"/>
                <a:cs typeface="DM Sans"/>
                <a:sym typeface="DM Sans"/>
              </a:rPr>
              <a:t> STN and SRN asset data must be present in SATS database.</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Technician Master screen is not required. These data would be maintained in a backend table manually.</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There won’t be any update/modification feature in SATS Web Portal.</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Audit activity will be initiated from Mobile App and to be done by Supervisors.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STN/SRN tasks would be associated with Sites and not to any technician. Any technician can work on such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Only 2-level Asset hierarchy will be supported and hence a child asset won’t have further child assets.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Each Parent and its child would have separate individual STN/SRN tasks.</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In Web Portal, there will not be any Asset Wise View &amp; its associated items. Instead following new features needs to be incorporated:</a:t>
            </a:r>
            <a:endParaRPr b="0" i="0" sz="1400" u="none" cap="none" strike="noStrike">
              <a:solidFill>
                <a:srgbClr val="000000"/>
              </a:solidFill>
              <a:latin typeface="Arial"/>
              <a:ea typeface="Arial"/>
              <a:cs typeface="Arial"/>
              <a:sym typeface="Arial"/>
            </a:endParaRPr>
          </a:p>
          <a:p>
            <a:pPr indent="-198434"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Technician To Site Tagging Status (Screen Finalized)</a:t>
            </a:r>
            <a:endParaRPr b="0" i="0" sz="1400" u="none" cap="none" strike="noStrike">
              <a:solidFill>
                <a:srgbClr val="000000"/>
              </a:solidFill>
              <a:latin typeface="Arial"/>
              <a:ea typeface="Arial"/>
              <a:cs typeface="Arial"/>
              <a:sym typeface="Arial"/>
            </a:endParaRPr>
          </a:p>
          <a:p>
            <a:pPr indent="-198434"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Operator Site View (Screen Finalized)</a:t>
            </a:r>
            <a:endParaRPr b="0" i="0" sz="1400" u="none" cap="none" strike="noStrike">
              <a:solidFill>
                <a:srgbClr val="000000"/>
              </a:solidFill>
              <a:latin typeface="Arial"/>
              <a:ea typeface="Arial"/>
              <a:cs typeface="Arial"/>
              <a:sym typeface="Arial"/>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FF0000"/>
                </a:solidFill>
                <a:latin typeface="DM Sans"/>
                <a:ea typeface="DM Sans"/>
                <a:cs typeface="DM Sans"/>
                <a:sym typeface="DM Sans"/>
              </a:rPr>
              <a:t>For Asset Addition, asset data may not be present in SATS database. Technician would be able to add a new asset present at the site but not present at the SATS database.</a:t>
            </a:r>
            <a:endParaRPr b="0" i="0" sz="2800" u="none" cap="none" strike="noStrike">
              <a:solidFill>
                <a:srgbClr val="FF0000"/>
              </a:solidFill>
              <a:latin typeface="DM Sans"/>
              <a:ea typeface="DM Sans"/>
              <a:cs typeface="DM Sans"/>
              <a:sym typeface="DM Sans"/>
            </a:endParaRPr>
          </a:p>
          <a:p>
            <a:pPr indent="-20634" lvl="5" marL="914401" marR="0" rtl="0" algn="l">
              <a:lnSpc>
                <a:spcPct val="100000"/>
              </a:lnSpc>
              <a:spcBef>
                <a:spcPts val="0"/>
              </a:spcBef>
              <a:spcAft>
                <a:spcPts val="0"/>
              </a:spcAft>
              <a:buClr>
                <a:srgbClr val="000000"/>
              </a:buClr>
              <a:buSzPts val="2800"/>
              <a:buFont typeface="Noto Sans Symbols"/>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220" name="Google Shape;220;p7"/>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221" name="Google Shape;221;p7"/>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HIGH LEVEL PLAN</a:t>
            </a:r>
            <a:endParaRPr/>
          </a:p>
        </p:txBody>
      </p:sp>
      <p:sp>
        <p:nvSpPr>
          <p:cNvPr id="121" name="Google Shape;121;p2"/>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22" name="Google Shape;122;p2"/>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Timeline</a:t>
            </a:r>
            <a:endParaRPr/>
          </a:p>
        </p:txBody>
      </p:sp>
      <p:pic>
        <p:nvPicPr>
          <p:cNvPr descr="D:\U11\Indonesia\sstl_logo.png" id="123" name="Google Shape;123;p2"/>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25" name="Google Shape;125;p2"/>
          <p:cNvSpPr/>
          <p:nvPr/>
        </p:nvSpPr>
        <p:spPr>
          <a:xfrm>
            <a:off x="20135720" y="63466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graphicFrame>
        <p:nvGraphicFramePr>
          <p:cNvPr id="126" name="Google Shape;126;p2"/>
          <p:cNvGraphicFramePr/>
          <p:nvPr/>
        </p:nvGraphicFramePr>
        <p:xfrm>
          <a:off x="1716101" y="2096980"/>
          <a:ext cx="3000000" cy="3000000"/>
        </p:xfrm>
        <a:graphic>
          <a:graphicData uri="http://schemas.openxmlformats.org/drawingml/2006/table">
            <a:tbl>
              <a:tblPr>
                <a:noFill/>
                <a:tableStyleId>{627826F5-8E2B-4824-B7C0-8815328EA49A}</a:tableStyleId>
              </a:tblPr>
              <a:tblGrid>
                <a:gridCol w="4673700"/>
                <a:gridCol w="481350"/>
                <a:gridCol w="481350"/>
                <a:gridCol w="481350"/>
                <a:gridCol w="481350"/>
                <a:gridCol w="481350"/>
                <a:gridCol w="481350"/>
                <a:gridCol w="481350"/>
                <a:gridCol w="481350"/>
                <a:gridCol w="481350"/>
                <a:gridCol w="614700"/>
                <a:gridCol w="614700"/>
                <a:gridCol w="614700"/>
                <a:gridCol w="614700"/>
                <a:gridCol w="614700"/>
                <a:gridCol w="614700"/>
                <a:gridCol w="614700"/>
                <a:gridCol w="614700"/>
                <a:gridCol w="614700"/>
                <a:gridCol w="614700"/>
                <a:gridCol w="614700"/>
                <a:gridCol w="614700"/>
                <a:gridCol w="614700"/>
                <a:gridCol w="614700"/>
                <a:gridCol w="614700"/>
                <a:gridCol w="614700"/>
                <a:gridCol w="614700"/>
                <a:gridCol w="614700"/>
                <a:gridCol w="624450"/>
                <a:gridCol w="624450"/>
                <a:gridCol w="624450"/>
              </a:tblGrid>
              <a:tr h="2169775">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Week Ending</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28-04-2023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05-05-2023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12-05-2023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19-05-2023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26-05-2023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02-06-2023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09-06-2023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16-06-2023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23-06-2023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30-06-2023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07-07-2023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14-07-2023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21-07-2023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28-07-2023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04-08-2023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11-08-2023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18-08-2023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25-08-2023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01-09-2023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08-09-2023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15-09-2023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22-09-2023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29-09-2023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06-10-2023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13-10-2023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20-10-2023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27-10-2023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03-11-2023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10-11-2023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617975">
                <a:tc>
                  <a:txBody>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000000"/>
                          </a:solidFill>
                          <a:latin typeface="Calibri"/>
                          <a:ea typeface="Calibri"/>
                          <a:cs typeface="Calibri"/>
                          <a:sym typeface="Calibri"/>
                        </a:rPr>
                        <a:t>Activities</a:t>
                      </a:r>
                      <a:endParaRPr sz="1400" u="none" cap="none" strike="noStrike"/>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W19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W21</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W22</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W23</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W24</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W25</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W26</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W27</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W28</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W29</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W30</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96130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Solution Designing (FS/HLD, Mock Screens)</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gridSpan="4">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5">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alibri"/>
                          <a:ea typeface="Calibri"/>
                          <a:cs typeface="Calibri"/>
                          <a:sym typeface="Calibri"/>
                        </a:rPr>
                        <a:t>Durgapuja Week</a:t>
                      </a:r>
                      <a:endParaRPr sz="1400" u="none" cap="none" strike="noStrike"/>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06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1</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a:txBody>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06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2</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17">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80650">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Sprint 3</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vMerge="1"/>
                <a:tc>
                  <a:txBody>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494375">
                <a:tc>
                  <a:txBody>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Testing, Bug Fixing</a:t>
                      </a:r>
                      <a:endParaRPr sz="1400" u="none" cap="none" strike="noStrike"/>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sz="1400" u="none" cap="none" strike="noStrike"/>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23">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vMerge="1"/>
                <a:tc gridSpan="2">
                  <a:txBody>
                    <a:bodyPr/>
                    <a:lstStyle/>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000000"/>
                          </a:solidFill>
                          <a:latin typeface="Calibri"/>
                          <a:ea typeface="Calibri"/>
                          <a:cs typeface="Calibri"/>
                          <a:sym typeface="Calibri"/>
                        </a:rPr>
                        <a:t> </a:t>
                      </a:r>
                      <a:endParaRPr sz="1400" u="none" cap="none" strike="noStrike"/>
                    </a:p>
                  </a:txBody>
                  <a:tcPr marT="9325" marB="0" marR="9325" marL="93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r>
            </a:tbl>
          </a:graphicData>
        </a:graphic>
      </p:graphicFrame>
      <p:sp>
        <p:nvSpPr>
          <p:cNvPr id="127" name="Google Shape;127;p2"/>
          <p:cNvSpPr/>
          <p:nvPr/>
        </p:nvSpPr>
        <p:spPr>
          <a:xfrm>
            <a:off x="20186520" y="63466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128" name="Google Shape;128;p2"/>
          <p:cNvSpPr/>
          <p:nvPr/>
        </p:nvSpPr>
        <p:spPr>
          <a:xfrm>
            <a:off x="21418320" y="68294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129" name="Google Shape;129;p2"/>
          <p:cNvSpPr/>
          <p:nvPr/>
        </p:nvSpPr>
        <p:spPr>
          <a:xfrm>
            <a:off x="23278900" y="7312201"/>
            <a:ext cx="432000" cy="432000"/>
          </a:xfrm>
          <a:prstGeom prst="star5">
            <a:avLst>
              <a:gd fmla="val 19098" name="adj"/>
              <a:gd fmla="val 105146" name="hf"/>
              <a:gd fmla="val 110557" name="vf"/>
            </a:avLst>
          </a:prstGeom>
          <a:solidFill>
            <a:schemeClr val="accent2"/>
          </a:solidFill>
          <a:ln cap="flat" cmpd="sng" w="25400">
            <a:solidFill>
              <a:srgbClr val="6D8F4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35" name="Google Shape;135;p2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36" name="Google Shape;136;p28"/>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37" name="Google Shape;137;p2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38" name="Google Shape;138;p2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39" name="Google Shape;139;p28"/>
          <p:cNvSpPr txBox="1"/>
          <p:nvPr/>
        </p:nvSpPr>
        <p:spPr>
          <a:xfrm>
            <a:off x="2290523" y="1748125"/>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40" name="Google Shape;140;p28"/>
          <p:cNvGraphicFramePr/>
          <p:nvPr/>
        </p:nvGraphicFramePr>
        <p:xfrm>
          <a:off x="1902942" y="2875225"/>
          <a:ext cx="3000000" cy="3000000"/>
        </p:xfrm>
        <a:graphic>
          <a:graphicData uri="http://schemas.openxmlformats.org/drawingml/2006/table">
            <a:tbl>
              <a:tblPr bandRow="1" firstRow="1">
                <a:noFill/>
                <a:tableStyleId>{682E93B0-57BA-4F3C-A720-40531B4DEED2}</a:tableStyleId>
              </a:tblPr>
              <a:tblGrid>
                <a:gridCol w="14333825"/>
                <a:gridCol w="2224225"/>
                <a:gridCol w="2275325"/>
                <a:gridCol w="232140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Site Technician Mapping Upload</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18-08-2023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22-08-2023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new Asset Task Creation</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Site Transfer Note (STN) Task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Batch Process: Add Site Return Note (SRN) Task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23-08-2023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latin typeface="Arial"/>
                          <a:ea typeface="Arial"/>
                          <a:cs typeface="Arial"/>
                          <a:sym typeface="Arial"/>
                        </a:rPr>
                        <a:t>28-08-2023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5"/>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STN Task Closure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29-08-2023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0</a:t>
                      </a:r>
                      <a:r>
                        <a:rPr lang="en-IN" sz="2800" u="none" cap="none" strike="noStrike">
                          <a:solidFill>
                            <a:schemeClr val="dk2"/>
                          </a:solidFill>
                          <a:latin typeface="Arial"/>
                          <a:ea typeface="Arial"/>
                          <a:cs typeface="Arial"/>
                          <a:sym typeface="Arial"/>
                        </a:rPr>
                        <a:t>8</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5"/>
                        </a:solidFill>
                        <a:latin typeface="DM Sans"/>
                        <a:ea typeface="DM Sans"/>
                        <a:cs typeface="DM Sans"/>
                        <a:sym typeface="DM Sans"/>
                      </a:endParaRPr>
                    </a:p>
                  </a:txBody>
                  <a:tcPr marT="45725" marB="45725" marR="91450" marL="91450">
                    <a:solidFill>
                      <a:schemeClr val="lt2"/>
                    </a:solidFill>
                  </a:tcPr>
                </a:tc>
              </a:tr>
              <a:tr h="4039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STN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28920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STN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2494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SRN Task Closure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11</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1</a:t>
                      </a:r>
                      <a:r>
                        <a:rPr lang="en-IN" sz="2800" u="none" cap="none" strike="noStrike">
                          <a:solidFill>
                            <a:schemeClr val="dk2"/>
                          </a:solidFill>
                          <a:latin typeface="Arial"/>
                          <a:ea typeface="Arial"/>
                          <a:cs typeface="Arial"/>
                          <a:sym typeface="Arial"/>
                        </a:rPr>
                        <a:t>5</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13875">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SRN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680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SRN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118825">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Additional Item Asset Batch Process:</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1</a:t>
                      </a:r>
                      <a:r>
                        <a:rPr lang="en-IN" sz="2800" u="none" cap="none" strike="noStrike">
                          <a:solidFill>
                            <a:schemeClr val="dk2"/>
                          </a:solidFill>
                          <a:latin typeface="Arial"/>
                          <a:ea typeface="Arial"/>
                          <a:cs typeface="Arial"/>
                          <a:sym typeface="Arial"/>
                        </a:rPr>
                        <a:t>8</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20</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Mobile App: New Asset Addition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solidFill>
                      <a:srgbClr val="00B05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PM: From PM, Asset Addition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solidFill>
                      <a:srgbClr val="00B050"/>
                    </a:solidFill>
                  </a:tcPr>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sz="2800" u="none" cap="none" strike="noStrike">
                        <a:solidFill>
                          <a:schemeClr val="dk2"/>
                        </a:solidFill>
                      </a:endParaRPr>
                    </a:p>
                  </a:txBody>
                  <a:tcPr marT="45725" marB="45725" marR="91450" marL="91450">
                    <a:solidFill>
                      <a:srgbClr val="00B05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46" name="Google Shape;146;p3"/>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47" name="Google Shape;147;p3"/>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48" name="Google Shape;148;p3"/>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49" name="Google Shape;149;p3"/>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50" name="Google Shape;150;p3"/>
          <p:cNvSpPr txBox="1"/>
          <p:nvPr/>
        </p:nvSpPr>
        <p:spPr>
          <a:xfrm>
            <a:off x="2290523" y="1723411"/>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#2 Activities</a:t>
            </a:r>
            <a:endParaRPr b="0" i="0" sz="1400" u="none" cap="none" strike="noStrike">
              <a:solidFill>
                <a:srgbClr val="000000"/>
              </a:solidFill>
              <a:latin typeface="Arial"/>
              <a:ea typeface="Arial"/>
              <a:cs typeface="Arial"/>
              <a:sym typeface="Arial"/>
            </a:endParaRPr>
          </a:p>
        </p:txBody>
      </p:sp>
      <p:graphicFrame>
        <p:nvGraphicFramePr>
          <p:cNvPr id="151" name="Google Shape;151;p3"/>
          <p:cNvGraphicFramePr/>
          <p:nvPr/>
        </p:nvGraphicFramePr>
        <p:xfrm>
          <a:off x="1902942" y="2949367"/>
          <a:ext cx="3000000" cy="3000000"/>
        </p:xfrm>
        <a:graphic>
          <a:graphicData uri="http://schemas.openxmlformats.org/drawingml/2006/table">
            <a:tbl>
              <a:tblPr bandRow="1" firstRow="1">
                <a:noFill/>
                <a:tableStyleId>{682E93B0-57BA-4F3C-A720-40531B4DEED2}</a:tableStyleId>
              </a:tblPr>
              <a:tblGrid>
                <a:gridCol w="14333825"/>
                <a:gridCol w="2224225"/>
                <a:gridCol w="2275325"/>
                <a:gridCol w="232140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Inventory FAR Mismatch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latin typeface="Arial"/>
                          <a:ea typeface="Arial"/>
                          <a:cs typeface="Arial"/>
                          <a:sym typeface="Arial"/>
                        </a:rPr>
                        <a:t>21</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2</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Mobile App: Asset Modification (including Asset Status update as Missing/Redundant/Defective)    Task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800"/>
                        <a:buFont typeface="Arial"/>
                        <a:buNone/>
                      </a:pPr>
                      <a:r>
                        <a:rPr b="0" i="0" lang="en-IN" sz="2400" u="none" cap="none" strike="noStrike">
                          <a:solidFill>
                            <a:schemeClr val="dk2"/>
                          </a:solidFill>
                          <a:latin typeface="Arial"/>
                          <a:ea typeface="Arial"/>
                          <a:cs typeface="Arial"/>
                          <a:sym typeface="Arial"/>
                        </a:rPr>
                        <a:t>        PM: From PM, Asset Modification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solidFill>
                      <a:srgbClr val="00B050"/>
                    </a:solidFill>
                  </a:tcPr>
                </a:tc>
              </a:tr>
              <a:tr h="4039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Batch Process: Then ATS to update FAR (file based integration).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sz="1400" u="none" cap="none" strike="noStrike"/>
                    </a:p>
                  </a:txBody>
                  <a:tcPr marT="45725" marB="45725" marR="91450" marL="91450">
                    <a:solidFill>
                      <a:srgbClr val="00B050"/>
                    </a:solidFill>
                  </a:tcPr>
                </a:tc>
              </a:tr>
              <a:tr h="289200">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Asset Audit Batch Process: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5</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2</a:t>
                      </a:r>
                      <a:r>
                        <a:rPr lang="en-IN" sz="2800" u="none" cap="none" strike="noStrike">
                          <a:solidFill>
                            <a:schemeClr val="dk2"/>
                          </a:solidFill>
                          <a:latin typeface="Arial"/>
                          <a:ea typeface="Arial"/>
                          <a:cs typeface="Arial"/>
                          <a:sym typeface="Arial"/>
                        </a:rPr>
                        <a:t>9</a:t>
                      </a:r>
                      <a:r>
                        <a:rPr b="0" i="0" lang="en-IN" sz="2800" u="none" cap="none" strike="noStrike">
                          <a:solidFill>
                            <a:schemeClr val="dk2"/>
                          </a:solidFill>
                          <a:latin typeface="Arial"/>
                          <a:ea typeface="Arial"/>
                          <a:cs typeface="Arial"/>
                          <a:sym typeface="Arial"/>
                        </a:rPr>
                        <a:t>-09-2023</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r h="2494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Mobile App: Audit Submission from Mobile App for approval using PM and PM ticket creation.</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358150">
                <a:tc>
                  <a:txBody>
                    <a:bodyPr/>
                    <a:lstStyle/>
                    <a:p>
                      <a:pPr indent="0" lvl="0" marL="0" marR="0" rtl="0" algn="l">
                        <a:lnSpc>
                          <a:spcPct val="100000"/>
                        </a:lnSpc>
                        <a:spcBef>
                          <a:spcPts val="0"/>
                        </a:spcBef>
                        <a:spcAft>
                          <a:spcPts val="0"/>
                        </a:spcAft>
                        <a:buClr>
                          <a:srgbClr val="000000"/>
                        </a:buClr>
                        <a:buSzPts val="2000"/>
                        <a:buFont typeface="Arial"/>
                        <a:buNone/>
                      </a:pPr>
                      <a:r>
                        <a:rPr b="0" i="0" lang="en-IN" sz="2400" u="none" cap="none" strike="noStrike">
                          <a:solidFill>
                            <a:schemeClr val="dk2"/>
                          </a:solidFill>
                          <a:latin typeface="Arial"/>
                          <a:ea typeface="Arial"/>
                          <a:cs typeface="Arial"/>
                          <a:sym typeface="Arial"/>
                        </a:rPr>
                        <a:t>        PM: From PM, Asset Audit ticket submission to update ATS.</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213875">
                <a:tc>
                  <a:txBody>
                    <a:bodyPr/>
                    <a:lstStyle/>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57" name="Google Shape;157;p29"/>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58" name="Google Shape;158;p29"/>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59" name="Google Shape;159;p29"/>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60" name="Google Shape;160;p29"/>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61" name="Google Shape;161;p29"/>
          <p:cNvSpPr txBox="1"/>
          <p:nvPr/>
        </p:nvSpPr>
        <p:spPr>
          <a:xfrm>
            <a:off x="2290523" y="2019979"/>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Sprint #3 Activities</a:t>
            </a:r>
            <a:endParaRPr b="0" i="0" sz="1400" u="none" cap="none" strike="noStrike">
              <a:solidFill>
                <a:srgbClr val="000000"/>
              </a:solidFill>
              <a:latin typeface="Arial"/>
              <a:ea typeface="Arial"/>
              <a:cs typeface="Arial"/>
              <a:sym typeface="Arial"/>
            </a:endParaRPr>
          </a:p>
        </p:txBody>
      </p:sp>
      <p:graphicFrame>
        <p:nvGraphicFramePr>
          <p:cNvPr id="162" name="Google Shape;162;p29"/>
          <p:cNvGraphicFramePr/>
          <p:nvPr/>
        </p:nvGraphicFramePr>
        <p:xfrm>
          <a:off x="2432650" y="3320077"/>
          <a:ext cx="3000000" cy="3000000"/>
        </p:xfrm>
        <a:graphic>
          <a:graphicData uri="http://schemas.openxmlformats.org/drawingml/2006/table">
            <a:tbl>
              <a:tblPr bandRow="1" firstRow="1">
                <a:noFill/>
                <a:tableStyleId>{682E93B0-57BA-4F3C-A720-40531B4DEED2}</a:tableStyleId>
              </a:tblPr>
              <a:tblGrid>
                <a:gridCol w="12709300"/>
                <a:gridCol w="2507700"/>
                <a:gridCol w="2625825"/>
                <a:gridCol w="2566750"/>
              </a:tblGrid>
              <a:tr h="152350">
                <a:tc>
                  <a:txBody>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Start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End 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00000"/>
                          </a:solidFill>
                          <a:latin typeface="Arial"/>
                          <a:ea typeface="Arial"/>
                          <a:cs typeface="Arial"/>
                          <a:sym typeface="Arial"/>
                        </a:rPr>
                        <a:t>Status</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UI Design </a:t>
                      </a:r>
                      <a:endParaRPr b="0" sz="2800" u="none" cap="none" strike="noStrike">
                        <a:solidFill>
                          <a:schemeClr val="dk2"/>
                        </a:solidFill>
                      </a:endParaRPr>
                    </a:p>
                    <a:p>
                      <a:pPr indent="0" lvl="0" marL="0" marR="0" rtl="0" algn="l">
                        <a:lnSpc>
                          <a:spcPct val="100000"/>
                        </a:lnSpc>
                        <a:spcBef>
                          <a:spcPts val="0"/>
                        </a:spcBef>
                        <a:spcAft>
                          <a:spcPts val="0"/>
                        </a:spcAft>
                        <a:buClr>
                          <a:srgbClr val="000000"/>
                        </a:buClr>
                        <a:buSzPts val="2800"/>
                        <a:buFont typeface="Arial"/>
                        <a:buNone/>
                      </a:pPr>
                      <a:r>
                        <a:rPr b="0" i="0" lang="en-IN" sz="2000" u="none" cap="none" strike="noStrike">
                          <a:solidFill>
                            <a:schemeClr val="dk2"/>
                          </a:solidFill>
                          <a:latin typeface="DM Sans"/>
                          <a:ea typeface="DM Sans"/>
                          <a:cs typeface="DM Sans"/>
                          <a:sym typeface="DM Sans"/>
                        </a:rPr>
                        <a:t>(Mock screen design, C</a:t>
                      </a:r>
                      <a:r>
                        <a:rPr b="0" i="0" lang="en-IN" sz="2000" u="none" cap="none" strike="noStrike">
                          <a:solidFill>
                            <a:srgbClr val="000000"/>
                          </a:solidFill>
                          <a:latin typeface="Arial"/>
                          <a:ea typeface="Arial"/>
                          <a:cs typeface="Arial"/>
                          <a:sym typeface="Arial"/>
                        </a:rPr>
                        <a:t>overt screen design to responsive HTML</a:t>
                      </a:r>
                      <a:r>
                        <a:rPr b="0" i="0" lang="en-IN" sz="2000" u="none" cap="none" strike="noStrike">
                          <a:solidFill>
                            <a:schemeClr val="dk2"/>
                          </a:solidFill>
                          <a:latin typeface="DM Sans"/>
                          <a:ea typeface="DM Sans"/>
                          <a:cs typeface="DM Sans"/>
                          <a:sym typeface="DM Sans"/>
                        </a:rPr>
                        <a:t>)</a:t>
                      </a:r>
                      <a:endParaRPr b="0" i="0" sz="20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11-09-2023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20-09-2023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Module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View Module and Module Functions</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21-09-2023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25-09-2023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Role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Role, Role-Module-Function mapping, Disable &amp; Enable of module &amp; function</a:t>
                      </a:r>
                      <a:r>
                        <a:rPr b="0" i="0" lang="en-IN" sz="2000" u="none" cap="none" strike="noStrike">
                          <a:solidFill>
                            <a:schemeClr val="dk2"/>
                          </a:solidFill>
                          <a:latin typeface="Arial"/>
                          <a:ea typeface="Arial"/>
                          <a:cs typeface="Arial"/>
                          <a:sym typeface="Arial"/>
                        </a:rPr>
                        <a:t>)</a:t>
                      </a:r>
                      <a:endParaRPr b="0" i="0" sz="20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26-09-2023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03-10-2023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2"/>
                        </a:solidFill>
                        <a:latin typeface="DM Sans"/>
                        <a:ea typeface="DM Sans"/>
                        <a:cs typeface="DM Sans"/>
                        <a:sym typeface="DM Sans"/>
                      </a:endParaRPr>
                    </a:p>
                  </a:txBody>
                  <a:tcPr marT="45725" marB="45725" marR="91450" marL="91450">
                    <a:solidFill>
                      <a:srgbClr val="00B050"/>
                    </a:solidFill>
                  </a:tcPr>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Arial"/>
                          <a:ea typeface="Arial"/>
                          <a:cs typeface="Arial"/>
                          <a:sym typeface="Arial"/>
                        </a:rPr>
                        <a:t>User Management</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2"/>
                          </a:solidFill>
                          <a:latin typeface="Arial"/>
                          <a:ea typeface="Arial"/>
                          <a:cs typeface="Arial"/>
                          <a:sym typeface="Arial"/>
                        </a:rPr>
                        <a:t>(</a:t>
                      </a:r>
                      <a:r>
                        <a:rPr b="0" i="0" lang="en-IN" sz="2000" u="none" cap="none" strike="noStrike">
                          <a:solidFill>
                            <a:srgbClr val="000000"/>
                          </a:solidFill>
                          <a:latin typeface="Arial"/>
                          <a:ea typeface="Arial"/>
                          <a:cs typeface="Arial"/>
                          <a:sym typeface="Arial"/>
                        </a:rPr>
                        <a:t>Create, View &amp; Modify User</a:t>
                      </a:r>
                      <a:r>
                        <a:rPr b="0" i="0" lang="en-IN" sz="2000" u="none" cap="none" strike="noStrike">
                          <a:solidFill>
                            <a:schemeClr val="dk2"/>
                          </a:solidFill>
                          <a:latin typeface="Arial"/>
                          <a:ea typeface="Arial"/>
                          <a:cs typeface="Arial"/>
                          <a:sym typeface="Arial"/>
                        </a:rPr>
                        <a:t>, </a:t>
                      </a:r>
                      <a:r>
                        <a:rPr b="0" i="0" lang="en-IN" sz="2000" u="none" cap="none" strike="noStrike">
                          <a:solidFill>
                            <a:srgbClr val="000000"/>
                          </a:solidFill>
                          <a:latin typeface="Arial"/>
                          <a:ea typeface="Arial"/>
                          <a:cs typeface="Arial"/>
                          <a:sym typeface="Arial"/>
                        </a:rPr>
                        <a:t>Suspend, Reactivate &amp; Delete User, User-Role association, Password Policy, User Login, Forgot Password with reset of password, Change Password)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04-10-2023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19-10-2023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WIP</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lang="en-IN" sz="2800" u="none" cap="none" strike="noStrike">
                          <a:solidFill>
                            <a:schemeClr val="dk2"/>
                          </a:solidFill>
                        </a:rPr>
                        <a:t>I</a:t>
                      </a:r>
                      <a:r>
                        <a:rPr b="0" i="0" lang="en-IN" sz="2800" u="none" cap="none" strike="noStrike">
                          <a:solidFill>
                            <a:schemeClr val="dk2"/>
                          </a:solidFill>
                          <a:latin typeface="Arial"/>
                          <a:ea typeface="Arial"/>
                          <a:cs typeface="Arial"/>
                          <a:sym typeface="Arial"/>
                        </a:rPr>
                        <a:t>ssue Closure Activities (Sprint#2 and Sprint#3)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30-10-2023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10-11-2023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2"/>
                          </a:solidFill>
                          <a:latin typeface="DM Sans"/>
                          <a:ea typeface="DM Sans"/>
                          <a:cs typeface="DM Sans"/>
                          <a:sym typeface="DM Sans"/>
                        </a:rPr>
                        <a:t>WIP</a:t>
                      </a:r>
                      <a:endParaRPr b="0" i="0" sz="2800" u="none" cap="none" strike="noStrike">
                        <a:solidFill>
                          <a:schemeClr val="dk2"/>
                        </a:solidFill>
                        <a:latin typeface="DM Sans"/>
                        <a:ea typeface="DM Sans"/>
                        <a:cs typeface="DM Sans"/>
                        <a:sym typeface="DM Sans"/>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RISK &amp; Dependencies</a:t>
            </a:r>
            <a:endParaRPr/>
          </a:p>
        </p:txBody>
      </p:sp>
      <p:sp>
        <p:nvSpPr>
          <p:cNvPr id="168" name="Google Shape;168;p4"/>
          <p:cNvSpPr txBox="1"/>
          <p:nvPr/>
        </p:nvSpPr>
        <p:spPr>
          <a:xfrm>
            <a:off x="23660100" y="12878914"/>
            <a:ext cx="723900"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69" name="Google Shape;169;p4"/>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70" name="Google Shape;170;p4"/>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71" name="Google Shape;171;p4"/>
          <p:cNvGraphicFramePr/>
          <p:nvPr/>
        </p:nvGraphicFramePr>
        <p:xfrm>
          <a:off x="2029861" y="1921038"/>
          <a:ext cx="3000000" cy="3000000"/>
        </p:xfrm>
        <a:graphic>
          <a:graphicData uri="http://schemas.openxmlformats.org/drawingml/2006/table">
            <a:tbl>
              <a:tblPr>
                <a:noFill/>
                <a:tableStyleId>{682E93B0-57BA-4F3C-A720-40531B4DEED2}</a:tableStyleId>
              </a:tblPr>
              <a:tblGrid>
                <a:gridCol w="740525"/>
                <a:gridCol w="2541700"/>
                <a:gridCol w="1911175"/>
                <a:gridCol w="1757600"/>
                <a:gridCol w="1905675"/>
                <a:gridCol w="1604525"/>
                <a:gridCol w="1949575"/>
                <a:gridCol w="3657600"/>
                <a:gridCol w="1880550"/>
                <a:gridCol w="1483750"/>
                <a:gridCol w="2415400"/>
              </a:tblGrid>
              <a:tr h="1177500">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Sl.</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Risks Identified</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Initiation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Module/</a:t>
                      </a:r>
                      <a:endParaRPr b="1" sz="3200" u="none" cap="none" strike="noStrike"/>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Phase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Risk category</a:t>
                      </a:r>
                      <a:endParaRPr sz="1400" u="none" cap="none" strike="noStrike"/>
                    </a:p>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 </a:t>
                      </a:r>
                      <a:endParaRPr b="1" sz="3200" u="none" cap="none" strike="noStrike">
                        <a:latin typeface="Arial"/>
                        <a:ea typeface="Arial"/>
                        <a:cs typeface="Arial"/>
                        <a:sym typeface="Arial"/>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latin typeface="Arial"/>
                          <a:ea typeface="Arial"/>
                          <a:cs typeface="Arial"/>
                          <a:sym typeface="Arial"/>
                        </a:rPr>
                        <a:t>Impact</a:t>
                      </a:r>
                      <a:endParaRPr b="1" sz="3200" u="none" cap="none" strike="noStrike">
                        <a:latin typeface="Arial"/>
                        <a:ea typeface="Arial"/>
                        <a:cs typeface="Arial"/>
                        <a:sym typeface="Arial"/>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Responsibility</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Mitigation Plan</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Target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Status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IN" sz="3200" u="none" cap="none" strike="noStrike"/>
                        <a:t>Remarks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r>
              <a:tr h="2941075">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1. 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Integration with Process Maker API</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13-09-23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Sprint-2</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High</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Delay</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SSTL/ UMT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Associate a Process Maker expert for handholding the team.</a:t>
                      </a:r>
                      <a:endParaRPr sz="1400" u="none" cap="none" strike="noStrike"/>
                    </a:p>
                    <a:p>
                      <a:pPr indent="0" lvl="0" marL="0" marR="0" rtl="0" algn="l">
                        <a:lnSpc>
                          <a:spcPct val="115000"/>
                        </a:lnSpc>
                        <a:spcBef>
                          <a:spcPts val="0"/>
                        </a:spcBef>
                        <a:spcAft>
                          <a:spcPts val="0"/>
                        </a:spcAft>
                        <a:buClr>
                          <a:srgbClr val="000000"/>
                        </a:buClr>
                        <a:buSzPts val="3200"/>
                        <a:buFont typeface="Arial"/>
                        <a:buNone/>
                      </a:pPr>
                      <a:r>
                        <a:rPr lang="en-IN" sz="3200" u="none" cap="none" strike="noStrike">
                          <a:latin typeface="Arial"/>
                          <a:ea typeface="Arial"/>
                          <a:cs typeface="Arial"/>
                          <a:sym typeface="Arial"/>
                        </a:rPr>
                        <a:t>A roundabout solution is adopted by dev team.</a:t>
                      </a:r>
                      <a:endParaRPr sz="3200" u="none" cap="none" strike="noStrike">
                        <a:latin typeface="Arial"/>
                        <a:ea typeface="Arial"/>
                        <a:cs typeface="Arial"/>
                        <a:sym typeface="Arial"/>
                      </a:endParaRPr>
                    </a:p>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25-09-23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Closed</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Both SSTL and UMT continue to search for an expert for necessary consultation.</a:t>
                      </a:r>
                      <a:endParaRPr sz="1400" u="none" cap="none" strike="noStrike"/>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3200"/>
                        <a:buFont typeface="Arial"/>
                        <a:buNone/>
                      </a:pPr>
                      <a:r>
                        <a:rPr lang="en-IN" sz="3200" u="none" cap="none" strike="noStrike"/>
                        <a:t> </a:t>
                      </a:r>
                      <a:endParaRPr sz="3200" u="none" cap="none" strike="noStrike">
                        <a:latin typeface="Arial"/>
                        <a:ea typeface="Arial"/>
                        <a:cs typeface="Arial"/>
                        <a:sym typeface="Arial"/>
                      </a:endParaRPr>
                    </a:p>
                  </a:txBody>
                  <a:tcPr marT="0" marB="0" marR="68575" marL="68575"/>
                </a:tc>
              </a:tr>
            </a:tbl>
          </a:graphicData>
        </a:graphic>
      </p:graphicFrame>
      <p:sp>
        <p:nvSpPr>
          <p:cNvPr id="172" name="Google Shape;172;p4"/>
          <p:cNvSpPr txBox="1"/>
          <p:nvPr>
            <p:ph type="title"/>
          </p:nvPr>
        </p:nvSpPr>
        <p:spPr>
          <a:xfrm>
            <a:off x="2254896" y="161256"/>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Risk Register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SUPPORT NEEDED</a:t>
            </a:r>
            <a:endParaRPr/>
          </a:p>
        </p:txBody>
      </p:sp>
      <p:sp>
        <p:nvSpPr>
          <p:cNvPr id="178" name="Google Shape;178;p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79" name="Google Shape;179;p8"/>
          <p:cNvSpPr txBox="1"/>
          <p:nvPr>
            <p:ph type="title"/>
          </p:nvPr>
        </p:nvSpPr>
        <p:spPr>
          <a:xfrm>
            <a:off x="2290525" y="187975"/>
            <a:ext cx="20886900" cy="1727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Support needed &amp; Decision Required</a:t>
            </a:r>
            <a:endParaRPr sz="7200"/>
          </a:p>
        </p:txBody>
      </p:sp>
      <p:sp>
        <p:nvSpPr>
          <p:cNvPr id="180" name="Google Shape;180;p8"/>
          <p:cNvSpPr/>
          <p:nvPr/>
        </p:nvSpPr>
        <p:spPr>
          <a:xfrm>
            <a:off x="1982981" y="2608158"/>
            <a:ext cx="21966000" cy="7128900"/>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181" name="Google Shape;181;p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82" name="Google Shape;182;p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
        <p:nvSpPr>
          <p:cNvPr id="183" name="Google Shape;183;p8"/>
          <p:cNvSpPr txBox="1"/>
          <p:nvPr/>
        </p:nvSpPr>
        <p:spPr>
          <a:xfrm>
            <a:off x="2294638" y="2608161"/>
            <a:ext cx="20886900" cy="58047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accent1"/>
              </a:buClr>
              <a:buSzPts val="1800"/>
              <a:buFont typeface="Noto Sans Symbols"/>
              <a:buChar char="⮚"/>
            </a:pPr>
            <a:r>
              <a:rPr b="0" i="0" lang="en-IN" sz="3200" u="none" cap="none" strike="noStrike">
                <a:solidFill>
                  <a:srgbClr val="002060"/>
                </a:solidFill>
                <a:latin typeface="Arial"/>
                <a:ea typeface="Arial"/>
                <a:cs typeface="Arial"/>
                <a:sym typeface="Arial"/>
              </a:rPr>
              <a:t>Process Maker professional may be engaged in due course to review/resolve current development approach.</a:t>
            </a:r>
            <a:endParaRPr b="1" i="0" sz="32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Backup Slides to follow…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Truebyl 2021">
      <a:dk1>
        <a:srgbClr val="242B53"/>
      </a:dk1>
      <a:lt1>
        <a:srgbClr val="F7F7FA"/>
      </a:lt1>
      <a:dk2>
        <a:srgbClr val="323841"/>
      </a:dk2>
      <a:lt2>
        <a:srgbClr val="FFFFFF"/>
      </a:lt2>
      <a:accent1>
        <a:srgbClr val="0064FE"/>
      </a:accent1>
      <a:accent2>
        <a:srgbClr val="FFBC3C"/>
      </a:accent2>
      <a:accent3>
        <a:srgbClr val="FF9C42"/>
      </a:accent3>
      <a:accent4>
        <a:srgbClr val="DC3877"/>
      </a:accent4>
      <a:accent5>
        <a:srgbClr val="00C198"/>
      </a:accent5>
      <a:accent6>
        <a:srgbClr val="96C563"/>
      </a:accent6>
      <a:hlink>
        <a:srgbClr val="0064FD"/>
      </a:hlink>
      <a:folHlink>
        <a:srgbClr val="FEBB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0076BA"/>
      </a:dk2>
      <a:lt2>
        <a:srgbClr val="F7F8FA"/>
      </a:lt2>
      <a:accent1>
        <a:srgbClr val="FFD932"/>
      </a:accent1>
      <a:accent2>
        <a:srgbClr val="F0F3F6"/>
      </a:accent2>
      <a:accent3>
        <a:srgbClr val="B1E072"/>
      </a:accent3>
      <a:accent4>
        <a:srgbClr val="D41876"/>
      </a:accent4>
      <a:accent5>
        <a:srgbClr val="FF644E"/>
      </a:accent5>
      <a:accent6>
        <a:srgbClr val="858D9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Abhra Chandra</dc:creator>
</cp:coreProperties>
</file>