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3716000" cx="24384000"/>
  <p:notesSz cx="6858000" cy="9144000"/>
  <p:embeddedFontLst>
    <p:embeddedFont>
      <p:font typeface="DM Sans Medium"/>
      <p:regular r:id="rId19"/>
      <p:bold r:id="rId20"/>
      <p:italic r:id="rId21"/>
      <p:boldItalic r:id="rId22"/>
    </p:embeddedFont>
    <p:embeddedFont>
      <p:font typeface="DM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0">
          <p15:clr>
            <a:srgbClr val="A4A3A4"/>
          </p15:clr>
        </p15:guide>
      </p15:sldGuideLst>
    </p:ext>
    <p:ext uri="GoogleSlidesCustomDataVersion2">
      <go:slidesCustomData xmlns:go="http://customooxmlschemas.google.com/" r:id="rId27" roundtripDataSignature="AMtx7miG/7DHN+ye32TXSnAgWVoCV3+j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C5864B-1ACC-4BE1-B223-942F6ED0EFD8}">
  <a:tblStyle styleId="{E2C5864B-1ACC-4BE1-B223-942F6ED0EFD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E10F1AC-0838-42DD-99C7-A954E0846786}"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bold.fntdata"/><Relationship Id="rId22" Type="http://schemas.openxmlformats.org/officeDocument/2006/relationships/font" Target="fonts/DMSansMedium-boldItalic.fntdata"/><Relationship Id="rId21" Type="http://schemas.openxmlformats.org/officeDocument/2006/relationships/font" Target="fonts/DMSansMedium-italic.fntdata"/><Relationship Id="rId24" Type="http://schemas.openxmlformats.org/officeDocument/2006/relationships/font" Target="fonts/DMSans-bold.fntdata"/><Relationship Id="rId23" Type="http://schemas.openxmlformats.org/officeDocument/2006/relationships/font" Target="fonts/DM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DMSans-boldItalic.fntdata"/><Relationship Id="rId25" Type="http://schemas.openxmlformats.org/officeDocument/2006/relationships/font" Target="fonts/DMSans-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DMSansMedium-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1pPr>
            <a:lvl2pPr indent="-228600" lvl="1" marL="9144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2pPr>
            <a:lvl3pPr indent="-228600" lvl="2" marL="13716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3pPr>
            <a:lvl4pPr indent="-228600" lvl="3" marL="18288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4pPr>
            <a:lvl5pPr indent="-228600" lvl="4" marL="22860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5pPr>
            <a:lvl6pPr indent="-228600" lvl="5" marL="27432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6pPr>
            <a:lvl7pPr indent="-228600" lvl="6" marL="32004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7pPr>
            <a:lvl8pPr indent="-228600" lvl="7" marL="36576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8pPr>
            <a:lvl9pPr indent="-228600" lvl="8" marL="41148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10" name="Google Shape;1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92" name="Google Shape;19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201" name="Google Shape;2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210" name="Google Shape;21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18" name="Google Shape;11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28" name="Google Shape;12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39" name="Google Shape;13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50" name="Google Shape;15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61" name="Google Shape;1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71" name="Google Shape;1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82" name="Google Shape;18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87" name="Google Shape;18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bg>
      <p:bgPr>
        <a:solidFill>
          <a:schemeClr val="dk1"/>
        </a:solidFill>
      </p:bgPr>
    </p:bg>
    <p:spTree>
      <p:nvGrpSpPr>
        <p:cNvPr id="11" name="Shape 11"/>
        <p:cNvGrpSpPr/>
        <p:nvPr/>
      </p:nvGrpSpPr>
      <p:grpSpPr>
        <a:xfrm>
          <a:off x="0" y="0"/>
          <a:ext cx="0" cy="0"/>
          <a:chOff x="0" y="0"/>
          <a:chExt cx="0" cy="0"/>
        </a:xfrm>
      </p:grpSpPr>
      <p:sp>
        <p:nvSpPr>
          <p:cNvPr id="12" name="Google Shape;12;p11"/>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FFFFFF"/>
              </a:buClr>
              <a:buSzPts val="3350"/>
              <a:buFont typeface="DM Sans"/>
              <a:buNone/>
              <a:defRPr b="1" sz="3350">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13" name="Google Shape;13;p11"/>
          <p:cNvSpPr txBox="1"/>
          <p:nvPr>
            <p:ph type="title"/>
          </p:nvPr>
        </p:nvSpPr>
        <p:spPr>
          <a:xfrm>
            <a:off x="1201340" y="5054854"/>
            <a:ext cx="21971004" cy="3595412"/>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FFFFFF"/>
              </a:buClr>
              <a:buSzPts val="11600"/>
              <a:buFont typeface="DM Sans"/>
              <a:buNone/>
              <a:defRPr sz="11600">
                <a:solidFill>
                  <a:srgbClr val="FFFFFF"/>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14" name="Google Shape;14;p11"/>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1pPr>
            <a:lvl2pPr indent="-228600" lvl="1" marL="9144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2pPr>
            <a:lvl3pPr indent="-228600" lvl="2" marL="13716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3pPr>
            <a:lvl4pPr indent="-228600" lvl="3" marL="18288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4pPr>
            <a:lvl5pPr indent="-228600" lvl="4" marL="22860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15" name="Google Shape;15;p11"/>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69" name="Shape 69"/>
        <p:cNvGrpSpPr/>
        <p:nvPr/>
      </p:nvGrpSpPr>
      <p:grpSpPr>
        <a:xfrm>
          <a:off x="0" y="0"/>
          <a:ext cx="0" cy="0"/>
          <a:chOff x="0" y="0"/>
          <a:chExt cx="0" cy="0"/>
        </a:xfrm>
      </p:grpSpPr>
      <p:sp>
        <p:nvSpPr>
          <p:cNvPr id="70" name="Google Shape;70;p20"/>
          <p:cNvSpPr txBox="1"/>
          <p:nvPr>
            <p:ph idx="1" type="body"/>
          </p:nvPr>
        </p:nvSpPr>
        <p:spPr>
          <a:xfrm>
            <a:off x="2305064" y="8262180"/>
            <a:ext cx="20417078"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chemeClr val="dk2"/>
              </a:buClr>
              <a:buSzPts val="5170"/>
              <a:buFont typeface="DM Sans"/>
              <a:buNone/>
              <a:defRPr b="1" sz="517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71" name="Google Shape;71;p20"/>
          <p:cNvSpPr txBox="1"/>
          <p:nvPr>
            <p:ph idx="2"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72" name="Google Shape;72;p20"/>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cxnSp>
        <p:nvCxnSpPr>
          <p:cNvPr id="73" name="Google Shape;73;p20"/>
          <p:cNvCxnSpPr/>
          <p:nvPr/>
        </p:nvCxnSpPr>
        <p:spPr>
          <a:xfrm flipH="1" rot="10800000">
            <a:off x="1497586" y="-29780"/>
            <a:ext cx="1" cy="13775559"/>
          </a:xfrm>
          <a:prstGeom prst="straightConnector1">
            <a:avLst/>
          </a:prstGeom>
          <a:noFill/>
          <a:ln cap="flat" cmpd="sng" w="12700">
            <a:solidFill>
              <a:srgbClr val="689439"/>
            </a:solidFill>
            <a:prstDash val="solid"/>
            <a:miter lim="400000"/>
            <a:headEnd len="sm" w="sm" type="none"/>
            <a:tailEnd len="sm" w="sm" type="none"/>
          </a:ln>
        </p:spPr>
      </p:cxnSp>
      <p:sp>
        <p:nvSpPr>
          <p:cNvPr id="74" name="Google Shape;74;p20"/>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75" name="Google Shape;75;p20"/>
          <p:cNvSpPr txBox="1"/>
          <p:nvPr>
            <p:ph type="title"/>
          </p:nvPr>
        </p:nvSpPr>
        <p:spPr>
          <a:xfrm>
            <a:off x="2290522" y="1219200"/>
            <a:ext cx="20417078" cy="6358388"/>
          </a:xfrm>
          <a:prstGeom prst="rect">
            <a:avLst/>
          </a:prstGeom>
          <a:noFill/>
          <a:ln>
            <a:noFill/>
          </a:ln>
        </p:spPr>
        <p:txBody>
          <a:bodyPr anchorCtr="0" anchor="b" bIns="45700" lIns="91425" spcFirstLastPara="1" rIns="91425" wrap="square" tIns="45700">
            <a:noAutofit/>
          </a:bodyPr>
          <a:lstStyle>
            <a:lvl1pPr lvl="0" algn="ctr">
              <a:lnSpc>
                <a:spcPct val="80000"/>
              </a:lnSpc>
              <a:spcBef>
                <a:spcPts val="0"/>
              </a:spcBef>
              <a:spcAft>
                <a:spcPts val="0"/>
              </a:spcAft>
              <a:buClr>
                <a:schemeClr val="accent1"/>
              </a:buClr>
              <a:buSzPts val="25000"/>
              <a:buFont typeface="DM Sans"/>
              <a:buNone/>
              <a:defRPr sz="25000"/>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bg>
      <p:bgPr>
        <a:solidFill>
          <a:schemeClr val="dk1"/>
        </a:solidFill>
      </p:bgPr>
    </p:bg>
    <p:spTree>
      <p:nvGrpSpPr>
        <p:cNvPr id="76" name="Shape 76"/>
        <p:cNvGrpSpPr/>
        <p:nvPr/>
      </p:nvGrpSpPr>
      <p:grpSpPr>
        <a:xfrm>
          <a:off x="0" y="0"/>
          <a:ext cx="0" cy="0"/>
          <a:chOff x="0" y="0"/>
          <a:chExt cx="0" cy="0"/>
        </a:xfrm>
      </p:grpSpPr>
      <p:sp>
        <p:nvSpPr>
          <p:cNvPr id="77" name="Google Shape;77;p21"/>
          <p:cNvSpPr/>
          <p:nvPr>
            <p:ph idx="2" type="pic"/>
          </p:nvPr>
        </p:nvSpPr>
        <p:spPr>
          <a:xfrm>
            <a:off x="15436505" y="1270000"/>
            <a:ext cx="8167167" cy="5422900"/>
          </a:xfrm>
          <a:prstGeom prst="rect">
            <a:avLst/>
          </a:prstGeom>
          <a:noFill/>
          <a:ln>
            <a:noFill/>
          </a:ln>
        </p:spPr>
      </p:sp>
      <p:sp>
        <p:nvSpPr>
          <p:cNvPr id="78" name="Google Shape;78;p21"/>
          <p:cNvSpPr/>
          <p:nvPr>
            <p:ph idx="3" type="pic"/>
          </p:nvPr>
        </p:nvSpPr>
        <p:spPr>
          <a:xfrm>
            <a:off x="15461772" y="7085972"/>
            <a:ext cx="8148414" cy="5432276"/>
          </a:xfrm>
          <a:prstGeom prst="rect">
            <a:avLst/>
          </a:prstGeom>
          <a:noFill/>
          <a:ln>
            <a:noFill/>
          </a:ln>
        </p:spPr>
      </p:sp>
      <p:sp>
        <p:nvSpPr>
          <p:cNvPr id="79" name="Google Shape;79;p21"/>
          <p:cNvSpPr/>
          <p:nvPr>
            <p:ph idx="4" type="pic"/>
          </p:nvPr>
        </p:nvSpPr>
        <p:spPr>
          <a:xfrm>
            <a:off x="1950431" y="1270000"/>
            <a:ext cx="13185295" cy="11239479"/>
          </a:xfrm>
          <a:prstGeom prst="rect">
            <a:avLst/>
          </a:prstGeom>
          <a:noFill/>
          <a:ln>
            <a:noFill/>
          </a:ln>
        </p:spPr>
      </p:sp>
      <p:sp>
        <p:nvSpPr>
          <p:cNvPr id="80" name="Google Shape;80;p21"/>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81" name="Google Shape;81;p21"/>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82" name="Google Shape;82;p21"/>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2 Up">
  <p:cSld name="Photo - 2 Up">
    <p:bg>
      <p:bgPr>
        <a:solidFill>
          <a:schemeClr val="dk1"/>
        </a:solidFill>
      </p:bgPr>
    </p:bg>
    <p:spTree>
      <p:nvGrpSpPr>
        <p:cNvPr id="83" name="Shape 83"/>
        <p:cNvGrpSpPr/>
        <p:nvPr/>
      </p:nvGrpSpPr>
      <p:grpSpPr>
        <a:xfrm>
          <a:off x="0" y="0"/>
          <a:ext cx="0" cy="0"/>
          <a:chOff x="0" y="0"/>
          <a:chExt cx="0" cy="0"/>
        </a:xfrm>
      </p:grpSpPr>
      <p:sp>
        <p:nvSpPr>
          <p:cNvPr id="84" name="Google Shape;84;p22"/>
          <p:cNvSpPr/>
          <p:nvPr>
            <p:ph idx="2" type="pic"/>
          </p:nvPr>
        </p:nvSpPr>
        <p:spPr>
          <a:xfrm>
            <a:off x="13331223" y="1269999"/>
            <a:ext cx="10459296" cy="11236364"/>
          </a:xfrm>
          <a:prstGeom prst="rect">
            <a:avLst/>
          </a:prstGeom>
          <a:noFill/>
          <a:ln>
            <a:noFill/>
          </a:ln>
        </p:spPr>
      </p:sp>
      <p:sp>
        <p:nvSpPr>
          <p:cNvPr id="85" name="Google Shape;85;p22"/>
          <p:cNvSpPr/>
          <p:nvPr>
            <p:ph idx="3" type="pic"/>
          </p:nvPr>
        </p:nvSpPr>
        <p:spPr>
          <a:xfrm>
            <a:off x="1997242" y="1270000"/>
            <a:ext cx="11031691" cy="11239479"/>
          </a:xfrm>
          <a:prstGeom prst="rect">
            <a:avLst/>
          </a:prstGeom>
          <a:noFill/>
          <a:ln>
            <a:noFill/>
          </a:ln>
        </p:spPr>
      </p:sp>
      <p:sp>
        <p:nvSpPr>
          <p:cNvPr id="86" name="Google Shape;86;p22"/>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87" name="Google Shape;87;p22"/>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88" name="Google Shape;88;p22"/>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1 Up">
  <p:cSld name="Photo - 1 Up">
    <p:bg>
      <p:bgPr>
        <a:solidFill>
          <a:schemeClr val="dk1"/>
        </a:solidFill>
      </p:bgPr>
    </p:bg>
    <p:spTree>
      <p:nvGrpSpPr>
        <p:cNvPr id="89" name="Shape 89"/>
        <p:cNvGrpSpPr/>
        <p:nvPr/>
      </p:nvGrpSpPr>
      <p:grpSpPr>
        <a:xfrm>
          <a:off x="0" y="0"/>
          <a:ext cx="0" cy="0"/>
          <a:chOff x="0" y="0"/>
          <a:chExt cx="0" cy="0"/>
        </a:xfrm>
      </p:grpSpPr>
      <p:sp>
        <p:nvSpPr>
          <p:cNvPr id="90" name="Google Shape;90;p23"/>
          <p:cNvSpPr/>
          <p:nvPr>
            <p:ph idx="2" type="pic"/>
          </p:nvPr>
        </p:nvSpPr>
        <p:spPr>
          <a:xfrm>
            <a:off x="1950430" y="1270000"/>
            <a:ext cx="21492846" cy="11239479"/>
          </a:xfrm>
          <a:prstGeom prst="rect">
            <a:avLst/>
          </a:prstGeom>
          <a:noFill/>
          <a:ln>
            <a:noFill/>
          </a:ln>
        </p:spPr>
      </p:sp>
      <p:sp>
        <p:nvSpPr>
          <p:cNvPr id="91" name="Google Shape;91;p23"/>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7F8FA"/>
              </a:buClr>
              <a:buSzPts val="2400"/>
              <a:buFont typeface="DM Sans"/>
              <a:buNone/>
              <a:defRPr b="1" sz="2400" cap="none">
                <a:solidFill>
                  <a:srgbClr val="F7F8FA"/>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92" name="Google Shape;92;p23"/>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93" name="Google Shape;93;p23"/>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94" name="Shape 94"/>
        <p:cNvGrpSpPr/>
        <p:nvPr/>
      </p:nvGrpSpPr>
      <p:grpSpPr>
        <a:xfrm>
          <a:off x="0" y="0"/>
          <a:ext cx="0" cy="0"/>
          <a:chOff x="0" y="0"/>
          <a:chExt cx="0" cy="0"/>
        </a:xfrm>
      </p:grpSpPr>
      <p:sp>
        <p:nvSpPr>
          <p:cNvPr id="95" name="Google Shape;95;p24"/>
          <p:cNvSpPr/>
          <p:nvPr>
            <p:ph idx="2" type="pic"/>
          </p:nvPr>
        </p:nvSpPr>
        <p:spPr>
          <a:xfrm>
            <a:off x="0" y="-51615"/>
            <a:ext cx="24384001" cy="13767616"/>
          </a:xfrm>
          <a:prstGeom prst="rect">
            <a:avLst/>
          </a:prstGeom>
          <a:noFill/>
          <a:ln>
            <a:noFill/>
          </a:ln>
        </p:spPr>
      </p:sp>
      <p:sp>
        <p:nvSpPr>
          <p:cNvPr id="96" name="Google Shape;96;p24"/>
          <p:cNvSpPr/>
          <p:nvPr/>
        </p:nvSpPr>
        <p:spPr>
          <a:xfrm>
            <a:off x="-67578" y="-51615"/>
            <a:ext cx="1587659" cy="13819230"/>
          </a:xfrm>
          <a:prstGeom prst="rect">
            <a:avLst/>
          </a:prstGeom>
          <a:solidFill>
            <a:srgbClr val="242C53">
              <a:alpha val="4784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pic>
        <p:nvPicPr>
          <p:cNvPr descr="Logo + Wordmark Dark Skin BnW @Small.png" id="97" name="Google Shape;97;p24"/>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98" name="Google Shape;98;p24"/>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7F8FA"/>
              </a:buClr>
              <a:buSzPts val="2400"/>
              <a:buFont typeface="DM Sans"/>
              <a:buNone/>
              <a:defRPr b="1" sz="2400" cap="none">
                <a:solidFill>
                  <a:srgbClr val="F7F8FA"/>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99" name="Google Shape;99;p24"/>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 showMasterSp="0">
  <p:cSld name="Close">
    <p:bg>
      <p:bgPr>
        <a:solidFill>
          <a:schemeClr val="dk1"/>
        </a:solidFill>
      </p:bgPr>
    </p:bg>
    <p:spTree>
      <p:nvGrpSpPr>
        <p:cNvPr id="100" name="Shape 100"/>
        <p:cNvGrpSpPr/>
        <p:nvPr/>
      </p:nvGrpSpPr>
      <p:grpSpPr>
        <a:xfrm>
          <a:off x="0" y="0"/>
          <a:ext cx="0" cy="0"/>
          <a:chOff x="0" y="0"/>
          <a:chExt cx="0" cy="0"/>
        </a:xfrm>
      </p:grpSpPr>
      <p:pic>
        <p:nvPicPr>
          <p:cNvPr descr="Image" id="101" name="Google Shape;101;p25"/>
          <p:cNvPicPr preferRelativeResize="0"/>
          <p:nvPr/>
        </p:nvPicPr>
        <p:blipFill rotWithShape="1">
          <a:blip r:embed="rId2">
            <a:alphaModFix/>
          </a:blip>
          <a:srcRect b="0" l="0" r="0" t="0"/>
          <a:stretch/>
        </p:blipFill>
        <p:spPr>
          <a:xfrm>
            <a:off x="3133022" y="5174923"/>
            <a:ext cx="2460791" cy="336615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e" showMasterSp="0">
  <p:cSld name="1_Close">
    <p:spTree>
      <p:nvGrpSpPr>
        <p:cNvPr id="102" name="Shape 102"/>
        <p:cNvGrpSpPr/>
        <p:nvPr/>
      </p:nvGrpSpPr>
      <p:grpSpPr>
        <a:xfrm>
          <a:off x="0" y="0"/>
          <a:ext cx="0" cy="0"/>
          <a:chOff x="0" y="0"/>
          <a:chExt cx="0" cy="0"/>
        </a:xfrm>
      </p:grpSpPr>
      <p:sp>
        <p:nvSpPr>
          <p:cNvPr id="103" name="Google Shape;103;p26"/>
          <p:cNvSpPr/>
          <p:nvPr/>
        </p:nvSpPr>
        <p:spPr>
          <a:xfrm>
            <a:off x="0" y="0"/>
            <a:ext cx="7335520" cy="137160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pic>
        <p:nvPicPr>
          <p:cNvPr descr="Image" id="104" name="Google Shape;104;p26"/>
          <p:cNvPicPr preferRelativeResize="0"/>
          <p:nvPr/>
        </p:nvPicPr>
        <p:blipFill rotWithShape="1">
          <a:blip r:embed="rId2">
            <a:alphaModFix/>
          </a:blip>
          <a:srcRect b="0" l="0" r="0" t="0"/>
          <a:stretch/>
        </p:blipFill>
        <p:spPr>
          <a:xfrm>
            <a:off x="2437364" y="5174923"/>
            <a:ext cx="2460791" cy="336615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5" name="Shape 105"/>
        <p:cNvGrpSpPr/>
        <p:nvPr/>
      </p:nvGrpSpPr>
      <p:grpSpPr>
        <a:xfrm>
          <a:off x="0" y="0"/>
          <a:ext cx="0" cy="0"/>
          <a:chOff x="0" y="0"/>
          <a:chExt cx="0" cy="0"/>
        </a:xfrm>
      </p:grpSpPr>
      <p:sp>
        <p:nvSpPr>
          <p:cNvPr id="106" name="Google Shape;106;p27"/>
          <p:cNvSpPr txBox="1"/>
          <p:nvPr>
            <p:ph type="title"/>
          </p:nvPr>
        </p:nvSpPr>
        <p:spPr>
          <a:xfrm>
            <a:off x="7373160" y="4155480"/>
            <a:ext cx="15346800" cy="46479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7"/>
          <p:cNvSpPr txBox="1"/>
          <p:nvPr>
            <p:ph idx="1" type="body"/>
          </p:nvPr>
        </p:nvSpPr>
        <p:spPr>
          <a:xfrm>
            <a:off x="7373160" y="8942760"/>
            <a:ext cx="15530400" cy="636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6" name="Shape 16"/>
        <p:cNvGrpSpPr/>
        <p:nvPr/>
      </p:nvGrpSpPr>
      <p:grpSpPr>
        <a:xfrm>
          <a:off x="0" y="0"/>
          <a:ext cx="0" cy="0"/>
          <a:chOff x="0" y="0"/>
          <a:chExt cx="0" cy="0"/>
        </a:xfrm>
      </p:grpSpPr>
      <p:sp>
        <p:nvSpPr>
          <p:cNvPr id="17" name="Google Shape;17;p12"/>
          <p:cNvSpPr/>
          <p:nvPr/>
        </p:nvSpPr>
        <p:spPr>
          <a:xfrm>
            <a:off x="23834391" y="12672611"/>
            <a:ext cx="396052" cy="395908"/>
          </a:xfrm>
          <a:prstGeom prst="flowChartConnector">
            <a:avLst/>
          </a:prstGeom>
          <a:noFill/>
          <a:ln>
            <a:noFill/>
          </a:ln>
        </p:spPr>
        <p:txBody>
          <a:bodyPr anchorCtr="0" anchor="ctr" bIns="35975" lIns="35975" spcFirstLastPara="1" rIns="35975" wrap="square" tIns="35975">
            <a:noAutofit/>
          </a:bodyPr>
          <a:lstStyle/>
          <a:p>
            <a:pPr indent="0" lvl="0" marL="0" marR="0" rtl="0" algn="ctr">
              <a:lnSpc>
                <a:spcPct val="100000"/>
              </a:lnSpc>
              <a:spcBef>
                <a:spcPts val="0"/>
              </a:spcBef>
              <a:spcAft>
                <a:spcPts val="0"/>
              </a:spcAft>
              <a:buClr>
                <a:schemeClr val="lt1"/>
              </a:buClr>
              <a:buSzPts val="1000"/>
              <a:buFont typeface="DM Sans"/>
              <a:buNone/>
            </a:pPr>
            <a:fld id="{00000000-1234-1234-1234-123412341234}" type="slidenum">
              <a:rPr b="0" i="0" lang="en-IN" sz="1000" u="none" cap="none" strike="noStrike">
                <a:solidFill>
                  <a:schemeClr val="lt1"/>
                </a:solidFill>
                <a:latin typeface="DM Sans"/>
                <a:ea typeface="DM Sans"/>
                <a:cs typeface="DM Sans"/>
                <a:sym typeface="DM Sans"/>
              </a:rPr>
              <a:t>‹#›</a:t>
            </a:fld>
            <a:endParaRPr b="0" i="0" sz="1000" u="none" cap="none" strike="noStrike">
              <a:solidFill>
                <a:schemeClr val="lt1"/>
              </a:solidFill>
              <a:latin typeface="DM Sans"/>
              <a:ea typeface="DM Sans"/>
              <a:cs typeface="DM Sans"/>
              <a:sym typeface="DM Sans"/>
            </a:endParaRPr>
          </a:p>
        </p:txBody>
      </p:sp>
      <p:sp>
        <p:nvSpPr>
          <p:cNvPr id="18" name="Google Shape;18;p12"/>
          <p:cNvSpPr txBox="1"/>
          <p:nvPr>
            <p:ph type="title"/>
          </p:nvPr>
        </p:nvSpPr>
        <p:spPr>
          <a:xfrm>
            <a:off x="2290522" y="952500"/>
            <a:ext cx="20886978" cy="1433163"/>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19" name="Google Shape;19;p12"/>
          <p:cNvSpPr txBox="1"/>
          <p:nvPr>
            <p:ph idx="1" type="body"/>
          </p:nvPr>
        </p:nvSpPr>
        <p:spPr>
          <a:xfrm>
            <a:off x="2290522" y="2450977"/>
            <a:ext cx="20886978" cy="934780"/>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0" name="Google Shape;20;p12"/>
          <p:cNvSpPr txBox="1"/>
          <p:nvPr>
            <p:ph idx="2" type="body"/>
          </p:nvPr>
        </p:nvSpPr>
        <p:spPr>
          <a:xfrm>
            <a:off x="2290522" y="4248504"/>
            <a:ext cx="20886978" cy="8256012"/>
          </a:xfrm>
          <a:prstGeom prst="rect">
            <a:avLst/>
          </a:prstGeom>
          <a:noFill/>
          <a:ln>
            <a:noFill/>
          </a:ln>
        </p:spPr>
        <p:txBody>
          <a:bodyPr anchorCtr="0" anchor="t" bIns="50800" lIns="50800" spcFirstLastPara="1" rIns="50800" wrap="square" tIns="50800">
            <a:noAutofit/>
          </a:bodyPr>
          <a:lstStyle>
            <a:lvl1pPr indent="-342900" lvl="0" marL="457200" algn="l">
              <a:lnSpc>
                <a:spcPct val="90000"/>
              </a:lnSpc>
              <a:spcBef>
                <a:spcPts val="4500"/>
              </a:spcBef>
              <a:spcAft>
                <a:spcPts val="0"/>
              </a:spcAft>
              <a:buSzPts val="1800"/>
              <a:buChar char="•"/>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1" name="Google Shape;21;p12"/>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2" name="Google Shape;22;p12"/>
          <p:cNvSpPr/>
          <p:nvPr/>
        </p:nvSpPr>
        <p:spPr>
          <a:xfrm>
            <a:off x="4627418" y="13372245"/>
            <a:ext cx="15267709" cy="271869"/>
          </a:xfrm>
          <a:prstGeom prst="rect">
            <a:avLst/>
          </a:prstGeom>
          <a:solidFill>
            <a:srgbClr val="242B53"/>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chemeClr val="lt1"/>
              </a:buClr>
              <a:buSzPts val="1100"/>
              <a:buFont typeface="DM Sans"/>
              <a:buNone/>
            </a:pPr>
            <a:r>
              <a:rPr b="0" i="0" lang="en-IN" sz="1100" u="none" cap="none" strike="noStrike">
                <a:solidFill>
                  <a:schemeClr val="lt1"/>
                </a:solidFill>
                <a:latin typeface="DM Sans"/>
                <a:ea typeface="DM Sans"/>
                <a:cs typeface="DM Sans"/>
                <a:sym typeface="DM Sans"/>
              </a:rPr>
              <a:t>Confidential: The content of this presentation is proprietary and confidential information of Eppix Esolution Ltd. (Eppix). It is not intended to be distributed to any third party without written consent of Eppix.</a:t>
            </a:r>
            <a:endParaRPr b="0" i="0" sz="1100" u="none" cap="none" strike="noStrike">
              <a:solidFill>
                <a:schemeClr val="lt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howMasterSp="0">
  <p:cSld name="1_Title">
    <p:bg>
      <p:bgPr>
        <a:solidFill>
          <a:schemeClr val="lt2"/>
        </a:solidFill>
      </p:bgPr>
    </p:bg>
    <p:spTree>
      <p:nvGrpSpPr>
        <p:cNvPr id="23" name="Shape 23"/>
        <p:cNvGrpSpPr/>
        <p:nvPr/>
      </p:nvGrpSpPr>
      <p:grpSpPr>
        <a:xfrm>
          <a:off x="0" y="0"/>
          <a:ext cx="0" cy="0"/>
          <a:chOff x="0" y="0"/>
          <a:chExt cx="0" cy="0"/>
        </a:xfrm>
      </p:grpSpPr>
      <p:sp>
        <p:nvSpPr>
          <p:cNvPr id="24" name="Google Shape;24;p13"/>
          <p:cNvSpPr/>
          <p:nvPr/>
        </p:nvSpPr>
        <p:spPr>
          <a:xfrm>
            <a:off x="1153971" y="-38910"/>
            <a:ext cx="3593127" cy="5054854"/>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sp>
        <p:nvSpPr>
          <p:cNvPr id="25" name="Google Shape;25;p13"/>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chemeClr val="dk2"/>
              </a:buClr>
              <a:buSzPts val="3350"/>
              <a:buFont typeface="DM Sans"/>
              <a:buNone/>
              <a:defRPr b="1" sz="3350">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6" name="Google Shape;26;p13"/>
          <p:cNvSpPr txBox="1"/>
          <p:nvPr>
            <p:ph type="title"/>
          </p:nvPr>
        </p:nvSpPr>
        <p:spPr>
          <a:xfrm>
            <a:off x="1201340" y="5054854"/>
            <a:ext cx="21971004" cy="3595412"/>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11600"/>
              <a:buFont typeface="DM Sans"/>
              <a:buNone/>
              <a:defRPr sz="11600">
                <a:solidFill>
                  <a:schemeClr val="dk1"/>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27" name="Google Shape;27;p13"/>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1pPr>
            <a:lvl2pPr indent="-228600" lvl="1" marL="9144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2pPr>
            <a:lvl3pPr indent="-228600" lvl="2" marL="13716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3pPr>
            <a:lvl4pPr indent="-228600" lvl="3" marL="18288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4pPr>
            <a:lvl5pPr indent="-228600" lvl="4" marL="22860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8" name="Google Shape;28;p13"/>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NTRO" showMasterSp="0">
  <p:cSld name="1_INTRO">
    <p:bg>
      <p:bgPr>
        <a:solidFill>
          <a:schemeClr val="lt2"/>
        </a:solidFill>
      </p:bgPr>
    </p:bg>
    <p:spTree>
      <p:nvGrpSpPr>
        <p:cNvPr id="29" name="Shape 29"/>
        <p:cNvGrpSpPr/>
        <p:nvPr/>
      </p:nvGrpSpPr>
      <p:grpSpPr>
        <a:xfrm>
          <a:off x="0" y="0"/>
          <a:ext cx="0" cy="0"/>
          <a:chOff x="0" y="0"/>
          <a:chExt cx="0" cy="0"/>
        </a:xfrm>
      </p:grpSpPr>
      <p:sp>
        <p:nvSpPr>
          <p:cNvPr id="30" name="Google Shape;30;p14"/>
          <p:cNvSpPr/>
          <p:nvPr/>
        </p:nvSpPr>
        <p:spPr>
          <a:xfrm>
            <a:off x="0" y="0"/>
            <a:ext cx="6451967" cy="137160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sp>
        <p:nvSpPr>
          <p:cNvPr id="31" name="Google Shape;31;p14"/>
          <p:cNvSpPr txBox="1"/>
          <p:nvPr>
            <p:ph idx="1" type="body"/>
          </p:nvPr>
        </p:nvSpPr>
        <p:spPr>
          <a:xfrm>
            <a:off x="7373044" y="8942598"/>
            <a:ext cx="15530715"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chemeClr val="dk2"/>
              </a:buClr>
              <a:buSzPts val="3350"/>
              <a:buFont typeface="DM Sans"/>
              <a:buNone/>
              <a:defRPr b="1" sz="3350">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2" name="Google Shape;32;p14"/>
          <p:cNvSpPr txBox="1"/>
          <p:nvPr>
            <p:ph type="title"/>
          </p:nvPr>
        </p:nvSpPr>
        <p:spPr>
          <a:xfrm>
            <a:off x="7373044" y="4155438"/>
            <a:ext cx="15347267" cy="4648201"/>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11600"/>
              <a:buFont typeface="DM Sans"/>
              <a:buNone/>
              <a:defRPr sz="11600">
                <a:solidFill>
                  <a:schemeClr val="dk1"/>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33" name="Google Shape;33;p14"/>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bg>
      <p:bgPr>
        <a:solidFill>
          <a:schemeClr val="accent1"/>
        </a:solidFill>
      </p:bgPr>
    </p:bg>
    <p:spTree>
      <p:nvGrpSpPr>
        <p:cNvPr id="34" name="Shape 34"/>
        <p:cNvGrpSpPr/>
        <p:nvPr/>
      </p:nvGrpSpPr>
      <p:grpSpPr>
        <a:xfrm>
          <a:off x="0" y="0"/>
          <a:ext cx="0" cy="0"/>
          <a:chOff x="0" y="0"/>
          <a:chExt cx="0" cy="0"/>
        </a:xfrm>
      </p:grpSpPr>
      <p:sp>
        <p:nvSpPr>
          <p:cNvPr id="35" name="Google Shape;35;p15"/>
          <p:cNvSpPr/>
          <p:nvPr/>
        </p:nvSpPr>
        <p:spPr>
          <a:xfrm>
            <a:off x="-67578" y="-51615"/>
            <a:ext cx="1587659" cy="13819230"/>
          </a:xfrm>
          <a:prstGeom prst="rect">
            <a:avLst/>
          </a:prstGeom>
          <a:solidFill>
            <a:srgbClr val="242C53">
              <a:alpha val="4784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pic>
        <p:nvPicPr>
          <p:cNvPr descr="Logo + Wordmark Dark Skin BnW @Small.png" id="36" name="Google Shape;36;p15"/>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37" name="Google Shape;37;p15"/>
          <p:cNvSpPr txBox="1"/>
          <p:nvPr>
            <p:ph idx="1" type="body"/>
          </p:nvPr>
        </p:nvSpPr>
        <p:spPr>
          <a:xfrm>
            <a:off x="2336196" y="11609910"/>
            <a:ext cx="20484893" cy="1116952"/>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1pPr>
            <a:lvl2pPr indent="-228600" lvl="1" marL="9144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2pPr>
            <a:lvl3pPr indent="-228600" lvl="2" marL="13716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3pPr>
            <a:lvl4pPr indent="-228600" lvl="3" marL="18288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4pPr>
            <a:lvl5pPr indent="-228600" lvl="4" marL="22860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8" name="Google Shape;38;p15"/>
          <p:cNvSpPr txBox="1"/>
          <p:nvPr>
            <p:ph idx="2"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9" name="Google Shape;39;p15"/>
          <p:cNvSpPr txBox="1"/>
          <p:nvPr>
            <p:ph idx="12" type="sldNum"/>
          </p:nvPr>
        </p:nvSpPr>
        <p:spPr>
          <a:xfrm>
            <a:off x="23778548" y="12534904"/>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40" name="Google Shape;40;p15"/>
          <p:cNvSpPr txBox="1"/>
          <p:nvPr>
            <p:ph type="title"/>
          </p:nvPr>
        </p:nvSpPr>
        <p:spPr>
          <a:xfrm>
            <a:off x="2336196" y="8567964"/>
            <a:ext cx="20417078" cy="2651125"/>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2"/>
              </a:buClr>
              <a:buSzPts val="8500"/>
              <a:buFont typeface="DM Sans"/>
              <a:buNone/>
              <a:defRPr>
                <a:solidFill>
                  <a:schemeClr val="lt2"/>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hoto">
  <p:cSld name="Section Photo">
    <p:bg>
      <p:bgPr>
        <a:solidFill>
          <a:schemeClr val="lt1"/>
        </a:solidFill>
      </p:bgPr>
    </p:bg>
    <p:spTree>
      <p:nvGrpSpPr>
        <p:cNvPr id="41" name="Shape 41"/>
        <p:cNvGrpSpPr/>
        <p:nvPr/>
      </p:nvGrpSpPr>
      <p:grpSpPr>
        <a:xfrm>
          <a:off x="0" y="0"/>
          <a:ext cx="0" cy="0"/>
          <a:chOff x="0" y="0"/>
          <a:chExt cx="0" cy="0"/>
        </a:xfrm>
      </p:grpSpPr>
      <p:sp>
        <p:nvSpPr>
          <p:cNvPr id="42" name="Google Shape;42;p16"/>
          <p:cNvSpPr/>
          <p:nvPr>
            <p:ph idx="2" type="pic"/>
          </p:nvPr>
        </p:nvSpPr>
        <p:spPr>
          <a:xfrm>
            <a:off x="0" y="-52388"/>
            <a:ext cx="24384001" cy="13768388"/>
          </a:xfrm>
          <a:prstGeom prst="rect">
            <a:avLst/>
          </a:prstGeom>
          <a:noFill/>
          <a:ln>
            <a:noFill/>
          </a:ln>
        </p:spPr>
      </p:sp>
      <p:sp>
        <p:nvSpPr>
          <p:cNvPr id="43" name="Google Shape;43;p16"/>
          <p:cNvSpPr/>
          <p:nvPr/>
        </p:nvSpPr>
        <p:spPr>
          <a:xfrm>
            <a:off x="-67578" y="-51615"/>
            <a:ext cx="1587659" cy="13819230"/>
          </a:xfrm>
          <a:prstGeom prst="rect">
            <a:avLst/>
          </a:prstGeom>
          <a:solidFill>
            <a:srgbClr val="242C53">
              <a:alpha val="4784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sp>
        <p:nvSpPr>
          <p:cNvPr id="44" name="Google Shape;44;p16"/>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45" name="Google Shape;45;p16"/>
          <p:cNvSpPr txBox="1"/>
          <p:nvPr>
            <p:ph idx="3" type="body"/>
          </p:nvPr>
        </p:nvSpPr>
        <p:spPr>
          <a:xfrm>
            <a:off x="2336197" y="11609910"/>
            <a:ext cx="20417078" cy="1116952"/>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1pPr>
            <a:lvl2pPr indent="-228600" lvl="1" marL="9144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2pPr>
            <a:lvl3pPr indent="-228600" lvl="2" marL="13716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3pPr>
            <a:lvl4pPr indent="-228600" lvl="3" marL="18288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4pPr>
            <a:lvl5pPr indent="-228600" lvl="4" marL="22860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46" name="Google Shape;46;p16"/>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47" name="Google Shape;47;p16"/>
          <p:cNvSpPr txBox="1"/>
          <p:nvPr>
            <p:ph idx="12" type="sldNum"/>
          </p:nvPr>
        </p:nvSpPr>
        <p:spPr>
          <a:xfrm>
            <a:off x="23738052" y="12524681"/>
            <a:ext cx="367031" cy="4318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48" name="Google Shape;48;p16"/>
          <p:cNvSpPr txBox="1"/>
          <p:nvPr>
            <p:ph type="title"/>
          </p:nvPr>
        </p:nvSpPr>
        <p:spPr>
          <a:xfrm>
            <a:off x="2290522" y="8729165"/>
            <a:ext cx="20417078" cy="2651125"/>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49" name="Shape 49"/>
        <p:cNvGrpSpPr/>
        <p:nvPr/>
      </p:nvGrpSpPr>
      <p:grpSpPr>
        <a:xfrm>
          <a:off x="0" y="0"/>
          <a:ext cx="0" cy="0"/>
          <a:chOff x="0" y="0"/>
          <a:chExt cx="0" cy="0"/>
        </a:xfrm>
      </p:grpSpPr>
      <p:sp>
        <p:nvSpPr>
          <p:cNvPr id="50" name="Google Shape;50;p17"/>
          <p:cNvSpPr/>
          <p:nvPr>
            <p:ph idx="2" type="pic"/>
          </p:nvPr>
        </p:nvSpPr>
        <p:spPr>
          <a:xfrm>
            <a:off x="12356631" y="1270000"/>
            <a:ext cx="10993226" cy="11184435"/>
          </a:xfrm>
          <a:prstGeom prst="rect">
            <a:avLst/>
          </a:prstGeom>
          <a:noFill/>
          <a:ln>
            <a:noFill/>
          </a:ln>
        </p:spPr>
      </p:sp>
      <p:sp>
        <p:nvSpPr>
          <p:cNvPr id="51" name="Google Shape;51;p17"/>
          <p:cNvSpPr txBox="1"/>
          <p:nvPr>
            <p:ph type="title"/>
          </p:nvPr>
        </p:nvSpPr>
        <p:spPr>
          <a:xfrm>
            <a:off x="2301339" y="1270000"/>
            <a:ext cx="9673933" cy="5882273"/>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52" name="Google Shape;52;p17"/>
          <p:cNvSpPr txBox="1"/>
          <p:nvPr>
            <p:ph idx="1" type="body"/>
          </p:nvPr>
        </p:nvSpPr>
        <p:spPr>
          <a:xfrm>
            <a:off x="2301339" y="7152272"/>
            <a:ext cx="9673933" cy="5293727"/>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228600" lvl="1" marL="9144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2pPr>
            <a:lvl3pPr indent="-228600" lvl="2" marL="13716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3pPr>
            <a:lvl4pPr indent="-228600" lvl="3" marL="18288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4pPr>
            <a:lvl5pPr indent="-228600" lvl="4" marL="22860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3" name="Google Shape;53;p17"/>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54" name="Google Shape;54;p17"/>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55" name="Google Shape;55;p17"/>
          <p:cNvSpPr txBox="1"/>
          <p:nvPr>
            <p:ph idx="12" type="sldNum"/>
          </p:nvPr>
        </p:nvSpPr>
        <p:spPr>
          <a:xfrm>
            <a:off x="23785033" y="12541899"/>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56" name="Shape 56"/>
        <p:cNvGrpSpPr/>
        <p:nvPr/>
      </p:nvGrpSpPr>
      <p:grpSpPr>
        <a:xfrm>
          <a:off x="0" y="0"/>
          <a:ext cx="0" cy="0"/>
          <a:chOff x="0" y="0"/>
          <a:chExt cx="0" cy="0"/>
        </a:xfrm>
      </p:grpSpPr>
      <p:sp>
        <p:nvSpPr>
          <p:cNvPr id="57" name="Google Shape;57;p18"/>
          <p:cNvSpPr txBox="1"/>
          <p:nvPr>
            <p:ph idx="1" type="body"/>
          </p:nvPr>
        </p:nvSpPr>
        <p:spPr>
          <a:xfrm>
            <a:off x="2266291" y="2443842"/>
            <a:ext cx="9779001" cy="934779"/>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8" name="Google Shape;58;p18"/>
          <p:cNvSpPr txBox="1"/>
          <p:nvPr>
            <p:ph idx="2" type="body"/>
          </p:nvPr>
        </p:nvSpPr>
        <p:spPr>
          <a:xfrm>
            <a:off x="2266291" y="4248504"/>
            <a:ext cx="9779001" cy="8256630"/>
          </a:xfrm>
          <a:prstGeom prst="rect">
            <a:avLst/>
          </a:prstGeom>
          <a:noFill/>
          <a:ln>
            <a:noFill/>
          </a:ln>
        </p:spPr>
        <p:txBody>
          <a:bodyPr anchorCtr="0" anchor="t" bIns="50800" lIns="50800" spcFirstLastPara="1" rIns="50800" wrap="square" tIns="50800">
            <a:noAutofit/>
          </a:bodyPr>
          <a:lstStyle>
            <a:lvl1pPr indent="-342900" lvl="0" marL="457200" algn="l">
              <a:lnSpc>
                <a:spcPct val="90000"/>
              </a:lnSpc>
              <a:spcBef>
                <a:spcPts val="4500"/>
              </a:spcBef>
              <a:spcAft>
                <a:spcPts val="0"/>
              </a:spcAft>
              <a:buSzPts val="1800"/>
              <a:buChar char="•"/>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9" name="Google Shape;59;p18"/>
          <p:cNvSpPr/>
          <p:nvPr>
            <p:ph idx="3" type="pic"/>
          </p:nvPr>
        </p:nvSpPr>
        <p:spPr>
          <a:xfrm>
            <a:off x="12357750" y="952500"/>
            <a:ext cx="11085512" cy="11552634"/>
          </a:xfrm>
          <a:prstGeom prst="rect">
            <a:avLst/>
          </a:prstGeom>
          <a:noFill/>
          <a:ln>
            <a:noFill/>
          </a:ln>
        </p:spPr>
      </p:sp>
      <p:sp>
        <p:nvSpPr>
          <p:cNvPr id="60" name="Google Shape;60;p18"/>
          <p:cNvSpPr txBox="1"/>
          <p:nvPr>
            <p:ph type="title"/>
          </p:nvPr>
        </p:nvSpPr>
        <p:spPr>
          <a:xfrm>
            <a:off x="2266291" y="952500"/>
            <a:ext cx="9779001" cy="14351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61" name="Google Shape;61;p18"/>
          <p:cNvSpPr txBox="1"/>
          <p:nvPr>
            <p:ph idx="4"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62" name="Google Shape;62;p18"/>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63" name="Google Shape;63;p18"/>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bg>
      <p:bgPr>
        <a:solidFill>
          <a:schemeClr val="accent2"/>
        </a:solidFill>
      </p:bgPr>
    </p:bg>
    <p:spTree>
      <p:nvGrpSpPr>
        <p:cNvPr id="64" name="Shape 64"/>
        <p:cNvGrpSpPr/>
        <p:nvPr/>
      </p:nvGrpSpPr>
      <p:grpSpPr>
        <a:xfrm>
          <a:off x="0" y="0"/>
          <a:ext cx="0" cy="0"/>
          <a:chOff x="0" y="0"/>
          <a:chExt cx="0" cy="0"/>
        </a:xfrm>
      </p:grpSpPr>
      <p:sp>
        <p:nvSpPr>
          <p:cNvPr id="65" name="Google Shape;65;p19"/>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1"/>
              </a:buClr>
              <a:buSzPts val="2400"/>
              <a:buFont typeface="DM Sans"/>
              <a:buNone/>
              <a:defRPr b="1" sz="2400" cap="none">
                <a:solidFill>
                  <a:schemeClr val="dk1"/>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66" name="Google Shape;66;p19"/>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67" name="Google Shape;67;p19"/>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68" name="Google Shape;68;p19"/>
          <p:cNvSpPr txBox="1"/>
          <p:nvPr>
            <p:ph type="title"/>
          </p:nvPr>
        </p:nvSpPr>
        <p:spPr>
          <a:xfrm>
            <a:off x="2290522" y="4714421"/>
            <a:ext cx="20417078" cy="2651125"/>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chemeClr val="lt2"/>
              </a:buClr>
              <a:buSzPts val="8500"/>
              <a:buFont typeface="DM Sans"/>
              <a:buNone/>
              <a:defRPr>
                <a:solidFill>
                  <a:schemeClr val="lt2"/>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0"/>
          <p:cNvSpPr txBox="1"/>
          <p:nvPr>
            <p:ph idx="1" type="body"/>
          </p:nvPr>
        </p:nvSpPr>
        <p:spPr>
          <a:xfrm>
            <a:off x="2290522" y="4248504"/>
            <a:ext cx="20886978" cy="8256012"/>
          </a:xfrm>
          <a:prstGeom prst="rect">
            <a:avLst/>
          </a:prstGeom>
          <a:noFill/>
          <a:ln>
            <a:noFill/>
          </a:ln>
        </p:spPr>
        <p:txBody>
          <a:bodyPr anchorCtr="0" anchor="t" bIns="50800" lIns="50800" spcFirstLastPara="1" rIns="50800" wrap="square" tIns="50800">
            <a:noAutofit/>
          </a:bodyPr>
          <a:lstStyle>
            <a:lvl1pPr indent="-533400" lvl="0" marL="457200" marR="0" rtl="0" algn="l">
              <a:lnSpc>
                <a:spcPct val="90000"/>
              </a:lnSpc>
              <a:spcBef>
                <a:spcPts val="4500"/>
              </a:spcBef>
              <a:spcAft>
                <a:spcPts val="0"/>
              </a:spcAft>
              <a:buClr>
                <a:schemeClr val="accent1"/>
              </a:buClr>
              <a:buSzPts val="4800"/>
              <a:buFont typeface="Arial"/>
              <a:buChar char="•"/>
              <a:defRPr b="0" i="0" sz="4800" u="none" cap="none" strike="noStrike">
                <a:solidFill>
                  <a:schemeClr val="dk2"/>
                </a:solidFill>
                <a:latin typeface="DM Sans"/>
                <a:ea typeface="DM Sans"/>
                <a:cs typeface="DM Sans"/>
                <a:sym typeface="DM Sans"/>
              </a:defRPr>
            </a:lvl1pPr>
            <a:lvl2pPr indent="-533400" lvl="1" marL="9144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2pPr>
            <a:lvl3pPr indent="-533400" lvl="2" marL="13716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3pPr>
            <a:lvl4pPr indent="-533400" lvl="3" marL="18288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4pPr>
            <a:lvl5pPr indent="-533400" lvl="4" marL="22860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5pPr>
            <a:lvl6pPr indent="-533400" lvl="5" marL="27432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6pPr>
            <a:lvl7pPr indent="-533400" lvl="6" marL="32004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7pPr>
            <a:lvl8pPr indent="-533400" lvl="7" marL="36576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8pPr>
            <a:lvl9pPr indent="-533400" lvl="8" marL="41148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9pPr>
          </a:lstStyle>
          <a:p/>
        </p:txBody>
      </p:sp>
      <p:cxnSp>
        <p:nvCxnSpPr>
          <p:cNvPr id="7" name="Google Shape;7;p10"/>
          <p:cNvCxnSpPr/>
          <p:nvPr/>
        </p:nvCxnSpPr>
        <p:spPr>
          <a:xfrm flipH="1" rot="10800000">
            <a:off x="1497586" y="-29780"/>
            <a:ext cx="1" cy="13775559"/>
          </a:xfrm>
          <a:prstGeom prst="straightConnector1">
            <a:avLst/>
          </a:prstGeom>
          <a:noFill/>
          <a:ln cap="flat" cmpd="sng" w="12700">
            <a:solidFill>
              <a:srgbClr val="798397"/>
            </a:solidFill>
            <a:prstDash val="solid"/>
            <a:miter lim="400000"/>
            <a:headEnd len="sm" w="sm" type="none"/>
            <a:tailEnd len="sm" w="sm" type="none"/>
          </a:ln>
        </p:spPr>
      </p:cxnSp>
      <p:sp>
        <p:nvSpPr>
          <p:cNvPr id="8" name="Google Shape;8;p10"/>
          <p:cNvSpPr txBox="1"/>
          <p:nvPr/>
        </p:nvSpPr>
        <p:spPr>
          <a:xfrm>
            <a:off x="-46499" y="13217920"/>
            <a:ext cx="24476998" cy="527859"/>
          </a:xfrm>
          <a:prstGeom prst="rect">
            <a:avLst/>
          </a:prstGeom>
          <a:solidFill>
            <a:schemeClr val="dk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200"/>
              <a:buFont typeface="DM Sans"/>
              <a:buNone/>
            </a:pPr>
            <a:r>
              <a:rPr b="0" i="0" lang="en-IN" sz="1200" u="none" cap="none" strike="noStrike">
                <a:solidFill>
                  <a:srgbClr val="FFFFFF"/>
                </a:solidFill>
                <a:latin typeface="DM Sans"/>
                <a:ea typeface="DM Sans"/>
                <a:cs typeface="DM Sans"/>
                <a:sym typeface="DM Sans"/>
              </a:rPr>
              <a:t>Confidential: The content of this presentation is proprietary and confidential information of Eppix Esolution Ltd (Eppix). It is not intended to be distributed to any third party without written consent of Eppix.</a:t>
            </a:r>
            <a:endParaRPr b="0" i="0" sz="1400" u="none" cap="none" strike="noStrike">
              <a:solidFill>
                <a:srgbClr val="000000"/>
              </a:solidFill>
              <a:latin typeface="Arial"/>
              <a:ea typeface="Arial"/>
              <a:cs typeface="Arial"/>
              <a:sym typeface="Arial"/>
            </a:endParaRPr>
          </a:p>
        </p:txBody>
      </p:sp>
      <p:sp>
        <p:nvSpPr>
          <p:cNvPr id="9" name="Google Shape;9;p10"/>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10" name="Google Shape;10;p10"/>
          <p:cNvSpPr txBox="1"/>
          <p:nvPr>
            <p:ph type="title"/>
          </p:nvPr>
        </p:nvSpPr>
        <p:spPr>
          <a:xfrm>
            <a:off x="2290522" y="730250"/>
            <a:ext cx="20417078" cy="2651125"/>
          </a:xfrm>
          <a:prstGeom prst="rect">
            <a:avLst/>
          </a:prstGeom>
          <a:noFill/>
          <a:ln>
            <a:noFill/>
          </a:ln>
        </p:spPr>
        <p:txBody>
          <a:bodyPr anchorCtr="0" anchor="b" bIns="45700" lIns="91425" spcFirstLastPara="1" rIns="91425" wrap="square" tIns="45700">
            <a:normAutofit/>
          </a:bodyPr>
          <a:lstStyle>
            <a:lvl1pPr lvl="0" marR="0" rtl="0" algn="l">
              <a:lnSpc>
                <a:spcPct val="80000"/>
              </a:lnSpc>
              <a:spcBef>
                <a:spcPts val="0"/>
              </a:spcBef>
              <a:spcAft>
                <a:spcPts val="0"/>
              </a:spcAft>
              <a:buClr>
                <a:schemeClr val="accent1"/>
              </a:buClr>
              <a:buSzPts val="8500"/>
              <a:buFont typeface="DM Sans"/>
              <a:buNone/>
              <a:defRPr b="1" i="0" sz="8500" u="none" cap="none" strike="noStrike">
                <a:solidFill>
                  <a:schemeClr val="accent1"/>
                </a:solidFill>
                <a:latin typeface="DM Sans"/>
                <a:ea typeface="DM Sans"/>
                <a:cs typeface="DM Sans"/>
                <a:sym typeface="DM Sans"/>
              </a:defRPr>
            </a:lvl1pPr>
            <a:lvl2pPr lvl="1"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2pPr>
            <a:lvl3pPr lvl="2"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3pPr>
            <a:lvl4pPr lvl="3"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4pPr>
            <a:lvl5pPr lvl="4"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5pPr>
            <a:lvl6pPr lvl="5"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6pPr>
            <a:lvl7pPr lvl="6"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7pPr>
            <a:lvl8pPr lvl="7"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8pPr>
            <a:lvl9pPr lvl="8"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title"/>
          </p:nvPr>
        </p:nvSpPr>
        <p:spPr>
          <a:xfrm>
            <a:off x="1174776" y="4337720"/>
            <a:ext cx="21971004" cy="3595412"/>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8800"/>
              <a:buFont typeface="DM Sans"/>
              <a:buNone/>
            </a:pPr>
            <a:r>
              <a:rPr lang="en-IN" sz="8800"/>
              <a:t>Spenta ASSET TAGGING SYSTEM</a:t>
            </a:r>
            <a:br>
              <a:rPr lang="en-IN" sz="8800"/>
            </a:br>
            <a:r>
              <a:rPr lang="en-IN" sz="8800"/>
              <a:t>(SATS)</a:t>
            </a:r>
            <a:br>
              <a:rPr lang="en-IN" sz="8800"/>
            </a:br>
            <a:endParaRPr sz="8800"/>
          </a:p>
        </p:txBody>
      </p:sp>
      <p:sp>
        <p:nvSpPr>
          <p:cNvPr id="113" name="Google Shape;113;p1"/>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p>
            <a:pPr indent="0" lvl="0" marL="0" rtl="0" algn="ctr">
              <a:lnSpc>
                <a:spcPct val="100000"/>
              </a:lnSpc>
              <a:spcBef>
                <a:spcPts val="0"/>
              </a:spcBef>
              <a:spcAft>
                <a:spcPts val="0"/>
              </a:spcAft>
              <a:buClr>
                <a:schemeClr val="dk2"/>
              </a:buClr>
              <a:buSzPts val="4000"/>
              <a:buNone/>
            </a:pPr>
            <a:r>
              <a:rPr lang="en-IN" sz="6000"/>
              <a:t>Project Status Report</a:t>
            </a:r>
            <a:endParaRPr/>
          </a:p>
          <a:p>
            <a:pPr indent="0" lvl="0" marL="0" rtl="0" algn="ctr">
              <a:lnSpc>
                <a:spcPct val="100000"/>
              </a:lnSpc>
              <a:spcBef>
                <a:spcPts val="0"/>
              </a:spcBef>
              <a:spcAft>
                <a:spcPts val="0"/>
              </a:spcAft>
              <a:buClr>
                <a:schemeClr val="dk2"/>
              </a:buClr>
              <a:buSzPts val="4000"/>
              <a:buNone/>
            </a:pPr>
            <a:r>
              <a:rPr lang="en-IN" sz="6000"/>
              <a:t>(20-Sep-2023)</a:t>
            </a:r>
            <a:endParaRPr/>
          </a:p>
        </p:txBody>
      </p:sp>
      <p:pic>
        <p:nvPicPr>
          <p:cNvPr descr="D:\U11\Indonesia\sstl_logo.png" id="114" name="Google Shape;114;p1"/>
          <p:cNvPicPr preferRelativeResize="0"/>
          <p:nvPr/>
        </p:nvPicPr>
        <p:blipFill rotWithShape="1">
          <a:blip r:embed="rId3">
            <a:alphaModFix/>
          </a:blip>
          <a:srcRect b="0" l="0" r="0" t="0"/>
          <a:stretch/>
        </p:blipFill>
        <p:spPr>
          <a:xfrm>
            <a:off x="5911771" y="12124487"/>
            <a:ext cx="6149699" cy="1132839"/>
          </a:xfrm>
          <a:prstGeom prst="rect">
            <a:avLst/>
          </a:prstGeom>
          <a:noFill/>
          <a:ln>
            <a:noFill/>
          </a:ln>
        </p:spPr>
      </p:pic>
      <p:pic>
        <p:nvPicPr>
          <p:cNvPr id="115" name="Google Shape;115;p1"/>
          <p:cNvPicPr preferRelativeResize="0"/>
          <p:nvPr/>
        </p:nvPicPr>
        <p:blipFill rotWithShape="1">
          <a:blip r:embed="rId4">
            <a:alphaModFix/>
          </a:blip>
          <a:srcRect b="0" l="0" r="0" t="0"/>
          <a:stretch/>
        </p:blipFill>
        <p:spPr>
          <a:xfrm>
            <a:off x="13256587" y="12052478"/>
            <a:ext cx="3543925" cy="12768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5"/>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Sprint Planning</a:t>
            </a:r>
            <a:endParaRPr/>
          </a:p>
        </p:txBody>
      </p:sp>
      <p:sp>
        <p:nvSpPr>
          <p:cNvPr id="195" name="Google Shape;195;p5"/>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196" name="Google Shape;196;p5"/>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97" name="Google Shape;197;p5"/>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98" name="Google Shape;198;p5"/>
          <p:cNvGraphicFramePr/>
          <p:nvPr/>
        </p:nvGraphicFramePr>
        <p:xfrm>
          <a:off x="2038872" y="521296"/>
          <a:ext cx="3000000" cy="3000000"/>
        </p:xfrm>
        <a:graphic>
          <a:graphicData uri="http://schemas.openxmlformats.org/drawingml/2006/table">
            <a:tbl>
              <a:tblPr>
                <a:noFill/>
                <a:tableStyleId>{E2C5864B-1ACC-4BE1-B223-942F6ED0EFD8}</a:tableStyleId>
              </a:tblPr>
              <a:tblGrid>
                <a:gridCol w="1696700"/>
                <a:gridCol w="2983800"/>
                <a:gridCol w="6162200"/>
                <a:gridCol w="10111600"/>
              </a:tblGrid>
              <a:tr h="393375">
                <a:tc>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a:t>
                      </a:r>
                      <a:endParaRPr sz="1400" u="none" cap="none" strike="noStrike"/>
                    </a:p>
                  </a:txBody>
                  <a:tcPr marT="7625" marB="0" marR="7625" marL="76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Module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Functional Area / Process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Detailed Functionalities / Use Cases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93375">
                <a:tc rowSpan="12">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1</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Mobile App</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General Feature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Login, Menu, Site Selection &amp; Site Search</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5">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Related Processes</a:t>
                      </a:r>
                      <a:endParaRPr sz="1400" u="none" cap="none" strike="noStrike"/>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Listing, Asset Details, Asset Addition, Tagging</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Task List Page with Site-wise STN &amp; SRN tasks</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SRN</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Audit</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Asset View</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List View with Site Search</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Detail &amp; Attributes views</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749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wise Passive &amp; Active Assets Views</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Technician To Site Tagging Status View</a:t>
                      </a:r>
                      <a:endParaRPr b="0" i="0" sz="2400" u="none" cap="none" strike="noStrike">
                        <a:solidFill>
                          <a:srgbClr val="000000"/>
                        </a:solidFill>
                        <a:latin typeface="Calibri"/>
                        <a:ea typeface="Calibri"/>
                        <a:cs typeface="Calibri"/>
                        <a:sym typeface="Calibri"/>
                      </a:endParaRPr>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Technician Mapping database table(Manually Maintained)</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Technician &amp; Associated Site List</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04800">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Selected Site’s Active and Passive Assets views </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04800">
                <a:tc>
                  <a:txBody>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3375">
                <a:tc rowSpan="14">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2</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Asset View</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Map View</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Search on Map</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Operator Site View</a:t>
                      </a:r>
                      <a:endParaRPr b="0" i="0" sz="2400" u="none" cap="none" strike="noStrike">
                        <a:solidFill>
                          <a:srgbClr val="000000"/>
                        </a:solidFill>
                        <a:latin typeface="Calibri"/>
                        <a:ea typeface="Calibri"/>
                        <a:cs typeface="Calibri"/>
                        <a:sym typeface="Calibri"/>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Operator &amp; Associated Site List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Selected Site’s Active and Passive Assets views</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History</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Search by Serial No. &amp; its current site location</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Movement History</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rowSpan="8">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Batch Processes</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8">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Batch Processes &amp; Process Maker for Pending Approvals</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Batch Process for Incremental Data synching in SATS Database (File Based Integration)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Task Creation for Mobile App based on FAR received input.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Task Submission from Mobile App for approval using PM.</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PM ticket submission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Missing(from Asset Audit)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Addition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Modification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Status update as Missing/Redundant/Defective (from Mobile App)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Sprint Planning</a:t>
            </a:r>
            <a:endParaRPr/>
          </a:p>
        </p:txBody>
      </p:sp>
      <p:sp>
        <p:nvSpPr>
          <p:cNvPr id="204" name="Google Shape;204;p6"/>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205" name="Google Shape;205;p6"/>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206" name="Google Shape;206;p6"/>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207" name="Google Shape;207;p6"/>
          <p:cNvGraphicFramePr/>
          <p:nvPr/>
        </p:nvGraphicFramePr>
        <p:xfrm>
          <a:off x="2398912" y="1898228"/>
          <a:ext cx="3000000" cy="3000000"/>
        </p:xfrm>
        <a:graphic>
          <a:graphicData uri="http://schemas.openxmlformats.org/drawingml/2006/table">
            <a:tbl>
              <a:tblPr>
                <a:noFill/>
                <a:tableStyleId>{E2C5864B-1ACC-4BE1-B223-942F6ED0EFD8}</a:tableStyleId>
              </a:tblPr>
              <a:tblGrid>
                <a:gridCol w="1679225"/>
                <a:gridCol w="3652300"/>
                <a:gridCol w="6758850"/>
                <a:gridCol w="6271700"/>
              </a:tblGrid>
              <a:tr h="434225">
                <a:tc>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a:t>
                      </a:r>
                      <a:endParaRPr sz="1400" u="none" cap="none" strike="noStrike"/>
                    </a:p>
                  </a:txBody>
                  <a:tcPr marT="7625" marB="0" marR="7625" marL="76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Module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Functional Area / Process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Detailed Functionalities / Use Cases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434225">
                <a:tc rowSpan="21">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3</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1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User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Modules &amp; Functions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View Modules &amp; Module Functions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Disable &amp; Enable Modules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Roles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Create Roles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View &amp; Edit Roles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Disable &amp; Enable Roles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rowSpan="7">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User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Create User &amp; User Self Onboarding</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View &amp; Modify Users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Suspend User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Reactivate User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Delete User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Password Reset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Password Policy</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User Authentication</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Login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Forgot Password</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Change Password</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Configuration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Type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Dynamic Asset Attribute Configuration</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Site/Location Type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Dynamic Site/Location Attribute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Reason and Sub-reason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521400">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Technician and Supervisor Mapping</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DEVELOPMENT CONSIDERATION</a:t>
            </a:r>
            <a:endParaRPr/>
          </a:p>
        </p:txBody>
      </p:sp>
      <p:sp>
        <p:nvSpPr>
          <p:cNvPr id="213" name="Google Shape;213;p7"/>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214" name="Google Shape;214;p7"/>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sz="7200"/>
              <a:t>Points confirmed in review meeting</a:t>
            </a:r>
            <a:endParaRPr sz="7200"/>
          </a:p>
        </p:txBody>
      </p:sp>
      <p:sp>
        <p:nvSpPr>
          <p:cNvPr id="215" name="Google Shape;215;p7"/>
          <p:cNvSpPr/>
          <p:nvPr/>
        </p:nvSpPr>
        <p:spPr>
          <a:xfrm>
            <a:off x="1894856" y="1529408"/>
            <a:ext cx="21965950" cy="7128793"/>
          </a:xfrm>
          <a:prstGeom prst="rect">
            <a:avLst/>
          </a:prstGeom>
          <a:solidFill>
            <a:schemeClr val="lt2"/>
          </a:solidFill>
          <a:ln>
            <a:noFill/>
          </a:ln>
        </p:spPr>
        <p:txBody>
          <a:bodyPr anchorCtr="0" anchor="ctr" bIns="46800" lIns="90000" spcFirstLastPara="1" rIns="90000" wrap="square" tIns="46800">
            <a:noAutofit/>
          </a:bodyPr>
          <a:lstStyle/>
          <a:p>
            <a:pPr indent="-490538" lvl="5" marL="666750" marR="0" rtl="0" algn="l">
              <a:lnSpc>
                <a:spcPct val="100000"/>
              </a:lnSpc>
              <a:spcBef>
                <a:spcPts val="0"/>
              </a:spcBef>
              <a:spcAft>
                <a:spcPts val="0"/>
              </a:spcAft>
              <a:buClr>
                <a:srgbClr val="000000"/>
              </a:buClr>
              <a:buSzPts val="3600"/>
              <a:buFont typeface="Arial"/>
              <a:buNone/>
            </a:pPr>
            <a:r>
              <a:rPr b="1" i="0" lang="en-IN" sz="3600" u="sng" cap="none" strike="noStrike">
                <a:solidFill>
                  <a:srgbClr val="7030A0"/>
                </a:solidFill>
                <a:latin typeface="DM Sans"/>
                <a:ea typeface="DM Sans"/>
                <a:cs typeface="DM Sans"/>
                <a:sym typeface="DM Sans"/>
              </a:rPr>
              <a:t>Points discussed in Review Meetings(to be considered for development)</a:t>
            </a:r>
            <a:r>
              <a:rPr b="1" i="0" lang="en-IN" sz="3600" u="none" cap="none" strike="noStrike">
                <a:solidFill>
                  <a:srgbClr val="7030A0"/>
                </a:solidFill>
                <a:latin typeface="DM Sans"/>
                <a:ea typeface="DM Sans"/>
                <a:cs typeface="DM Sans"/>
                <a:sym typeface="DM Sans"/>
              </a:rPr>
              <a:t>:</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Batch Process approval feature needs to be done by integrating with Process Maker. All these approval activities would be carried out individually (not in bulk) one at a time using Process Maker.</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For Asset Addition, STN and SRN asset data must be present in SATS database.</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Site Technician Master screen is not required. These data would be maintained in a backend table manually.</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There won’t be any update/modification feature in SATS Web Portal.</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Site Audit activity will be initiated from Mobile App and to be done by Supervisors.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STN/SRN tasks would be associated with Sites and not to any technician. Any technician can work on such tasks.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Only 2-level Asset hierarchy will be supported and hence a child asset won’t have further child assets.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Each Parent and its child would have separate individual STN/SRN tasks.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In Web Portal, there will not be any Asset Wise View &amp; its associated items. Instead following new features needs to be incorporated:</a:t>
            </a:r>
            <a:endParaRPr b="0" i="0" sz="1400" u="none" cap="none" strike="noStrike">
              <a:solidFill>
                <a:srgbClr val="000000"/>
              </a:solidFill>
              <a:latin typeface="Arial"/>
              <a:ea typeface="Arial"/>
              <a:cs typeface="Arial"/>
              <a:sym typeface="Arial"/>
            </a:endParaRPr>
          </a:p>
          <a:p>
            <a:pPr indent="-198434" lvl="5" marL="914401" marR="0" rtl="0" algn="l">
              <a:lnSpc>
                <a:spcPct val="100000"/>
              </a:lnSpc>
              <a:spcBef>
                <a:spcPts val="0"/>
              </a:spcBef>
              <a:spcAft>
                <a:spcPts val="0"/>
              </a:spcAft>
              <a:buClr>
                <a:srgbClr val="000000"/>
              </a:buClr>
              <a:buSzPts val="2800"/>
              <a:buFont typeface="Noto Sans Symbols"/>
              <a:buChar char="▪"/>
            </a:pPr>
            <a:r>
              <a:rPr b="0" i="0" lang="en-IN" sz="2400" u="none" cap="none" strike="noStrike">
                <a:solidFill>
                  <a:srgbClr val="002060"/>
                </a:solidFill>
                <a:latin typeface="DM Sans"/>
                <a:ea typeface="DM Sans"/>
                <a:cs typeface="DM Sans"/>
                <a:sym typeface="DM Sans"/>
              </a:rPr>
              <a:t>Technician To Site Tagging Status (Screen Finalized)</a:t>
            </a:r>
            <a:endParaRPr b="0" i="0" sz="1400" u="none" cap="none" strike="noStrike">
              <a:solidFill>
                <a:srgbClr val="000000"/>
              </a:solidFill>
              <a:latin typeface="Arial"/>
              <a:ea typeface="Arial"/>
              <a:cs typeface="Arial"/>
              <a:sym typeface="Arial"/>
            </a:endParaRPr>
          </a:p>
          <a:p>
            <a:pPr indent="-198434" lvl="5" marL="914401" marR="0" rtl="0" algn="l">
              <a:lnSpc>
                <a:spcPct val="100000"/>
              </a:lnSpc>
              <a:spcBef>
                <a:spcPts val="0"/>
              </a:spcBef>
              <a:spcAft>
                <a:spcPts val="0"/>
              </a:spcAft>
              <a:buClr>
                <a:srgbClr val="000000"/>
              </a:buClr>
              <a:buSzPts val="2800"/>
              <a:buFont typeface="Noto Sans Symbols"/>
              <a:buChar char="▪"/>
            </a:pPr>
            <a:r>
              <a:rPr b="0" i="0" lang="en-IN" sz="2400" u="none" cap="none" strike="noStrike">
                <a:solidFill>
                  <a:srgbClr val="002060"/>
                </a:solidFill>
                <a:latin typeface="DM Sans"/>
                <a:ea typeface="DM Sans"/>
                <a:cs typeface="DM Sans"/>
                <a:sym typeface="DM Sans"/>
              </a:rPr>
              <a:t>Operator Site View (Screen Finalized)</a:t>
            </a:r>
            <a:endParaRPr b="0" i="0" sz="1400" u="none" cap="none" strike="noStrike">
              <a:solidFill>
                <a:srgbClr val="000000"/>
              </a:solidFill>
              <a:latin typeface="Arial"/>
              <a:ea typeface="Arial"/>
              <a:cs typeface="Arial"/>
              <a:sym typeface="Arial"/>
            </a:endParaRPr>
          </a:p>
        </p:txBody>
      </p:sp>
      <p:pic>
        <p:nvPicPr>
          <p:cNvPr descr="D:\U11\Indonesia\sstl_logo.png" id="216" name="Google Shape;216;p7"/>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217" name="Google Shape;217;p7"/>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HIGH LEVEL PLAN</a:t>
            </a:r>
            <a:endParaRPr/>
          </a:p>
        </p:txBody>
      </p:sp>
      <p:sp>
        <p:nvSpPr>
          <p:cNvPr id="121" name="Google Shape;121;p2"/>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22" name="Google Shape;122;p2"/>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Timeline</a:t>
            </a:r>
            <a:endParaRPr/>
          </a:p>
        </p:txBody>
      </p:sp>
      <p:pic>
        <p:nvPicPr>
          <p:cNvPr descr="D:\U11\Indonesia\sstl_logo.png" id="123" name="Google Shape;123;p2"/>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24" name="Google Shape;124;p2"/>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25" name="Google Shape;125;p2"/>
          <p:cNvGraphicFramePr/>
          <p:nvPr/>
        </p:nvGraphicFramePr>
        <p:xfrm>
          <a:off x="1894857" y="2609528"/>
          <a:ext cx="3000000" cy="3000000"/>
        </p:xfrm>
        <a:graphic>
          <a:graphicData uri="http://schemas.openxmlformats.org/drawingml/2006/table">
            <a:tbl>
              <a:tblPr>
                <a:noFill/>
                <a:tableStyleId>{E2C5864B-1ACC-4BE1-B223-942F6ED0EFD8}</a:tableStyleId>
              </a:tblPr>
              <a:tblGrid>
                <a:gridCol w="4702975"/>
                <a:gridCol w="484375"/>
                <a:gridCol w="484375"/>
                <a:gridCol w="484375"/>
                <a:gridCol w="484375"/>
                <a:gridCol w="484375"/>
                <a:gridCol w="484375"/>
                <a:gridCol w="484375"/>
                <a:gridCol w="484375"/>
                <a:gridCol w="484375"/>
                <a:gridCol w="618550"/>
                <a:gridCol w="618550"/>
                <a:gridCol w="618550"/>
                <a:gridCol w="618550"/>
                <a:gridCol w="618550"/>
                <a:gridCol w="618550"/>
                <a:gridCol w="618550"/>
                <a:gridCol w="618550"/>
                <a:gridCol w="618550"/>
                <a:gridCol w="618550"/>
                <a:gridCol w="618550"/>
                <a:gridCol w="618550"/>
                <a:gridCol w="618550"/>
                <a:gridCol w="618550"/>
                <a:gridCol w="618550"/>
                <a:gridCol w="618550"/>
                <a:gridCol w="618550"/>
                <a:gridCol w="618550"/>
                <a:gridCol w="628375"/>
                <a:gridCol w="628375"/>
                <a:gridCol w="628375"/>
              </a:tblGrid>
              <a:tr h="1731325">
                <a:tc>
                  <a:txBody>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000000"/>
                          </a:solidFill>
                          <a:latin typeface="Calibri"/>
                          <a:ea typeface="Calibri"/>
                          <a:cs typeface="Calibri"/>
                          <a:sym typeface="Calibri"/>
                        </a:rPr>
                        <a:t>Week Ending</a:t>
                      </a:r>
                      <a:endParaRPr sz="1400" u="none" cap="none" strike="noStrike"/>
                    </a:p>
                  </a:txBody>
                  <a:tcPr marT="9325" marB="0" marR="9325" marL="93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21-04-2023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28-04-2023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05-05-2023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12-05-2023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19-05-2023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26-05-2023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02-06-2023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09-06-2023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16-06-2023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23-06-2023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30-06-2023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07-07-2023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14-07-2023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21-07-2023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28-07-2023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04-08-2023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11-08-2023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18-08-2023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25-08-2023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01-09-2023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08-09-2023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15-09-2023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22-09-2023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29-09-2023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06-10-2023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13-10-2023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20-10-2023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27-10-2023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03-11-2023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10-11-2023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r>
              <a:tr h="493100">
                <a:tc>
                  <a:txBody>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000000"/>
                          </a:solidFill>
                          <a:latin typeface="Calibri"/>
                          <a:ea typeface="Calibri"/>
                          <a:cs typeface="Calibri"/>
                          <a:sym typeface="Calibri"/>
                        </a:rPr>
                        <a:t>Activities</a:t>
                      </a:r>
                      <a:endParaRPr sz="1400" u="none" cap="none" strike="noStrike"/>
                    </a:p>
                  </a:txBody>
                  <a:tcPr marT="9325" marB="0" marR="9325" marL="93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W4</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W5</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W6</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W7</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W8</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W9</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W10</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W11</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W12</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W14</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W15</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W16</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W17</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W18</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W19</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W20</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W21</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W22</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W24</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W25</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W26</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W27</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W28</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W29</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W30</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r>
              <a:tr h="767050">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Solution Designing (FS/HLD, Mock Screens)</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gridSpan="4">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5">
                  <a:txBody>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Durgapuja Week</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3525">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Sprint 1</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5">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a:txBody>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3525">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Sprint 2</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16">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hMerge="1"/>
                <a:tc hMerge="1"/>
                <a:tc hMerge="1"/>
                <a:tc hMerge="1"/>
                <a:tc hMerge="1"/>
                <a:tc hMerge="1"/>
                <a:tc hMerge="1"/>
                <a:tc hMerge="1"/>
                <a:tc hMerge="1"/>
                <a:tc hMerge="1"/>
                <a:tc h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3525">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Sprint 3</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hMerge="1"/>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94475">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Testing, Bug Fixing</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gridSpan="23">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EA9DB"/>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vMerge="1"/>
                <a:tc gridSpan="2">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EA9DB"/>
                    </a:solidFill>
                  </a:tcPr>
                </a:tc>
                <a:tc h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DETAILED PROJECT STATUS</a:t>
            </a:r>
            <a:endParaRPr/>
          </a:p>
        </p:txBody>
      </p:sp>
      <p:sp>
        <p:nvSpPr>
          <p:cNvPr id="131" name="Google Shape;131;p28"/>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32" name="Google Shape;132;p28"/>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Detailed Activities</a:t>
            </a:r>
            <a:endParaRPr/>
          </a:p>
        </p:txBody>
      </p:sp>
      <p:pic>
        <p:nvPicPr>
          <p:cNvPr descr="D:\U11\Indonesia\sstl_logo.png" id="133" name="Google Shape;133;p28"/>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34" name="Google Shape;134;p28"/>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35" name="Google Shape;135;p28"/>
          <p:cNvSpPr txBox="1"/>
          <p:nvPr/>
        </p:nvSpPr>
        <p:spPr>
          <a:xfrm>
            <a:off x="2290523" y="1748125"/>
            <a:ext cx="5004933"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Sprint #2 Activities</a:t>
            </a:r>
            <a:endParaRPr b="0" i="0" sz="1400" u="none" cap="none" strike="noStrike">
              <a:solidFill>
                <a:srgbClr val="000000"/>
              </a:solidFill>
              <a:latin typeface="Arial"/>
              <a:ea typeface="Arial"/>
              <a:cs typeface="Arial"/>
              <a:sym typeface="Arial"/>
            </a:endParaRPr>
          </a:p>
        </p:txBody>
      </p:sp>
      <p:graphicFrame>
        <p:nvGraphicFramePr>
          <p:cNvPr id="136" name="Google Shape;136;p28"/>
          <p:cNvGraphicFramePr/>
          <p:nvPr/>
        </p:nvGraphicFramePr>
        <p:xfrm>
          <a:off x="1902942" y="2875225"/>
          <a:ext cx="3000000" cy="3000000"/>
        </p:xfrm>
        <a:graphic>
          <a:graphicData uri="http://schemas.openxmlformats.org/drawingml/2006/table">
            <a:tbl>
              <a:tblPr bandRow="1" firstRow="1">
                <a:noFill/>
                <a:tableStyleId>{8E10F1AC-0838-42DD-99C7-A954E0846786}</a:tableStyleId>
              </a:tblPr>
              <a:tblGrid>
                <a:gridCol w="14333825"/>
                <a:gridCol w="2224225"/>
                <a:gridCol w="2275325"/>
                <a:gridCol w="2321400"/>
              </a:tblGrid>
              <a:tr h="152350">
                <a:tc>
                  <a:txBody>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Start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End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Status</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18287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Site Technician Mapping Upload</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18-08-2023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22-08-2023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Add new Asset Task Creation</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23-08-2023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latin typeface="Arial"/>
                          <a:ea typeface="Arial"/>
                          <a:cs typeface="Arial"/>
                          <a:sym typeface="Arial"/>
                        </a:rPr>
                        <a:t>28-08-2023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Add Site Transfer Note (STN) Task Creation</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23-08-2023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latin typeface="Arial"/>
                          <a:ea typeface="Arial"/>
                          <a:cs typeface="Arial"/>
                          <a:sym typeface="Arial"/>
                        </a:rPr>
                        <a:t>28-08-2023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Add Site Return Note (SRN) Task Creation</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23-08-2023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latin typeface="Arial"/>
                          <a:ea typeface="Arial"/>
                          <a:cs typeface="Arial"/>
                          <a:sym typeface="Arial"/>
                        </a:rPr>
                        <a:t>28-08-2023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STN Task Closure Batch Process:</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29-08-2023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0</a:t>
                      </a:r>
                      <a:r>
                        <a:rPr lang="en-IN" sz="2800" u="none" cap="none" strike="noStrike">
                          <a:solidFill>
                            <a:schemeClr val="dk2"/>
                          </a:solidFill>
                          <a:latin typeface="Arial"/>
                          <a:ea typeface="Arial"/>
                          <a:cs typeface="Arial"/>
                          <a:sym typeface="Arial"/>
                        </a:rPr>
                        <a:t>8</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4039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Mobile App: STN Task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E69138"/>
                    </a:solidFill>
                  </a:tcPr>
                </a:tc>
              </a:tr>
              <a:tr h="28920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PM: From PM, STN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2800">
                        <a:solidFill>
                          <a:schemeClr val="dk2"/>
                        </a:solidFill>
                        <a:latin typeface="DM Sans"/>
                        <a:ea typeface="DM Sans"/>
                        <a:cs typeface="DM Sans"/>
                        <a:sym typeface="DM Sans"/>
                      </a:endParaRPr>
                    </a:p>
                  </a:txBody>
                  <a:tcPr marT="45725" marB="45725" marR="91450" marL="91450">
                    <a:solidFill>
                      <a:srgbClr val="00B050"/>
                    </a:solidFill>
                  </a:tcPr>
                </a:tc>
              </a:tr>
              <a:tr h="2494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Batch process: Then ATS to update FAR (file based integration).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E69138"/>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SRN Task Closure Batch Process:</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solidFill>
                            <a:schemeClr val="dk2"/>
                          </a:solidFill>
                          <a:latin typeface="Arial"/>
                          <a:ea typeface="Arial"/>
                          <a:cs typeface="Arial"/>
                          <a:sym typeface="Arial"/>
                        </a:rPr>
                        <a:t>11</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1</a:t>
                      </a:r>
                      <a:r>
                        <a:rPr lang="en-IN" sz="2800" u="none" cap="none" strike="noStrike">
                          <a:solidFill>
                            <a:schemeClr val="dk2"/>
                          </a:solidFill>
                          <a:latin typeface="Arial"/>
                          <a:ea typeface="Arial"/>
                          <a:cs typeface="Arial"/>
                          <a:sym typeface="Arial"/>
                        </a:rPr>
                        <a:t>5</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213875">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Mobile App: SRN Task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E69138"/>
                    </a:solidFill>
                  </a:tcPr>
                </a:tc>
              </a:tr>
              <a:tr h="3680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PM: From PM, SRN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118825">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Batch process: Then ATS to update FAR (file based integration).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E69138"/>
                    </a:solidFill>
                  </a:tcPr>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Additional Item Asset Batch Process:</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1</a:t>
                      </a:r>
                      <a:r>
                        <a:rPr lang="en-IN" sz="2800" u="none" cap="none" strike="noStrike">
                          <a:solidFill>
                            <a:schemeClr val="dk2"/>
                          </a:solidFill>
                          <a:latin typeface="Arial"/>
                          <a:ea typeface="Arial"/>
                          <a:cs typeface="Arial"/>
                          <a:sym typeface="Arial"/>
                        </a:rPr>
                        <a:t>8</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solidFill>
                            <a:schemeClr val="dk2"/>
                          </a:solidFill>
                          <a:latin typeface="Arial"/>
                          <a:ea typeface="Arial"/>
                          <a:cs typeface="Arial"/>
                          <a:sym typeface="Arial"/>
                        </a:rPr>
                        <a:t>20</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Mobile App: New Asset Addition Task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WIP</a:t>
                      </a:r>
                      <a:endParaRPr b="0" sz="2800" u="none" cap="none" strike="noStrike">
                        <a:solidFill>
                          <a:schemeClr val="dk2"/>
                        </a:solidFill>
                      </a:endParaRPr>
                    </a:p>
                  </a:txBody>
                  <a:tcPr marT="45725" marB="45725" marR="91450" marL="91450">
                    <a:solidFill>
                      <a:schemeClr val="lt2"/>
                    </a:solidFill>
                  </a:tcPr>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PM: From PM, Asset Addition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sz="2800" u="none" cap="none" strike="noStrike">
                        <a:solidFill>
                          <a:schemeClr val="dk2"/>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Batch process: Then ATS to update FAR (file based integration).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sz="2800" u="none" cap="none" strike="noStrike">
                        <a:solidFill>
                          <a:schemeClr val="dk2"/>
                        </a:solidFill>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DETAILED PROJECT STATUS</a:t>
            </a:r>
            <a:endParaRPr/>
          </a:p>
        </p:txBody>
      </p:sp>
      <p:sp>
        <p:nvSpPr>
          <p:cNvPr id="142" name="Google Shape;142;p3"/>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43" name="Google Shape;143;p3"/>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Detailed Activities…</a:t>
            </a:r>
            <a:endParaRPr/>
          </a:p>
        </p:txBody>
      </p:sp>
      <p:pic>
        <p:nvPicPr>
          <p:cNvPr descr="D:\U11\Indonesia\sstl_logo.png" id="144" name="Google Shape;144;p3"/>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45" name="Google Shape;145;p3"/>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46" name="Google Shape;146;p3"/>
          <p:cNvSpPr txBox="1"/>
          <p:nvPr/>
        </p:nvSpPr>
        <p:spPr>
          <a:xfrm>
            <a:off x="2290523" y="1723411"/>
            <a:ext cx="5004933"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Sprint #2 Activities</a:t>
            </a:r>
            <a:endParaRPr b="0" i="0" sz="1400" u="none" cap="none" strike="noStrike">
              <a:solidFill>
                <a:srgbClr val="000000"/>
              </a:solidFill>
              <a:latin typeface="Arial"/>
              <a:ea typeface="Arial"/>
              <a:cs typeface="Arial"/>
              <a:sym typeface="Arial"/>
            </a:endParaRPr>
          </a:p>
        </p:txBody>
      </p:sp>
      <p:graphicFrame>
        <p:nvGraphicFramePr>
          <p:cNvPr id="147" name="Google Shape;147;p3"/>
          <p:cNvGraphicFramePr/>
          <p:nvPr/>
        </p:nvGraphicFramePr>
        <p:xfrm>
          <a:off x="1902942" y="2949367"/>
          <a:ext cx="3000000" cy="3000000"/>
        </p:xfrm>
        <a:graphic>
          <a:graphicData uri="http://schemas.openxmlformats.org/drawingml/2006/table">
            <a:tbl>
              <a:tblPr bandRow="1" firstRow="1">
                <a:noFill/>
                <a:tableStyleId>{8E10F1AC-0838-42DD-99C7-A954E0846786}</a:tableStyleId>
              </a:tblPr>
              <a:tblGrid>
                <a:gridCol w="14333825"/>
                <a:gridCol w="2224225"/>
                <a:gridCol w="2275325"/>
                <a:gridCol w="2321400"/>
              </a:tblGrid>
              <a:tr h="152350">
                <a:tc>
                  <a:txBody>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Start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End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Status</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18287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Inventory FAR Mismatch Batch Process:</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solidFill>
                            <a:schemeClr val="dk2"/>
                          </a:solidFill>
                          <a:latin typeface="Arial"/>
                          <a:ea typeface="Arial"/>
                          <a:cs typeface="Arial"/>
                          <a:sym typeface="Arial"/>
                        </a:rPr>
                        <a:t>21</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a:t>
                      </a:r>
                      <a:r>
                        <a:rPr lang="en-IN" sz="2800" u="none" cap="none" strike="noStrike">
                          <a:solidFill>
                            <a:schemeClr val="dk2"/>
                          </a:solidFill>
                          <a:latin typeface="Arial"/>
                          <a:ea typeface="Arial"/>
                          <a:cs typeface="Arial"/>
                          <a:sym typeface="Arial"/>
                        </a:rPr>
                        <a:t>2</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Mobile App: Asset Modification (including Asset Status update as Missing/Redundant/Defective)    Task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PM: From PM, Asset Modification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4039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Batch Process: Then ATS to update FAR (file based integration).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28920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Asset Audit Batch Process:</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a:t>
                      </a:r>
                      <a:r>
                        <a:rPr lang="en-IN" sz="2800" u="none" cap="none" strike="noStrike">
                          <a:solidFill>
                            <a:schemeClr val="dk2"/>
                          </a:solidFill>
                          <a:latin typeface="Arial"/>
                          <a:ea typeface="Arial"/>
                          <a:cs typeface="Arial"/>
                          <a:sym typeface="Arial"/>
                        </a:rPr>
                        <a:t>5</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a:t>
                      </a:r>
                      <a:r>
                        <a:rPr lang="en-IN" sz="2800" u="none" cap="none" strike="noStrike">
                          <a:solidFill>
                            <a:schemeClr val="dk2"/>
                          </a:solidFill>
                          <a:latin typeface="Arial"/>
                          <a:ea typeface="Arial"/>
                          <a:cs typeface="Arial"/>
                          <a:sym typeface="Arial"/>
                        </a:rPr>
                        <a:t>9</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2494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Mobile App: Audit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3581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PM: From PM, Asset Audit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213875">
                <a:tc>
                  <a:txBody>
                    <a:bodyPr/>
                    <a:lstStyle/>
                    <a:p>
                      <a:pPr indent="0" lvl="0" marL="0" marR="0" rtl="0" algn="l">
                        <a:lnSpc>
                          <a:spcPct val="100000"/>
                        </a:lnSpc>
                        <a:spcBef>
                          <a:spcPts val="0"/>
                        </a:spcBef>
                        <a:spcAft>
                          <a:spcPts val="0"/>
                        </a:spcAft>
                        <a:buClr>
                          <a:srgbClr val="000000"/>
                        </a:buClr>
                        <a:buSzPts val="2000"/>
                        <a:buFont typeface="Arial"/>
                        <a:buNone/>
                      </a:pPr>
                      <a:r>
                        <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DETAILED PROJECT STATUS</a:t>
            </a:r>
            <a:endParaRPr/>
          </a:p>
        </p:txBody>
      </p:sp>
      <p:sp>
        <p:nvSpPr>
          <p:cNvPr id="153" name="Google Shape;153;p29"/>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54" name="Google Shape;154;p29"/>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Detailed Activities…</a:t>
            </a:r>
            <a:endParaRPr/>
          </a:p>
        </p:txBody>
      </p:sp>
      <p:pic>
        <p:nvPicPr>
          <p:cNvPr descr="D:\U11\Indonesia\sstl_logo.png" id="155" name="Google Shape;155;p29"/>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56" name="Google Shape;156;p29"/>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57" name="Google Shape;157;p29"/>
          <p:cNvSpPr txBox="1"/>
          <p:nvPr/>
        </p:nvSpPr>
        <p:spPr>
          <a:xfrm>
            <a:off x="2290523" y="2019979"/>
            <a:ext cx="5004933"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Sprint #3 Activities</a:t>
            </a:r>
            <a:endParaRPr b="0" i="0" sz="1400" u="none" cap="none" strike="noStrike">
              <a:solidFill>
                <a:srgbClr val="000000"/>
              </a:solidFill>
              <a:latin typeface="Arial"/>
              <a:ea typeface="Arial"/>
              <a:cs typeface="Arial"/>
              <a:sym typeface="Arial"/>
            </a:endParaRPr>
          </a:p>
        </p:txBody>
      </p:sp>
      <p:graphicFrame>
        <p:nvGraphicFramePr>
          <p:cNvPr id="158" name="Google Shape;158;p29"/>
          <p:cNvGraphicFramePr/>
          <p:nvPr/>
        </p:nvGraphicFramePr>
        <p:xfrm>
          <a:off x="2432650" y="3320077"/>
          <a:ext cx="3000000" cy="3000000"/>
        </p:xfrm>
        <a:graphic>
          <a:graphicData uri="http://schemas.openxmlformats.org/drawingml/2006/table">
            <a:tbl>
              <a:tblPr bandRow="1" firstRow="1">
                <a:noFill/>
                <a:tableStyleId>{8E10F1AC-0838-42DD-99C7-A954E0846786}</a:tableStyleId>
              </a:tblPr>
              <a:tblGrid>
                <a:gridCol w="12709300"/>
                <a:gridCol w="2507700"/>
                <a:gridCol w="2625825"/>
                <a:gridCol w="2566750"/>
              </a:tblGrid>
              <a:tr h="152350">
                <a:tc>
                  <a:txBody>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Start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End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Status</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18287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UI Design with elaboration</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DM Sans"/>
                          <a:ea typeface="DM Sans"/>
                          <a:cs typeface="DM Sans"/>
                          <a:sym typeface="DM Sans"/>
                        </a:rPr>
                        <a:t>(Mock screen design, C</a:t>
                      </a:r>
                      <a:r>
                        <a:rPr b="0" i="0" lang="en-IN" sz="2000" u="none" cap="none" strike="noStrike">
                          <a:solidFill>
                            <a:srgbClr val="000000"/>
                          </a:solidFill>
                          <a:latin typeface="Arial"/>
                          <a:ea typeface="Arial"/>
                          <a:cs typeface="Arial"/>
                          <a:sym typeface="Arial"/>
                        </a:rPr>
                        <a:t>overt screen design to responsive HTML</a:t>
                      </a:r>
                      <a:r>
                        <a:rPr b="0" i="0" lang="en-IN" sz="2000" u="none" cap="none" strike="noStrike">
                          <a:solidFill>
                            <a:schemeClr val="dk2"/>
                          </a:solidFill>
                          <a:latin typeface="DM Sans"/>
                          <a:ea typeface="DM Sans"/>
                          <a:cs typeface="DM Sans"/>
                          <a:sym typeface="DM Sans"/>
                        </a:rPr>
                        <a:t>)</a:t>
                      </a:r>
                      <a:endParaRPr b="0" i="0" sz="20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11-09-2023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20-09-2023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WIP</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Module Management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a:t>
                      </a:r>
                      <a:r>
                        <a:rPr b="0" i="0" lang="en-IN" sz="2000" u="none" cap="none" strike="noStrike">
                          <a:solidFill>
                            <a:srgbClr val="000000"/>
                          </a:solidFill>
                          <a:latin typeface="Arial"/>
                          <a:ea typeface="Arial"/>
                          <a:cs typeface="Arial"/>
                          <a:sym typeface="Arial"/>
                        </a:rPr>
                        <a:t>View Module and Module Functions, Disable and Enable Modules and Functions</a:t>
                      </a:r>
                      <a:r>
                        <a:rPr b="0" i="0" lang="en-IN" sz="2000" u="none" cap="none" strike="noStrike">
                          <a:solidFill>
                            <a:schemeClr val="dk2"/>
                          </a:solidFill>
                          <a:latin typeface="Arial"/>
                          <a:ea typeface="Arial"/>
                          <a:cs typeface="Arial"/>
                          <a:sym typeface="Arial"/>
                        </a:rPr>
                        <a:t>)</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21-09-2023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25-09-2023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Role Management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a:t>
                      </a:r>
                      <a:r>
                        <a:rPr b="0" i="0" lang="en-IN" sz="2000" u="none" cap="none" strike="noStrike">
                          <a:solidFill>
                            <a:srgbClr val="000000"/>
                          </a:solidFill>
                          <a:latin typeface="Arial"/>
                          <a:ea typeface="Arial"/>
                          <a:cs typeface="Arial"/>
                          <a:sym typeface="Arial"/>
                        </a:rPr>
                        <a:t>Create, View &amp; Modify Role, Role-Module-Function mapping, Disable &amp; Enable of module &amp; function</a:t>
                      </a:r>
                      <a:r>
                        <a:rPr b="0" i="0" lang="en-IN" sz="2000" u="none" cap="none" strike="noStrike">
                          <a:solidFill>
                            <a:schemeClr val="dk2"/>
                          </a:solidFill>
                          <a:latin typeface="Arial"/>
                          <a:ea typeface="Arial"/>
                          <a:cs typeface="Arial"/>
                          <a:sym typeface="Arial"/>
                        </a:rPr>
                        <a:t>)</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26-09-2023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03-10-2023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User Management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a:t>
                      </a:r>
                      <a:r>
                        <a:rPr b="0" i="0" lang="en-IN" sz="2000" u="none" cap="none" strike="noStrike">
                          <a:solidFill>
                            <a:srgbClr val="000000"/>
                          </a:solidFill>
                          <a:latin typeface="Arial"/>
                          <a:ea typeface="Arial"/>
                          <a:cs typeface="Arial"/>
                          <a:sym typeface="Arial"/>
                        </a:rPr>
                        <a:t>Create, View &amp; Modify User</a:t>
                      </a:r>
                      <a:r>
                        <a:rPr b="0" i="0" lang="en-IN" sz="2000" u="none" cap="none" strike="noStrike">
                          <a:solidFill>
                            <a:schemeClr val="dk2"/>
                          </a:solidFill>
                          <a:latin typeface="Arial"/>
                          <a:ea typeface="Arial"/>
                          <a:cs typeface="Arial"/>
                          <a:sym typeface="Arial"/>
                        </a:rPr>
                        <a:t>, </a:t>
                      </a:r>
                      <a:r>
                        <a:rPr b="0" i="0" lang="en-IN" sz="2000" u="none" cap="none" strike="noStrike">
                          <a:solidFill>
                            <a:srgbClr val="000000"/>
                          </a:solidFill>
                          <a:latin typeface="Arial"/>
                          <a:ea typeface="Arial"/>
                          <a:cs typeface="Arial"/>
                          <a:sym typeface="Arial"/>
                        </a:rPr>
                        <a:t>Suspend, Reactivate &amp; Delete User, Password Policy, User Login, Forgot Password with reset of password, Change Password)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04-10-2023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19-10-2023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tc>
              </a:tr>
              <a:tr h="611625">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solidFill>
                            <a:schemeClr val="dk2"/>
                          </a:solidFill>
                        </a:rPr>
                        <a:t>I</a:t>
                      </a:r>
                      <a:r>
                        <a:rPr b="0" i="0" lang="en-IN" sz="2800" u="none" cap="none" strike="noStrike">
                          <a:solidFill>
                            <a:schemeClr val="dk2"/>
                          </a:solidFill>
                          <a:latin typeface="Arial"/>
                          <a:ea typeface="Arial"/>
                          <a:cs typeface="Arial"/>
                          <a:sym typeface="Arial"/>
                        </a:rPr>
                        <a:t>ssue Closure Activities (Sprint#2 and Sprint#3)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30-10-2023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10-11-2023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RISK &amp; Dependencies</a:t>
            </a:r>
            <a:endParaRPr/>
          </a:p>
        </p:txBody>
      </p:sp>
      <p:sp>
        <p:nvSpPr>
          <p:cNvPr id="164" name="Google Shape;164;p4"/>
          <p:cNvSpPr txBox="1"/>
          <p:nvPr/>
        </p:nvSpPr>
        <p:spPr>
          <a:xfrm>
            <a:off x="23660100" y="12878914"/>
            <a:ext cx="723900" cy="33855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165" name="Google Shape;165;p4"/>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66" name="Google Shape;166;p4"/>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67" name="Google Shape;167;p4"/>
          <p:cNvGraphicFramePr/>
          <p:nvPr/>
        </p:nvGraphicFramePr>
        <p:xfrm>
          <a:off x="2029861" y="1921038"/>
          <a:ext cx="3000000" cy="3000000"/>
        </p:xfrm>
        <a:graphic>
          <a:graphicData uri="http://schemas.openxmlformats.org/drawingml/2006/table">
            <a:tbl>
              <a:tblPr>
                <a:noFill/>
                <a:tableStyleId>{8E10F1AC-0838-42DD-99C7-A954E0846786}</a:tableStyleId>
              </a:tblPr>
              <a:tblGrid>
                <a:gridCol w="740525"/>
                <a:gridCol w="2541700"/>
                <a:gridCol w="1911175"/>
                <a:gridCol w="1757600"/>
                <a:gridCol w="1905675"/>
                <a:gridCol w="1604525"/>
                <a:gridCol w="1949575"/>
                <a:gridCol w="3657600"/>
                <a:gridCol w="1880550"/>
                <a:gridCol w="1483750"/>
                <a:gridCol w="2415400"/>
              </a:tblGrid>
              <a:tr h="1177500">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Sl.</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Risks Identified</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Initiation Date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Module/</a:t>
                      </a:r>
                      <a:endParaRPr b="1" sz="3200" u="none" cap="none" strike="noStrike"/>
                    </a:p>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Phase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latin typeface="Arial"/>
                          <a:ea typeface="Arial"/>
                          <a:cs typeface="Arial"/>
                          <a:sym typeface="Arial"/>
                        </a:rPr>
                        <a:t>Risk category</a:t>
                      </a:r>
                      <a:endParaRPr/>
                    </a:p>
                    <a:p>
                      <a:pPr indent="0" lvl="0" marL="0" marR="0" rtl="0" algn="ctr">
                        <a:lnSpc>
                          <a:spcPct val="115000"/>
                        </a:lnSpc>
                        <a:spcBef>
                          <a:spcPts val="0"/>
                        </a:spcBef>
                        <a:spcAft>
                          <a:spcPts val="0"/>
                        </a:spcAft>
                        <a:buClr>
                          <a:srgbClr val="000000"/>
                        </a:buClr>
                        <a:buSzPts val="3200"/>
                        <a:buFont typeface="Arial"/>
                        <a:buNone/>
                      </a:pPr>
                      <a:r>
                        <a:rPr b="1" lang="en-IN" sz="3200" u="none" cap="none" strike="noStrike">
                          <a:latin typeface="Arial"/>
                          <a:ea typeface="Arial"/>
                          <a:cs typeface="Arial"/>
                          <a:sym typeface="Arial"/>
                        </a:rPr>
                        <a:t> </a:t>
                      </a:r>
                      <a:endParaRPr b="1" sz="3200" u="none" cap="none" strike="noStrike">
                        <a:latin typeface="Arial"/>
                        <a:ea typeface="Arial"/>
                        <a:cs typeface="Arial"/>
                        <a:sym typeface="Arial"/>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latin typeface="Arial"/>
                          <a:ea typeface="Arial"/>
                          <a:cs typeface="Arial"/>
                          <a:sym typeface="Arial"/>
                        </a:rPr>
                        <a:t>Impact</a:t>
                      </a:r>
                      <a:endParaRPr b="1" sz="3200" u="none" cap="none" strike="noStrike">
                        <a:latin typeface="Arial"/>
                        <a:ea typeface="Arial"/>
                        <a:cs typeface="Arial"/>
                        <a:sym typeface="Arial"/>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Responsibility</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Mitigation Plan</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Target Date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Status</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Remarks</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r>
              <a:tr h="2941075">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1. 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Integration with Process Maker API</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13-09-23</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Sprint-2</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latin typeface="Arial"/>
                          <a:ea typeface="Arial"/>
                          <a:cs typeface="Arial"/>
                          <a:sym typeface="Arial"/>
                        </a:rPr>
                        <a:t>High</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latin typeface="Arial"/>
                          <a:ea typeface="Arial"/>
                          <a:cs typeface="Arial"/>
                          <a:sym typeface="Arial"/>
                        </a:rPr>
                        <a:t>Delay</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SSTL/ UMT</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Associate a Process Maker expert for handholding the team</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ASAP</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Open</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Both SSTL and UMT will hunt for an expert</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bl>
          </a:graphicData>
        </a:graphic>
      </p:graphicFrame>
      <p:sp>
        <p:nvSpPr>
          <p:cNvPr id="168" name="Google Shape;168;p4"/>
          <p:cNvSpPr txBox="1"/>
          <p:nvPr>
            <p:ph type="title"/>
          </p:nvPr>
        </p:nvSpPr>
        <p:spPr>
          <a:xfrm>
            <a:off x="2254896" y="161256"/>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Risk Register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SUPPORT NEEDED</a:t>
            </a:r>
            <a:endParaRPr/>
          </a:p>
        </p:txBody>
      </p:sp>
      <p:sp>
        <p:nvSpPr>
          <p:cNvPr id="174" name="Google Shape;174;p8"/>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75" name="Google Shape;175;p8"/>
          <p:cNvSpPr txBox="1"/>
          <p:nvPr>
            <p:ph type="title"/>
          </p:nvPr>
        </p:nvSpPr>
        <p:spPr>
          <a:xfrm>
            <a:off x="2290525" y="187975"/>
            <a:ext cx="20886900" cy="1727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sz="7200"/>
              <a:t>Support needed &amp; Decision Required</a:t>
            </a:r>
            <a:endParaRPr sz="7200"/>
          </a:p>
        </p:txBody>
      </p:sp>
      <p:sp>
        <p:nvSpPr>
          <p:cNvPr id="176" name="Google Shape;176;p8"/>
          <p:cNvSpPr/>
          <p:nvPr/>
        </p:nvSpPr>
        <p:spPr>
          <a:xfrm>
            <a:off x="1982981" y="2608158"/>
            <a:ext cx="21966000" cy="7128900"/>
          </a:xfrm>
          <a:prstGeom prst="rect">
            <a:avLst/>
          </a:prstGeom>
          <a:solidFill>
            <a:schemeClr val="lt2"/>
          </a:solidFill>
          <a:ln>
            <a:noFill/>
          </a:ln>
        </p:spPr>
        <p:txBody>
          <a:bodyPr anchorCtr="0" anchor="ctr" bIns="46800" lIns="90000" spcFirstLastPara="1" rIns="90000" wrap="square" tIns="46800">
            <a:noAutofit/>
          </a:bodyPr>
          <a:lstStyle/>
          <a:p>
            <a:pPr indent="-490538" lvl="5" marL="66675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2060"/>
              </a:solidFill>
              <a:latin typeface="DM Sans"/>
              <a:ea typeface="DM Sans"/>
              <a:cs typeface="DM Sans"/>
              <a:sym typeface="DM Sans"/>
            </a:endParaRPr>
          </a:p>
        </p:txBody>
      </p:sp>
      <p:pic>
        <p:nvPicPr>
          <p:cNvPr descr="D:\U11\Indonesia\sstl_logo.png" id="177" name="Google Shape;177;p8"/>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78" name="Google Shape;178;p8"/>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79" name="Google Shape;179;p8"/>
          <p:cNvSpPr txBox="1"/>
          <p:nvPr/>
        </p:nvSpPr>
        <p:spPr>
          <a:xfrm>
            <a:off x="2294638" y="2608161"/>
            <a:ext cx="20886900" cy="5804700"/>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80000"/>
              </a:lnSpc>
              <a:spcBef>
                <a:spcPts val="0"/>
              </a:spcBef>
              <a:spcAft>
                <a:spcPts val="0"/>
              </a:spcAft>
              <a:buClr>
                <a:schemeClr val="accent1"/>
              </a:buClr>
              <a:buSzPts val="1800"/>
              <a:buFont typeface="Noto Sans Symbols"/>
              <a:buChar char="⮚"/>
            </a:pPr>
            <a:r>
              <a:rPr b="0" i="0" lang="en-IN" sz="3200" u="none" cap="none" strike="noStrike">
                <a:solidFill>
                  <a:srgbClr val="002060"/>
                </a:solidFill>
                <a:latin typeface="Arial"/>
                <a:ea typeface="Arial"/>
                <a:cs typeface="Arial"/>
                <a:sym typeface="Arial"/>
              </a:rPr>
              <a:t>Support required to resolve the current integration issue with Process Maker.</a:t>
            </a:r>
            <a:endParaRPr b="1" i="0" sz="3200" u="none" cap="none" strike="noStrike">
              <a:solidFill>
                <a:schemeClr val="accen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type="title"/>
          </p:nvPr>
        </p:nvSpPr>
        <p:spPr>
          <a:xfrm>
            <a:off x="1019908" y="5921896"/>
            <a:ext cx="21973292" cy="200829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11600"/>
              <a:buFont typeface="DM Sans"/>
              <a:buNone/>
            </a:pPr>
            <a:r>
              <a:rPr lang="en-IN"/>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1019908" y="5921896"/>
            <a:ext cx="21973292" cy="200829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11600"/>
              <a:buFont typeface="DM Sans"/>
              <a:buNone/>
            </a:pPr>
            <a:r>
              <a:rPr lang="en-IN"/>
              <a:t>Backup Slides to follow…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0_BasicColor">
  <a:themeElements>
    <a:clrScheme name="Truebyl 2021">
      <a:dk1>
        <a:srgbClr val="242B53"/>
      </a:dk1>
      <a:lt1>
        <a:srgbClr val="F7F7FA"/>
      </a:lt1>
      <a:dk2>
        <a:srgbClr val="323841"/>
      </a:dk2>
      <a:lt2>
        <a:srgbClr val="FFFFFF"/>
      </a:lt2>
      <a:accent1>
        <a:srgbClr val="0064FE"/>
      </a:accent1>
      <a:accent2>
        <a:srgbClr val="FFBC3C"/>
      </a:accent2>
      <a:accent3>
        <a:srgbClr val="FF9C42"/>
      </a:accent3>
      <a:accent4>
        <a:srgbClr val="DC3877"/>
      </a:accent4>
      <a:accent5>
        <a:srgbClr val="00C198"/>
      </a:accent5>
      <a:accent6>
        <a:srgbClr val="96C563"/>
      </a:accent6>
      <a:hlink>
        <a:srgbClr val="0064FD"/>
      </a:hlink>
      <a:folHlink>
        <a:srgbClr val="FEBB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0076BA"/>
      </a:dk2>
      <a:lt2>
        <a:srgbClr val="F7F8FA"/>
      </a:lt2>
      <a:accent1>
        <a:srgbClr val="FFD932"/>
      </a:accent1>
      <a:accent2>
        <a:srgbClr val="F0F3F6"/>
      </a:accent2>
      <a:accent3>
        <a:srgbClr val="B1E072"/>
      </a:accent3>
      <a:accent4>
        <a:srgbClr val="D41876"/>
      </a:accent4>
      <a:accent5>
        <a:srgbClr val="FF644E"/>
      </a:accent5>
      <a:accent6>
        <a:srgbClr val="858D9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Abhra Chandra</dc:creator>
</cp:coreProperties>
</file>