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7" r:id="rId4"/>
    <p:sldId id="259" r:id="rId5"/>
    <p:sldId id="263" r:id="rId6"/>
  </p:sldIdLst>
  <p:sldSz cx="10801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942" y="462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813852" y="2654301"/>
            <a:ext cx="5775722" cy="5302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 smtClean="0"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Click to edit Master subtitle style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813852" y="735014"/>
            <a:ext cx="9663083" cy="1919287"/>
          </a:xfrm>
        </p:spPr>
        <p:txBody>
          <a:bodyPr anchor="b"/>
          <a:lstStyle>
            <a:lvl1pPr>
              <a:defRPr sz="5500" b="1" smtClean="0">
                <a:solidFill>
                  <a:schemeClr val="bg2"/>
                </a:solidFill>
              </a:defRPr>
            </a:lvl1pPr>
          </a:lstStyle>
          <a:p>
            <a:r>
              <a:rPr lang="en-US" altLang="ko-KR" dirty="0" smtClean="0"/>
              <a:t>Click to edit Master title </a:t>
            </a:r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305665" y="928688"/>
            <a:ext cx="10092511" cy="1587"/>
          </a:xfrm>
          <a:prstGeom prst="line">
            <a:avLst/>
          </a:prstGeom>
          <a:ln/>
          <a:extLst>
            <a:ext uri="{909E8E84-426E-40DD-AFC4-6F175D3DCCD1}"/>
            <a:ext uri="{91240B29-F687-4F45-9708-019B960494DF}"/>
            <a:ext uri="{AF507438-7753-43E0-B8FC-AC1667EBCBE1}"/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17" y="116045"/>
            <a:ext cx="10152519" cy="731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FC5CC-4220-42B7-9C03-B8A2109B62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IBM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16" y="2111726"/>
            <a:ext cx="10152519" cy="1362075"/>
          </a:xfrm>
        </p:spPr>
        <p:txBody>
          <a:bodyPr anchor="b"/>
          <a:lstStyle>
            <a:lvl1pPr algn="l">
              <a:defRPr sz="55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17" y="3480303"/>
            <a:ext cx="10152519" cy="52536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10714-DAEF-4CB8-BF87-DBDFC50884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IBM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416" y="1965325"/>
            <a:ext cx="4986248" cy="4389438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7" y="1965325"/>
            <a:ext cx="4986249" cy="4389438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B50A3-723B-4B7C-9217-7AA0A3CB65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IBM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9266D-6AF7-4879-BD04-0E8DDFABA2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IBM 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C6657-F995-4ED9-8775-7342573582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IBM 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417" y="593725"/>
            <a:ext cx="10152519" cy="7318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4417" y="1965325"/>
            <a:ext cx="10152519" cy="438943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E9C07-A368-4C6A-9551-6A591AF618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IBM 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4417" y="1965325"/>
            <a:ext cx="10152519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324417" y="549275"/>
            <a:ext cx="101525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8965496" y="6537325"/>
            <a:ext cx="162020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defRPr/>
            </a:pPr>
            <a:r>
              <a:rPr lang="en-US" altLang="ko-KR" sz="800">
                <a:solidFill>
                  <a:schemeClr val="tx1"/>
                </a:solidFill>
                <a:ea typeface="Gulim" pitchFamily="34" charset="-127"/>
              </a:rPr>
              <a:t>© 2013 IBM Corporation</a:t>
            </a:r>
            <a:endParaRPr lang="en-US" altLang="ko-KR" sz="180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15652" y="6537325"/>
            <a:ext cx="433179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ea typeface="Gulim" pitchFamily="34" charset="-127"/>
              </a:defRPr>
            </a:lvl1pPr>
          </a:lstStyle>
          <a:p>
            <a:pPr>
              <a:defRPr/>
            </a:pPr>
            <a:fld id="{17BA060B-F555-41F9-9A27-50C0910BBA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90236" y="6537325"/>
            <a:ext cx="702087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ea typeface="Gulim" pitchFamily="34" charset="-127"/>
              </a:defRPr>
            </a:lvl1pPr>
          </a:lstStyle>
          <a:p>
            <a:pPr>
              <a:defRPr/>
            </a:pPr>
            <a:r>
              <a:rPr lang="en-US" altLang="ko-KR"/>
              <a:t>IBM Confidential</a:t>
            </a:r>
          </a:p>
        </p:txBody>
      </p:sp>
      <p:sp>
        <p:nvSpPr>
          <p:cNvPr id="307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4417" y="593725"/>
            <a:ext cx="10152519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pic>
        <p:nvPicPr>
          <p:cNvPr id="3080" name="Picture 53" descr="5300_IBMpos_black_noR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775598" y="246064"/>
            <a:ext cx="7013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Date Placeholder 1"/>
          <p:cNvSpPr txBox="1">
            <a:spLocks noGrp="1"/>
          </p:cNvSpPr>
          <p:nvPr/>
        </p:nvSpPr>
        <p:spPr bwMode="auto">
          <a:xfrm>
            <a:off x="755721" y="6537325"/>
            <a:ext cx="118702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F8DA3E4-B499-49D4-860F-1DF291A7C503}" type="datetime1">
              <a:rPr lang="ko-KR" altLang="en-US" sz="800">
                <a:solidFill>
                  <a:schemeClr val="tx1"/>
                </a:solidFill>
                <a:ea typeface="MS PGothic" pitchFamily="34" charset="-128"/>
              </a:rPr>
              <a:pPr algn="r">
                <a:defRPr/>
              </a:pPr>
              <a:t>2014-09-03</a:t>
            </a:fld>
            <a:endParaRPr lang="en-US" altLang="ko-KR" sz="800" dirty="0">
              <a:solidFill>
                <a:schemeClr val="tx1"/>
              </a:solidFill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Calibri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</a:defRPr>
      </a:lvl9pPr>
    </p:titleStyle>
    <p:bodyStyle>
      <a:lvl1pPr marL="173038" indent="-173038" algn="l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09588" indent="-163513" algn="l" rtl="0" eaLnBrk="0" fontAlgn="base" hangingPunct="0">
        <a:spcBef>
          <a:spcPts val="3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600">
          <a:solidFill>
            <a:schemeClr val="tx1"/>
          </a:solidFill>
          <a:latin typeface="Calibri" pitchFamily="34" charset="0"/>
        </a:defRPr>
      </a:lvl2pPr>
      <a:lvl3pPr marL="855663" indent="-173038" algn="l" rtl="0" eaLnBrk="0" fontAlgn="base" hangingPunct="0">
        <a:spcBef>
          <a:spcPts val="3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Calibri" pitchFamily="34" charset="0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15.gi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24417" y="115889"/>
            <a:ext cx="10152519" cy="731837"/>
          </a:xfrm>
        </p:spPr>
        <p:txBody>
          <a:bodyPr anchor="ctr"/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律师事务所主要业务介绍</a:t>
            </a:r>
            <a:endParaRPr lang="zh-CN" altLang="en-US" sz="32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5701" y="1142985"/>
            <a:ext cx="10144196" cy="11430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华文楷体" pitchFamily="2" charset="-122"/>
                <a:ea typeface="华文楷体" pitchFamily="2" charset="-122"/>
              </a:rPr>
              <a:t>业务</a:t>
            </a:r>
            <a:r>
              <a:rPr lang="zh-CN" altLang="en-US" sz="1600" b="1" dirty="0" smtClean="0">
                <a:latin typeface="华文楷体" pitchFamily="2" charset="-122"/>
                <a:ea typeface="华文楷体" pitchFamily="2" charset="-122"/>
              </a:rPr>
              <a:t>类型</a:t>
            </a:r>
            <a:endParaRPr lang="en-US" altLang="zh-CN" sz="16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律所案子主要分为：民事、刑事、仲裁、顾问类案件。顾问类统一覆盖了长年法律顾问、合同撰写、合同审理、以及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IPO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等不涉及案件的服务。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5701" y="4000504"/>
            <a:ext cx="10144196" cy="1357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华文楷体" pitchFamily="2" charset="-122"/>
                <a:ea typeface="华文楷体" pitchFamily="2" charset="-122"/>
              </a:rPr>
              <a:t>业务流程</a:t>
            </a:r>
            <a:endParaRPr lang="en-US" altLang="zh-CN" sz="16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律所的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客户有的是通过原有客户介绍的，有的是律师自己发掘的，有的是网络、电话等渠道找来的。客户与律师事务所签订委托代理合同后，就进入案件的正式处理阶段。所以本次项目主要是指的这一段。至于发现意向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潜在客户，出方案，竞标等之前的过程放在下一期做。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华文楷体" pitchFamily="2" charset="-122"/>
                <a:ea typeface="华文楷体" pitchFamily="2" charset="-122"/>
              </a:rPr>
              <a:t>系统关注点</a:t>
            </a:r>
            <a:endParaRPr lang="en-US" altLang="zh-CN" sz="16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那么我们这一期项目的核心就在办案管理这一块。诉讼类的案子，无论是民事还是刑事，我们都可以把它看成是经历了一系列节点的一件事情。以民事诉讼为例，可能包含受理诉讼、立案、案前调节、开庭、二次开庭、下达判决等一系列环节。在这些环节中律师事务所最关心以下问题：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、我们代理的客户是原告还是被告，如果是被告，那么在收到法庭的诉状后，有多长时间可以申请异议、准备证据材料等；这是需要系统通过时间节点进行控制和预警的，尽量避免由于“人为忘了开庭日期而造成失去提出管辖异议”权利这样的错误；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律师事务所主要业务介绍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FC5CC-4220-42B7-9C03-B8A2109B628A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85701" y="1500174"/>
            <a:ext cx="10144196" cy="2428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华文楷体" pitchFamily="2" charset="-122"/>
                <a:ea typeface="华文楷体" pitchFamily="2" charset="-122"/>
              </a:rPr>
              <a:t>系统关注点</a:t>
            </a:r>
            <a:endParaRPr lang="en-US" altLang="zh-CN" sz="16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、律师在中间都做了哪些工作。围绕一件案件，律师提交了哪些活动，哪些事件，未来我们可能会把这些活动或者事件进行时间上的量化。用于初级律师的考评、绩效关联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、这个案子的标的有多大。佣金如何分配，每个律师分到自己手里的有多少。对于管理层，还需要有多维度的统计。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、借助信息化手段，提升办案效率。例如提供便捷的工具，根据诉讼标的计算出案子的标的、诉讼费、保全费等。 提供文档模板，例如对于民事诉讼离婚类案件的代理意见模板，民事类案件的合同模板等。一方面体现服务的标准化；一方面对于初级的律师，可以很方便的在模板上修改一些信息后即可使用。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24417" y="115889"/>
            <a:ext cx="10152519" cy="731837"/>
          </a:xfrm>
        </p:spPr>
        <p:txBody>
          <a:bodyPr anchor="ctr"/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英达律所管理平台主要业务对象</a:t>
            </a:r>
            <a:endParaRPr lang="zh-CN" altLang="en-US" sz="3200" dirty="0" smtClean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86663" y="1071546"/>
            <a:ext cx="605955" cy="1052934"/>
            <a:chOff x="496645" y="1428736"/>
            <a:chExt cx="512978" cy="105293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472" y="1428736"/>
              <a:ext cx="438151" cy="642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" name="TextBox 37"/>
            <p:cNvSpPr txBox="1"/>
            <p:nvPr/>
          </p:nvSpPr>
          <p:spPr>
            <a:xfrm>
              <a:off x="496645" y="2143116"/>
              <a:ext cx="503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楷体" pitchFamily="2" charset="-122"/>
                  <a:ea typeface="华文楷体" pitchFamily="2" charset="-122"/>
                </a:rPr>
                <a:t>客户</a:t>
              </a: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772071" y="1142985"/>
            <a:ext cx="312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需要跟踪的组织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个人信息，例如客户。有与之相关的联系人，案件和业务机会。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06279" y="2661818"/>
            <a:ext cx="800219" cy="910058"/>
            <a:chOff x="428596" y="2928934"/>
            <a:chExt cx="677434" cy="91005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2910" y="2928934"/>
              <a:ext cx="364341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6" name="TextBox 45"/>
            <p:cNvSpPr txBox="1"/>
            <p:nvPr/>
          </p:nvSpPr>
          <p:spPr>
            <a:xfrm>
              <a:off x="428596" y="3500438"/>
              <a:ext cx="6774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楷体" pitchFamily="2" charset="-122"/>
                  <a:ea typeface="华文楷体" pitchFamily="2" charset="-122"/>
                </a:rPr>
                <a:t>联系人</a:t>
              </a: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90665" y="4019140"/>
            <a:ext cx="945118" cy="910058"/>
            <a:chOff x="500034" y="4071942"/>
            <a:chExt cx="800100" cy="91005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34" y="4071942"/>
              <a:ext cx="80010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7" name="TextBox 46"/>
            <p:cNvSpPr txBox="1"/>
            <p:nvPr/>
          </p:nvSpPr>
          <p:spPr>
            <a:xfrm>
              <a:off x="571472" y="4643446"/>
              <a:ext cx="503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楷体" pitchFamily="2" charset="-122"/>
                  <a:ea typeface="华文楷体" pitchFamily="2" charset="-122"/>
                </a:rPr>
                <a:t>案件</a:t>
              </a: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51" name="矩形 50"/>
          <p:cNvSpPr/>
          <p:nvPr/>
        </p:nvSpPr>
        <p:spPr bwMode="auto">
          <a:xfrm>
            <a:off x="6666467" y="1142984"/>
            <a:ext cx="843861" cy="2857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华文楷体" pitchFamily="2" charset="-122"/>
                <a:ea typeface="华文楷体" pitchFamily="2" charset="-122"/>
              </a:rPr>
              <a:t>客户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effectLst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552522" y="1571612"/>
            <a:ext cx="935550" cy="2857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华文楷体" pitchFamily="2" charset="-122"/>
                <a:ea typeface="华文楷体" pitchFamily="2" charset="-122"/>
              </a:rPr>
              <a:t>联系人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effectLst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552522" y="2035959"/>
            <a:ext cx="935550" cy="2857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华文楷体" pitchFamily="2" charset="-122"/>
                <a:ea typeface="华文楷体" pitchFamily="2" charset="-122"/>
              </a:rPr>
              <a:t>案件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effectLst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7552522" y="2500306"/>
            <a:ext cx="1105650" cy="2857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华文楷体" pitchFamily="2" charset="-122"/>
                <a:ea typeface="华文楷体" pitchFamily="2" charset="-122"/>
              </a:rPr>
              <a:t>销售机会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effectLst/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56" name="形状 55"/>
          <p:cNvCxnSpPr>
            <a:stCxn id="51" idx="2"/>
            <a:endCxn id="52" idx="1"/>
          </p:cNvCxnSpPr>
          <p:nvPr/>
        </p:nvCxnSpPr>
        <p:spPr bwMode="auto">
          <a:xfrm rot="16200000" flipH="1">
            <a:off x="7177583" y="1339550"/>
            <a:ext cx="285752" cy="464124"/>
          </a:xfrm>
          <a:prstGeom prst="bentConnector2">
            <a:avLst/>
          </a:prstGeom>
          <a:noFill/>
          <a:ln>
            <a:solidFill>
              <a:schemeClr val="tx1"/>
            </a:solidFill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形状 57"/>
          <p:cNvCxnSpPr>
            <a:stCxn id="51" idx="2"/>
            <a:endCxn id="53" idx="1"/>
          </p:cNvCxnSpPr>
          <p:nvPr/>
        </p:nvCxnSpPr>
        <p:spPr bwMode="auto">
          <a:xfrm rot="16200000" flipH="1">
            <a:off x="6945411" y="1571723"/>
            <a:ext cx="750099" cy="464124"/>
          </a:xfrm>
          <a:prstGeom prst="bentConnector2">
            <a:avLst/>
          </a:prstGeom>
          <a:noFill/>
          <a:ln>
            <a:solidFill>
              <a:schemeClr val="tx1"/>
            </a:solidFill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形状 59"/>
          <p:cNvCxnSpPr>
            <a:stCxn id="51" idx="2"/>
            <a:endCxn id="54" idx="1"/>
          </p:cNvCxnSpPr>
          <p:nvPr/>
        </p:nvCxnSpPr>
        <p:spPr bwMode="auto">
          <a:xfrm rot="16200000" flipH="1">
            <a:off x="6713236" y="1803897"/>
            <a:ext cx="1214446" cy="464124"/>
          </a:xfrm>
          <a:prstGeom prst="bentConnector2">
            <a:avLst/>
          </a:prstGeom>
          <a:noFill/>
          <a:ln>
            <a:solidFill>
              <a:schemeClr val="tx1"/>
            </a:solidFill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1772071" y="2571745"/>
            <a:ext cx="3122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与某一客户相关的个人，有与之相关联的案件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72071" y="3929066"/>
            <a:ext cx="4050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某一具体的案件（例如民事诉讼案件，会经历从收案，案前调节，立案，开庭，判决，执行等一系列过程），有相关的客户和联系人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56457" y="5072075"/>
            <a:ext cx="31222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rPr>
              <a:t>对我司感兴趣的个人或公司，与市场营销活动相关联。可通过系统转化出客户，联系人等。（放在第二阶段再去实现）</a:t>
            </a:r>
            <a:endParaRPr lang="zh-CN" altLang="en-US" sz="1600" dirty="0">
              <a:solidFill>
                <a:schemeClr val="bg2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3824" y="5143513"/>
            <a:ext cx="551319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TextBox 66"/>
          <p:cNvSpPr txBox="1"/>
          <p:nvPr/>
        </p:nvSpPr>
        <p:spPr>
          <a:xfrm>
            <a:off x="590666" y="59293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销售机会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69" name="直接箭头连接符 68"/>
          <p:cNvCxnSpPr/>
          <p:nvPr/>
        </p:nvCxnSpPr>
        <p:spPr bwMode="auto">
          <a:xfrm rot="5400000">
            <a:off x="259371" y="2214410"/>
            <a:ext cx="1000132" cy="187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928210" y="207167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71" name="直接箭头连接符 70"/>
          <p:cNvCxnSpPr/>
          <p:nvPr/>
        </p:nvCxnSpPr>
        <p:spPr bwMode="auto">
          <a:xfrm rot="5400000">
            <a:off x="260309" y="3713814"/>
            <a:ext cx="1000132" cy="187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929148" y="357108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74" name="形状 73"/>
          <p:cNvCxnSpPr>
            <a:stCxn id="1026" idx="1"/>
            <a:endCxn id="1028" idx="1"/>
          </p:cNvCxnSpPr>
          <p:nvPr/>
        </p:nvCxnSpPr>
        <p:spPr bwMode="auto">
          <a:xfrm rot="10800000" flipV="1">
            <a:off x="590665" y="1393016"/>
            <a:ext cx="84386" cy="2902349"/>
          </a:xfrm>
          <a:prstGeom prst="bentConnector3">
            <a:avLst>
              <a:gd name="adj1" fmla="val 419998"/>
            </a:avLst>
          </a:prstGeom>
          <a:noFill/>
          <a:ln>
            <a:solidFill>
              <a:schemeClr val="tx1"/>
            </a:solidFill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Box 75"/>
          <p:cNvSpPr txBox="1"/>
          <p:nvPr/>
        </p:nvSpPr>
        <p:spPr>
          <a:xfrm>
            <a:off x="1" y="37861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grpSp>
        <p:nvGrpSpPr>
          <p:cNvPr id="79" name="组合 78"/>
          <p:cNvGrpSpPr/>
          <p:nvPr/>
        </p:nvGrpSpPr>
        <p:grpSpPr>
          <a:xfrm>
            <a:off x="5738218" y="3143249"/>
            <a:ext cx="595035" cy="968642"/>
            <a:chOff x="5191411" y="3643314"/>
            <a:chExt cx="466200" cy="1098226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286380" y="3643314"/>
              <a:ext cx="357190" cy="740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7" name="TextBox 76"/>
            <p:cNvSpPr txBox="1"/>
            <p:nvPr/>
          </p:nvSpPr>
          <p:spPr>
            <a:xfrm>
              <a:off x="5191411" y="4357694"/>
              <a:ext cx="466200" cy="383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楷体" pitchFamily="2" charset="-122"/>
                  <a:ea typeface="华文楷体" pitchFamily="2" charset="-122"/>
                </a:rPr>
                <a:t>任务</a:t>
              </a: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822606" y="4286258"/>
            <a:ext cx="595035" cy="987614"/>
            <a:chOff x="5286380" y="4714884"/>
            <a:chExt cx="524474" cy="1195706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357818" y="4714884"/>
              <a:ext cx="36195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" name="TextBox 77"/>
            <p:cNvSpPr txBox="1"/>
            <p:nvPr/>
          </p:nvSpPr>
          <p:spPr>
            <a:xfrm>
              <a:off x="5286380" y="5500702"/>
              <a:ext cx="524474" cy="40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楷体" pitchFamily="2" charset="-122"/>
                  <a:ea typeface="华文楷体" pitchFamily="2" charset="-122"/>
                </a:rPr>
                <a:t>事件</a:t>
              </a: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497695" y="3143248"/>
            <a:ext cx="354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可以将一个任务分配给自己或他人，任务可关联客户、案件、联系人等，但不是必选项。任务有状态和优先级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9451210" y="1571612"/>
            <a:ext cx="935550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华文楷体" pitchFamily="2" charset="-122"/>
                <a:ea typeface="华文楷体" pitchFamily="2" charset="-122"/>
              </a:rPr>
              <a:t>任务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华文楷体" pitchFamily="2" charset="-122"/>
              <a:ea typeface="华文楷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effectLst/>
                <a:latin typeface="华文楷体" pitchFamily="2" charset="-122"/>
                <a:ea typeface="华文楷体" pitchFamily="2" charset="-122"/>
              </a:rPr>
              <a:t>事件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effectLst/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85" name="形状 84"/>
          <p:cNvCxnSpPr>
            <a:stCxn id="51" idx="3"/>
            <a:endCxn id="83" idx="0"/>
          </p:cNvCxnSpPr>
          <p:nvPr/>
        </p:nvCxnSpPr>
        <p:spPr bwMode="auto">
          <a:xfrm>
            <a:off x="7510329" y="1285860"/>
            <a:ext cx="2408656" cy="285752"/>
          </a:xfrm>
          <a:prstGeom prst="bentConnector2">
            <a:avLst/>
          </a:prstGeom>
          <a:noFill/>
          <a:ln>
            <a:solidFill>
              <a:schemeClr val="tx1"/>
            </a:solidFill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肘形连接符 87"/>
          <p:cNvCxnSpPr>
            <a:stCxn id="52" idx="3"/>
          </p:cNvCxnSpPr>
          <p:nvPr/>
        </p:nvCxnSpPr>
        <p:spPr bwMode="auto">
          <a:xfrm>
            <a:off x="8488072" y="1714488"/>
            <a:ext cx="1216297" cy="1588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形状 89"/>
          <p:cNvCxnSpPr>
            <a:stCxn id="53" idx="3"/>
            <a:endCxn id="83" idx="2"/>
          </p:cNvCxnSpPr>
          <p:nvPr/>
        </p:nvCxnSpPr>
        <p:spPr bwMode="auto">
          <a:xfrm flipV="1">
            <a:off x="8488072" y="1857365"/>
            <a:ext cx="1430913" cy="321471"/>
          </a:xfrm>
          <a:prstGeom prst="bentConnector2">
            <a:avLst/>
          </a:prstGeom>
          <a:noFill/>
          <a:ln>
            <a:solidFill>
              <a:schemeClr val="tx1"/>
            </a:solidFill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形状 92"/>
          <p:cNvCxnSpPr>
            <a:stCxn id="54" idx="3"/>
            <a:endCxn id="83" idx="2"/>
          </p:cNvCxnSpPr>
          <p:nvPr/>
        </p:nvCxnSpPr>
        <p:spPr bwMode="auto">
          <a:xfrm flipV="1">
            <a:off x="8658172" y="1857364"/>
            <a:ext cx="1260813" cy="785818"/>
          </a:xfrm>
          <a:prstGeom prst="bentConnector2">
            <a:avLst/>
          </a:prstGeom>
          <a:noFill/>
          <a:ln>
            <a:solidFill>
              <a:schemeClr val="tx1"/>
            </a:solidFill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6413309" y="4357695"/>
            <a:ext cx="354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与活动类似，但是有明确的事件点或时间段要求，与日历相关联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5653834" y="5429265"/>
            <a:ext cx="821353" cy="1033878"/>
            <a:chOff x="5653834" y="5429265"/>
            <a:chExt cx="821353" cy="1033878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653834" y="5429265"/>
              <a:ext cx="821353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2" name="TextBox 101"/>
            <p:cNvSpPr txBox="1"/>
            <p:nvPr/>
          </p:nvSpPr>
          <p:spPr>
            <a:xfrm>
              <a:off x="5800098" y="612458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楷体" pitchFamily="2" charset="-122"/>
                  <a:ea typeface="华文楷体" pitchFamily="2" charset="-122"/>
                </a:rPr>
                <a:t>律师</a:t>
              </a: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6582081" y="5214950"/>
            <a:ext cx="4219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类似于员工对象，与具体的案件或者销售机会相关。一个案件会有接案律师，主办律师和协办律师。一个律师在不同案件中会有不同的角色。例如在案件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中是主办律师，在案件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中可能是协办律师。不同角色分佣比例不同。每个案件相对应的分佣比例可以调整。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900873" y="4000504"/>
            <a:ext cx="2714644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华文楷体" pitchFamily="2" charset="-122"/>
                <a:ea typeface="华文楷体" pitchFamily="2" charset="-122"/>
              </a:rPr>
              <a:t>任务和事件统称为活动</a:t>
            </a:r>
            <a:endParaRPr kumimoji="0" lang="zh-CN" altLang="en-US" sz="1400" b="0" i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24417" y="115889"/>
            <a:ext cx="10152519" cy="731837"/>
          </a:xfrm>
        </p:spPr>
        <p:txBody>
          <a:bodyPr anchor="ctr"/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主要业务对象示例</a:t>
            </a:r>
            <a:endParaRPr lang="zh-CN" altLang="en-US" sz="3200" dirty="0" smtClean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2" name="组合 47"/>
          <p:cNvGrpSpPr/>
          <p:nvPr/>
        </p:nvGrpSpPr>
        <p:grpSpPr>
          <a:xfrm>
            <a:off x="586663" y="1071546"/>
            <a:ext cx="605955" cy="1052934"/>
            <a:chOff x="496645" y="1428736"/>
            <a:chExt cx="512978" cy="105293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1428736"/>
              <a:ext cx="438151" cy="642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" name="TextBox 37"/>
            <p:cNvSpPr txBox="1"/>
            <p:nvPr/>
          </p:nvSpPr>
          <p:spPr>
            <a:xfrm>
              <a:off x="496645" y="2143116"/>
              <a:ext cx="503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楷体" pitchFamily="2" charset="-122"/>
                  <a:ea typeface="华文楷体" pitchFamily="2" charset="-122"/>
                </a:rPr>
                <a:t>客户</a:t>
              </a: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3" name="组合 48"/>
          <p:cNvGrpSpPr/>
          <p:nvPr/>
        </p:nvGrpSpPr>
        <p:grpSpPr>
          <a:xfrm>
            <a:off x="506279" y="2661818"/>
            <a:ext cx="800219" cy="910058"/>
            <a:chOff x="428596" y="2928934"/>
            <a:chExt cx="677434" cy="91005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42910" y="2928934"/>
              <a:ext cx="364341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6" name="TextBox 45"/>
            <p:cNvSpPr txBox="1"/>
            <p:nvPr/>
          </p:nvSpPr>
          <p:spPr>
            <a:xfrm>
              <a:off x="428596" y="3500438"/>
              <a:ext cx="6774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楷体" pitchFamily="2" charset="-122"/>
                  <a:ea typeface="华文楷体" pitchFamily="2" charset="-122"/>
                </a:rPr>
                <a:t>联系人</a:t>
              </a: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4" name="组合 49"/>
          <p:cNvGrpSpPr/>
          <p:nvPr/>
        </p:nvGrpSpPr>
        <p:grpSpPr>
          <a:xfrm>
            <a:off x="590665" y="4019140"/>
            <a:ext cx="945118" cy="910058"/>
            <a:chOff x="500034" y="4071942"/>
            <a:chExt cx="800100" cy="91005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034" y="4071942"/>
              <a:ext cx="80010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7" name="TextBox 46"/>
            <p:cNvSpPr txBox="1"/>
            <p:nvPr/>
          </p:nvSpPr>
          <p:spPr>
            <a:xfrm>
              <a:off x="571472" y="4643446"/>
              <a:ext cx="503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楷体" pitchFamily="2" charset="-122"/>
                  <a:ea typeface="华文楷体" pitchFamily="2" charset="-122"/>
                </a:rPr>
                <a:t>案件</a:t>
              </a: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3824" y="5391710"/>
            <a:ext cx="551319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TextBox 66"/>
          <p:cNvSpPr txBox="1"/>
          <p:nvPr/>
        </p:nvSpPr>
        <p:spPr>
          <a:xfrm>
            <a:off x="590666" y="61775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销售机会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" name="组合 78"/>
          <p:cNvGrpSpPr/>
          <p:nvPr/>
        </p:nvGrpSpPr>
        <p:grpSpPr>
          <a:xfrm>
            <a:off x="5822605" y="1142985"/>
            <a:ext cx="595035" cy="968642"/>
            <a:chOff x="5191411" y="3643314"/>
            <a:chExt cx="466200" cy="1098226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286380" y="3643314"/>
              <a:ext cx="357190" cy="740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7" name="TextBox 76"/>
            <p:cNvSpPr txBox="1"/>
            <p:nvPr/>
          </p:nvSpPr>
          <p:spPr>
            <a:xfrm>
              <a:off x="5191411" y="4357694"/>
              <a:ext cx="466200" cy="383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楷体" pitchFamily="2" charset="-122"/>
                  <a:ea typeface="华文楷体" pitchFamily="2" charset="-122"/>
                </a:rPr>
                <a:t>任务</a:t>
              </a: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6" name="组合 79"/>
          <p:cNvGrpSpPr/>
          <p:nvPr/>
        </p:nvGrpSpPr>
        <p:grpSpPr>
          <a:xfrm>
            <a:off x="5906992" y="2428870"/>
            <a:ext cx="595035" cy="987614"/>
            <a:chOff x="5286380" y="4714884"/>
            <a:chExt cx="524474" cy="1195706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357818" y="4714884"/>
              <a:ext cx="36195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" name="TextBox 77"/>
            <p:cNvSpPr txBox="1"/>
            <p:nvPr/>
          </p:nvSpPr>
          <p:spPr>
            <a:xfrm>
              <a:off x="5286380" y="5500702"/>
              <a:ext cx="524474" cy="40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楷体" pitchFamily="2" charset="-122"/>
                  <a:ea typeface="华文楷体" pitchFamily="2" charset="-122"/>
                </a:rPr>
                <a:t>事件</a:t>
              </a: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757865" y="3857628"/>
            <a:ext cx="821353" cy="1033878"/>
            <a:chOff x="5653834" y="5429265"/>
            <a:chExt cx="821353" cy="1033878"/>
          </a:xfrm>
        </p:grpSpPr>
        <p:pic>
          <p:nvPicPr>
            <p:cNvPr id="45" name="Picture 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653834" y="5429265"/>
              <a:ext cx="821353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5800098" y="612458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楷体" pitchFamily="2" charset="-122"/>
                  <a:ea typeface="华文楷体" pitchFamily="2" charset="-122"/>
                </a:rPr>
                <a:t>律师</a:t>
              </a: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pic>
        <p:nvPicPr>
          <p:cNvPr id="2052" name="Picture 4" descr="https://ap1.salesforce.com/s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935788" y="549275"/>
            <a:ext cx="11112" cy="11113"/>
          </a:xfrm>
          <a:prstGeom prst="rect">
            <a:avLst/>
          </a:prstGeom>
          <a:noFill/>
        </p:spPr>
      </p:pic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1828775" y="1214422"/>
          <a:ext cx="1571636" cy="1424295"/>
        </p:xfrm>
        <a:graphic>
          <a:graphicData uri="http://schemas.openxmlformats.org/presentationml/2006/ole">
            <p:oleObj spid="_x0000_s2054" name="包装程序外壳对象" showAsIcon="1" r:id="rId11" imgW="914400" imgH="828720" progId="Package">
              <p:embed/>
            </p:oleObj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1828775" y="3786190"/>
          <a:ext cx="1385894" cy="1255966"/>
        </p:xfrm>
        <a:graphic>
          <a:graphicData uri="http://schemas.openxmlformats.org/presentationml/2006/ole">
            <p:oleObj spid="_x0000_s2055" name="包装程序外壳对象" showAsIcon="1" r:id="rId12" imgW="914400" imgH="828720" progId="Package">
              <p:embed/>
            </p:oleObj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7258063" y="3714752"/>
          <a:ext cx="1428760" cy="1294814"/>
        </p:xfrm>
        <a:graphic>
          <a:graphicData uri="http://schemas.openxmlformats.org/presentationml/2006/ole">
            <p:oleObj spid="_x0000_s2056" name="包装程序外壳对象" showAsIcon="1" r:id="rId13" imgW="914400" imgH="828720" progId="Package">
              <p:embed/>
            </p:oleObj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1828775" y="2643182"/>
          <a:ext cx="1428760" cy="1294813"/>
        </p:xfrm>
        <a:graphic>
          <a:graphicData uri="http://schemas.openxmlformats.org/presentationml/2006/ole">
            <p:oleObj spid="_x0000_s2057" name="包装程序外壳对象" showAsIcon="1" r:id="rId14" imgW="914400" imgH="828720" progId="Package">
              <p:embed/>
            </p:oleObj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7258063" y="1142984"/>
          <a:ext cx="1285884" cy="1165332"/>
        </p:xfrm>
        <a:graphic>
          <a:graphicData uri="http://schemas.openxmlformats.org/presentationml/2006/ole">
            <p:oleObj spid="_x0000_s2058" name="包装程序外壳对象" showAsIcon="1" r:id="rId15" imgW="914400" imgH="828720" progId="Package">
              <p:embed/>
            </p:oleObj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7258063" y="2357430"/>
          <a:ext cx="1418908" cy="1285884"/>
        </p:xfrm>
        <a:graphic>
          <a:graphicData uri="http://schemas.openxmlformats.org/presentationml/2006/ole">
            <p:oleObj spid="_x0000_s2059" name="包装程序外壳对象" showAsIcon="1" r:id="rId16" imgW="914400" imgH="82872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系统主要功能清单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FC5CC-4220-42B7-9C03-B8A2109B628A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1453" y="857232"/>
          <a:ext cx="4857784" cy="6858000"/>
        </p:xfrm>
        <a:graphic>
          <a:graphicData uri="http://schemas.openxmlformats.org/drawingml/2006/table">
            <a:tbl>
              <a:tblPr/>
              <a:tblGrid>
                <a:gridCol w="832815"/>
                <a:gridCol w="2410305"/>
                <a:gridCol w="1614664"/>
              </a:tblGrid>
              <a:tr h="24537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600"/>
                        </a:spcAft>
                      </a:pPr>
                      <a:r>
                        <a:rPr lang="zh-CN" sz="1000" b="1" kern="100" dirty="0">
                          <a:solidFill>
                            <a:srgbClr val="FFFFFF"/>
                          </a:solidFill>
                          <a:latin typeface="Arial"/>
                          <a:ea typeface="宋体"/>
                          <a:cs typeface="Times New Roman"/>
                        </a:rPr>
                        <a:t>主要模块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600"/>
                        </a:spcAft>
                      </a:pPr>
                      <a:r>
                        <a:rPr lang="zh-CN" sz="1000" b="1" kern="100">
                          <a:solidFill>
                            <a:srgbClr val="FFFFFF"/>
                          </a:solidFill>
                          <a:latin typeface="Arial"/>
                          <a:ea typeface="宋体"/>
                          <a:cs typeface="Times New Roman"/>
                        </a:rPr>
                        <a:t>主要功能点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5374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sz="1000" b="1" kern="100">
                          <a:solidFill>
                            <a:srgbClr val="FFFFFF"/>
                          </a:solidFill>
                          <a:latin typeface="Arial"/>
                          <a:ea typeface="宋体"/>
                          <a:cs typeface="Times New Roman"/>
                        </a:rPr>
                        <a:t>我的主页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我的摘要信息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Arial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613435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我的个人仪表盘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业绩统计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我的佣金统计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潜在机会统计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排名前</a:t>
                      </a: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位的重要事项等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00" dirty="0" smtClean="0">
                          <a:latin typeface="+mn-lt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 smtClean="0"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22687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我的任务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00" dirty="0" smtClean="0">
                          <a:latin typeface="+mn-lt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 smtClean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22687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日历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00" dirty="0" smtClean="0">
                          <a:latin typeface="+mn-lt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 smtClean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22687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所务信息（新闻、追踪动态等）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+mn-lt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736122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sz="1000" b="1" kern="100">
                          <a:solidFill>
                            <a:srgbClr val="FFFFFF"/>
                          </a:solidFill>
                          <a:latin typeface="Arial"/>
                          <a:ea typeface="宋体"/>
                          <a:cs typeface="Times New Roman"/>
                        </a:rPr>
                        <a:t>案件管理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latin typeface="Arial"/>
                          <a:ea typeface="宋体"/>
                          <a:cs typeface="Times New Roman"/>
                        </a:rPr>
                        <a:t>案件管理主页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 dirty="0">
                          <a:latin typeface="Arial"/>
                          <a:ea typeface="宋体"/>
                          <a:cs typeface="Times New Roman"/>
                        </a:rPr>
                        <a:t>冲突检测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 dirty="0">
                          <a:latin typeface="Arial"/>
                          <a:ea typeface="宋体"/>
                          <a:cs typeface="Times New Roman"/>
                        </a:rPr>
                        <a:t>案件列表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 dirty="0">
                          <a:latin typeface="Arial"/>
                          <a:ea typeface="宋体"/>
                          <a:cs typeface="Times New Roman"/>
                        </a:rPr>
                        <a:t>最近案件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 dirty="0">
                          <a:latin typeface="Arial"/>
                          <a:ea typeface="宋体"/>
                          <a:cs typeface="Times New Roman"/>
                        </a:rPr>
                        <a:t>报表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 dirty="0">
                          <a:latin typeface="Arial"/>
                          <a:ea typeface="宋体"/>
                          <a:cs typeface="Times New Roman"/>
                        </a:rPr>
                        <a:t>季度摘要等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+mn-lt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981496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案件详细信息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接案律师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主办律师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协办律师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客户名称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案件类型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阶段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金额等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+mn-lt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736122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latin typeface="Arial"/>
                          <a:ea typeface="宋体"/>
                          <a:cs typeface="Times New Roman"/>
                        </a:rPr>
                        <a:t>案件财务信息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 dirty="0">
                          <a:latin typeface="Arial"/>
                          <a:ea typeface="宋体"/>
                          <a:cs typeface="Times New Roman"/>
                        </a:rPr>
                        <a:t>案件收费方式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 dirty="0">
                          <a:latin typeface="Arial"/>
                          <a:ea typeface="宋体"/>
                          <a:cs typeface="Times New Roman"/>
                        </a:rPr>
                        <a:t>分佣信息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 dirty="0">
                          <a:latin typeface="Arial"/>
                          <a:ea typeface="宋体"/>
                          <a:cs typeface="Times New Roman"/>
                        </a:rPr>
                        <a:t>案件台账信息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 dirty="0">
                          <a:latin typeface="Arial"/>
                          <a:ea typeface="宋体"/>
                          <a:cs typeface="Times New Roman"/>
                        </a:rPr>
                        <a:t>费用计算等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 dirty="0">
                          <a:latin typeface="Arial"/>
                          <a:ea typeface="宋体"/>
                          <a:cs typeface="Times New Roman"/>
                        </a:rPr>
                        <a:t>案件支出等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+mn-lt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13435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案件流程管理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收案登记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收案审批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案件跟踪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收款计划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+mn-lt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22687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联系人信息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+mn-lt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22687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未处理活动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+mn-lt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22687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活动历史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+mn-lt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490748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机构信息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受理机关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侦察机关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审计机构等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+mn-lt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22687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latin typeface="Arial"/>
                          <a:ea typeface="宋体"/>
                          <a:cs typeface="Times New Roman"/>
                        </a:rPr>
                        <a:t>案件相关文件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+mn-lt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44726" marR="44726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543551" y="928668"/>
          <a:ext cx="5072097" cy="5572174"/>
        </p:xfrm>
        <a:graphic>
          <a:graphicData uri="http://schemas.openxmlformats.org/drawingml/2006/table">
            <a:tbl>
              <a:tblPr/>
              <a:tblGrid>
                <a:gridCol w="869556"/>
                <a:gridCol w="2516641"/>
                <a:gridCol w="1685900"/>
              </a:tblGrid>
              <a:tr h="309564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sz="1000" b="1" kern="100" dirty="0">
                          <a:solidFill>
                            <a:srgbClr val="FFFFFF"/>
                          </a:solidFill>
                          <a:latin typeface="Arial"/>
                          <a:ea typeface="宋体"/>
                          <a:cs typeface="Times New Roman"/>
                        </a:rPr>
                        <a:t>佣金管理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solidFill>
                            <a:srgbClr val="FFFFFF"/>
                          </a:solidFill>
                          <a:latin typeface="Arial"/>
                          <a:ea typeface="宋体"/>
                          <a:cs typeface="Times New Roman"/>
                        </a:rPr>
                        <a:t>佣金分配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+mn-lt"/>
                          <a:ea typeface="宋体"/>
                          <a:cs typeface="Times New Roman"/>
                        </a:rPr>
                        <a:t>阶段一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佣金发放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佣金统计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退佣管理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佣金审批流程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773911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sz="1000" b="1" kern="100">
                          <a:solidFill>
                            <a:srgbClr val="FFFFFF"/>
                          </a:solidFill>
                          <a:latin typeface="Arial"/>
                          <a:ea typeface="宋体"/>
                          <a:cs typeface="Times New Roman"/>
                        </a:rPr>
                        <a:t>客户管理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客户管理主页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客户列表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最近客户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客户报表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133350"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"/>
                          <a:ea typeface="宋体"/>
                          <a:cs typeface="Times New Roman"/>
                        </a:rPr>
                        <a:t>- </a:t>
                      </a: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客户管理工具等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+mn-lt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客户详细信息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客户联系人信息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客户营销机会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客户案件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客户活动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客户活动历史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客户相关文件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09564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sz="1000" b="1" kern="100">
                          <a:solidFill>
                            <a:srgbClr val="FFFFFF"/>
                          </a:solidFill>
                          <a:latin typeface="Arial"/>
                          <a:ea typeface="宋体"/>
                          <a:cs typeface="Times New Roman"/>
                        </a:rPr>
                        <a:t>合同管理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合同模板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Arial"/>
                          <a:ea typeface="宋体"/>
                          <a:cs typeface="Times New Roman"/>
                        </a:rPr>
                        <a:t>阶段二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合同审批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合同生效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合同到期提醒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09564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sz="1000" b="1" kern="100">
                          <a:solidFill>
                            <a:srgbClr val="FFFFFF"/>
                          </a:solidFill>
                          <a:latin typeface="Arial"/>
                          <a:ea typeface="宋体"/>
                          <a:cs typeface="Times New Roman"/>
                        </a:rPr>
                        <a:t>营销管理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latin typeface="Arial"/>
                          <a:ea typeface="宋体"/>
                          <a:cs typeface="Times New Roman"/>
                        </a:rPr>
                        <a:t>营销线索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Arial"/>
                          <a:ea typeface="宋体"/>
                          <a:cs typeface="Times New Roman"/>
                        </a:rPr>
                        <a:t>阶段二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营销活动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营销转化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机会跟踪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营销相关文件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en-US" sz="10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309564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sz="1000" b="1" kern="100">
                          <a:solidFill>
                            <a:srgbClr val="FFFFFF"/>
                          </a:solidFill>
                          <a:latin typeface="Arial"/>
                          <a:ea typeface="宋体"/>
                          <a:cs typeface="Times New Roman"/>
                        </a:rPr>
                        <a:t>知识管理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文档模板管理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Arial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文档审批管理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Arial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归档管理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Arial"/>
                          <a:ea typeface="宋体"/>
                          <a:cs typeface="Times New Roman"/>
                        </a:rPr>
                        <a:t>阶段二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09564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sz="1000" b="1" kern="100">
                          <a:solidFill>
                            <a:srgbClr val="FFFFFF"/>
                          </a:solidFill>
                          <a:latin typeface="Arial"/>
                          <a:ea typeface="宋体"/>
                          <a:cs typeface="Times New Roman"/>
                        </a:rPr>
                        <a:t>系统管理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用户管理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Arial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154783"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Arial"/>
                          <a:ea typeface="宋体"/>
                          <a:cs typeface="Times New Roman"/>
                        </a:rPr>
                        <a:t>权限管理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600"/>
                        </a:spcAft>
                      </a:pPr>
                      <a:r>
                        <a:rPr lang="zh-CN" altLang="en-US" sz="1000" kern="100" dirty="0" smtClean="0">
                          <a:latin typeface="Arial"/>
                          <a:ea typeface="宋体"/>
                          <a:cs typeface="Times New Roman"/>
                        </a:rPr>
                        <a:t>阶段一</a:t>
                      </a:r>
                      <a:endParaRPr lang="en-US" sz="10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57150" marR="5715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t1 Proposal Template 2013 Cover">
  <a:themeElements>
    <a:clrScheme name="Opt1 Proposal Template 2013 Cover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Opt1 Proposal Template 2013 Cov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>
          <a:solidFill>
            <a:schemeClr val="tx1"/>
          </a:solidFill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Opt1 Proposal Template 2013 Cover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1044</Words>
  <Application>Microsoft Office PowerPoint</Application>
  <PresentationFormat>自定义</PresentationFormat>
  <Paragraphs>155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Opt1 Proposal Template 2013 Cover</vt:lpstr>
      <vt:lpstr>程序包</vt:lpstr>
      <vt:lpstr>律师事务所主要业务介绍</vt:lpstr>
      <vt:lpstr>律师事务所主要业务介绍</vt:lpstr>
      <vt:lpstr>英达律所管理平台主要业务对象</vt:lpstr>
      <vt:lpstr>主要业务对象示例</vt:lpstr>
      <vt:lpstr>系统主要功能清单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josiezheng</dc:creator>
  <cp:lastModifiedBy>josiezheng</cp:lastModifiedBy>
  <cp:revision>12</cp:revision>
  <dcterms:created xsi:type="dcterms:W3CDTF">2014-09-03T07:49:30Z</dcterms:created>
  <dcterms:modified xsi:type="dcterms:W3CDTF">2014-09-03T09:40:30Z</dcterms:modified>
</cp:coreProperties>
</file>