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57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08" r:id="rId15"/>
    <p:sldId id="260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9"/>
    </p:embeddedFont>
    <p:embeddedFont>
      <p:font typeface="Paytone One" panose="020B0604020202020204" charset="0"/>
      <p:regular r:id="rId20"/>
    </p:embeddedFont>
    <p:embeddedFont>
      <p:font typeface="Questrial" pitchFamily="2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7AD479-1D67-480C-9302-074A5CA3FF53}">
  <a:tblStyle styleId="{587AD479-1D67-480C-9302-074A5CA3FF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248" autoAdjust="0"/>
  </p:normalViewPr>
  <p:slideViewPr>
    <p:cSldViewPr snapToGrid="0">
      <p:cViewPr>
        <p:scale>
          <a:sx n="100" d="100"/>
          <a:sy n="100" d="100"/>
        </p:scale>
        <p:origin x="94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88FA0B66-1EB9-17C8-802A-17D5AA6341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5675E28-5733-6A6B-14C9-EE24D3B61B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8631E-6EAB-44F0-8E0A-6BEE8AFC7297}" type="datetimeFigureOut">
              <a:rPr lang="nl-NL" smtClean="0"/>
              <a:t>29-5-2024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F5C712F-7324-5707-065C-5D18807DB51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46C9A39-24E1-AA11-C499-77B5E4E25F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441E78-A79C-432C-A49E-978E3664C77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83739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924c6c1c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924c6c1c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838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924c6c1c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924c6c1c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8871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b8ad8aa3d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b8ad8aa3d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b8ad8aa3d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b8ad8aa3d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b8ad8aa3d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b8ad8aa3d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b8ad8aa3d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b8ad8aa3d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38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924c6c1c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924c6c1c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800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924c6c1c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924c6c1c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960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924c6c1c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924c6c1c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718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924c6c1c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924c6c1c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288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b924c6c1c1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b924c6c1c1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48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725761" y="1349068"/>
            <a:ext cx="1173854" cy="2461458"/>
            <a:chOff x="6725761" y="1349068"/>
            <a:chExt cx="1173854" cy="2461458"/>
          </a:xfrm>
        </p:grpSpPr>
        <p:grpSp>
          <p:nvGrpSpPr>
            <p:cNvPr id="13" name="Google Shape;13;p2"/>
            <p:cNvGrpSpPr/>
            <p:nvPr/>
          </p:nvGrpSpPr>
          <p:grpSpPr>
            <a:xfrm rot="-5400000">
              <a:off x="6747803" y="1327027"/>
              <a:ext cx="1129770" cy="1173854"/>
              <a:chOff x="11" y="583339"/>
              <a:chExt cx="1129770" cy="117385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 rot="-5400000">
              <a:off x="6747803" y="2658714"/>
              <a:ext cx="1129770" cy="1173854"/>
              <a:chOff x="11" y="583339"/>
              <a:chExt cx="1129770" cy="1173854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9686" y="583339"/>
                <a:ext cx="51388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1649" extrusionOk="0">
                    <a:moveTo>
                      <a:pt x="802" y="0"/>
                    </a:moveTo>
                    <a:cubicBezTo>
                      <a:pt x="364" y="15"/>
                      <a:pt x="1" y="378"/>
                      <a:pt x="16" y="832"/>
                    </a:cubicBezTo>
                    <a:cubicBezTo>
                      <a:pt x="1" y="1270"/>
                      <a:pt x="364" y="1633"/>
                      <a:pt x="802" y="1648"/>
                    </a:cubicBezTo>
                    <a:cubicBezTo>
                      <a:pt x="1256" y="1633"/>
                      <a:pt x="1604" y="1270"/>
                      <a:pt x="1589" y="832"/>
                    </a:cubicBezTo>
                    <a:cubicBezTo>
                      <a:pt x="1604" y="378"/>
                      <a:pt x="1256" y="15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277103" y="584524"/>
                <a:ext cx="50908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1578" extrusionOk="0">
                    <a:moveTo>
                      <a:pt x="795" y="1"/>
                    </a:moveTo>
                    <a:cubicBezTo>
                      <a:pt x="398" y="1"/>
                      <a:pt x="1" y="265"/>
                      <a:pt x="1" y="795"/>
                    </a:cubicBezTo>
                    <a:cubicBezTo>
                      <a:pt x="1" y="1316"/>
                      <a:pt x="398" y="1577"/>
                      <a:pt x="795" y="1577"/>
                    </a:cubicBezTo>
                    <a:cubicBezTo>
                      <a:pt x="1192" y="1577"/>
                      <a:pt x="1589" y="1316"/>
                      <a:pt x="1589" y="795"/>
                    </a:cubicBezTo>
                    <a:cubicBezTo>
                      <a:pt x="1589" y="265"/>
                      <a:pt x="1192" y="1"/>
                      <a:pt x="7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43559" y="583435"/>
                <a:ext cx="52349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1646" extrusionOk="0">
                    <a:moveTo>
                      <a:pt x="817" y="1"/>
                    </a:moveTo>
                    <a:cubicBezTo>
                      <a:pt x="409" y="1"/>
                      <a:pt x="1" y="277"/>
                      <a:pt x="31" y="829"/>
                    </a:cubicBezTo>
                    <a:cubicBezTo>
                      <a:pt x="1" y="1267"/>
                      <a:pt x="364" y="1645"/>
                      <a:pt x="817" y="1645"/>
                    </a:cubicBezTo>
                    <a:cubicBezTo>
                      <a:pt x="1271" y="1645"/>
                      <a:pt x="1619" y="1267"/>
                      <a:pt x="1604" y="829"/>
                    </a:cubicBezTo>
                    <a:cubicBezTo>
                      <a:pt x="1634" y="277"/>
                      <a:pt x="1226" y="1"/>
                      <a:pt x="8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10752" y="583435"/>
                <a:ext cx="52093" cy="52734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646" extrusionOk="0">
                    <a:moveTo>
                      <a:pt x="815" y="1"/>
                    </a:moveTo>
                    <a:cubicBezTo>
                      <a:pt x="408" y="1"/>
                      <a:pt x="0" y="277"/>
                      <a:pt x="23" y="829"/>
                    </a:cubicBezTo>
                    <a:cubicBezTo>
                      <a:pt x="8" y="1267"/>
                      <a:pt x="371" y="1645"/>
                      <a:pt x="809" y="1645"/>
                    </a:cubicBezTo>
                    <a:cubicBezTo>
                      <a:pt x="1263" y="1645"/>
                      <a:pt x="1626" y="1267"/>
                      <a:pt x="1596" y="829"/>
                    </a:cubicBezTo>
                    <a:cubicBezTo>
                      <a:pt x="1626" y="277"/>
                      <a:pt x="1221" y="1"/>
                      <a:pt x="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078874" y="584524"/>
                <a:ext cx="50427" cy="5055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578" extrusionOk="0">
                    <a:moveTo>
                      <a:pt x="787" y="1"/>
                    </a:moveTo>
                    <a:cubicBezTo>
                      <a:pt x="394" y="1"/>
                      <a:pt x="1" y="265"/>
                      <a:pt x="1" y="795"/>
                    </a:cubicBezTo>
                    <a:cubicBezTo>
                      <a:pt x="1" y="1316"/>
                      <a:pt x="394" y="1577"/>
                      <a:pt x="787" y="1577"/>
                    </a:cubicBezTo>
                    <a:cubicBezTo>
                      <a:pt x="1180" y="1577"/>
                      <a:pt x="1574" y="1316"/>
                      <a:pt x="1574" y="795"/>
                    </a:cubicBezTo>
                    <a:cubicBezTo>
                      <a:pt x="1574" y="265"/>
                      <a:pt x="1180" y="1"/>
                      <a:pt x="7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1933" y="863347"/>
                <a:ext cx="59141" cy="5331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64" extrusionOk="0">
                    <a:moveTo>
                      <a:pt x="1044" y="0"/>
                    </a:moveTo>
                    <a:cubicBezTo>
                      <a:pt x="1" y="61"/>
                      <a:pt x="1" y="1603"/>
                      <a:pt x="1044" y="1663"/>
                    </a:cubicBezTo>
                    <a:cubicBezTo>
                      <a:pt x="1483" y="1648"/>
                      <a:pt x="1846" y="1270"/>
                      <a:pt x="1831" y="832"/>
                    </a:cubicBezTo>
                    <a:cubicBezTo>
                      <a:pt x="1846" y="393"/>
                      <a:pt x="1498" y="15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68870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6287" y="863827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17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8"/>
                      <a:pt x="1483" y="0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03383" y="863827"/>
                <a:ext cx="5898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1" h="1575" extrusionOk="0">
                    <a:moveTo>
                      <a:pt x="1021" y="0"/>
                    </a:moveTo>
                    <a:cubicBezTo>
                      <a:pt x="352" y="0"/>
                      <a:pt x="0" y="821"/>
                      <a:pt x="480" y="1331"/>
                    </a:cubicBezTo>
                    <a:cubicBezTo>
                      <a:pt x="637" y="1499"/>
                      <a:pt x="837" y="1574"/>
                      <a:pt x="1035" y="1574"/>
                    </a:cubicBezTo>
                    <a:cubicBezTo>
                      <a:pt x="1425" y="1574"/>
                      <a:pt x="1805" y="1279"/>
                      <a:pt x="1826" y="817"/>
                    </a:cubicBezTo>
                    <a:cubicBezTo>
                      <a:pt x="1841" y="378"/>
                      <a:pt x="1493" y="0"/>
                      <a:pt x="1039" y="0"/>
                    </a:cubicBezTo>
                    <a:cubicBezTo>
                      <a:pt x="1033" y="0"/>
                      <a:pt x="1027" y="0"/>
                      <a:pt x="1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1070160" y="863827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17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8"/>
                      <a:pt x="1498" y="0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11" y="1143835"/>
                <a:ext cx="61063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49" extrusionOk="0">
                    <a:moveTo>
                      <a:pt x="1104" y="0"/>
                    </a:moveTo>
                    <a:cubicBezTo>
                      <a:pt x="0" y="0"/>
                      <a:pt x="0" y="1649"/>
                      <a:pt x="1104" y="1649"/>
                    </a:cubicBezTo>
                    <a:cubicBezTo>
                      <a:pt x="1558" y="1634"/>
                      <a:pt x="1906" y="1271"/>
                      <a:pt x="1891" y="832"/>
                    </a:cubicBezTo>
                    <a:cubicBezTo>
                      <a:pt x="1906" y="378"/>
                      <a:pt x="1558" y="16"/>
                      <a:pt x="11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68870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6" y="1283"/>
                      <a:pt x="1846" y="832"/>
                    </a:cubicBezTo>
                    <a:cubicBezTo>
                      <a:pt x="1846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36287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70" y="1331"/>
                    </a:cubicBezTo>
                    <a:cubicBezTo>
                      <a:pt x="633" y="1499"/>
                      <a:pt x="837" y="1575"/>
                      <a:pt x="1038" y="1575"/>
                    </a:cubicBezTo>
                    <a:cubicBezTo>
                      <a:pt x="1432" y="1575"/>
                      <a:pt x="1811" y="1283"/>
                      <a:pt x="1831" y="832"/>
                    </a:cubicBezTo>
                    <a:cubicBezTo>
                      <a:pt x="1846" y="378"/>
                      <a:pt x="1483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03223" y="1143835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0"/>
                    </a:moveTo>
                    <a:cubicBezTo>
                      <a:pt x="349" y="0"/>
                      <a:pt x="1" y="832"/>
                      <a:pt x="485" y="1331"/>
                    </a:cubicBezTo>
                    <a:cubicBezTo>
                      <a:pt x="643" y="1499"/>
                      <a:pt x="844" y="1575"/>
                      <a:pt x="1042" y="1575"/>
                    </a:cubicBezTo>
                    <a:cubicBezTo>
                      <a:pt x="1432" y="1575"/>
                      <a:pt x="1810" y="1283"/>
                      <a:pt x="1831" y="832"/>
                    </a:cubicBezTo>
                    <a:cubicBezTo>
                      <a:pt x="1846" y="378"/>
                      <a:pt x="1498" y="16"/>
                      <a:pt x="10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1070160" y="1143835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0"/>
                    </a:moveTo>
                    <a:cubicBezTo>
                      <a:pt x="364" y="0"/>
                      <a:pt x="1" y="832"/>
                      <a:pt x="485" y="1331"/>
                    </a:cubicBezTo>
                    <a:cubicBezTo>
                      <a:pt x="648" y="1499"/>
                      <a:pt x="852" y="1575"/>
                      <a:pt x="1053" y="1575"/>
                    </a:cubicBezTo>
                    <a:cubicBezTo>
                      <a:pt x="1447" y="1575"/>
                      <a:pt x="1825" y="1283"/>
                      <a:pt x="1846" y="832"/>
                    </a:cubicBezTo>
                    <a:cubicBezTo>
                      <a:pt x="1861" y="378"/>
                      <a:pt x="1498" y="16"/>
                      <a:pt x="10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1933" y="1424323"/>
                <a:ext cx="59141" cy="52830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649" extrusionOk="0">
                    <a:moveTo>
                      <a:pt x="1044" y="1"/>
                    </a:moveTo>
                    <a:cubicBezTo>
                      <a:pt x="1" y="46"/>
                      <a:pt x="1" y="1588"/>
                      <a:pt x="1044" y="1649"/>
                    </a:cubicBezTo>
                    <a:cubicBezTo>
                      <a:pt x="1498" y="1634"/>
                      <a:pt x="1846" y="1271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68870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2" y="1574"/>
                      <a:pt x="1816" y="1279"/>
                      <a:pt x="1846" y="817"/>
                    </a:cubicBezTo>
                    <a:cubicBezTo>
                      <a:pt x="1846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36287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49" y="1"/>
                      <a:pt x="1" y="832"/>
                      <a:pt x="470" y="1331"/>
                    </a:cubicBezTo>
                    <a:cubicBezTo>
                      <a:pt x="632" y="1499"/>
                      <a:pt x="836" y="1574"/>
                      <a:pt x="1035" y="1574"/>
                    </a:cubicBezTo>
                    <a:cubicBezTo>
                      <a:pt x="1430" y="1574"/>
                      <a:pt x="1811" y="1279"/>
                      <a:pt x="1831" y="817"/>
                    </a:cubicBezTo>
                    <a:cubicBezTo>
                      <a:pt x="1846" y="379"/>
                      <a:pt x="1483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803223" y="1424323"/>
                <a:ext cx="59141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75" extrusionOk="0">
                    <a:moveTo>
                      <a:pt x="1044" y="1"/>
                    </a:moveTo>
                    <a:cubicBezTo>
                      <a:pt x="364" y="1"/>
                      <a:pt x="1" y="817"/>
                      <a:pt x="485" y="1331"/>
                    </a:cubicBezTo>
                    <a:cubicBezTo>
                      <a:pt x="642" y="1499"/>
                      <a:pt x="842" y="1574"/>
                      <a:pt x="1040" y="1574"/>
                    </a:cubicBezTo>
                    <a:cubicBezTo>
                      <a:pt x="1430" y="1574"/>
                      <a:pt x="1810" y="1279"/>
                      <a:pt x="1831" y="817"/>
                    </a:cubicBezTo>
                    <a:cubicBezTo>
                      <a:pt x="1846" y="379"/>
                      <a:pt x="1498" y="1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1070160" y="1424323"/>
                <a:ext cx="59622" cy="50459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75" extrusionOk="0">
                    <a:moveTo>
                      <a:pt x="1059" y="1"/>
                    </a:moveTo>
                    <a:cubicBezTo>
                      <a:pt x="364" y="1"/>
                      <a:pt x="1" y="832"/>
                      <a:pt x="485" y="1331"/>
                    </a:cubicBezTo>
                    <a:cubicBezTo>
                      <a:pt x="647" y="1499"/>
                      <a:pt x="851" y="1574"/>
                      <a:pt x="1050" y="1574"/>
                    </a:cubicBezTo>
                    <a:cubicBezTo>
                      <a:pt x="1445" y="1574"/>
                      <a:pt x="1825" y="1279"/>
                      <a:pt x="1846" y="817"/>
                    </a:cubicBezTo>
                    <a:cubicBezTo>
                      <a:pt x="1861" y="379"/>
                      <a:pt x="1498" y="1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11" y="1704331"/>
                <a:ext cx="61063" cy="52862"/>
              </a:xfrm>
              <a:custGeom>
                <a:avLst/>
                <a:gdLst/>
                <a:ahLst/>
                <a:cxnLst/>
                <a:rect l="l" t="t" r="r" b="b"/>
                <a:pathLst>
                  <a:path w="1906" h="1650" extrusionOk="0">
                    <a:moveTo>
                      <a:pt x="1104" y="1"/>
                    </a:moveTo>
                    <a:cubicBezTo>
                      <a:pt x="0" y="1"/>
                      <a:pt x="0" y="1649"/>
                      <a:pt x="1104" y="1649"/>
                    </a:cubicBezTo>
                    <a:cubicBezTo>
                      <a:pt x="1558" y="1649"/>
                      <a:pt x="1906" y="1271"/>
                      <a:pt x="1891" y="833"/>
                    </a:cubicBezTo>
                    <a:cubicBezTo>
                      <a:pt x="1906" y="379"/>
                      <a:pt x="1558" y="16"/>
                      <a:pt x="1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68870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46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36287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70" y="1332"/>
                    </a:cubicBezTo>
                    <a:cubicBezTo>
                      <a:pt x="635" y="1507"/>
                      <a:pt x="842" y="1585"/>
                      <a:pt x="1044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83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03223" y="1704331"/>
                <a:ext cx="59141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46" h="1586" extrusionOk="0">
                    <a:moveTo>
                      <a:pt x="1044" y="1"/>
                    </a:moveTo>
                    <a:cubicBezTo>
                      <a:pt x="349" y="1"/>
                      <a:pt x="1" y="833"/>
                      <a:pt x="485" y="1332"/>
                    </a:cubicBezTo>
                    <a:cubicBezTo>
                      <a:pt x="644" y="1507"/>
                      <a:pt x="848" y="1585"/>
                      <a:pt x="1048" y="1585"/>
                    </a:cubicBezTo>
                    <a:cubicBezTo>
                      <a:pt x="1436" y="1585"/>
                      <a:pt x="1811" y="1291"/>
                      <a:pt x="1831" y="833"/>
                    </a:cubicBezTo>
                    <a:cubicBezTo>
                      <a:pt x="1846" y="379"/>
                      <a:pt x="1498" y="16"/>
                      <a:pt x="10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70160" y="1704331"/>
                <a:ext cx="59622" cy="50811"/>
              </a:xfrm>
              <a:custGeom>
                <a:avLst/>
                <a:gdLst/>
                <a:ahLst/>
                <a:cxnLst/>
                <a:rect l="l" t="t" r="r" b="b"/>
                <a:pathLst>
                  <a:path w="1861" h="1586" extrusionOk="0">
                    <a:moveTo>
                      <a:pt x="1059" y="1"/>
                    </a:moveTo>
                    <a:cubicBezTo>
                      <a:pt x="364" y="1"/>
                      <a:pt x="1" y="833"/>
                      <a:pt x="485" y="1332"/>
                    </a:cubicBezTo>
                    <a:cubicBezTo>
                      <a:pt x="650" y="1507"/>
                      <a:pt x="857" y="1585"/>
                      <a:pt x="1059" y="1585"/>
                    </a:cubicBezTo>
                    <a:cubicBezTo>
                      <a:pt x="1451" y="1585"/>
                      <a:pt x="1826" y="1291"/>
                      <a:pt x="1846" y="833"/>
                    </a:cubicBezTo>
                    <a:cubicBezTo>
                      <a:pt x="1861" y="379"/>
                      <a:pt x="1498" y="16"/>
                      <a:pt x="10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/>
          <p:nvPr/>
        </p:nvSpPr>
        <p:spPr>
          <a:xfrm>
            <a:off x="0" y="807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4"/>
          <p:cNvGrpSpPr/>
          <p:nvPr/>
        </p:nvGrpSpPr>
        <p:grpSpPr>
          <a:xfrm rot="-5400000">
            <a:off x="7669066" y="296839"/>
            <a:ext cx="1129770" cy="1173854"/>
            <a:chOff x="11" y="583339"/>
            <a:chExt cx="1129770" cy="1173854"/>
          </a:xfrm>
        </p:grpSpPr>
        <p:sp>
          <p:nvSpPr>
            <p:cNvPr id="99" name="Google Shape;99;p4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144413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3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/>
          <p:nvPr/>
        </p:nvSpPr>
        <p:spPr>
          <a:xfrm rot="5400000">
            <a:off x="2345225" y="-1157218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rot="5400000">
            <a:off x="4987725" y="973920"/>
            <a:ext cx="1823700" cy="651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30" name="Google Shape;130;p5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720000" y="1451282"/>
            <a:ext cx="17292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6" name="Google Shape;156;p5"/>
          <p:cNvSpPr txBox="1">
            <a:spLocks noGrp="1"/>
          </p:cNvSpPr>
          <p:nvPr>
            <p:ph type="subTitle" idx="2"/>
          </p:nvPr>
        </p:nvSpPr>
        <p:spPr>
          <a:xfrm>
            <a:off x="3346901" y="3569025"/>
            <a:ext cx="17292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ebas Neue"/>
              <a:buNone/>
              <a:defRPr sz="24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57" name="Google Shape;157;p5"/>
          <p:cNvSpPr txBox="1">
            <a:spLocks noGrp="1"/>
          </p:cNvSpPr>
          <p:nvPr>
            <p:ph type="subTitle" idx="3"/>
          </p:nvPr>
        </p:nvSpPr>
        <p:spPr>
          <a:xfrm>
            <a:off x="2449150" y="1451282"/>
            <a:ext cx="33426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"/>
          <p:cNvSpPr txBox="1">
            <a:spLocks noGrp="1"/>
          </p:cNvSpPr>
          <p:nvPr>
            <p:ph type="subTitle" idx="4"/>
          </p:nvPr>
        </p:nvSpPr>
        <p:spPr>
          <a:xfrm>
            <a:off x="5104675" y="3569025"/>
            <a:ext cx="3342600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>
            <a:off x="717150" y="935100"/>
            <a:ext cx="7709700" cy="327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" name="Google Shape;190;p7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191" name="Google Shape;191;p7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216" name="Google Shape;216;p7"/>
          <p:cNvSpPr txBox="1">
            <a:spLocks noGrp="1"/>
          </p:cNvSpPr>
          <p:nvPr>
            <p:ph type="title"/>
          </p:nvPr>
        </p:nvSpPr>
        <p:spPr>
          <a:xfrm>
            <a:off x="1602450" y="1456075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subTitle" idx="1"/>
          </p:nvPr>
        </p:nvSpPr>
        <p:spPr>
          <a:xfrm>
            <a:off x="1602450" y="1999350"/>
            <a:ext cx="59391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1_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oogle Shape;588;p20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589" name="Google Shape;589;p20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614" name="Google Shape;6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6"/>
          <p:cNvSpPr/>
          <p:nvPr/>
        </p:nvSpPr>
        <p:spPr>
          <a:xfrm>
            <a:off x="73165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4" name="Google Shape;804;p26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805" name="Google Shape;805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30" name="Google Shape;830;p26"/>
          <p:cNvSpPr/>
          <p:nvPr/>
        </p:nvSpPr>
        <p:spPr>
          <a:xfrm>
            <a:off x="1350" y="0"/>
            <a:ext cx="18237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1" name="Google Shape;831;p26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832" name="Google Shape;832;p26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sp>
        <p:nvSpPr>
          <p:cNvPr id="857" name="Google Shape;857;p26"/>
          <p:cNvSpPr txBox="1">
            <a:spLocks noGrp="1"/>
          </p:cNvSpPr>
          <p:nvPr>
            <p:ph type="title" hasCustomPrompt="1"/>
          </p:nvPr>
        </p:nvSpPr>
        <p:spPr>
          <a:xfrm>
            <a:off x="2642625" y="540000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58" name="Google Shape;858;p26"/>
          <p:cNvSpPr txBox="1">
            <a:spLocks noGrp="1"/>
          </p:cNvSpPr>
          <p:nvPr>
            <p:ph type="subTitle" idx="1"/>
          </p:nvPr>
        </p:nvSpPr>
        <p:spPr>
          <a:xfrm>
            <a:off x="2642625" y="1246025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6"/>
          <p:cNvSpPr txBox="1">
            <a:spLocks noGrp="1"/>
          </p:cNvSpPr>
          <p:nvPr>
            <p:ph type="title" idx="2" hasCustomPrompt="1"/>
          </p:nvPr>
        </p:nvSpPr>
        <p:spPr>
          <a:xfrm>
            <a:off x="2642625" y="2036332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0" name="Google Shape;860;p26"/>
          <p:cNvSpPr txBox="1">
            <a:spLocks noGrp="1"/>
          </p:cNvSpPr>
          <p:nvPr>
            <p:ph type="subTitle" idx="3"/>
          </p:nvPr>
        </p:nvSpPr>
        <p:spPr>
          <a:xfrm>
            <a:off x="2642625" y="2742358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 idx="4" hasCustomPrompt="1"/>
          </p:nvPr>
        </p:nvSpPr>
        <p:spPr>
          <a:xfrm>
            <a:off x="2642625" y="3539364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5"/>
          </p:nvPr>
        </p:nvSpPr>
        <p:spPr>
          <a:xfrm>
            <a:off x="2642625" y="4245389"/>
            <a:ext cx="38589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29"/>
          <p:cNvGrpSpPr/>
          <p:nvPr/>
        </p:nvGrpSpPr>
        <p:grpSpPr>
          <a:xfrm rot="-5400000">
            <a:off x="7661788" y="304268"/>
            <a:ext cx="1129770" cy="1173854"/>
            <a:chOff x="11" y="583339"/>
            <a:chExt cx="1129770" cy="1173854"/>
          </a:xfrm>
        </p:grpSpPr>
        <p:sp>
          <p:nvSpPr>
            <p:cNvPr id="923" name="Google Shape;923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948" name="Google Shape;948;p29"/>
          <p:cNvGrpSpPr/>
          <p:nvPr/>
        </p:nvGrpSpPr>
        <p:grpSpPr>
          <a:xfrm rot="-5400000">
            <a:off x="348315" y="3682261"/>
            <a:ext cx="1129770" cy="1173854"/>
            <a:chOff x="11" y="583339"/>
            <a:chExt cx="1129770" cy="1173854"/>
          </a:xfrm>
        </p:grpSpPr>
        <p:sp>
          <p:nvSpPr>
            <p:cNvPr id="949" name="Google Shape;949;p29"/>
            <p:cNvSpPr/>
            <p:nvPr/>
          </p:nvSpPr>
          <p:spPr>
            <a:xfrm>
              <a:off x="9686" y="583339"/>
              <a:ext cx="51388" cy="52830"/>
            </a:xfrm>
            <a:custGeom>
              <a:avLst/>
              <a:gdLst/>
              <a:ahLst/>
              <a:cxnLst/>
              <a:rect l="l" t="t" r="r" b="b"/>
              <a:pathLst>
                <a:path w="1604" h="1649" extrusionOk="0">
                  <a:moveTo>
                    <a:pt x="802" y="0"/>
                  </a:moveTo>
                  <a:cubicBezTo>
                    <a:pt x="364" y="15"/>
                    <a:pt x="1" y="378"/>
                    <a:pt x="16" y="832"/>
                  </a:cubicBezTo>
                  <a:cubicBezTo>
                    <a:pt x="1" y="1270"/>
                    <a:pt x="364" y="1633"/>
                    <a:pt x="802" y="1648"/>
                  </a:cubicBezTo>
                  <a:cubicBezTo>
                    <a:pt x="1256" y="1633"/>
                    <a:pt x="1604" y="1270"/>
                    <a:pt x="1589" y="832"/>
                  </a:cubicBezTo>
                  <a:cubicBezTo>
                    <a:pt x="1604" y="378"/>
                    <a:pt x="1256" y="15"/>
                    <a:pt x="8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77103" y="584524"/>
              <a:ext cx="50908" cy="50555"/>
            </a:xfrm>
            <a:custGeom>
              <a:avLst/>
              <a:gdLst/>
              <a:ahLst/>
              <a:cxnLst/>
              <a:rect l="l" t="t" r="r" b="b"/>
              <a:pathLst>
                <a:path w="1589" h="1578" extrusionOk="0">
                  <a:moveTo>
                    <a:pt x="795" y="1"/>
                  </a:moveTo>
                  <a:cubicBezTo>
                    <a:pt x="398" y="1"/>
                    <a:pt x="1" y="265"/>
                    <a:pt x="1" y="795"/>
                  </a:cubicBezTo>
                  <a:cubicBezTo>
                    <a:pt x="1" y="1316"/>
                    <a:pt x="398" y="1577"/>
                    <a:pt x="795" y="1577"/>
                  </a:cubicBezTo>
                  <a:cubicBezTo>
                    <a:pt x="1192" y="1577"/>
                    <a:pt x="1589" y="1316"/>
                    <a:pt x="1589" y="795"/>
                  </a:cubicBezTo>
                  <a:cubicBezTo>
                    <a:pt x="1589" y="265"/>
                    <a:pt x="1192" y="1"/>
                    <a:pt x="7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543559" y="583435"/>
              <a:ext cx="52349" cy="52734"/>
            </a:xfrm>
            <a:custGeom>
              <a:avLst/>
              <a:gdLst/>
              <a:ahLst/>
              <a:cxnLst/>
              <a:rect l="l" t="t" r="r" b="b"/>
              <a:pathLst>
                <a:path w="1634" h="1646" extrusionOk="0">
                  <a:moveTo>
                    <a:pt x="817" y="1"/>
                  </a:moveTo>
                  <a:cubicBezTo>
                    <a:pt x="409" y="1"/>
                    <a:pt x="1" y="277"/>
                    <a:pt x="31" y="829"/>
                  </a:cubicBezTo>
                  <a:cubicBezTo>
                    <a:pt x="1" y="1267"/>
                    <a:pt x="364" y="1645"/>
                    <a:pt x="817" y="1645"/>
                  </a:cubicBezTo>
                  <a:cubicBezTo>
                    <a:pt x="1271" y="1645"/>
                    <a:pt x="1619" y="1267"/>
                    <a:pt x="1604" y="829"/>
                  </a:cubicBezTo>
                  <a:cubicBezTo>
                    <a:pt x="1634" y="277"/>
                    <a:pt x="1226" y="1"/>
                    <a:pt x="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810752" y="583435"/>
              <a:ext cx="52093" cy="52734"/>
            </a:xfrm>
            <a:custGeom>
              <a:avLst/>
              <a:gdLst/>
              <a:ahLst/>
              <a:cxnLst/>
              <a:rect l="l" t="t" r="r" b="b"/>
              <a:pathLst>
                <a:path w="1626" h="1646" extrusionOk="0">
                  <a:moveTo>
                    <a:pt x="815" y="1"/>
                  </a:moveTo>
                  <a:cubicBezTo>
                    <a:pt x="408" y="1"/>
                    <a:pt x="0" y="277"/>
                    <a:pt x="23" y="829"/>
                  </a:cubicBezTo>
                  <a:cubicBezTo>
                    <a:pt x="8" y="1267"/>
                    <a:pt x="371" y="1645"/>
                    <a:pt x="809" y="1645"/>
                  </a:cubicBezTo>
                  <a:cubicBezTo>
                    <a:pt x="1263" y="1645"/>
                    <a:pt x="1626" y="1267"/>
                    <a:pt x="1596" y="829"/>
                  </a:cubicBezTo>
                  <a:cubicBezTo>
                    <a:pt x="1626" y="277"/>
                    <a:pt x="1221" y="1"/>
                    <a:pt x="8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078874" y="584524"/>
              <a:ext cx="50427" cy="50555"/>
            </a:xfrm>
            <a:custGeom>
              <a:avLst/>
              <a:gdLst/>
              <a:ahLst/>
              <a:cxnLst/>
              <a:rect l="l" t="t" r="r" b="b"/>
              <a:pathLst>
                <a:path w="1574" h="1578" extrusionOk="0">
                  <a:moveTo>
                    <a:pt x="787" y="1"/>
                  </a:moveTo>
                  <a:cubicBezTo>
                    <a:pt x="394" y="1"/>
                    <a:pt x="1" y="265"/>
                    <a:pt x="1" y="795"/>
                  </a:cubicBezTo>
                  <a:cubicBezTo>
                    <a:pt x="1" y="1316"/>
                    <a:pt x="394" y="1577"/>
                    <a:pt x="787" y="1577"/>
                  </a:cubicBezTo>
                  <a:cubicBezTo>
                    <a:pt x="1180" y="1577"/>
                    <a:pt x="1574" y="1316"/>
                    <a:pt x="1574" y="795"/>
                  </a:cubicBezTo>
                  <a:cubicBezTo>
                    <a:pt x="1574" y="265"/>
                    <a:pt x="1180" y="1"/>
                    <a:pt x="7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933" y="863347"/>
              <a:ext cx="59141" cy="53310"/>
            </a:xfrm>
            <a:custGeom>
              <a:avLst/>
              <a:gdLst/>
              <a:ahLst/>
              <a:cxnLst/>
              <a:rect l="l" t="t" r="r" b="b"/>
              <a:pathLst>
                <a:path w="1846" h="1664" extrusionOk="0">
                  <a:moveTo>
                    <a:pt x="1044" y="0"/>
                  </a:moveTo>
                  <a:cubicBezTo>
                    <a:pt x="1" y="61"/>
                    <a:pt x="1" y="1603"/>
                    <a:pt x="1044" y="1663"/>
                  </a:cubicBezTo>
                  <a:cubicBezTo>
                    <a:pt x="1483" y="1648"/>
                    <a:pt x="1846" y="1270"/>
                    <a:pt x="1831" y="832"/>
                  </a:cubicBezTo>
                  <a:cubicBezTo>
                    <a:pt x="1846" y="393"/>
                    <a:pt x="1498" y="15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268870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536287" y="863827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17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8"/>
                    <a:pt x="1483" y="0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803383" y="863827"/>
              <a:ext cx="58981" cy="50459"/>
            </a:xfrm>
            <a:custGeom>
              <a:avLst/>
              <a:gdLst/>
              <a:ahLst/>
              <a:cxnLst/>
              <a:rect l="l" t="t" r="r" b="b"/>
              <a:pathLst>
                <a:path w="1841" h="1575" extrusionOk="0">
                  <a:moveTo>
                    <a:pt x="1021" y="0"/>
                  </a:moveTo>
                  <a:cubicBezTo>
                    <a:pt x="352" y="0"/>
                    <a:pt x="0" y="821"/>
                    <a:pt x="480" y="1331"/>
                  </a:cubicBezTo>
                  <a:cubicBezTo>
                    <a:pt x="637" y="1499"/>
                    <a:pt x="837" y="1574"/>
                    <a:pt x="1035" y="1574"/>
                  </a:cubicBezTo>
                  <a:cubicBezTo>
                    <a:pt x="1425" y="1574"/>
                    <a:pt x="1805" y="1279"/>
                    <a:pt x="1826" y="817"/>
                  </a:cubicBezTo>
                  <a:cubicBezTo>
                    <a:pt x="1841" y="378"/>
                    <a:pt x="1493" y="0"/>
                    <a:pt x="1039" y="0"/>
                  </a:cubicBezTo>
                  <a:cubicBezTo>
                    <a:pt x="1033" y="0"/>
                    <a:pt x="1027" y="0"/>
                    <a:pt x="10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070160" y="863827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17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8"/>
                    <a:pt x="1498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11" y="1143835"/>
              <a:ext cx="61063" cy="52830"/>
            </a:xfrm>
            <a:custGeom>
              <a:avLst/>
              <a:gdLst/>
              <a:ahLst/>
              <a:cxnLst/>
              <a:rect l="l" t="t" r="r" b="b"/>
              <a:pathLst>
                <a:path w="1906" h="1649" extrusionOk="0">
                  <a:moveTo>
                    <a:pt x="1104" y="0"/>
                  </a:moveTo>
                  <a:cubicBezTo>
                    <a:pt x="0" y="0"/>
                    <a:pt x="0" y="1649"/>
                    <a:pt x="1104" y="1649"/>
                  </a:cubicBezTo>
                  <a:cubicBezTo>
                    <a:pt x="1558" y="1634"/>
                    <a:pt x="1906" y="1271"/>
                    <a:pt x="1891" y="832"/>
                  </a:cubicBezTo>
                  <a:cubicBezTo>
                    <a:pt x="1906" y="378"/>
                    <a:pt x="1558" y="16"/>
                    <a:pt x="1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68870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6" y="1283"/>
                    <a:pt x="1846" y="832"/>
                  </a:cubicBezTo>
                  <a:cubicBezTo>
                    <a:pt x="1846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36287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70" y="1331"/>
                  </a:cubicBezTo>
                  <a:cubicBezTo>
                    <a:pt x="633" y="1499"/>
                    <a:pt x="837" y="1575"/>
                    <a:pt x="1038" y="1575"/>
                  </a:cubicBezTo>
                  <a:cubicBezTo>
                    <a:pt x="1432" y="1575"/>
                    <a:pt x="1811" y="1283"/>
                    <a:pt x="1831" y="832"/>
                  </a:cubicBezTo>
                  <a:cubicBezTo>
                    <a:pt x="1846" y="378"/>
                    <a:pt x="1483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803223" y="1143835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0"/>
                  </a:moveTo>
                  <a:cubicBezTo>
                    <a:pt x="349" y="0"/>
                    <a:pt x="1" y="832"/>
                    <a:pt x="485" y="1331"/>
                  </a:cubicBezTo>
                  <a:cubicBezTo>
                    <a:pt x="643" y="1499"/>
                    <a:pt x="844" y="1575"/>
                    <a:pt x="1042" y="1575"/>
                  </a:cubicBezTo>
                  <a:cubicBezTo>
                    <a:pt x="1432" y="1575"/>
                    <a:pt x="1810" y="1283"/>
                    <a:pt x="1831" y="832"/>
                  </a:cubicBezTo>
                  <a:cubicBezTo>
                    <a:pt x="1846" y="378"/>
                    <a:pt x="1498" y="16"/>
                    <a:pt x="1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1070160" y="1143835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0"/>
                  </a:moveTo>
                  <a:cubicBezTo>
                    <a:pt x="364" y="0"/>
                    <a:pt x="1" y="832"/>
                    <a:pt x="485" y="1331"/>
                  </a:cubicBezTo>
                  <a:cubicBezTo>
                    <a:pt x="648" y="1499"/>
                    <a:pt x="852" y="1575"/>
                    <a:pt x="1053" y="1575"/>
                  </a:cubicBezTo>
                  <a:cubicBezTo>
                    <a:pt x="1447" y="1575"/>
                    <a:pt x="1825" y="1283"/>
                    <a:pt x="1846" y="832"/>
                  </a:cubicBezTo>
                  <a:cubicBezTo>
                    <a:pt x="1861" y="378"/>
                    <a:pt x="1498" y="16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1933" y="1424323"/>
              <a:ext cx="59141" cy="52830"/>
            </a:xfrm>
            <a:custGeom>
              <a:avLst/>
              <a:gdLst/>
              <a:ahLst/>
              <a:cxnLst/>
              <a:rect l="l" t="t" r="r" b="b"/>
              <a:pathLst>
                <a:path w="1846" h="1649" extrusionOk="0">
                  <a:moveTo>
                    <a:pt x="1044" y="1"/>
                  </a:moveTo>
                  <a:cubicBezTo>
                    <a:pt x="1" y="46"/>
                    <a:pt x="1" y="1588"/>
                    <a:pt x="1044" y="1649"/>
                  </a:cubicBezTo>
                  <a:cubicBezTo>
                    <a:pt x="1498" y="1634"/>
                    <a:pt x="1846" y="1271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68870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2" y="1574"/>
                    <a:pt x="1816" y="1279"/>
                    <a:pt x="1846" y="817"/>
                  </a:cubicBezTo>
                  <a:cubicBezTo>
                    <a:pt x="1846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36287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49" y="1"/>
                    <a:pt x="1" y="832"/>
                    <a:pt x="470" y="1331"/>
                  </a:cubicBezTo>
                  <a:cubicBezTo>
                    <a:pt x="632" y="1499"/>
                    <a:pt x="836" y="1574"/>
                    <a:pt x="1035" y="1574"/>
                  </a:cubicBezTo>
                  <a:cubicBezTo>
                    <a:pt x="1430" y="1574"/>
                    <a:pt x="1811" y="1279"/>
                    <a:pt x="1831" y="817"/>
                  </a:cubicBezTo>
                  <a:cubicBezTo>
                    <a:pt x="1846" y="379"/>
                    <a:pt x="1483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803223" y="1424323"/>
              <a:ext cx="59141" cy="50459"/>
            </a:xfrm>
            <a:custGeom>
              <a:avLst/>
              <a:gdLst/>
              <a:ahLst/>
              <a:cxnLst/>
              <a:rect l="l" t="t" r="r" b="b"/>
              <a:pathLst>
                <a:path w="1846" h="1575" extrusionOk="0">
                  <a:moveTo>
                    <a:pt x="1044" y="1"/>
                  </a:moveTo>
                  <a:cubicBezTo>
                    <a:pt x="364" y="1"/>
                    <a:pt x="1" y="817"/>
                    <a:pt x="485" y="1331"/>
                  </a:cubicBezTo>
                  <a:cubicBezTo>
                    <a:pt x="642" y="1499"/>
                    <a:pt x="842" y="1574"/>
                    <a:pt x="1040" y="1574"/>
                  </a:cubicBezTo>
                  <a:cubicBezTo>
                    <a:pt x="1430" y="1574"/>
                    <a:pt x="1810" y="1279"/>
                    <a:pt x="1831" y="817"/>
                  </a:cubicBezTo>
                  <a:cubicBezTo>
                    <a:pt x="1846" y="379"/>
                    <a:pt x="1498" y="1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1070160" y="1424323"/>
              <a:ext cx="59622" cy="50459"/>
            </a:xfrm>
            <a:custGeom>
              <a:avLst/>
              <a:gdLst/>
              <a:ahLst/>
              <a:cxnLst/>
              <a:rect l="l" t="t" r="r" b="b"/>
              <a:pathLst>
                <a:path w="1861" h="1575" extrusionOk="0">
                  <a:moveTo>
                    <a:pt x="1059" y="1"/>
                  </a:moveTo>
                  <a:cubicBezTo>
                    <a:pt x="364" y="1"/>
                    <a:pt x="1" y="832"/>
                    <a:pt x="485" y="1331"/>
                  </a:cubicBezTo>
                  <a:cubicBezTo>
                    <a:pt x="647" y="1499"/>
                    <a:pt x="851" y="1574"/>
                    <a:pt x="1050" y="1574"/>
                  </a:cubicBezTo>
                  <a:cubicBezTo>
                    <a:pt x="1445" y="1574"/>
                    <a:pt x="1825" y="1279"/>
                    <a:pt x="1846" y="817"/>
                  </a:cubicBezTo>
                  <a:cubicBezTo>
                    <a:pt x="1861" y="379"/>
                    <a:pt x="1498" y="1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11" y="1704331"/>
              <a:ext cx="61063" cy="52862"/>
            </a:xfrm>
            <a:custGeom>
              <a:avLst/>
              <a:gdLst/>
              <a:ahLst/>
              <a:cxnLst/>
              <a:rect l="l" t="t" r="r" b="b"/>
              <a:pathLst>
                <a:path w="1906" h="1650" extrusionOk="0">
                  <a:moveTo>
                    <a:pt x="1104" y="1"/>
                  </a:moveTo>
                  <a:cubicBezTo>
                    <a:pt x="0" y="1"/>
                    <a:pt x="0" y="1649"/>
                    <a:pt x="1104" y="1649"/>
                  </a:cubicBezTo>
                  <a:cubicBezTo>
                    <a:pt x="1558" y="1649"/>
                    <a:pt x="1906" y="1271"/>
                    <a:pt x="1891" y="833"/>
                  </a:cubicBezTo>
                  <a:cubicBezTo>
                    <a:pt x="1906" y="379"/>
                    <a:pt x="1558" y="16"/>
                    <a:pt x="11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0" name="Google Shape;970;p29"/>
            <p:cNvSpPr/>
            <p:nvPr/>
          </p:nvSpPr>
          <p:spPr>
            <a:xfrm>
              <a:off x="268870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46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536287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70" y="1332"/>
                  </a:cubicBezTo>
                  <a:cubicBezTo>
                    <a:pt x="635" y="1507"/>
                    <a:pt x="842" y="1585"/>
                    <a:pt x="1044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83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803223" y="1704331"/>
              <a:ext cx="59141" cy="50811"/>
            </a:xfrm>
            <a:custGeom>
              <a:avLst/>
              <a:gdLst/>
              <a:ahLst/>
              <a:cxnLst/>
              <a:rect l="l" t="t" r="r" b="b"/>
              <a:pathLst>
                <a:path w="1846" h="1586" extrusionOk="0">
                  <a:moveTo>
                    <a:pt x="1044" y="1"/>
                  </a:moveTo>
                  <a:cubicBezTo>
                    <a:pt x="349" y="1"/>
                    <a:pt x="1" y="833"/>
                    <a:pt x="485" y="1332"/>
                  </a:cubicBezTo>
                  <a:cubicBezTo>
                    <a:pt x="644" y="1507"/>
                    <a:pt x="848" y="1585"/>
                    <a:pt x="1048" y="1585"/>
                  </a:cubicBezTo>
                  <a:cubicBezTo>
                    <a:pt x="1436" y="1585"/>
                    <a:pt x="1811" y="1291"/>
                    <a:pt x="1831" y="833"/>
                  </a:cubicBezTo>
                  <a:cubicBezTo>
                    <a:pt x="1846" y="379"/>
                    <a:pt x="1498" y="16"/>
                    <a:pt x="10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1070160" y="1704331"/>
              <a:ext cx="59622" cy="50811"/>
            </a:xfrm>
            <a:custGeom>
              <a:avLst/>
              <a:gdLst/>
              <a:ahLst/>
              <a:cxnLst/>
              <a:rect l="l" t="t" r="r" b="b"/>
              <a:pathLst>
                <a:path w="1861" h="1586" extrusionOk="0">
                  <a:moveTo>
                    <a:pt x="1059" y="1"/>
                  </a:moveTo>
                  <a:cubicBezTo>
                    <a:pt x="364" y="1"/>
                    <a:pt x="1" y="833"/>
                    <a:pt x="485" y="1332"/>
                  </a:cubicBezTo>
                  <a:cubicBezTo>
                    <a:pt x="650" y="1507"/>
                    <a:pt x="857" y="1585"/>
                    <a:pt x="1059" y="1585"/>
                  </a:cubicBezTo>
                  <a:cubicBezTo>
                    <a:pt x="1451" y="1585"/>
                    <a:pt x="1826" y="1291"/>
                    <a:pt x="1846" y="833"/>
                  </a:cubicBezTo>
                  <a:cubicBezTo>
                    <a:pt x="1861" y="379"/>
                    <a:pt x="1498" y="16"/>
                    <a:pt x="10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07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aytone One"/>
              <a:buNone/>
              <a:defRPr sz="2800">
                <a:solidFill>
                  <a:schemeClr val="accent2"/>
                </a:solidFill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Questrial"/>
              <a:buChar char="●"/>
              <a:defRPr sz="1800"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●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Questrial"/>
              <a:buChar char="○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Questrial"/>
              <a:buChar char="■"/>
              <a:defRPr>
                <a:solidFill>
                  <a:schemeClr val="accent2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66" r:id="rId6"/>
    <p:sldLayoutId id="2147483672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sixsigma.com/dictionary/radar-chart/" TargetMode="External"/><Relationship Id="rId3" Type="http://schemas.openxmlformats.org/officeDocument/2006/relationships/hyperlink" Target="https://www.jaspersoft.com/articles/what-is-a-radar-chart" TargetMode="External"/><Relationship Id="rId7" Type="http://schemas.openxmlformats.org/officeDocument/2006/relationships/hyperlink" Target="https://www.datanovia.com/en/blog/beautiful-radar-chart-in-r-using-fmsb-and-ggplot-packag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r-charts.com/ranking/radar-chart/#google_vignette" TargetMode="External"/><Relationship Id="rId5" Type="http://schemas.openxmlformats.org/officeDocument/2006/relationships/hyperlink" Target="https://msktc.org/sites/default/files/2022-08/Charts_and_Graphics_Radar_508c.pdf" TargetMode="External"/><Relationship Id="rId4" Type="http://schemas.openxmlformats.org/officeDocument/2006/relationships/hyperlink" Target="https://en.wikipedia.org/wiki/Radar_chart#Limitations" TargetMode="External"/><Relationship Id="rId9" Type="http://schemas.openxmlformats.org/officeDocument/2006/relationships/hyperlink" Target="https://blog.scottlogic.com/2011/09/23/a-critique-of-radar-chart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32"/>
          <p:cNvSpPr txBox="1">
            <a:spLocks noGrp="1"/>
          </p:cNvSpPr>
          <p:nvPr>
            <p:ph type="ctrTitle"/>
          </p:nvPr>
        </p:nvSpPr>
        <p:spPr>
          <a:xfrm>
            <a:off x="711900" y="1386639"/>
            <a:ext cx="6196200" cy="19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Spider Plot</a:t>
            </a:r>
            <a:endParaRPr dirty="0"/>
          </a:p>
        </p:txBody>
      </p:sp>
      <p:sp>
        <p:nvSpPr>
          <p:cNvPr id="983" name="Google Shape;983;p32"/>
          <p:cNvSpPr txBox="1">
            <a:spLocks noGrp="1"/>
          </p:cNvSpPr>
          <p:nvPr>
            <p:ph type="subTitle" idx="1"/>
          </p:nvPr>
        </p:nvSpPr>
        <p:spPr>
          <a:xfrm>
            <a:off x="711900" y="3294939"/>
            <a:ext cx="619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J. J. Duiker &amp; S. Steller</a:t>
            </a:r>
            <a:endParaRPr sz="1400" dirty="0"/>
          </a:p>
        </p:txBody>
      </p:sp>
      <p:pic>
        <p:nvPicPr>
          <p:cNvPr id="9" name="Afbeelding 8" descr="Afbeelding met tekst, diagram, schermopname, lijn&#10;&#10;Automatisch gegenereerde beschrijving">
            <a:extLst>
              <a:ext uri="{FF2B5EF4-FFF2-40B4-BE49-F238E27FC236}">
                <a16:creationId xmlns:a16="http://schemas.microsoft.com/office/drawing/2014/main" id="{478F02CD-3745-EC7B-CAA1-67E957881F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05" r="12428"/>
          <a:stretch/>
        </p:blipFill>
        <p:spPr>
          <a:xfrm>
            <a:off x="5196468" y="1300921"/>
            <a:ext cx="3783982" cy="3098543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56FB5594-7275-8078-F097-E6D8A6ECDA08}"/>
              </a:ext>
            </a:extLst>
          </p:cNvPr>
          <p:cNvSpPr txBox="1"/>
          <p:nvPr/>
        </p:nvSpPr>
        <p:spPr>
          <a:xfrm>
            <a:off x="711900" y="3697294"/>
            <a:ext cx="2483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3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Op basis van 33 antwoorden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21167B1-1F8B-5EE5-493F-3B9277AEA11E}"/>
              </a:ext>
            </a:extLst>
          </p:cNvPr>
          <p:cNvSpPr txBox="1"/>
          <p:nvPr/>
        </p:nvSpPr>
        <p:spPr>
          <a:xfrm>
            <a:off x="5196468" y="4490224"/>
            <a:ext cx="3783982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Figuur 1: Het gemiddelde Geluk per factor voor alle studenten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DC9DE2C5-47AD-BFED-62B5-E7236C5F5948}"/>
              </a:ext>
            </a:extLst>
          </p:cNvPr>
          <p:cNvSpPr txBox="1"/>
          <p:nvPr/>
        </p:nvSpPr>
        <p:spPr>
          <a:xfrm>
            <a:off x="-239671" y="0"/>
            <a:ext cx="951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>
                <a:solidFill>
                  <a:schemeClr val="accent1">
                    <a:lumMod val="9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Buurman </a:t>
            </a:r>
          </a:p>
          <a:p>
            <a:pPr algn="ctr"/>
            <a:r>
              <a:rPr lang="nl-NL" sz="800" dirty="0">
                <a:solidFill>
                  <a:schemeClr val="accent1">
                    <a:lumMod val="9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&amp;</a:t>
            </a:r>
          </a:p>
          <a:p>
            <a:pPr algn="ctr"/>
            <a:r>
              <a:rPr lang="nl-NL" sz="800" dirty="0">
                <a:solidFill>
                  <a:schemeClr val="accent1">
                    <a:lumMod val="90000"/>
                  </a:schemeClr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 Buurman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2"/>
          <p:cNvSpPr txBox="1">
            <a:spLocks noGrp="1"/>
          </p:cNvSpPr>
          <p:nvPr>
            <p:ph type="title"/>
          </p:nvPr>
        </p:nvSpPr>
        <p:spPr>
          <a:xfrm>
            <a:off x="2642550" y="214659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 dirty="0"/>
              <a:t> Code </a:t>
            </a:r>
            <a:endParaRPr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FCD70F0-DAEE-A3D5-FF5D-3E9A0B171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58" y="1100254"/>
            <a:ext cx="7548084" cy="363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61686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2"/>
          <p:cNvSpPr txBox="1">
            <a:spLocks noGrp="1"/>
          </p:cNvSpPr>
          <p:nvPr>
            <p:ph type="title"/>
          </p:nvPr>
        </p:nvSpPr>
        <p:spPr>
          <a:xfrm>
            <a:off x="2642550" y="214659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 dirty="0"/>
              <a:t> Code 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70068D8F-B8F4-A125-1EC4-9A8A8503F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07" y="1204456"/>
            <a:ext cx="7486185" cy="89606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3FDDE27-76C6-278B-3319-874F4F3B4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07" y="2271874"/>
            <a:ext cx="7486186" cy="24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27698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2"/>
          <p:cNvSpPr txBox="1">
            <a:spLocks noGrp="1"/>
          </p:cNvSpPr>
          <p:nvPr>
            <p:ph type="title"/>
          </p:nvPr>
        </p:nvSpPr>
        <p:spPr>
          <a:xfrm>
            <a:off x="2642550" y="214659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 dirty="0"/>
              <a:t>Voorbeeld 3</a:t>
            </a:r>
            <a:endParaRPr dirty="0"/>
          </a:p>
        </p:txBody>
      </p:sp>
      <p:pic>
        <p:nvPicPr>
          <p:cNvPr id="4" name="Afbeelding 3" descr="Afbeelding met tekst, diagram&#10;&#10;Automatisch gegenereerde beschrijving">
            <a:extLst>
              <a:ext uri="{FF2B5EF4-FFF2-40B4-BE49-F238E27FC236}">
                <a16:creationId xmlns:a16="http://schemas.microsoft.com/office/drawing/2014/main" id="{3A1DB1E1-D8FB-3583-17E9-8A650C0229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110"/>
          <a:stretch/>
        </p:blipFill>
        <p:spPr>
          <a:xfrm>
            <a:off x="-63841" y="1484440"/>
            <a:ext cx="5412781" cy="3002730"/>
          </a:xfrm>
          <a:prstGeom prst="rect">
            <a:avLst/>
          </a:prstGeom>
        </p:spPr>
      </p:pic>
      <p:pic>
        <p:nvPicPr>
          <p:cNvPr id="7" name="Afbeelding 6" descr="Afbeelding met tekst, diagram, kaart&#10;&#10;Automatisch gegenereerde beschrijving">
            <a:extLst>
              <a:ext uri="{FF2B5EF4-FFF2-40B4-BE49-F238E27FC236}">
                <a16:creationId xmlns:a16="http://schemas.microsoft.com/office/drawing/2014/main" id="{5813E742-78D3-5E59-E1A2-91E3C14EE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595" b="19111"/>
          <a:stretch/>
        </p:blipFill>
        <p:spPr>
          <a:xfrm>
            <a:off x="5150820" y="1484439"/>
            <a:ext cx="4295099" cy="300273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426E4E22-5590-67FD-87BC-9AFEFF71CD36}"/>
              </a:ext>
            </a:extLst>
          </p:cNvPr>
          <p:cNvSpPr txBox="1"/>
          <p:nvPr/>
        </p:nvSpPr>
        <p:spPr>
          <a:xfrm>
            <a:off x="1906723" y="4568320"/>
            <a:ext cx="5330553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nl-NL" sz="10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Figuur 6: Het geluk van 5 studenten</a:t>
            </a:r>
          </a:p>
        </p:txBody>
      </p:sp>
    </p:spTree>
    <p:extLst>
      <p:ext uri="{BB962C8B-B14F-4D97-AF65-F5344CB8AC3E}">
        <p14:creationId xmlns:p14="http://schemas.microsoft.com/office/powerpoint/2010/main" val="1468233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2"/>
          <p:cNvSpPr txBox="1">
            <a:spLocks noGrp="1"/>
          </p:cNvSpPr>
          <p:nvPr>
            <p:ph type="title"/>
          </p:nvPr>
        </p:nvSpPr>
        <p:spPr>
          <a:xfrm>
            <a:off x="2642550" y="214659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 dirty="0"/>
              <a:t> Code </a:t>
            </a:r>
            <a:endParaRPr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7135A1D-C6D1-8F88-340B-FC2B3CA15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" y="1493790"/>
            <a:ext cx="7665720" cy="259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800310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>
            <a:extLst>
              <a:ext uri="{FF2B5EF4-FFF2-40B4-BE49-F238E27FC236}">
                <a16:creationId xmlns:a16="http://schemas.microsoft.com/office/drawing/2014/main" id="{ADD52F62-BCB5-2FC2-4E57-C88D44C6C04E}"/>
              </a:ext>
            </a:extLst>
          </p:cNvPr>
          <p:cNvSpPr txBox="1"/>
          <p:nvPr/>
        </p:nvSpPr>
        <p:spPr>
          <a:xfrm>
            <a:off x="1950720" y="251460"/>
            <a:ext cx="605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 err="1">
                <a:solidFill>
                  <a:schemeClr val="accent6"/>
                </a:solidFill>
                <a:latin typeface="Paytone One" panose="020B0604020202020204" charset="0"/>
              </a:rPr>
              <a:t>Honourable</a:t>
            </a:r>
            <a:r>
              <a:rPr lang="nl-NL" sz="3600" dirty="0">
                <a:solidFill>
                  <a:schemeClr val="accent6"/>
                </a:solidFill>
                <a:latin typeface="Paytone One" panose="020B0604020202020204" charset="0"/>
              </a:rPr>
              <a:t> </a:t>
            </a:r>
            <a:r>
              <a:rPr lang="nl-NL" sz="3600" dirty="0" err="1">
                <a:solidFill>
                  <a:schemeClr val="accent6"/>
                </a:solidFill>
                <a:latin typeface="Paytone One" panose="020B0604020202020204" charset="0"/>
              </a:rPr>
              <a:t>mentions</a:t>
            </a:r>
            <a:endParaRPr lang="nl-NL" sz="3600" dirty="0">
              <a:solidFill>
                <a:schemeClr val="accent6"/>
              </a:solidFill>
              <a:latin typeface="Paytone One" panose="020B0604020202020204" charset="0"/>
            </a:endParaRPr>
          </a:p>
        </p:txBody>
      </p:sp>
      <p:pic>
        <p:nvPicPr>
          <p:cNvPr id="13" name="Afbeelding 12" descr="Afbeelding met tekst, diagram&#10;&#10;Automatisch gegenereerde beschrijving">
            <a:extLst>
              <a:ext uri="{FF2B5EF4-FFF2-40B4-BE49-F238E27FC236}">
                <a16:creationId xmlns:a16="http://schemas.microsoft.com/office/drawing/2014/main" id="{62DFD049-BB7D-C059-86BA-19D24EAA2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79" y="1085759"/>
            <a:ext cx="4268899" cy="2634521"/>
          </a:xfrm>
          <a:prstGeom prst="rect">
            <a:avLst/>
          </a:prstGeom>
        </p:spPr>
      </p:pic>
      <p:pic>
        <p:nvPicPr>
          <p:cNvPr id="15" name="Afbeelding 14" descr="Afbeelding met tekst, diagram, lijn, kaart&#10;&#10;Automatisch gegenereerde beschrijving">
            <a:extLst>
              <a:ext uri="{FF2B5EF4-FFF2-40B4-BE49-F238E27FC236}">
                <a16:creationId xmlns:a16="http://schemas.microsoft.com/office/drawing/2014/main" id="{D53FAD90-D8EB-00FF-8430-0BBD8646F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17" y="1085759"/>
            <a:ext cx="3834101" cy="236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3445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6"/>
          <p:cNvSpPr txBox="1">
            <a:spLocks noGrp="1"/>
          </p:cNvSpPr>
          <p:nvPr>
            <p:ph type="title"/>
          </p:nvPr>
        </p:nvSpPr>
        <p:spPr>
          <a:xfrm>
            <a:off x="628577" y="363255"/>
            <a:ext cx="5939100" cy="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Bronnen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5CC459-CCBB-EA0F-AF77-6D4229B979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80481" y="1508124"/>
            <a:ext cx="67561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Radar Chart? | Jaspersoft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Jaspersoft.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https://www.jaspersoft.com/articles/what-is-a-radar-chart</a:t>
            </a:r>
            <a:endParaRPr kumimoji="0" lang="nl-NL" altLang="nl-NL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0F5D038-AA5C-432F-4948-8F76CF52C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81" y="1712171"/>
            <a:ext cx="72767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contributors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(2024,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March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28). 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Radar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Wikipedia.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https://en.wikipedia.org/wiki/Radar_chart#Limitations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9E2095B-5873-DDA4-4DAB-67F42B565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81" y="2081503"/>
            <a:ext cx="7040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National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Disability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 Living,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Rehabilitation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Research. (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radar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https://msktc.org/sites/default/files/2022-08/Charts_and_Graphics_Radar_508c.pdf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3DAA4A-F8EA-45DA-5D15-E43A27C39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81" y="2489598"/>
            <a:ext cx="7040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Coder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(2024,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4). 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Radar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(spider plot) in R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fmsb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 CHARTS | a Collection of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Made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 Programming Language.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https://r-charts.com/ranking/radar-chart/#google_vignette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AAB87DF7-7685-80DE-700A-160E75013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81" y="2897693"/>
            <a:ext cx="70405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Alboukadel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(2020, December 12).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Radar Chart in R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FMSB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GGPlot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Datanovia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https://www.datanovia.com/en/blog/beautiful-radar-chart-in-r-using-fmsb-and-ggplot-packages/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6D261-DEAB-DA3B-E794-D53DA7E3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81" y="3305788"/>
            <a:ext cx="6949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Feldman, K. (2024, May 12). 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Radar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Visual Tool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Multi-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Dimensional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Isixsigma.com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isixsigma.com.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https://www.isixsigma.com/dictionary/radar-chart/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2D7D26-F705-9DB2-E145-B44E1D7A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481" y="3675120"/>
            <a:ext cx="6872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NL" altLang="nl-NL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Odds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 (2011, September 23). 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critique</a:t>
            </a:r>
            <a:r>
              <a:rPr kumimoji="0" lang="nl-NL" altLang="nl-NL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radar </a:t>
            </a:r>
            <a:r>
              <a:rPr kumimoji="0" lang="nl-NL" altLang="nl-NL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Scott Logic. 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https://blog.scottlogic.com/2011/09/23/a-critique-of-radar-charts.html</a:t>
            </a:r>
            <a:r>
              <a:rPr kumimoji="0" lang="nl-NL" altLang="nl-NL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Gebruik</a:t>
            </a:r>
            <a:endParaRPr dirty="0"/>
          </a:p>
        </p:txBody>
      </p:sp>
      <p:sp>
        <p:nvSpPr>
          <p:cNvPr id="1069" name="Google Shape;1069;p40"/>
          <p:cNvSpPr txBox="1">
            <a:spLocks noGrp="1"/>
          </p:cNvSpPr>
          <p:nvPr>
            <p:ph type="subTitle" idx="3"/>
          </p:nvPr>
        </p:nvSpPr>
        <p:spPr>
          <a:xfrm>
            <a:off x="334537" y="1451282"/>
            <a:ext cx="5977053" cy="12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Radar charts </a:t>
            </a:r>
            <a:r>
              <a:rPr lang="nl-NL" dirty="0"/>
              <a:t>worden gebruikt om twee of meer items of groepen op verschillende punten met elkaar te vergelijken</a:t>
            </a:r>
            <a:endParaRPr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C0FB7B7-B9D8-DAC3-4316-02D24A3EDD4D}"/>
              </a:ext>
            </a:extLst>
          </p:cNvPr>
          <p:cNvSpPr txBox="1"/>
          <p:nvPr/>
        </p:nvSpPr>
        <p:spPr>
          <a:xfrm>
            <a:off x="2929054" y="3827334"/>
            <a:ext cx="597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Dit wordt gebruikt in verschillende gebieden, zoals sport, biowetenschappen en computers</a:t>
            </a:r>
          </a:p>
        </p:txBody>
      </p:sp>
      <p:pic>
        <p:nvPicPr>
          <p:cNvPr id="2050" name="Picture 2" descr="Radar Chart Widget – AMS">
            <a:extLst>
              <a:ext uri="{FF2B5EF4-FFF2-40B4-BE49-F238E27FC236}">
                <a16:creationId xmlns:a16="http://schemas.microsoft.com/office/drawing/2014/main" id="{ACEE1617-5086-23C2-E934-017CBB2DA6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12"/>
          <a:stretch/>
        </p:blipFill>
        <p:spPr bwMode="auto">
          <a:xfrm>
            <a:off x="6617598" y="978061"/>
            <a:ext cx="2526402" cy="204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 descr="A Critique of Radar Charts">
            <a:extLst>
              <a:ext uri="{FF2B5EF4-FFF2-40B4-BE49-F238E27FC236}">
                <a16:creationId xmlns:a16="http://schemas.microsoft.com/office/drawing/2014/main" id="{3C943D15-685F-FBBB-C144-C7CB7C5227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1B9C14F7-A919-301E-1691-086F3FD4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3" y="3315232"/>
            <a:ext cx="2357902" cy="1492006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28EA9B85-7D53-C841-973F-3EEBCE5BA112}"/>
              </a:ext>
            </a:extLst>
          </p:cNvPr>
          <p:cNvSpPr txBox="1"/>
          <p:nvPr/>
        </p:nvSpPr>
        <p:spPr>
          <a:xfrm>
            <a:off x="6617598" y="3083270"/>
            <a:ext cx="2526402" cy="18466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nl-NL" sz="600" i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Figuur 3: Een spiderplot die de prestatie van atleten vergelijkt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C55EAD9-18F4-BCA1-FC0D-6C3F8C2BB445}"/>
              </a:ext>
            </a:extLst>
          </p:cNvPr>
          <p:cNvSpPr txBox="1"/>
          <p:nvPr/>
        </p:nvSpPr>
        <p:spPr>
          <a:xfrm>
            <a:off x="111513" y="4904214"/>
            <a:ext cx="2357902" cy="21544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nl-NL" sz="800" i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Figuur 4: Een spiderplot die </a:t>
            </a:r>
            <a:r>
              <a:rPr lang="nl-NL" sz="800" i="1" dirty="0" err="1">
                <a:latin typeface="Questrial" pitchFamily="2" charset="0"/>
                <a:ea typeface="Questrial" pitchFamily="2" charset="0"/>
                <a:cs typeface="Questrial" pitchFamily="2" charset="0"/>
              </a:rPr>
              <a:t>auto’svergelijkt</a:t>
            </a:r>
            <a:endParaRPr lang="nl-NL" sz="800" i="1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adar Chart Example">
            <a:extLst>
              <a:ext uri="{FF2B5EF4-FFF2-40B4-BE49-F238E27FC236}">
                <a16:creationId xmlns:a16="http://schemas.microsoft.com/office/drawing/2014/main" id="{74A0164E-8CAD-5D2F-8D8D-17735C80FD89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20725" y="444500"/>
            <a:ext cx="7702550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dirty="0"/>
              <a:t>Elementen van een spider plot</a:t>
            </a:r>
          </a:p>
        </p:txBody>
      </p:sp>
      <p:grpSp>
        <p:nvGrpSpPr>
          <p:cNvPr id="47" name="Groep 46">
            <a:extLst>
              <a:ext uri="{FF2B5EF4-FFF2-40B4-BE49-F238E27FC236}">
                <a16:creationId xmlns:a16="http://schemas.microsoft.com/office/drawing/2014/main" id="{9AAAE02C-D371-3C5B-30FC-DEC359BE9569}"/>
              </a:ext>
            </a:extLst>
          </p:cNvPr>
          <p:cNvGrpSpPr/>
          <p:nvPr/>
        </p:nvGrpSpPr>
        <p:grpSpPr>
          <a:xfrm>
            <a:off x="300469" y="2084930"/>
            <a:ext cx="2516300" cy="511974"/>
            <a:chOff x="111513" y="1910575"/>
            <a:chExt cx="2969734" cy="818819"/>
          </a:xfrm>
        </p:grpSpPr>
        <p:sp>
          <p:nvSpPr>
            <p:cNvPr id="38" name="Google Shape;1505;p62" descr="Timeline background shape">
              <a:extLst>
                <a:ext uri="{FF2B5EF4-FFF2-40B4-BE49-F238E27FC236}">
                  <a16:creationId xmlns:a16="http://schemas.microsoft.com/office/drawing/2014/main" id="{7B6A4591-89E4-7223-CDAA-8B24F5C0B084}"/>
                </a:ext>
              </a:extLst>
            </p:cNvPr>
            <p:cNvSpPr/>
            <p:nvPr/>
          </p:nvSpPr>
          <p:spPr>
            <a:xfrm>
              <a:off x="111513" y="1910575"/>
              <a:ext cx="2727634" cy="818819"/>
            </a:xfrm>
            <a:prstGeom prst="homePlate">
              <a:avLst>
                <a:gd name="adj" fmla="val 5998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Tekstvak 42">
              <a:extLst>
                <a:ext uri="{FF2B5EF4-FFF2-40B4-BE49-F238E27FC236}">
                  <a16:creationId xmlns:a16="http://schemas.microsoft.com/office/drawing/2014/main" id="{0A2B066B-D28A-FC9A-5CDB-6C774FDA6F48}"/>
                </a:ext>
              </a:extLst>
            </p:cNvPr>
            <p:cNvSpPr txBox="1"/>
            <p:nvPr/>
          </p:nvSpPr>
          <p:spPr>
            <a:xfrm>
              <a:off x="197107" y="1962035"/>
              <a:ext cx="2884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>
                  <a:solidFill>
                    <a:schemeClr val="accent2"/>
                  </a:solidFill>
                  <a:latin typeface="Paytone One" panose="020B0604020202020204" charset="0"/>
                </a:rPr>
                <a:t>Middelpunt</a:t>
              </a:r>
            </a:p>
          </p:txBody>
        </p:sp>
      </p:grpSp>
      <p:grpSp>
        <p:nvGrpSpPr>
          <p:cNvPr id="48" name="Groep 47">
            <a:extLst>
              <a:ext uri="{FF2B5EF4-FFF2-40B4-BE49-F238E27FC236}">
                <a16:creationId xmlns:a16="http://schemas.microsoft.com/office/drawing/2014/main" id="{BC00F2F4-2EE4-FCB6-0E85-B61AFA49DB25}"/>
              </a:ext>
            </a:extLst>
          </p:cNvPr>
          <p:cNvGrpSpPr/>
          <p:nvPr/>
        </p:nvGrpSpPr>
        <p:grpSpPr>
          <a:xfrm>
            <a:off x="298062" y="3664246"/>
            <a:ext cx="2311165" cy="511974"/>
            <a:chOff x="111513" y="3557238"/>
            <a:chExt cx="2727634" cy="818819"/>
          </a:xfrm>
        </p:grpSpPr>
        <p:sp>
          <p:nvSpPr>
            <p:cNvPr id="40" name="Google Shape;1505;p62" descr="Timeline background shape">
              <a:extLst>
                <a:ext uri="{FF2B5EF4-FFF2-40B4-BE49-F238E27FC236}">
                  <a16:creationId xmlns:a16="http://schemas.microsoft.com/office/drawing/2014/main" id="{38C2008D-2C7F-7469-BAB9-D23CADB9FAB9}"/>
                </a:ext>
              </a:extLst>
            </p:cNvPr>
            <p:cNvSpPr/>
            <p:nvPr/>
          </p:nvSpPr>
          <p:spPr>
            <a:xfrm>
              <a:off x="111513" y="3557238"/>
              <a:ext cx="2727634" cy="818819"/>
            </a:xfrm>
            <a:prstGeom prst="homePlate">
              <a:avLst>
                <a:gd name="adj" fmla="val 5998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Tekstvak 43">
              <a:extLst>
                <a:ext uri="{FF2B5EF4-FFF2-40B4-BE49-F238E27FC236}">
                  <a16:creationId xmlns:a16="http://schemas.microsoft.com/office/drawing/2014/main" id="{16A83676-091F-8509-AD85-88989E19BB09}"/>
                </a:ext>
              </a:extLst>
            </p:cNvPr>
            <p:cNvSpPr txBox="1"/>
            <p:nvPr/>
          </p:nvSpPr>
          <p:spPr>
            <a:xfrm>
              <a:off x="507788" y="3585479"/>
              <a:ext cx="21410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>
                  <a:solidFill>
                    <a:schemeClr val="accent2"/>
                  </a:solidFill>
                  <a:latin typeface="Paytone One" panose="020B0604020202020204" charset="0"/>
                </a:rPr>
                <a:t>Rooster</a:t>
              </a:r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7F36CF0B-63C1-2D87-20BB-38C9DF2E0CB9}"/>
              </a:ext>
            </a:extLst>
          </p:cNvPr>
          <p:cNvGrpSpPr/>
          <p:nvPr/>
        </p:nvGrpSpPr>
        <p:grpSpPr>
          <a:xfrm>
            <a:off x="6459841" y="2084930"/>
            <a:ext cx="2311165" cy="511974"/>
            <a:chOff x="6459841" y="2084930"/>
            <a:chExt cx="2311165" cy="511974"/>
          </a:xfrm>
        </p:grpSpPr>
        <p:sp>
          <p:nvSpPr>
            <p:cNvPr id="6" name="Google Shape;1505;p62" descr="Timeline background shape">
              <a:extLst>
                <a:ext uri="{FF2B5EF4-FFF2-40B4-BE49-F238E27FC236}">
                  <a16:creationId xmlns:a16="http://schemas.microsoft.com/office/drawing/2014/main" id="{918B34CF-E1B0-B869-D8FD-DF56ACF68122}"/>
                </a:ext>
              </a:extLst>
            </p:cNvPr>
            <p:cNvSpPr/>
            <p:nvPr/>
          </p:nvSpPr>
          <p:spPr>
            <a:xfrm flipH="1">
              <a:off x="6459841" y="2084930"/>
              <a:ext cx="2311165" cy="511974"/>
            </a:xfrm>
            <a:prstGeom prst="homePlate">
              <a:avLst>
                <a:gd name="adj" fmla="val 5998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BBF87AB7-2437-6842-DECC-AE42476B6224}"/>
                </a:ext>
              </a:extLst>
            </p:cNvPr>
            <p:cNvSpPr txBox="1"/>
            <p:nvPr/>
          </p:nvSpPr>
          <p:spPr>
            <a:xfrm>
              <a:off x="6873875" y="2117106"/>
              <a:ext cx="1828166" cy="279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>
                  <a:solidFill>
                    <a:schemeClr val="accent2"/>
                  </a:solidFill>
                  <a:latin typeface="Paytone One" panose="020B0604020202020204" charset="0"/>
                </a:rPr>
                <a:t>Waarden</a:t>
              </a:r>
            </a:p>
          </p:txBody>
        </p:sp>
      </p:grpSp>
      <p:pic>
        <p:nvPicPr>
          <p:cNvPr id="4" name="Afbeelding 3" descr="Afbeelding met tekst, diagram, schermopname, lijn&#10;&#10;Automatisch gegenereerde beschrijving">
            <a:extLst>
              <a:ext uri="{FF2B5EF4-FFF2-40B4-BE49-F238E27FC236}">
                <a16:creationId xmlns:a16="http://schemas.microsoft.com/office/drawing/2014/main" id="{3353484B-9A5E-1225-CC62-E8EE92F8AF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871" r="14324"/>
          <a:stretch/>
        </p:blipFill>
        <p:spPr>
          <a:xfrm>
            <a:off x="2710824" y="1257607"/>
            <a:ext cx="3722347" cy="3112534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05DCDC5-9C44-58AF-ED86-CA4E8F765312}"/>
              </a:ext>
            </a:extLst>
          </p:cNvPr>
          <p:cNvSpPr txBox="1"/>
          <p:nvPr/>
        </p:nvSpPr>
        <p:spPr>
          <a:xfrm>
            <a:off x="2710824" y="4440462"/>
            <a:ext cx="3722347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Figuur 2: Het geluk van onze eerste respondent</a:t>
            </a:r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57C61A86-BB4A-E1A4-3D3A-56A81ACB0CF2}"/>
              </a:ext>
            </a:extLst>
          </p:cNvPr>
          <p:cNvGrpSpPr/>
          <p:nvPr/>
        </p:nvGrpSpPr>
        <p:grpSpPr>
          <a:xfrm>
            <a:off x="6459841" y="3664246"/>
            <a:ext cx="2311165" cy="511974"/>
            <a:chOff x="6459841" y="3664246"/>
            <a:chExt cx="2311165" cy="511974"/>
          </a:xfrm>
        </p:grpSpPr>
        <p:sp>
          <p:nvSpPr>
            <p:cNvPr id="8" name="Google Shape;1505;p62" descr="Timeline background shape">
              <a:extLst>
                <a:ext uri="{FF2B5EF4-FFF2-40B4-BE49-F238E27FC236}">
                  <a16:creationId xmlns:a16="http://schemas.microsoft.com/office/drawing/2014/main" id="{23BF55EC-50A3-BEB6-55CC-805732B968C3}"/>
                </a:ext>
              </a:extLst>
            </p:cNvPr>
            <p:cNvSpPr/>
            <p:nvPr/>
          </p:nvSpPr>
          <p:spPr>
            <a:xfrm flipH="1">
              <a:off x="6459841" y="3664246"/>
              <a:ext cx="2311165" cy="511974"/>
            </a:xfrm>
            <a:prstGeom prst="homePlate">
              <a:avLst>
                <a:gd name="adj" fmla="val 59987"/>
              </a:avLst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2631317B-E57E-3305-6481-332C85FD8FEC}"/>
                </a:ext>
              </a:extLst>
            </p:cNvPr>
            <p:cNvSpPr txBox="1"/>
            <p:nvPr/>
          </p:nvSpPr>
          <p:spPr>
            <a:xfrm>
              <a:off x="6782435" y="3693139"/>
              <a:ext cx="18281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2400" dirty="0">
                  <a:solidFill>
                    <a:schemeClr val="accent2"/>
                  </a:solidFill>
                  <a:latin typeface="Paytone One" panose="020B0604020202020204" charset="0"/>
                </a:rPr>
                <a:t>As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ep 15">
            <a:extLst>
              <a:ext uri="{FF2B5EF4-FFF2-40B4-BE49-F238E27FC236}">
                <a16:creationId xmlns:a16="http://schemas.microsoft.com/office/drawing/2014/main" id="{8B205A7F-1E8B-0FAD-F2A8-C24CD47C81AD}"/>
              </a:ext>
            </a:extLst>
          </p:cNvPr>
          <p:cNvGrpSpPr/>
          <p:nvPr/>
        </p:nvGrpSpPr>
        <p:grpSpPr>
          <a:xfrm>
            <a:off x="-3351659" y="1991726"/>
            <a:ext cx="2717181" cy="3076798"/>
            <a:chOff x="943860" y="1988089"/>
            <a:chExt cx="2717181" cy="3076798"/>
          </a:xfrm>
        </p:grpSpPr>
        <p:sp>
          <p:nvSpPr>
            <p:cNvPr id="69" name="Google Shape;1500;p62">
              <a:extLst>
                <a:ext uri="{FF2B5EF4-FFF2-40B4-BE49-F238E27FC236}">
                  <a16:creationId xmlns:a16="http://schemas.microsoft.com/office/drawing/2014/main" id="{50F470D0-16DF-D236-6FFF-87519B507B0C}"/>
                </a:ext>
              </a:extLst>
            </p:cNvPr>
            <p:cNvSpPr/>
            <p:nvPr/>
          </p:nvSpPr>
          <p:spPr>
            <a:xfrm flipH="1">
              <a:off x="943860" y="1988089"/>
              <a:ext cx="2717181" cy="896191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dirty="0">
                  <a:solidFill>
                    <a:schemeClr val="bg2"/>
                  </a:solidFill>
                  <a:highlight>
                    <a:srgbClr val="FFFFFF"/>
                  </a:highlight>
                  <a:latin typeface="Paytone One" panose="020B0604020202020204" charset="0"/>
                </a:rPr>
                <a:t>Kan</a:t>
              </a:r>
              <a:r>
                <a:rPr lang="nl-NL" b="0" i="0" dirty="0">
                  <a:solidFill>
                    <a:schemeClr val="bg2"/>
                  </a:solidFill>
                  <a:effectLst/>
                  <a:highlight>
                    <a:srgbClr val="FFFFFF"/>
                  </a:highlight>
                  <a:latin typeface="Paytone One" panose="020B0604020202020204" charset="0"/>
                </a:rPr>
                <a:t> multivariate gegevens in één grafisch scherm weergeven en vergelijken</a:t>
              </a:r>
              <a:endParaRPr dirty="0">
                <a:solidFill>
                  <a:schemeClr val="bg2"/>
                </a:solidFill>
                <a:latin typeface="Paytone One" panose="020B0604020202020204" charset="0"/>
              </a:endParaRPr>
            </a:p>
          </p:txBody>
        </p:sp>
        <p:pic>
          <p:nvPicPr>
            <p:cNvPr id="15" name="Afbeelding 14" descr="Afbeelding met tekst, diagram, schermopname, lijn&#10;&#10;Automatisch gegenereerde beschrijving">
              <a:extLst>
                <a:ext uri="{FF2B5EF4-FFF2-40B4-BE49-F238E27FC236}">
                  <a16:creationId xmlns:a16="http://schemas.microsoft.com/office/drawing/2014/main" id="{4DB8097E-92B4-E661-B56A-2A75D8C91D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451" r="14097" b="4238"/>
            <a:stretch/>
          </p:blipFill>
          <p:spPr>
            <a:xfrm>
              <a:off x="1056642" y="3032458"/>
              <a:ext cx="2491616" cy="2032429"/>
            </a:xfrm>
            <a:prstGeom prst="rect">
              <a:avLst/>
            </a:prstGeom>
          </p:spPr>
        </p:pic>
      </p:grpSp>
      <p:grpSp>
        <p:nvGrpSpPr>
          <p:cNvPr id="8" name="Groep 7">
            <a:extLst>
              <a:ext uri="{FF2B5EF4-FFF2-40B4-BE49-F238E27FC236}">
                <a16:creationId xmlns:a16="http://schemas.microsoft.com/office/drawing/2014/main" id="{C64C8D43-2D2E-D86E-9150-6F0AABD93E7E}"/>
              </a:ext>
            </a:extLst>
          </p:cNvPr>
          <p:cNvGrpSpPr/>
          <p:nvPr/>
        </p:nvGrpSpPr>
        <p:grpSpPr>
          <a:xfrm>
            <a:off x="-3351660" y="1991726"/>
            <a:ext cx="2717182" cy="2973420"/>
            <a:chOff x="943859" y="1998664"/>
            <a:chExt cx="2717182" cy="2973420"/>
          </a:xfrm>
        </p:grpSpPr>
        <p:sp>
          <p:nvSpPr>
            <p:cNvPr id="3" name="Google Shape;1500;p62">
              <a:extLst>
                <a:ext uri="{FF2B5EF4-FFF2-40B4-BE49-F238E27FC236}">
                  <a16:creationId xmlns:a16="http://schemas.microsoft.com/office/drawing/2014/main" id="{99DDC32C-3BAD-1CA1-5125-61A1B9AECD70}"/>
                </a:ext>
              </a:extLst>
            </p:cNvPr>
            <p:cNvSpPr/>
            <p:nvPr/>
          </p:nvSpPr>
          <p:spPr>
            <a:xfrm flipH="1">
              <a:off x="943860" y="1998664"/>
              <a:ext cx="2717181" cy="573086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dirty="0">
                  <a:solidFill>
                    <a:schemeClr val="bg2"/>
                  </a:solidFill>
                  <a:highlight>
                    <a:srgbClr val="FFFFFF"/>
                  </a:highlight>
                  <a:latin typeface="Paytone One" panose="020B0604020202020204" charset="0"/>
                </a:rPr>
                <a:t>Kan goed uitschieters aantonen</a:t>
              </a:r>
              <a:endParaRPr dirty="0">
                <a:solidFill>
                  <a:schemeClr val="bg2"/>
                </a:solidFill>
                <a:latin typeface="Paytone One" panose="020B0604020202020204" charset="0"/>
              </a:endParaRPr>
            </a:p>
          </p:txBody>
        </p:sp>
        <p:pic>
          <p:nvPicPr>
            <p:cNvPr id="5" name="Afbeelding 4" descr="Afbeelding met tekst, diagram, schermopname, kaart&#10;&#10;Automatisch gegenereerde beschrijving">
              <a:extLst>
                <a:ext uri="{FF2B5EF4-FFF2-40B4-BE49-F238E27FC236}">
                  <a16:creationId xmlns:a16="http://schemas.microsoft.com/office/drawing/2014/main" id="{628D7CFC-F087-38E0-D213-55C49382C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208" r="13208"/>
            <a:stretch/>
          </p:blipFill>
          <p:spPr>
            <a:xfrm>
              <a:off x="943859" y="2693195"/>
              <a:ext cx="2717181" cy="2278889"/>
            </a:xfrm>
            <a:prstGeom prst="rect">
              <a:avLst/>
            </a:prstGeom>
          </p:spPr>
        </p:pic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D5EF84C2-B057-0D0E-FED1-43130389D854}"/>
              </a:ext>
            </a:extLst>
          </p:cNvPr>
          <p:cNvGrpSpPr/>
          <p:nvPr/>
        </p:nvGrpSpPr>
        <p:grpSpPr>
          <a:xfrm>
            <a:off x="9461218" y="2209361"/>
            <a:ext cx="2928364" cy="2683051"/>
            <a:chOff x="9461218" y="2460449"/>
            <a:chExt cx="2928364" cy="2683051"/>
          </a:xfrm>
        </p:grpSpPr>
        <p:sp>
          <p:nvSpPr>
            <p:cNvPr id="62" name="Google Shape;1500;p62">
              <a:extLst>
                <a:ext uri="{FF2B5EF4-FFF2-40B4-BE49-F238E27FC236}">
                  <a16:creationId xmlns:a16="http://schemas.microsoft.com/office/drawing/2014/main" id="{9653C28B-0857-9E66-B7E7-427978CC8DAD}"/>
                </a:ext>
              </a:extLst>
            </p:cNvPr>
            <p:cNvSpPr/>
            <p:nvPr/>
          </p:nvSpPr>
          <p:spPr>
            <a:xfrm flipH="1">
              <a:off x="9566810" y="2460449"/>
              <a:ext cx="2717181" cy="372863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dirty="0">
                  <a:solidFill>
                    <a:schemeClr val="bg2"/>
                  </a:solidFill>
                  <a:latin typeface="Paytone One" panose="020B0604020202020204" charset="0"/>
                </a:rPr>
                <a:t>Kan te vol raken</a:t>
              </a:r>
              <a:endParaRPr dirty="0">
                <a:solidFill>
                  <a:schemeClr val="bg2"/>
                </a:solidFill>
                <a:latin typeface="Paytone One" panose="020B0604020202020204" charset="0"/>
              </a:endParaRPr>
            </a:p>
          </p:txBody>
        </p:sp>
        <p:pic>
          <p:nvPicPr>
            <p:cNvPr id="6" name="Afbeelding 5" descr="Afbeelding met tekst, diagram, kaart&#10;&#10;Automatisch gegenereerde beschrijving">
              <a:extLst>
                <a:ext uri="{FF2B5EF4-FFF2-40B4-BE49-F238E27FC236}">
                  <a16:creationId xmlns:a16="http://schemas.microsoft.com/office/drawing/2014/main" id="{E36233E4-3449-CD77-DBC9-9BDFE1C536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922" t="15352" r="21225" b="15738"/>
            <a:stretch/>
          </p:blipFill>
          <p:spPr>
            <a:xfrm>
              <a:off x="9461218" y="2913759"/>
              <a:ext cx="2928364" cy="2229741"/>
            </a:xfrm>
            <a:prstGeom prst="rect">
              <a:avLst/>
            </a:prstGeom>
          </p:spPr>
        </p:pic>
      </p:grpSp>
      <p:grpSp>
        <p:nvGrpSpPr>
          <p:cNvPr id="13" name="Groep 12">
            <a:extLst>
              <a:ext uri="{FF2B5EF4-FFF2-40B4-BE49-F238E27FC236}">
                <a16:creationId xmlns:a16="http://schemas.microsoft.com/office/drawing/2014/main" id="{1A7F1FB7-ED6F-2960-A24C-14AFA6FB914A}"/>
              </a:ext>
            </a:extLst>
          </p:cNvPr>
          <p:cNvGrpSpPr/>
          <p:nvPr/>
        </p:nvGrpSpPr>
        <p:grpSpPr>
          <a:xfrm>
            <a:off x="-3840480" y="1996399"/>
            <a:ext cx="3665220" cy="3147101"/>
            <a:chOff x="484244" y="1794973"/>
            <a:chExt cx="3665220" cy="3147101"/>
          </a:xfrm>
        </p:grpSpPr>
        <p:pic>
          <p:nvPicPr>
            <p:cNvPr id="12" name="Afbeelding 11" descr="Afbeelding met tekst, diagram, schermopname, kaart&#10;&#10;Automatisch gegenereerde beschrijving">
              <a:extLst>
                <a:ext uri="{FF2B5EF4-FFF2-40B4-BE49-F238E27FC236}">
                  <a16:creationId xmlns:a16="http://schemas.microsoft.com/office/drawing/2014/main" id="{0B7FDFB8-83CB-A9DA-E84C-6FBC443AC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2805" r="16647" b="4911"/>
            <a:stretch/>
          </p:blipFill>
          <p:spPr>
            <a:xfrm>
              <a:off x="955379" y="2654460"/>
              <a:ext cx="2750108" cy="2287614"/>
            </a:xfrm>
            <a:prstGeom prst="rect">
              <a:avLst/>
            </a:prstGeom>
          </p:spPr>
        </p:pic>
        <p:sp>
          <p:nvSpPr>
            <p:cNvPr id="74" name="Google Shape;1500;p62">
              <a:extLst>
                <a:ext uri="{FF2B5EF4-FFF2-40B4-BE49-F238E27FC236}">
                  <a16:creationId xmlns:a16="http://schemas.microsoft.com/office/drawing/2014/main" id="{5C5B6B57-44FC-1567-FB04-BCFC5DF377B5}"/>
                </a:ext>
              </a:extLst>
            </p:cNvPr>
            <p:cNvSpPr/>
            <p:nvPr/>
          </p:nvSpPr>
          <p:spPr>
            <a:xfrm flipH="1">
              <a:off x="484244" y="1794973"/>
              <a:ext cx="3665220" cy="761629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dirty="0">
                  <a:solidFill>
                    <a:schemeClr val="bg2"/>
                  </a:solidFill>
                  <a:highlight>
                    <a:srgbClr val="FFFFFF"/>
                  </a:highlight>
                  <a:latin typeface="Paytone One" panose="020B0604020202020204" charset="0"/>
                </a:rPr>
                <a:t>Toont </a:t>
              </a:r>
              <a:r>
                <a:rPr lang="nl-NL" b="0" i="0" dirty="0">
                  <a:solidFill>
                    <a:schemeClr val="bg2"/>
                  </a:solidFill>
                  <a:effectLst/>
                  <a:highlight>
                    <a:srgbClr val="FFFFFF"/>
                  </a:highlight>
                  <a:latin typeface="Paytone One" panose="020B0604020202020204" charset="0"/>
                </a:rPr>
                <a:t>de relatieve zwakke en sterke punten </a:t>
              </a:r>
              <a:r>
                <a:rPr lang="nl-NL" dirty="0">
                  <a:solidFill>
                    <a:schemeClr val="bg2"/>
                  </a:solidFill>
                  <a:highlight>
                    <a:srgbClr val="FFFFFF"/>
                  </a:highlight>
                  <a:latin typeface="Paytone One" panose="020B0604020202020204" charset="0"/>
                </a:rPr>
                <a:t>van </a:t>
              </a:r>
              <a:r>
                <a:rPr lang="nl-NL" b="0" i="0" dirty="0">
                  <a:solidFill>
                    <a:schemeClr val="bg2"/>
                  </a:solidFill>
                  <a:effectLst/>
                  <a:highlight>
                    <a:srgbClr val="FFFFFF"/>
                  </a:highlight>
                  <a:latin typeface="Paytone One" panose="020B0604020202020204" charset="0"/>
                </a:rPr>
                <a:t>verschillende entiteiten in verschillende dimensies</a:t>
              </a:r>
              <a:endParaRPr dirty="0">
                <a:solidFill>
                  <a:schemeClr val="bg2"/>
                </a:solidFill>
                <a:latin typeface="Paytone One" panose="020B0604020202020204" charset="0"/>
              </a:endParaRPr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4963B6AB-F520-10C0-E809-BB0EFEAF31F6}"/>
              </a:ext>
            </a:extLst>
          </p:cNvPr>
          <p:cNvGrpSpPr/>
          <p:nvPr/>
        </p:nvGrpSpPr>
        <p:grpSpPr>
          <a:xfrm>
            <a:off x="9514559" y="2204186"/>
            <a:ext cx="2717181" cy="2630759"/>
            <a:chOff x="5521812" y="2204288"/>
            <a:chExt cx="2717181" cy="2630759"/>
          </a:xfrm>
        </p:grpSpPr>
        <p:sp>
          <p:nvSpPr>
            <p:cNvPr id="39" name="Google Shape;1500;p62">
              <a:extLst>
                <a:ext uri="{FF2B5EF4-FFF2-40B4-BE49-F238E27FC236}">
                  <a16:creationId xmlns:a16="http://schemas.microsoft.com/office/drawing/2014/main" id="{575A2F7C-3CDE-8C33-F1C3-7C29C24943A6}"/>
                </a:ext>
              </a:extLst>
            </p:cNvPr>
            <p:cNvSpPr/>
            <p:nvPr/>
          </p:nvSpPr>
          <p:spPr>
            <a:xfrm flipH="1">
              <a:off x="5521812" y="2204288"/>
              <a:ext cx="2717181" cy="573087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nl-NL" dirty="0">
                  <a:solidFill>
                    <a:schemeClr val="bg2"/>
                  </a:solidFill>
                  <a:latin typeface="Paytone One" panose="020B0604020202020204" charset="0"/>
                </a:rPr>
                <a:t>Wordt onoverzichtelijk met te veel variabelen</a:t>
              </a:r>
              <a:endParaRPr dirty="0">
                <a:solidFill>
                  <a:schemeClr val="bg2"/>
                </a:solidFill>
                <a:latin typeface="Paytone One" panose="020B0604020202020204" charset="0"/>
              </a:endParaRPr>
            </a:p>
          </p:txBody>
        </p:sp>
        <p:pic>
          <p:nvPicPr>
            <p:cNvPr id="9" name="Afbeelding 8" descr="Afbeelding met tekst, Lettertype, schermopname, diagram&#10;&#10;Automatisch gegenereerde beschrijving">
              <a:extLst>
                <a:ext uri="{FF2B5EF4-FFF2-40B4-BE49-F238E27FC236}">
                  <a16:creationId xmlns:a16="http://schemas.microsoft.com/office/drawing/2014/main" id="{592AEBEE-E10E-C623-C56B-18CB20205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5541" t="12956" r="18606" b="17624"/>
            <a:stretch/>
          </p:blipFill>
          <p:spPr>
            <a:xfrm>
              <a:off x="5608871" y="2884382"/>
              <a:ext cx="2543062" cy="1950665"/>
            </a:xfrm>
            <a:prstGeom prst="rect">
              <a:avLst/>
            </a:prstGeom>
          </p:spPr>
        </p:pic>
      </p:grpSp>
      <p:sp>
        <p:nvSpPr>
          <p:cNvPr id="2" name="AutoShape 2" descr="Radar Chart Example">
            <a:extLst>
              <a:ext uri="{FF2B5EF4-FFF2-40B4-BE49-F238E27FC236}">
                <a16:creationId xmlns:a16="http://schemas.microsoft.com/office/drawing/2014/main" id="{74A0164E-8CAD-5D2F-8D8D-17735C80FD89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20725" y="444500"/>
            <a:ext cx="7702550" cy="57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NL" dirty="0"/>
              <a:t>Voor- en nadelen</a:t>
            </a:r>
          </a:p>
        </p:txBody>
      </p:sp>
      <p:grpSp>
        <p:nvGrpSpPr>
          <p:cNvPr id="20" name="Google Shape;1499;p62">
            <a:extLst>
              <a:ext uri="{FF2B5EF4-FFF2-40B4-BE49-F238E27FC236}">
                <a16:creationId xmlns:a16="http://schemas.microsoft.com/office/drawing/2014/main" id="{F4200E0D-1BF6-BF80-267C-F381933CDD87}"/>
              </a:ext>
            </a:extLst>
          </p:cNvPr>
          <p:cNvGrpSpPr/>
          <p:nvPr/>
        </p:nvGrpSpPr>
        <p:grpSpPr>
          <a:xfrm>
            <a:off x="479149" y="1304131"/>
            <a:ext cx="3646604" cy="573088"/>
            <a:chOff x="4404545" y="3301592"/>
            <a:chExt cx="782403" cy="129272"/>
          </a:xfrm>
        </p:grpSpPr>
        <p:sp>
          <p:nvSpPr>
            <p:cNvPr id="21" name="Google Shape;1500;p62">
              <a:extLst>
                <a:ext uri="{FF2B5EF4-FFF2-40B4-BE49-F238E27FC236}">
                  <a16:creationId xmlns:a16="http://schemas.microsoft.com/office/drawing/2014/main" id="{49471AF2-414E-B7AB-F774-141400857928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501;p62">
              <a:extLst>
                <a:ext uri="{FF2B5EF4-FFF2-40B4-BE49-F238E27FC236}">
                  <a16:creationId xmlns:a16="http://schemas.microsoft.com/office/drawing/2014/main" id="{7278C5A2-62FD-17F9-9EB5-831FC3F4492C}"/>
                </a:ext>
              </a:extLst>
            </p:cNvPr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kstvak 18">
            <a:extLst>
              <a:ext uri="{FF2B5EF4-FFF2-40B4-BE49-F238E27FC236}">
                <a16:creationId xmlns:a16="http://schemas.microsoft.com/office/drawing/2014/main" id="{15C447EA-6C1C-C789-6F16-4EE70F5C731C}"/>
              </a:ext>
            </a:extLst>
          </p:cNvPr>
          <p:cNvSpPr txBox="1"/>
          <p:nvPr/>
        </p:nvSpPr>
        <p:spPr>
          <a:xfrm>
            <a:off x="1584055" y="1359842"/>
            <a:ext cx="2152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accent2"/>
                </a:solidFill>
                <a:latin typeface="Paytone One" panose="020B0604020202020204" charset="0"/>
              </a:rPr>
              <a:t>Voordelen</a:t>
            </a:r>
          </a:p>
        </p:txBody>
      </p:sp>
      <p:grpSp>
        <p:nvGrpSpPr>
          <p:cNvPr id="23" name="Google Shape;1499;p62">
            <a:extLst>
              <a:ext uri="{FF2B5EF4-FFF2-40B4-BE49-F238E27FC236}">
                <a16:creationId xmlns:a16="http://schemas.microsoft.com/office/drawing/2014/main" id="{49CEC13F-A6AC-7E32-5D12-67CC74EC8C60}"/>
              </a:ext>
            </a:extLst>
          </p:cNvPr>
          <p:cNvGrpSpPr/>
          <p:nvPr/>
        </p:nvGrpSpPr>
        <p:grpSpPr>
          <a:xfrm flipH="1">
            <a:off x="5018249" y="1304131"/>
            <a:ext cx="3724309" cy="573088"/>
            <a:chOff x="4404545" y="3301592"/>
            <a:chExt cx="782403" cy="129272"/>
          </a:xfrm>
        </p:grpSpPr>
        <p:sp>
          <p:nvSpPr>
            <p:cNvPr id="24" name="Google Shape;1500;p62">
              <a:extLst>
                <a:ext uri="{FF2B5EF4-FFF2-40B4-BE49-F238E27FC236}">
                  <a16:creationId xmlns:a16="http://schemas.microsoft.com/office/drawing/2014/main" id="{523E7C48-89F3-4465-E470-865673903FC1}"/>
                </a:ext>
              </a:extLst>
            </p:cNvPr>
            <p:cNvSpPr/>
            <p:nvPr/>
          </p:nvSpPr>
          <p:spPr>
            <a:xfrm>
              <a:off x="4404545" y="3301592"/>
              <a:ext cx="782403" cy="129272"/>
            </a:xfrm>
            <a:custGeom>
              <a:avLst/>
              <a:gdLst/>
              <a:ahLst/>
              <a:cxnLst/>
              <a:rect l="l" t="t" r="r" b="b"/>
              <a:pathLst>
                <a:path w="17328" h="2863" extrusionOk="0">
                  <a:moveTo>
                    <a:pt x="1432" y="1"/>
                  </a:moveTo>
                  <a:cubicBezTo>
                    <a:pt x="641" y="1"/>
                    <a:pt x="1" y="641"/>
                    <a:pt x="2" y="1431"/>
                  </a:cubicBezTo>
                  <a:cubicBezTo>
                    <a:pt x="1" y="2222"/>
                    <a:pt x="641" y="2861"/>
                    <a:pt x="1432" y="2862"/>
                  </a:cubicBezTo>
                  <a:lnTo>
                    <a:pt x="15897" y="2862"/>
                  </a:lnTo>
                  <a:cubicBezTo>
                    <a:pt x="16687" y="2861"/>
                    <a:pt x="17327" y="2222"/>
                    <a:pt x="17327" y="1431"/>
                  </a:cubicBezTo>
                  <a:cubicBezTo>
                    <a:pt x="17327" y="641"/>
                    <a:pt x="16687" y="1"/>
                    <a:pt x="15897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501;p62">
              <a:extLst>
                <a:ext uri="{FF2B5EF4-FFF2-40B4-BE49-F238E27FC236}">
                  <a16:creationId xmlns:a16="http://schemas.microsoft.com/office/drawing/2014/main" id="{88D2928D-A4C6-AB67-5293-501E08AFB996}"/>
                </a:ext>
              </a:extLst>
            </p:cNvPr>
            <p:cNvSpPr/>
            <p:nvPr/>
          </p:nvSpPr>
          <p:spPr>
            <a:xfrm>
              <a:off x="4420869" y="3318308"/>
              <a:ext cx="92621" cy="95856"/>
            </a:xfrm>
            <a:custGeom>
              <a:avLst/>
              <a:gdLst/>
              <a:ahLst/>
              <a:cxnLst/>
              <a:rect l="l" t="t" r="r" b="b"/>
              <a:pathLst>
                <a:path w="2664" h="2563" extrusionOk="0">
                  <a:moveTo>
                    <a:pt x="1382" y="1"/>
                  </a:moveTo>
                  <a:cubicBezTo>
                    <a:pt x="864" y="1"/>
                    <a:pt x="398" y="313"/>
                    <a:pt x="199" y="792"/>
                  </a:cubicBezTo>
                  <a:cubicBezTo>
                    <a:pt x="0" y="1270"/>
                    <a:pt x="109" y="1821"/>
                    <a:pt x="476" y="2188"/>
                  </a:cubicBezTo>
                  <a:cubicBezTo>
                    <a:pt x="721" y="2433"/>
                    <a:pt x="1048" y="2563"/>
                    <a:pt x="1381" y="2563"/>
                  </a:cubicBezTo>
                  <a:cubicBezTo>
                    <a:pt x="1547" y="2563"/>
                    <a:pt x="1713" y="2531"/>
                    <a:pt x="1872" y="2465"/>
                  </a:cubicBezTo>
                  <a:cubicBezTo>
                    <a:pt x="2351" y="2268"/>
                    <a:pt x="2663" y="1800"/>
                    <a:pt x="2663" y="1282"/>
                  </a:cubicBezTo>
                  <a:cubicBezTo>
                    <a:pt x="2663" y="574"/>
                    <a:pt x="2090" y="1"/>
                    <a:pt x="1382" y="1"/>
                  </a:cubicBezTo>
                  <a:close/>
                </a:path>
              </a:pathLst>
            </a:custGeom>
            <a:ln>
              <a:headEnd type="none" w="sm" len="sm"/>
              <a:tailEnd type="none" w="sm" len="sm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0BDB5377-5505-76DE-6878-7DA2D39795B3}"/>
              </a:ext>
            </a:extLst>
          </p:cNvPr>
          <p:cNvSpPr txBox="1"/>
          <p:nvPr/>
        </p:nvSpPr>
        <p:spPr>
          <a:xfrm>
            <a:off x="5902813" y="1359841"/>
            <a:ext cx="1955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chemeClr val="accent2"/>
                </a:solidFill>
                <a:latin typeface="Paytone One" panose="020B0604020202020204" charset="0"/>
              </a:rPr>
              <a:t>Nadelen</a:t>
            </a:r>
          </a:p>
        </p:txBody>
      </p:sp>
      <p:sp>
        <p:nvSpPr>
          <p:cNvPr id="56" name="Google Shape;1500;p62">
            <a:extLst>
              <a:ext uri="{FF2B5EF4-FFF2-40B4-BE49-F238E27FC236}">
                <a16:creationId xmlns:a16="http://schemas.microsoft.com/office/drawing/2014/main" id="{DD566E46-B371-ABD1-D01C-4693336842A4}"/>
              </a:ext>
            </a:extLst>
          </p:cNvPr>
          <p:cNvSpPr/>
          <p:nvPr/>
        </p:nvSpPr>
        <p:spPr>
          <a:xfrm flipH="1">
            <a:off x="9566810" y="2199424"/>
            <a:ext cx="2717181" cy="758158"/>
          </a:xfrm>
          <a:custGeom>
            <a:avLst/>
            <a:gdLst/>
            <a:ahLst/>
            <a:cxnLst/>
            <a:rect l="l" t="t" r="r" b="b"/>
            <a:pathLst>
              <a:path w="17328" h="2863" extrusionOk="0">
                <a:moveTo>
                  <a:pt x="1432" y="1"/>
                </a:moveTo>
                <a:cubicBezTo>
                  <a:pt x="641" y="1"/>
                  <a:pt x="1" y="641"/>
                  <a:pt x="2" y="1431"/>
                </a:cubicBezTo>
                <a:cubicBezTo>
                  <a:pt x="1" y="2222"/>
                  <a:pt x="641" y="2861"/>
                  <a:pt x="1432" y="2862"/>
                </a:cubicBezTo>
                <a:lnTo>
                  <a:pt x="15897" y="2862"/>
                </a:lnTo>
                <a:cubicBezTo>
                  <a:pt x="16687" y="2861"/>
                  <a:pt x="17327" y="2222"/>
                  <a:pt x="17327" y="1431"/>
                </a:cubicBezTo>
                <a:cubicBezTo>
                  <a:pt x="17327" y="641"/>
                  <a:pt x="16687" y="1"/>
                  <a:pt x="15897" y="1"/>
                </a:cubicBezTo>
                <a:close/>
              </a:path>
            </a:pathLst>
          </a:cu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solidFill>
                  <a:schemeClr val="bg2"/>
                </a:solidFill>
                <a:latin typeface="Paytone One" panose="020B0604020202020204" charset="0"/>
              </a:rPr>
              <a:t>Verschillende schalen in waarden kunnen de visualisatie vertekenen</a:t>
            </a:r>
            <a:endParaRPr dirty="0">
              <a:solidFill>
                <a:schemeClr val="bg2"/>
              </a:solidFill>
              <a:latin typeface="Paytone On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2726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6914E-7 L 0.46962 -0.00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4.19753E-6 L 0.46961 0.0046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2" y="2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4.5679E-6 L 0.46875 -0.0006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38" y="-3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8 -0.01142 L -0.44566 -0.0098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92" y="6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43159 -0.005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80" y="-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5679E-6 L -0.44236 -0.0012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18" y="-6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2"/>
          <p:cNvSpPr txBox="1">
            <a:spLocks noGrp="1"/>
          </p:cNvSpPr>
          <p:nvPr>
            <p:ph type="title"/>
          </p:nvPr>
        </p:nvSpPr>
        <p:spPr>
          <a:xfrm>
            <a:off x="2642550" y="214659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 dirty="0"/>
              <a:t>V</a:t>
            </a:r>
            <a:r>
              <a:rPr lang="en" sz="4000" dirty="0"/>
              <a:t>oorbeeld</a:t>
            </a:r>
            <a:endParaRPr dirty="0"/>
          </a:p>
        </p:txBody>
      </p:sp>
      <p:pic>
        <p:nvPicPr>
          <p:cNvPr id="11" name="Afbeelding 10" descr="Afbeelding met tekst, diagram, schermopname, lijn&#10;&#10;Automatisch gegenereerde beschrijving">
            <a:extLst>
              <a:ext uri="{FF2B5EF4-FFF2-40B4-BE49-F238E27FC236}">
                <a16:creationId xmlns:a16="http://schemas.microsoft.com/office/drawing/2014/main" id="{28502734-F0A4-9F4B-9DDE-F68A8331F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9" r="8861" b="7836"/>
          <a:stretch/>
        </p:blipFill>
        <p:spPr>
          <a:xfrm>
            <a:off x="1825082" y="920559"/>
            <a:ext cx="5493835" cy="379269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02C0F33D-C1BE-F37C-9125-6E1BAA2474BF}"/>
              </a:ext>
            </a:extLst>
          </p:cNvPr>
          <p:cNvSpPr txBox="1"/>
          <p:nvPr/>
        </p:nvSpPr>
        <p:spPr>
          <a:xfrm>
            <a:off x="1889761" y="4805730"/>
            <a:ext cx="5356860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Figuur 2: Het geluk van onze eerste respondent</a:t>
            </a:r>
          </a:p>
        </p:txBody>
      </p:sp>
    </p:spTree>
    <p:extLst>
      <p:ext uri="{BB962C8B-B14F-4D97-AF65-F5344CB8AC3E}">
        <p14:creationId xmlns:p14="http://schemas.microsoft.com/office/powerpoint/2010/main" val="3449392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>
            <a:extLst>
              <a:ext uri="{FF2B5EF4-FFF2-40B4-BE49-F238E27FC236}">
                <a16:creationId xmlns:a16="http://schemas.microsoft.com/office/drawing/2014/main" id="{F98298A2-BB68-9D52-BB2C-827559EF8347}"/>
              </a:ext>
            </a:extLst>
          </p:cNvPr>
          <p:cNvSpPr txBox="1"/>
          <p:nvPr/>
        </p:nvSpPr>
        <p:spPr>
          <a:xfrm>
            <a:off x="3851801" y="200597"/>
            <a:ext cx="144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chemeClr val="accent6"/>
                </a:solidFill>
                <a:latin typeface="Paytone One" panose="020B0604020202020204" charset="0"/>
              </a:rPr>
              <a:t>Code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4A0B8B0-90F4-1CB3-642E-6BD97FB80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05" y="1678964"/>
            <a:ext cx="6981985" cy="1785572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E2C286C3-0987-EB07-8586-61333254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05" y="3860712"/>
            <a:ext cx="6981985" cy="5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8183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vak 7">
            <a:extLst>
              <a:ext uri="{FF2B5EF4-FFF2-40B4-BE49-F238E27FC236}">
                <a16:creationId xmlns:a16="http://schemas.microsoft.com/office/drawing/2014/main" id="{F98298A2-BB68-9D52-BB2C-827559EF8347}"/>
              </a:ext>
            </a:extLst>
          </p:cNvPr>
          <p:cNvSpPr txBox="1"/>
          <p:nvPr/>
        </p:nvSpPr>
        <p:spPr>
          <a:xfrm>
            <a:off x="3851801" y="200597"/>
            <a:ext cx="1440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>
                <a:solidFill>
                  <a:schemeClr val="accent6"/>
                </a:solidFill>
                <a:latin typeface="Paytone One" panose="020B0604020202020204" charset="0"/>
              </a:rPr>
              <a:t>Code</a:t>
            </a:r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AD253A44-B4B9-3E91-B7F6-AD0D626C24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107"/>
          <a:stretch/>
        </p:blipFill>
        <p:spPr>
          <a:xfrm>
            <a:off x="903249" y="1252752"/>
            <a:ext cx="7337501" cy="842748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AB32951C-BACD-05E8-A46C-843D7A2B8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49" y="2347440"/>
            <a:ext cx="7337501" cy="23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592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2"/>
          <p:cNvSpPr txBox="1">
            <a:spLocks noGrp="1"/>
          </p:cNvSpPr>
          <p:nvPr>
            <p:ph type="title"/>
          </p:nvPr>
        </p:nvSpPr>
        <p:spPr>
          <a:xfrm>
            <a:off x="2642550" y="214659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 dirty="0"/>
              <a:t>V</a:t>
            </a:r>
            <a:r>
              <a:rPr lang="en" sz="4000" dirty="0"/>
              <a:t>oorbeeld 2</a:t>
            </a:r>
            <a:endParaRPr dirty="0"/>
          </a:p>
        </p:txBody>
      </p:sp>
      <p:pic>
        <p:nvPicPr>
          <p:cNvPr id="3" name="Afbeelding 2" descr="Afbeelding met tekst, diagram, schermopname, kaart&#10;&#10;Automatisch gegenereerde beschrijving">
            <a:extLst>
              <a:ext uri="{FF2B5EF4-FFF2-40B4-BE49-F238E27FC236}">
                <a16:creationId xmlns:a16="http://schemas.microsoft.com/office/drawing/2014/main" id="{6F8498A8-8006-5762-7727-CED70FB0B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49" r="8749" b="4584"/>
          <a:stretch/>
        </p:blipFill>
        <p:spPr>
          <a:xfrm>
            <a:off x="1817556" y="821499"/>
            <a:ext cx="5501269" cy="3926504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DF44490-99D0-F504-6FD0-9111975798B3}"/>
              </a:ext>
            </a:extLst>
          </p:cNvPr>
          <p:cNvSpPr txBox="1"/>
          <p:nvPr/>
        </p:nvSpPr>
        <p:spPr>
          <a:xfrm>
            <a:off x="1889761" y="4805730"/>
            <a:ext cx="5356860" cy="24622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nl-NL" sz="1000" i="1" dirty="0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Figuur 5: Gemiddeld geluk per </a:t>
            </a:r>
            <a:r>
              <a:rPr lang="nl-NL" sz="1000" i="1" dirty="0" err="1">
                <a:solidFill>
                  <a:schemeClr val="accent6"/>
                </a:solidFill>
                <a:latin typeface="Questrial" pitchFamily="2" charset="0"/>
                <a:ea typeface="Questrial" pitchFamily="2" charset="0"/>
                <a:cs typeface="Questrial" pitchFamily="2" charset="0"/>
              </a:rPr>
              <a:t>sexe</a:t>
            </a:r>
            <a:endParaRPr lang="nl-NL" sz="1000" i="1" dirty="0">
              <a:solidFill>
                <a:schemeClr val="accent6"/>
              </a:solidFill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4816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2"/>
          <p:cNvSpPr txBox="1">
            <a:spLocks noGrp="1"/>
          </p:cNvSpPr>
          <p:nvPr>
            <p:ph type="title"/>
          </p:nvPr>
        </p:nvSpPr>
        <p:spPr>
          <a:xfrm>
            <a:off x="2642550" y="214659"/>
            <a:ext cx="3858900" cy="7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sz="4000" dirty="0"/>
              <a:t>Code</a:t>
            </a:r>
            <a:endParaRPr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1A1427B0-DA44-E532-5D65-342787D74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9" y="1479395"/>
            <a:ext cx="8054022" cy="286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2066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Minimalist Thesis Defense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EEEEEE"/>
      </a:lt2>
      <a:accent1>
        <a:srgbClr val="ACDFF3"/>
      </a:accent1>
      <a:accent2>
        <a:srgbClr val="274075"/>
      </a:accent2>
      <a:accent3>
        <a:srgbClr val="D4F2FD"/>
      </a:accent3>
      <a:accent4>
        <a:srgbClr val="FFFFFF"/>
      </a:accent4>
      <a:accent5>
        <a:srgbClr val="ACDFF3"/>
      </a:accent5>
      <a:accent6>
        <a:srgbClr val="274075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455</Words>
  <Application>Microsoft Office PowerPoint</Application>
  <PresentationFormat>Diavoorstelling (16:9)</PresentationFormat>
  <Paragraphs>49</Paragraphs>
  <Slides>15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1" baseType="lpstr">
      <vt:lpstr>Questrial</vt:lpstr>
      <vt:lpstr>Times New Roman</vt:lpstr>
      <vt:lpstr>Paytone One</vt:lpstr>
      <vt:lpstr>Arial</vt:lpstr>
      <vt:lpstr>Bebas Neue</vt:lpstr>
      <vt:lpstr>Minimalist Thesis Defense by Slidesgo</vt:lpstr>
      <vt:lpstr>Spider Plot</vt:lpstr>
      <vt:lpstr>Gebruik</vt:lpstr>
      <vt:lpstr>Elementen van een spider plot</vt:lpstr>
      <vt:lpstr>Voor- en nadelen</vt:lpstr>
      <vt:lpstr>Voorbeeld</vt:lpstr>
      <vt:lpstr>PowerPoint-presentatie</vt:lpstr>
      <vt:lpstr>PowerPoint-presentatie</vt:lpstr>
      <vt:lpstr>Voorbeeld 2</vt:lpstr>
      <vt:lpstr>Code</vt:lpstr>
      <vt:lpstr> Code </vt:lpstr>
      <vt:lpstr> Code </vt:lpstr>
      <vt:lpstr>Voorbeeld 3</vt:lpstr>
      <vt:lpstr> Code </vt:lpstr>
      <vt:lpstr>PowerPoint-presentatie</vt:lpstr>
      <vt:lpstr>Bronnen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Spider Plot</dc:title>
  <cp:lastModifiedBy>Storm Steller</cp:lastModifiedBy>
  <cp:revision>7</cp:revision>
  <dcterms:modified xsi:type="dcterms:W3CDTF">2024-05-29T08:42:39Z</dcterms:modified>
</cp:coreProperties>
</file>