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9601200" cx="7315200"/>
  <p:notesSz cx="6858000" cy="9144000"/>
  <p:embeddedFontLst>
    <p:embeddedFont>
      <p:font typeface="Century Gothic"/>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CenturyGothic-boldItalic.fntdata"/><Relationship Id="rId9"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CenturyGothic-regular.fntdata"/><Relationship Id="rId8" Type="http://schemas.openxmlformats.org/officeDocument/2006/relationships/font" Target="fonts/CenturyGothi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123035" y="685800"/>
            <a:ext cx="26126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2123035" y="685800"/>
            <a:ext cx="26126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sz="1000">
                <a:solidFill>
                  <a:schemeClr val="dk1"/>
                </a:solidFill>
                <a:latin typeface="Century Gothic"/>
                <a:ea typeface="Century Gothic"/>
                <a:cs typeface="Century Gothic"/>
                <a:sym typeface="Century Gothic"/>
              </a:rPr>
              <a:t>Paige: Chem.libretexts.org discusses radiation and its effects on matter: “Radiation either ionizes or excites atoms or molecules in living cells, leading to the dissociation of molecules within an organism.” DNA is affected by ionized radiation, and damage to DNA can cause genetic changes that can lead to birth defects and cancer. </a:t>
            </a:r>
          </a:p>
          <a:p>
            <a:pPr lvl="0" rtl="0" algn="just">
              <a:spcBef>
                <a:spcPts val="0"/>
              </a:spcBef>
              <a:buNone/>
            </a:pPr>
            <a:r>
              <a:t/>
            </a:r>
            <a:endParaRPr sz="1000">
              <a:solidFill>
                <a:schemeClr val="dk1"/>
              </a:solidFill>
              <a:latin typeface="Century Gothic"/>
              <a:ea typeface="Century Gothic"/>
              <a:cs typeface="Century Gothic"/>
              <a:sym typeface="Century Gothic"/>
            </a:endParaRPr>
          </a:p>
          <a:p>
            <a:pPr lvl="0" rtl="0" algn="just">
              <a:spcBef>
                <a:spcPts val="0"/>
              </a:spcBef>
              <a:buClr>
                <a:schemeClr val="dk1"/>
              </a:buClr>
              <a:buSzPct val="110000"/>
              <a:buFont typeface="Arial"/>
              <a:buNone/>
            </a:pPr>
            <a:r>
              <a:rPr lang="en" sz="1000">
                <a:solidFill>
                  <a:schemeClr val="dk1"/>
                </a:solidFill>
                <a:latin typeface="Century Gothic"/>
                <a:ea typeface="Century Gothic"/>
                <a:cs typeface="Century Gothic"/>
                <a:sym typeface="Century Gothic"/>
              </a:rPr>
              <a:t>Seth: The mission is composed of two scientific goals and five objectives to answer the question: Is it possible to assess the sources of gamma radiation in LEO using a CubeSat? These goals and objectives are split into threshold and baseline in the science traceability matrix (STM) shown on the reverse side. The threshold and baseline goals and objectives are above and below the bolded black lines in the STM.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2123035" y="685800"/>
            <a:ext cx="26126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249366" y="1389873"/>
            <a:ext cx="6816600" cy="3831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249359" y="5290366"/>
            <a:ext cx="6816600" cy="1479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249359" y="2064766"/>
            <a:ext cx="6816600" cy="3665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249359" y="5884153"/>
            <a:ext cx="6816600" cy="24282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249359" y="4014920"/>
            <a:ext cx="6816600" cy="15714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249359" y="830713"/>
            <a:ext cx="6816600" cy="106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249359" y="2151286"/>
            <a:ext cx="6816600" cy="637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249359" y="830713"/>
            <a:ext cx="6816600" cy="106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249359" y="2151286"/>
            <a:ext cx="3199800" cy="6377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3865920" y="2151286"/>
            <a:ext cx="3199800" cy="6377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249359" y="830713"/>
            <a:ext cx="6816600" cy="106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249360" y="1037120"/>
            <a:ext cx="2246400" cy="14106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249360" y="2593919"/>
            <a:ext cx="2246400" cy="593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392200" y="840280"/>
            <a:ext cx="5094300" cy="76362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3657600" y="-233"/>
            <a:ext cx="3657600" cy="96012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12400" y="2301926"/>
            <a:ext cx="3236100" cy="27669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12400" y="5232406"/>
            <a:ext cx="3236100" cy="230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3951600" y="1351606"/>
            <a:ext cx="3069600" cy="68976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249359" y="7897073"/>
            <a:ext cx="4799100" cy="11295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6777966" y="8704671"/>
            <a:ext cx="438900" cy="73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9359" y="830713"/>
            <a:ext cx="6816600" cy="10689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249359" y="2151286"/>
            <a:ext cx="6816600" cy="6377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6777966" y="8704671"/>
            <a:ext cx="438900" cy="73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descr="newGraphicGamma.png" id="54" name="Shape 54"/>
          <p:cNvPicPr preferRelativeResize="0"/>
          <p:nvPr/>
        </p:nvPicPr>
        <p:blipFill rotWithShape="1">
          <a:blip r:embed="rId3">
            <a:alphaModFix/>
          </a:blip>
          <a:srcRect b="0" l="1739" r="0" t="0"/>
          <a:stretch/>
        </p:blipFill>
        <p:spPr>
          <a:xfrm>
            <a:off x="1268749" y="6965375"/>
            <a:ext cx="4777699" cy="1109400"/>
          </a:xfrm>
          <a:prstGeom prst="rect">
            <a:avLst/>
          </a:prstGeom>
          <a:noFill/>
          <a:ln>
            <a:noFill/>
          </a:ln>
        </p:spPr>
      </p:pic>
      <p:sp>
        <p:nvSpPr>
          <p:cNvPr id="55" name="Shape 55"/>
          <p:cNvSpPr txBox="1"/>
          <p:nvPr/>
        </p:nvSpPr>
        <p:spPr>
          <a:xfrm>
            <a:off x="-150" y="136500"/>
            <a:ext cx="7315200" cy="750900"/>
          </a:xfrm>
          <a:prstGeom prst="rect">
            <a:avLst/>
          </a:prstGeom>
          <a:noFill/>
          <a:ln>
            <a:noFill/>
          </a:ln>
        </p:spPr>
        <p:txBody>
          <a:bodyPr anchorCtr="0" anchor="t" bIns="91425" lIns="91425" rIns="91425" tIns="91425">
            <a:noAutofit/>
          </a:bodyPr>
          <a:lstStyle/>
          <a:p>
            <a:pPr lvl="0" rtl="0" algn="ctr">
              <a:spcBef>
                <a:spcPts val="0"/>
              </a:spcBef>
              <a:buClr>
                <a:schemeClr val="dk1"/>
              </a:buClr>
              <a:buSzPct val="64705"/>
              <a:buFont typeface="Arial"/>
              <a:buNone/>
            </a:pPr>
            <a:r>
              <a:rPr b="1" lang="en" sz="1700" u="sng">
                <a:solidFill>
                  <a:schemeClr val="dk1"/>
                </a:solidFill>
                <a:latin typeface="Century Gothic"/>
                <a:ea typeface="Century Gothic"/>
                <a:cs typeface="Century Gothic"/>
                <a:sym typeface="Century Gothic"/>
              </a:rPr>
              <a:t>Is it possible to assess the sources of gamma radiation in </a:t>
            </a:r>
          </a:p>
          <a:p>
            <a:pPr lvl="0" rtl="0" algn="ctr">
              <a:spcBef>
                <a:spcPts val="0"/>
              </a:spcBef>
              <a:buClr>
                <a:schemeClr val="dk1"/>
              </a:buClr>
              <a:buSzPct val="64705"/>
              <a:buFont typeface="Arial"/>
              <a:buNone/>
            </a:pPr>
            <a:r>
              <a:rPr b="1" lang="en" sz="1700" u="sng">
                <a:solidFill>
                  <a:schemeClr val="dk1"/>
                </a:solidFill>
                <a:latin typeface="Century Gothic"/>
                <a:ea typeface="Century Gothic"/>
                <a:cs typeface="Century Gothic"/>
                <a:sym typeface="Century Gothic"/>
              </a:rPr>
              <a:t>Low Earth Orbit using a CubeSat?</a:t>
            </a:r>
          </a:p>
        </p:txBody>
      </p:sp>
      <p:sp>
        <p:nvSpPr>
          <p:cNvPr id="56" name="Shape 56"/>
          <p:cNvSpPr txBox="1"/>
          <p:nvPr/>
        </p:nvSpPr>
        <p:spPr>
          <a:xfrm>
            <a:off x="51450" y="887400"/>
            <a:ext cx="7212300" cy="656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chemeClr val="dk1"/>
                </a:solidFill>
                <a:latin typeface="Century Gothic"/>
                <a:ea typeface="Century Gothic"/>
                <a:cs typeface="Century Gothic"/>
                <a:sym typeface="Century Gothic"/>
              </a:rPr>
              <a:t>Seth Stoudenmier, Lucy Williamson, Paige Peck, Christopher Johnson, Stephen Frederico, </a:t>
            </a:r>
          </a:p>
          <a:p>
            <a:pPr lvl="0" rtl="0" algn="ctr">
              <a:spcBef>
                <a:spcPts val="0"/>
              </a:spcBef>
              <a:buNone/>
            </a:pPr>
            <a:r>
              <a:rPr lang="en" sz="1200">
                <a:solidFill>
                  <a:schemeClr val="dk1"/>
                </a:solidFill>
                <a:latin typeface="Century Gothic"/>
                <a:ea typeface="Century Gothic"/>
                <a:cs typeface="Century Gothic"/>
                <a:sym typeface="Century Gothic"/>
              </a:rPr>
              <a:t>Dr. Cassandra Runyon, Dr. Jon Hakkila</a:t>
            </a:r>
          </a:p>
        </p:txBody>
      </p:sp>
      <p:sp>
        <p:nvSpPr>
          <p:cNvPr id="57" name="Shape 57"/>
          <p:cNvSpPr txBox="1"/>
          <p:nvPr/>
        </p:nvSpPr>
        <p:spPr>
          <a:xfrm>
            <a:off x="176550" y="1478375"/>
            <a:ext cx="6962100" cy="40584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u="sng">
                <a:latin typeface="Century Gothic"/>
                <a:ea typeface="Century Gothic"/>
                <a:cs typeface="Century Gothic"/>
                <a:sym typeface="Century Gothic"/>
              </a:rPr>
              <a:t>Science Background</a:t>
            </a:r>
          </a:p>
          <a:p>
            <a:pPr lvl="0" algn="ctr">
              <a:spcBef>
                <a:spcPts val="0"/>
              </a:spcBef>
              <a:buNone/>
            </a:pPr>
            <a:r>
              <a:rPr b="1" lang="en" sz="1000" u="sng">
                <a:latin typeface="Century Gothic"/>
                <a:ea typeface="Century Gothic"/>
                <a:cs typeface="Century Gothic"/>
                <a:sym typeface="Century Gothic"/>
              </a:rPr>
              <a:t>Gamma Radiation</a:t>
            </a:r>
          </a:p>
          <a:p>
            <a:pPr lvl="0" algn="just">
              <a:spcBef>
                <a:spcPts val="0"/>
              </a:spcBef>
              <a:buNone/>
            </a:pPr>
            <a:r>
              <a:rPr lang="en" sz="1000">
                <a:latin typeface="Century Gothic"/>
                <a:ea typeface="Century Gothic"/>
                <a:cs typeface="Century Gothic"/>
                <a:sym typeface="Century Gothic"/>
              </a:rPr>
              <a:t>Gamma radiation is the most energetic form of light, with wavelengths so small it can pass through most materials. Despite this, gamma radiation from outer space does not penetrate our atmosphere due to a process called Compton Scattering, which causes gamma radiation to be stopped in the stratosphere (10 to 50km).</a:t>
            </a:r>
          </a:p>
          <a:p>
            <a:pPr lvl="0" algn="just">
              <a:spcBef>
                <a:spcPts val="0"/>
              </a:spcBef>
              <a:buNone/>
            </a:pPr>
            <a:r>
              <a:t/>
            </a:r>
            <a:endParaRPr sz="1000">
              <a:latin typeface="Century Gothic"/>
              <a:ea typeface="Century Gothic"/>
              <a:cs typeface="Century Gothic"/>
              <a:sym typeface="Century Gothic"/>
            </a:endParaRPr>
          </a:p>
          <a:p>
            <a:pPr lvl="0" rtl="0" algn="just">
              <a:lnSpc>
                <a:spcPct val="100000"/>
              </a:lnSpc>
              <a:spcBef>
                <a:spcPts val="0"/>
              </a:spcBef>
              <a:buNone/>
            </a:pPr>
            <a:r>
              <a:rPr lang="en" sz="1000">
                <a:latin typeface="Century Gothic"/>
                <a:ea typeface="Century Gothic"/>
                <a:cs typeface="Century Gothic"/>
                <a:sym typeface="Century Gothic"/>
              </a:rPr>
              <a:t>Gamma rays have a high penetration range which can cause damage to living cells. While Beta particles are used in radiation therapy to kill cancer cells, gamma rays are often used for irradiation, the process of killing living organisms.</a:t>
            </a:r>
          </a:p>
          <a:p>
            <a:pPr lvl="0" rtl="0" algn="ctr">
              <a:lnSpc>
                <a:spcPct val="100000"/>
              </a:lnSpc>
              <a:spcBef>
                <a:spcPts val="0"/>
              </a:spcBef>
              <a:buNone/>
            </a:pPr>
            <a:r>
              <a:rPr b="1" lang="en" sz="1000" u="sng">
                <a:latin typeface="Century Gothic"/>
                <a:ea typeface="Century Gothic"/>
                <a:cs typeface="Century Gothic"/>
                <a:sym typeface="Century Gothic"/>
              </a:rPr>
              <a:t>Gamma Ray Bursts (GRBs) and Solar Flares</a:t>
            </a:r>
          </a:p>
          <a:p>
            <a:pPr lvl="0" rtl="0" algn="just">
              <a:lnSpc>
                <a:spcPct val="100000"/>
              </a:lnSpc>
              <a:spcBef>
                <a:spcPts val="0"/>
              </a:spcBef>
              <a:buNone/>
            </a:pPr>
            <a:r>
              <a:rPr lang="en" sz="1000">
                <a:latin typeface="Century Gothic"/>
                <a:ea typeface="Century Gothic"/>
                <a:cs typeface="Century Gothic"/>
                <a:sym typeface="Century Gothic"/>
              </a:rPr>
              <a:t>GRBs are short-lived, but they are the most powerful explosions in the universe, releasing more energy in a second than the Sun will in its entire lifetime. Short GRBs </a:t>
            </a:r>
            <a:r>
              <a:rPr lang="en" sz="1000">
                <a:solidFill>
                  <a:schemeClr val="dk1"/>
                </a:solidFill>
                <a:latin typeface="Century Gothic"/>
                <a:ea typeface="Century Gothic"/>
                <a:cs typeface="Century Gothic"/>
                <a:sym typeface="Century Gothic"/>
              </a:rPr>
              <a:t>(a few milliseconds - two seconds)</a:t>
            </a:r>
            <a:r>
              <a:rPr lang="en" sz="1000">
                <a:latin typeface="Century Gothic"/>
                <a:ea typeface="Century Gothic"/>
                <a:cs typeface="Century Gothic"/>
                <a:sym typeface="Century Gothic"/>
              </a:rPr>
              <a:t> are associated with black hole-neutron star mergers, while long GRBs </a:t>
            </a:r>
            <a:r>
              <a:rPr lang="en" sz="1000">
                <a:solidFill>
                  <a:schemeClr val="dk1"/>
                </a:solidFill>
                <a:latin typeface="Century Gothic"/>
                <a:ea typeface="Century Gothic"/>
                <a:cs typeface="Century Gothic"/>
                <a:sym typeface="Century Gothic"/>
              </a:rPr>
              <a:t>(two seconds - several hundred seconds)</a:t>
            </a:r>
            <a:r>
              <a:rPr lang="en" sz="1000">
                <a:latin typeface="Century Gothic"/>
                <a:ea typeface="Century Gothic"/>
                <a:cs typeface="Century Gothic"/>
                <a:sym typeface="Century Gothic"/>
              </a:rPr>
              <a:t> are associated with the death of a massive star through a supernova explosion.  Both the Swift and Fermi satellites measure about one burst per day, all of which have been outside the Milky Way, although a nearby GRB could be detrimental because it would strip the Earth’s ozone layer making it susceptible to the Sun’s radiation. </a:t>
            </a:r>
          </a:p>
          <a:p>
            <a:pPr lvl="0" rtl="0" algn="just">
              <a:lnSpc>
                <a:spcPct val="100000"/>
              </a:lnSpc>
              <a:spcBef>
                <a:spcPts val="0"/>
              </a:spcBef>
              <a:buNone/>
            </a:pPr>
            <a:r>
              <a:t/>
            </a:r>
            <a:endParaRPr sz="1000">
              <a:latin typeface="Century Gothic"/>
              <a:ea typeface="Century Gothic"/>
              <a:cs typeface="Century Gothic"/>
              <a:sym typeface="Century Gothic"/>
            </a:endParaRPr>
          </a:p>
          <a:p>
            <a:pPr lvl="0" rtl="0" algn="just">
              <a:lnSpc>
                <a:spcPct val="100000"/>
              </a:lnSpc>
              <a:spcBef>
                <a:spcPts val="0"/>
              </a:spcBef>
              <a:spcAft>
                <a:spcPts val="1200"/>
              </a:spcAft>
              <a:buNone/>
            </a:pPr>
            <a:r>
              <a:rPr lang="en" sz="1000">
                <a:latin typeface="Century Gothic"/>
                <a:ea typeface="Century Gothic"/>
                <a:cs typeface="Century Gothic"/>
                <a:sym typeface="Century Gothic"/>
              </a:rPr>
              <a:t>Solar flares occur when magnetic fields suddenly rearrange themselves, converting magnetic energy into light that is released and extends out to the corona.  The burst of radiation ranges much of the electromagnetic spectrum. The frequency coincides with the Sun’s eleven year cycle.  Solar flares are also often accompanied by a coronal mass ejection which throws plasma into space.  They are classified into A, B, and C which don’t have much effect on the Earth, M, which generates brief radio blackouts at the poles, and X which are associated with coronal mass ejections and trigger widespread radio blackouts and long lasting radiation storms.</a:t>
            </a:r>
          </a:p>
          <a:p>
            <a:pPr lvl="0" rtl="0" algn="just">
              <a:spcBef>
                <a:spcPts val="0"/>
              </a:spcBef>
              <a:buClr>
                <a:srgbClr val="000000"/>
              </a:buClr>
              <a:buFont typeface="Arial"/>
              <a:buNone/>
            </a:pPr>
            <a:r>
              <a:t/>
            </a:r>
            <a:endParaRPr sz="1000">
              <a:latin typeface="Century Gothic"/>
              <a:ea typeface="Century Gothic"/>
              <a:cs typeface="Century Gothic"/>
              <a:sym typeface="Century Gothic"/>
            </a:endParaRPr>
          </a:p>
          <a:p>
            <a:pPr lvl="0" rtl="0">
              <a:spcBef>
                <a:spcPts val="0"/>
              </a:spcBef>
              <a:buClr>
                <a:schemeClr val="dk1"/>
              </a:buClr>
              <a:buFont typeface="Arial"/>
              <a:buNone/>
            </a:pPr>
            <a:r>
              <a:t/>
            </a:r>
            <a:endParaRPr sz="1000">
              <a:latin typeface="Century Gothic"/>
              <a:ea typeface="Century Gothic"/>
              <a:cs typeface="Century Gothic"/>
              <a:sym typeface="Century Gothic"/>
            </a:endParaRPr>
          </a:p>
        </p:txBody>
      </p:sp>
      <p:sp>
        <p:nvSpPr>
          <p:cNvPr id="58" name="Shape 58"/>
          <p:cNvSpPr txBox="1"/>
          <p:nvPr/>
        </p:nvSpPr>
        <p:spPr>
          <a:xfrm>
            <a:off x="176550" y="5699950"/>
            <a:ext cx="6962100" cy="37059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u="sng">
                <a:latin typeface="Century Gothic"/>
                <a:ea typeface="Century Gothic"/>
                <a:cs typeface="Century Gothic"/>
                <a:sym typeface="Century Gothic"/>
              </a:rPr>
              <a:t>Instrumentation</a:t>
            </a:r>
          </a:p>
          <a:p>
            <a:pPr lvl="0">
              <a:spcBef>
                <a:spcPts val="0"/>
              </a:spcBef>
              <a:buNone/>
            </a:pPr>
            <a:r>
              <a:t/>
            </a:r>
            <a:endParaRPr sz="1000">
              <a:latin typeface="Century Gothic"/>
              <a:ea typeface="Century Gothic"/>
              <a:cs typeface="Century Gothic"/>
              <a:sym typeface="Century Gothic"/>
            </a:endParaRPr>
          </a:p>
          <a:p>
            <a:pPr lvl="0" algn="just">
              <a:spcBef>
                <a:spcPts val="0"/>
              </a:spcBef>
              <a:buClr>
                <a:schemeClr val="dk1"/>
              </a:buClr>
              <a:buSzPct val="110000"/>
              <a:buFont typeface="Arial"/>
              <a:buNone/>
            </a:pPr>
            <a:r>
              <a:rPr lang="en" sz="1000">
                <a:latin typeface="Century Gothic"/>
                <a:ea typeface="Century Gothic"/>
                <a:cs typeface="Century Gothic"/>
                <a:sym typeface="Century Gothic"/>
              </a:rPr>
              <a:t>The main instrumentation required for the project is a gamma ray detector (GRD), which has two main components: a scintillator and a photodetector. The chosen miniPlanacon Photodetector was selected for its small form (32x32x24mm) and wide spectral range (200-650nm). The BGO crystal scintillator was selected to pair with the photodetector because its emission spectrum (max 480nm) complements the spectral range. The crystal requires a thickness of 4mm to scintillate our focal energy ranges of 200keV.</a:t>
            </a:r>
          </a:p>
          <a:p>
            <a:pPr lvl="0">
              <a:spcBef>
                <a:spcPts val="0"/>
              </a:spcBef>
              <a:buNone/>
            </a:pPr>
            <a:r>
              <a:t/>
            </a:r>
            <a:endParaRPr u="sng">
              <a:latin typeface="Century Gothic"/>
              <a:ea typeface="Century Gothic"/>
              <a:cs typeface="Century Gothic"/>
              <a:sym typeface="Century Gothic"/>
            </a:endParaRPr>
          </a:p>
          <a:p>
            <a:pPr lvl="0">
              <a:spcBef>
                <a:spcPts val="0"/>
              </a:spcBef>
              <a:buNone/>
            </a:pPr>
            <a:r>
              <a:t/>
            </a:r>
            <a:endParaRPr u="sng">
              <a:latin typeface="Century Gothic"/>
              <a:ea typeface="Century Gothic"/>
              <a:cs typeface="Century Gothic"/>
              <a:sym typeface="Century Gothic"/>
            </a:endParaRPr>
          </a:p>
          <a:p>
            <a:pPr lvl="0">
              <a:spcBef>
                <a:spcPts val="0"/>
              </a:spcBef>
              <a:buNone/>
            </a:pPr>
            <a:r>
              <a:t/>
            </a:r>
            <a:endParaRPr u="sng">
              <a:latin typeface="Century Gothic"/>
              <a:ea typeface="Century Gothic"/>
              <a:cs typeface="Century Gothic"/>
              <a:sym typeface="Century Gothic"/>
            </a:endParaRPr>
          </a:p>
          <a:p>
            <a:pPr lvl="0">
              <a:spcBef>
                <a:spcPts val="0"/>
              </a:spcBef>
              <a:buNone/>
            </a:pPr>
            <a:r>
              <a:t/>
            </a:r>
            <a:endParaRPr u="sng">
              <a:latin typeface="Century Gothic"/>
              <a:ea typeface="Century Gothic"/>
              <a:cs typeface="Century Gothic"/>
              <a:sym typeface="Century Gothic"/>
            </a:endParaRPr>
          </a:p>
          <a:p>
            <a:pPr lvl="0" rtl="0">
              <a:lnSpc>
                <a:spcPct val="90000"/>
              </a:lnSpc>
              <a:spcBef>
                <a:spcPts val="1000"/>
              </a:spcBef>
              <a:buNone/>
            </a:pPr>
            <a:r>
              <a:t/>
            </a:r>
            <a:endParaRPr sz="1000">
              <a:solidFill>
                <a:schemeClr val="dk1"/>
              </a:solidFill>
              <a:latin typeface="Century Gothic"/>
              <a:ea typeface="Century Gothic"/>
              <a:cs typeface="Century Gothic"/>
              <a:sym typeface="Century Gothic"/>
            </a:endParaRP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Incident gamma photon strikes the scintillator to release a lower energy photon.</a:t>
            </a: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The lower energy photon enters the photocathode of the photodetector to produce a photoelectron.</a:t>
            </a: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The photoelectron strikes the photocathode to produce a photoelectron.</a:t>
            </a: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The photoelectron will pass through a photomultiplier to multiply the number of electrons. </a:t>
            </a: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These electrons will collide with anodes, generating an drop in voltage.</a:t>
            </a:r>
          </a:p>
          <a:p>
            <a:pPr indent="-292100" lvl="0" marL="457200" rtl="0">
              <a:lnSpc>
                <a:spcPct val="90000"/>
              </a:lnSpc>
              <a:spcBef>
                <a:spcPts val="1000"/>
              </a:spcBef>
              <a:buClr>
                <a:schemeClr val="dk1"/>
              </a:buClr>
              <a:buSzPct val="100000"/>
              <a:buFont typeface="Century Gothic"/>
              <a:buAutoNum type="arabicPeriod"/>
            </a:pPr>
            <a:r>
              <a:rPr lang="en" sz="1000">
                <a:solidFill>
                  <a:schemeClr val="dk1"/>
                </a:solidFill>
                <a:latin typeface="Century Gothic"/>
                <a:ea typeface="Century Gothic"/>
                <a:cs typeface="Century Gothic"/>
                <a:sym typeface="Century Gothic"/>
              </a:rPr>
              <a:t>This drop in voltage will be recorded by and on board computer and will be proportional to the amount of gamma radiation detected.</a:t>
            </a:r>
          </a:p>
          <a:p>
            <a:pPr lvl="0">
              <a:spcBef>
                <a:spcPts val="0"/>
              </a:spcBef>
              <a:buNone/>
            </a:pPr>
            <a:r>
              <a:t/>
            </a:r>
            <a:endParaRPr sz="1000" u="sng">
              <a:latin typeface="Century Gothic"/>
              <a:ea typeface="Century Gothic"/>
              <a:cs typeface="Century Gothic"/>
              <a:sym typeface="Century Gothic"/>
            </a:endParaRPr>
          </a:p>
          <a:p>
            <a:pPr lvl="0" rtl="0">
              <a:spcBef>
                <a:spcPts val="0"/>
              </a:spcBef>
              <a:buNone/>
            </a:pPr>
            <a:r>
              <a:t/>
            </a:r>
            <a:endParaRPr b="1" u="sng">
              <a:latin typeface="Century Gothic"/>
              <a:ea typeface="Century Gothic"/>
              <a:cs typeface="Century Gothic"/>
              <a:sym typeface="Century Gothic"/>
            </a:endParaRPr>
          </a:p>
        </p:txBody>
      </p:sp>
      <p:pic>
        <p:nvPicPr>
          <p:cNvPr id="59" name="Shape 59"/>
          <p:cNvPicPr preferRelativeResize="0"/>
          <p:nvPr/>
        </p:nvPicPr>
        <p:blipFill>
          <a:blip r:embed="rId4">
            <a:alphaModFix/>
          </a:blip>
          <a:stretch>
            <a:fillRect/>
          </a:stretch>
        </p:blipFill>
        <p:spPr>
          <a:xfrm>
            <a:off x="382675" y="484599"/>
            <a:ext cx="1282193" cy="402800"/>
          </a:xfrm>
          <a:prstGeom prst="rect">
            <a:avLst/>
          </a:prstGeom>
          <a:noFill/>
          <a:ln>
            <a:noFill/>
          </a:ln>
        </p:spPr>
      </p:pic>
      <p:pic>
        <p:nvPicPr>
          <p:cNvPr id="60" name="Shape 60"/>
          <p:cNvPicPr preferRelativeResize="0"/>
          <p:nvPr/>
        </p:nvPicPr>
        <p:blipFill>
          <a:blip r:embed="rId5">
            <a:alphaModFix/>
          </a:blip>
          <a:stretch>
            <a:fillRect/>
          </a:stretch>
        </p:blipFill>
        <p:spPr>
          <a:xfrm>
            <a:off x="5743475" y="484599"/>
            <a:ext cx="1014075" cy="472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nvSpPr>
        <p:spPr>
          <a:xfrm rot="-5400000">
            <a:off x="3025650" y="5214850"/>
            <a:ext cx="5888100" cy="2709000"/>
          </a:xfrm>
          <a:prstGeom prst="rect">
            <a:avLst/>
          </a:prstGeom>
          <a:noFill/>
          <a:ln>
            <a:noFill/>
          </a:ln>
        </p:spPr>
        <p:txBody>
          <a:bodyPr anchorCtr="0" anchor="t" bIns="91425" lIns="91425" rIns="91425" tIns="91425">
            <a:noAutofit/>
          </a:bodyPr>
          <a:lstStyle/>
          <a:p>
            <a:pPr lvl="0" rtl="0" algn="ctr">
              <a:spcBef>
                <a:spcPts val="0"/>
              </a:spcBef>
              <a:buNone/>
            </a:pPr>
            <a:r>
              <a:rPr lang="en" sz="1600" u="sng"/>
              <a:t>Notes</a:t>
            </a:r>
          </a:p>
          <a:p>
            <a:pPr lvl="0" rtl="0" algn="ctr">
              <a:spcBef>
                <a:spcPts val="0"/>
              </a:spcBef>
              <a:buNone/>
            </a:pPr>
            <a:r>
              <a:t/>
            </a:r>
            <a:endParaRPr sz="1600" u="sng"/>
          </a:p>
          <a:p>
            <a:pPr indent="-330200" lvl="0" marL="457200" rtl="0">
              <a:spcBef>
                <a:spcPts val="0"/>
              </a:spcBef>
              <a:buSzPct val="100000"/>
              <a:buChar char="●"/>
            </a:pPr>
            <a:r>
              <a:rPr lang="en" sz="1600"/>
              <a:t>Black Lines are used to separate threshold (above) and baseline (below)</a:t>
            </a:r>
          </a:p>
          <a:p>
            <a:pPr indent="-330200" lvl="0" marL="457200" rtl="0">
              <a:spcBef>
                <a:spcPts val="0"/>
              </a:spcBef>
              <a:buSzPct val="100000"/>
              <a:buChar char="●"/>
            </a:pPr>
            <a:r>
              <a:rPr lang="en" sz="1600"/>
              <a:t>Purple is a threshold goal and within the threshold objective</a:t>
            </a:r>
          </a:p>
          <a:p>
            <a:pPr indent="-330200" lvl="0" marL="457200" rtl="0">
              <a:spcBef>
                <a:spcPts val="0"/>
              </a:spcBef>
              <a:buSzPct val="100000"/>
              <a:buChar char="●"/>
            </a:pPr>
            <a:r>
              <a:rPr lang="en" sz="1600"/>
              <a:t>Green and orange are a baseline objective within the threshold goal</a:t>
            </a:r>
          </a:p>
          <a:p>
            <a:pPr indent="-330200" lvl="0" marL="457200" rtl="0">
              <a:spcBef>
                <a:spcPts val="0"/>
              </a:spcBef>
              <a:buSzPct val="100000"/>
              <a:buChar char="●"/>
            </a:pPr>
            <a:r>
              <a:rPr lang="en" sz="1600"/>
              <a:t>Pink is a threshold objective within the baseline goal</a:t>
            </a:r>
          </a:p>
          <a:p>
            <a:pPr indent="-330200" lvl="0" marL="457200" rtl="0">
              <a:spcBef>
                <a:spcPts val="0"/>
              </a:spcBef>
              <a:buSzPct val="100000"/>
              <a:buChar char="●"/>
            </a:pPr>
            <a:r>
              <a:rPr lang="en" sz="1600"/>
              <a:t>Blue is a baseline objective within the baseline goal</a:t>
            </a:r>
          </a:p>
        </p:txBody>
      </p:sp>
      <p:pic>
        <p:nvPicPr>
          <p:cNvPr descr="Screen Shot 2017-04-29 at 4.24.42 PM.png" id="66" name="Shape 66"/>
          <p:cNvPicPr preferRelativeResize="0"/>
          <p:nvPr/>
        </p:nvPicPr>
        <p:blipFill>
          <a:blip r:embed="rId3">
            <a:alphaModFix/>
          </a:blip>
          <a:stretch>
            <a:fillRect/>
          </a:stretch>
        </p:blipFill>
        <p:spPr>
          <a:xfrm rot="-5400000">
            <a:off x="-2392167" y="2579567"/>
            <a:ext cx="9425600" cy="4442050"/>
          </a:xfrm>
          <a:prstGeom prst="rect">
            <a:avLst/>
          </a:prstGeom>
          <a:noFill/>
          <a:ln>
            <a:noFill/>
          </a:ln>
        </p:spPr>
      </p:pic>
      <p:sp>
        <p:nvSpPr>
          <p:cNvPr id="67" name="Shape 67"/>
          <p:cNvSpPr txBox="1"/>
          <p:nvPr/>
        </p:nvSpPr>
        <p:spPr>
          <a:xfrm rot="-5400000">
            <a:off x="4037650" y="683150"/>
            <a:ext cx="3410700" cy="2402700"/>
          </a:xfrm>
          <a:prstGeom prst="rect">
            <a:avLst/>
          </a:prstGeom>
          <a:noFill/>
          <a:ln>
            <a:noFill/>
          </a:ln>
        </p:spPr>
        <p:txBody>
          <a:bodyPr anchorCtr="0" anchor="t" bIns="91425" lIns="91425" rIns="91425" tIns="91425">
            <a:noAutofit/>
          </a:bodyPr>
          <a:lstStyle/>
          <a:p>
            <a:pPr lvl="0" rtl="0" algn="ctr">
              <a:spcBef>
                <a:spcPts val="0"/>
              </a:spcBef>
              <a:buNone/>
            </a:pPr>
            <a:r>
              <a:rPr lang="en" sz="1600" u="sng"/>
              <a:t>Definitions</a:t>
            </a:r>
          </a:p>
          <a:p>
            <a:pPr lvl="0" rtl="0" algn="ctr">
              <a:spcBef>
                <a:spcPts val="0"/>
              </a:spcBef>
              <a:buNone/>
            </a:pPr>
            <a:r>
              <a:t/>
            </a:r>
            <a:endParaRPr sz="1600" u="sng"/>
          </a:p>
          <a:p>
            <a:pPr indent="-330200" lvl="0" marL="457200" rtl="0">
              <a:spcBef>
                <a:spcPts val="0"/>
              </a:spcBef>
              <a:buSzPct val="100000"/>
              <a:buChar char="●"/>
            </a:pPr>
            <a:r>
              <a:rPr lang="en" sz="1600"/>
              <a:t>Threshold - minimum results that are acceptable to consider the mission a success</a:t>
            </a:r>
          </a:p>
          <a:p>
            <a:pPr lvl="0" rtl="0">
              <a:spcBef>
                <a:spcPts val="0"/>
              </a:spcBef>
              <a:buNone/>
            </a:pPr>
            <a:r>
              <a:t/>
            </a:r>
            <a:endParaRPr sz="1600"/>
          </a:p>
          <a:p>
            <a:pPr indent="-330200" lvl="0" marL="457200" rtl="0">
              <a:spcBef>
                <a:spcPts val="0"/>
              </a:spcBef>
              <a:buSzPct val="100000"/>
              <a:buChar char="●"/>
            </a:pPr>
            <a:r>
              <a:rPr lang="en" sz="1600"/>
              <a:t>Baseline - results that we believe to be achievable with the proposed mission</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