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3" r:id="rId6"/>
    <p:sldId id="259" r:id="rId7"/>
    <p:sldId id="267" r:id="rId8"/>
    <p:sldId id="268" r:id="rId9"/>
    <p:sldId id="262" r:id="rId10"/>
    <p:sldId id="265" r:id="rId11"/>
    <p:sldId id="266" r:id="rId12"/>
    <p:sldId id="260" r:id="rId13"/>
    <p:sldId id="261" r:id="rId14"/>
    <p:sldId id="271"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15620"/>
    <p:restoredTop sz="94660"/>
  </p:normalViewPr>
  <p:slideViewPr>
    <p:cSldViewPr snapToGrid="0" snapToObjects="1">
      <p:cViewPr varScale="1">
        <p:scale>
          <a:sx n="99" d="100"/>
          <a:sy n="99" d="100"/>
        </p:scale>
        <p:origin x="-27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5/18/14</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EC41E-48BD-4881-B6FF-D82EEBBCD904}" type="datetimeFigureOut">
              <a:rPr lang="en-US" smtClean="0"/>
              <a:t>5/18/14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5/18/14</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5/18/14</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EC41E-48BD-4881-B6FF-D82EEBBCD904}" type="datetimeFigureOut">
              <a:rPr lang="en-US" smtClean="0"/>
              <a:t>5/18/14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3CEC41E-48BD-4881-B6FF-D82EEBBCD904}" type="datetimeFigureOut">
              <a:rPr lang="en-US" smtClean="0"/>
              <a:t>5/18/14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3CEC41E-48BD-4881-B6FF-D82EEBBCD904}" type="datetimeFigureOut">
              <a:rPr lang="en-US" smtClean="0"/>
              <a:t>5/18/14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CEC41E-48BD-4881-B6FF-D82EEBBCD904}" type="datetimeFigureOut">
              <a:rPr lang="en-US" smtClean="0"/>
              <a:t>5/18/14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EC41E-48BD-4881-B6FF-D82EEBBCD904}" type="datetimeFigureOut">
              <a:rPr lang="en-US" smtClean="0"/>
              <a:t>5/18/14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5F39-4CE7-434C-A5CB-50A3634516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5/18/14</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03CEC41E-48BD-4881-B6FF-D82EEBBCD904}" type="datetimeFigureOut">
              <a:rPr lang="en-US" smtClean="0"/>
              <a:t>5/18/14</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459A5F39-4CE7-434C-A5CB-50A3634516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0558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6pPr>
      <a:lvl7pPr marL="23987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7pPr>
      <a:lvl8pPr marL="2743200"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8pPr>
      <a:lvl9pPr marL="3087688" indent="-344488" algn="l" defTabSz="914400" rtl="0" eaLnBrk="1" latinLnBrk="0" hangingPunct="1">
        <a:spcBef>
          <a:spcPct val="20000"/>
        </a:spcBef>
        <a:buFont typeface="Wingdings 2" pitchFamily="18" charset="2"/>
        <a:buChar char=""/>
        <a:defRPr lang="en-US" sz="1800" kern="1200" dirty="0">
          <a:solidFill>
            <a:schemeClr val="bg1"/>
          </a:solidFill>
          <a:effectLst>
            <a:outerShdw blurRad="63500" dist="50800" dir="2700000" algn="tl" rotWithShape="0">
              <a:prstClr val="black">
                <a:alpha val="5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8.xml"/><Relationship Id="rId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Aborigine Culture</a:t>
            </a:r>
            <a:endParaRPr lang="en-US" dirty="0"/>
          </a:p>
        </p:txBody>
      </p:sp>
      <p:sp>
        <p:nvSpPr>
          <p:cNvPr id="3" name="Subtitle 2"/>
          <p:cNvSpPr>
            <a:spLocks noGrp="1"/>
          </p:cNvSpPr>
          <p:nvPr>
            <p:ph type="subTitle" idx="1"/>
          </p:nvPr>
        </p:nvSpPr>
        <p:spPr/>
        <p:txBody>
          <a:bodyPr/>
          <a:lstStyle/>
          <a:p>
            <a:r>
              <a:rPr lang="en-US" dirty="0" smtClean="0"/>
              <a:t>By Scott Stoudt</a:t>
            </a:r>
            <a:endParaRPr lang="en-US" dirty="0"/>
          </a:p>
        </p:txBody>
      </p:sp>
    </p:spTree>
    <p:extLst>
      <p:ext uri="{BB962C8B-B14F-4D97-AF65-F5344CB8AC3E}">
        <p14:creationId xmlns:p14="http://schemas.microsoft.com/office/powerpoint/2010/main" val="3740567310"/>
      </p:ext>
    </p:extLst>
  </p:cSld>
  <p:clrMapOvr>
    <a:masterClrMapping/>
  </p:clrMapOvr>
  <mc:AlternateContent xmlns:mc="http://schemas.openxmlformats.org/markup-compatibility/2006" xmlns:p14="http://schemas.microsoft.com/office/powerpoint/2010/main">
    <mc:Choice Requires="p14">
      <p:transition spd="slow" p14:dur="1100" advTm="6000">
        <p14:switch dir="r"/>
      </p:transition>
    </mc:Choice>
    <mc:Fallback xmlns="">
      <p:transition xmlns:p14="http://schemas.microsoft.com/office/powerpoint/2010/main" spd="slow" advTm="6000">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Folklore</a:t>
            </a:r>
            <a:endParaRPr lang="en-US" dirty="0"/>
          </a:p>
        </p:txBody>
      </p:sp>
      <p:sp>
        <p:nvSpPr>
          <p:cNvPr id="3" name="Content Placeholder 2"/>
          <p:cNvSpPr>
            <a:spLocks noGrp="1"/>
          </p:cNvSpPr>
          <p:nvPr>
            <p:ph sz="half" idx="1"/>
          </p:nvPr>
        </p:nvSpPr>
        <p:spPr>
          <a:xfrm>
            <a:off x="765175" y="2084388"/>
            <a:ext cx="7612062" cy="4183062"/>
          </a:xfrm>
        </p:spPr>
        <p:txBody>
          <a:bodyPr/>
          <a:lstStyle/>
          <a:p>
            <a:pPr marL="0" indent="0" algn="ctr">
              <a:buNone/>
            </a:pPr>
            <a:r>
              <a:rPr lang="en-US" b="1" dirty="0">
                <a:latin typeface="Californian FB" charset="0"/>
              </a:rPr>
              <a:t>Dreamtime Stories:</a:t>
            </a:r>
          </a:p>
          <a:p>
            <a:pPr marL="0" indent="0" algn="ctr">
              <a:buNone/>
            </a:pPr>
            <a:r>
              <a:rPr lang="en-US" dirty="0">
                <a:latin typeface="Californian FB" charset="0"/>
              </a:rPr>
              <a:t>Australian Aborigines created stories to teach others about Dreamtime (the creation). </a:t>
            </a:r>
          </a:p>
          <a:p>
            <a:pPr marL="0" indent="0" algn="ctr">
              <a:buNone/>
            </a:pPr>
            <a:r>
              <a:rPr lang="en-US" dirty="0">
                <a:latin typeface="Californian FB" charset="0"/>
              </a:rPr>
              <a:t>The "Dreamtime", the mythological past, was the time when spirit ancestors had travelled throughout the land, giving it its physical form, and setting down the rules to be followed by the Aboriginals.</a:t>
            </a:r>
          </a:p>
          <a:p>
            <a:pPr marL="0" indent="0" algn="ctr">
              <a:buNone/>
            </a:pPr>
            <a:r>
              <a:rPr lang="en-US" dirty="0">
                <a:latin typeface="Californian FB" charset="0"/>
              </a:rPr>
              <a:t>Storytelling, along with art, singing and dancing, was the traditional way to educate about their history, cultures, and laws.</a:t>
            </a:r>
          </a:p>
          <a:p>
            <a:pPr marL="0" indent="0" algn="ctr">
              <a:buNone/>
            </a:pPr>
            <a:r>
              <a:rPr lang="en-US" dirty="0">
                <a:latin typeface="Californian FB" charset="0"/>
              </a:rPr>
              <a:t>The Dreamtime stories are passed from Generation to generation-they are not owned.</a:t>
            </a:r>
          </a:p>
          <a:p>
            <a:endParaRPr lang="en-US" dirty="0"/>
          </a:p>
        </p:txBody>
      </p:sp>
    </p:spTree>
    <p:extLst>
      <p:ext uri="{BB962C8B-B14F-4D97-AF65-F5344CB8AC3E}">
        <p14:creationId xmlns:p14="http://schemas.microsoft.com/office/powerpoint/2010/main" val="3493935623"/>
      </p:ext>
    </p:extLst>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35150" y="590073"/>
            <a:ext cx="7543992" cy="5522202"/>
          </a:xfrm>
          <a:prstGeom prst="rect">
            <a:avLst/>
          </a:prstGeom>
        </p:spPr>
      </p:pic>
    </p:spTree>
    <p:extLst>
      <p:ext uri="{BB962C8B-B14F-4D97-AF65-F5344CB8AC3E}">
        <p14:creationId xmlns:p14="http://schemas.microsoft.com/office/powerpoint/2010/main" val="317055253"/>
      </p:ext>
    </p:extLst>
  </p:cSld>
  <p:clrMapOvr>
    <a:masterClrMapping/>
  </p:clrMapOvr>
  <mc:AlternateContent xmlns:mc="http://schemas.openxmlformats.org/markup-compatibility/2006" xmlns:p14="http://schemas.microsoft.com/office/powerpoint/2010/main">
    <mc:Choice Requires="p14">
      <p:transition spd="slow" p14:dur="1100" advTm="8000">
        <p14:switch dir="r"/>
      </p:transition>
    </mc:Choice>
    <mc:Fallback xmlns="">
      <p:transition xmlns:p14="http://schemas.microsoft.com/office/powerpoint/2010/main" spd="slow" advTm="8000">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Folklore</a:t>
            </a:r>
            <a:endParaRPr lang="en-US" dirty="0"/>
          </a:p>
        </p:txBody>
      </p:sp>
      <p:sp>
        <p:nvSpPr>
          <p:cNvPr id="3" name="Content Placeholder 2"/>
          <p:cNvSpPr>
            <a:spLocks noGrp="1"/>
          </p:cNvSpPr>
          <p:nvPr>
            <p:ph sz="half" idx="1"/>
          </p:nvPr>
        </p:nvSpPr>
        <p:spPr/>
        <p:txBody>
          <a:bodyPr anchor="ctr">
            <a:normAutofit/>
          </a:bodyPr>
          <a:lstStyle/>
          <a:p>
            <a:r>
              <a:rPr lang="en-US" dirty="0" smtClean="0"/>
              <a:t>Some </a:t>
            </a:r>
            <a:r>
              <a:rPr lang="en-US" dirty="0"/>
              <a:t>Indigenous stories, like the </a:t>
            </a:r>
            <a:r>
              <a:rPr lang="en-US" dirty="0" err="1"/>
              <a:t>bunyip</a:t>
            </a:r>
            <a:r>
              <a:rPr lang="en-US" dirty="0"/>
              <a:t> </a:t>
            </a:r>
            <a:r>
              <a:rPr lang="en-US" dirty="0" smtClean="0"/>
              <a:t>have </a:t>
            </a:r>
            <a:r>
              <a:rPr lang="en-US" dirty="0"/>
              <a:t>been absorbed into wider Australian folklore and identity</a:t>
            </a:r>
            <a:r>
              <a:rPr lang="en-US" dirty="0" smtClean="0"/>
              <a:t>.</a:t>
            </a:r>
          </a:p>
          <a:p>
            <a:r>
              <a:rPr lang="en-US" dirty="0" err="1" smtClean="0">
                <a:latin typeface="Californian FB" charset="0"/>
              </a:rPr>
              <a:t>Bunyip</a:t>
            </a:r>
            <a:r>
              <a:rPr lang="en-US" dirty="0" smtClean="0">
                <a:latin typeface="Californian FB" charset="0"/>
              </a:rPr>
              <a:t> are man-eating animals that live in water holes, swamps, and creeks.</a:t>
            </a:r>
          </a:p>
        </p:txBody>
      </p:sp>
      <p:pic>
        <p:nvPicPr>
          <p:cNvPr id="5" name="Content Placeholder 4"/>
          <p:cNvPicPr>
            <a:picLocks noGrp="1" noChangeAspect="1"/>
          </p:cNvPicPr>
          <p:nvPr>
            <p:ph sz="half" idx="2"/>
          </p:nvPr>
        </p:nvPicPr>
        <p:blipFill>
          <a:blip r:embed="rId2"/>
          <a:srcRect l="-11956" r="-11956"/>
          <a:stretch>
            <a:fillRect/>
          </a:stretch>
        </p:blipFill>
        <p:spPr/>
      </p:pic>
    </p:spTree>
    <p:extLst>
      <p:ext uri="{BB962C8B-B14F-4D97-AF65-F5344CB8AC3E}">
        <p14:creationId xmlns:p14="http://schemas.microsoft.com/office/powerpoint/2010/main" val="65266519"/>
      </p:ext>
    </p:extLst>
  </p:cSld>
  <p:clrMapOvr>
    <a:masterClrMapping/>
  </p:clrMapOvr>
  <mc:AlternateContent xmlns:mc="http://schemas.openxmlformats.org/markup-compatibility/2006" xmlns:p14="http://schemas.microsoft.com/office/powerpoint/2010/main">
    <mc:Choice Requires="p14">
      <p:transition spd="slow" p14:dur="1100" advTm="10000">
        <p14:switch dir="r"/>
      </p:transition>
    </mc:Choice>
    <mc:Fallback xmlns="">
      <p:transition xmlns:p14="http://schemas.microsoft.com/office/powerpoint/2010/main" spd="slow" advTm="10000">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Aborigines</a:t>
            </a:r>
            <a:endParaRPr lang="en-US" dirty="0"/>
          </a:p>
        </p:txBody>
      </p:sp>
      <p:sp>
        <p:nvSpPr>
          <p:cNvPr id="6" name="Content Placeholder 5"/>
          <p:cNvSpPr>
            <a:spLocks noGrp="1"/>
          </p:cNvSpPr>
          <p:nvPr>
            <p:ph idx="1"/>
          </p:nvPr>
        </p:nvSpPr>
        <p:spPr/>
        <p:txBody>
          <a:bodyPr>
            <a:normAutofit fontScale="92500" lnSpcReduction="10000"/>
          </a:bodyPr>
          <a:lstStyle/>
          <a:p>
            <a:r>
              <a:rPr lang="en-US" dirty="0"/>
              <a:t>Some Indigenous people still live traditionally, but most inhabit urban areas around the country’s coastline.</a:t>
            </a:r>
          </a:p>
          <a:p>
            <a:r>
              <a:rPr lang="en-US" dirty="0"/>
              <a:t>Indigenous people have to work to maintain their cultural identity while at the same time find a place to fit within the complex </a:t>
            </a:r>
            <a:r>
              <a:rPr lang="en-US" dirty="0" smtClean="0"/>
              <a:t>society </a:t>
            </a:r>
            <a:r>
              <a:rPr lang="en-US" dirty="0"/>
              <a:t>Australia has become</a:t>
            </a:r>
            <a:r>
              <a:rPr lang="en-US" dirty="0" smtClean="0"/>
              <a:t>.</a:t>
            </a:r>
          </a:p>
          <a:p>
            <a:r>
              <a:rPr lang="en-US" dirty="0"/>
              <a:t>Australia now shows a standard of living equal to the most sophisticated in the world and is home to world leaders in almost every aspect of life.</a:t>
            </a:r>
          </a:p>
          <a:p>
            <a:r>
              <a:rPr lang="en-US" dirty="0"/>
              <a:t>Indigenous people, however, do not share this standard of living. </a:t>
            </a:r>
          </a:p>
        </p:txBody>
      </p:sp>
    </p:spTree>
    <p:extLst>
      <p:ext uri="{BB962C8B-B14F-4D97-AF65-F5344CB8AC3E}">
        <p14:creationId xmlns:p14="http://schemas.microsoft.com/office/powerpoint/2010/main" val="2553755011"/>
      </p:ext>
    </p:extLst>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Aborigines</a:t>
            </a:r>
          </a:p>
        </p:txBody>
      </p:sp>
      <p:sp>
        <p:nvSpPr>
          <p:cNvPr id="3" name="Content Placeholder 2"/>
          <p:cNvSpPr>
            <a:spLocks noGrp="1"/>
          </p:cNvSpPr>
          <p:nvPr>
            <p:ph idx="1"/>
          </p:nvPr>
        </p:nvSpPr>
        <p:spPr/>
        <p:txBody>
          <a:bodyPr>
            <a:normAutofit/>
          </a:bodyPr>
          <a:lstStyle/>
          <a:p>
            <a:pPr marL="0" indent="0" algn="ctr">
              <a:buNone/>
            </a:pPr>
            <a:r>
              <a:rPr lang="en-US" dirty="0" smtClean="0"/>
              <a:t>Problems they face:</a:t>
            </a:r>
          </a:p>
          <a:p>
            <a:pPr>
              <a:lnSpc>
                <a:spcPct val="50000"/>
              </a:lnSpc>
            </a:pPr>
            <a:r>
              <a:rPr lang="en-US" dirty="0" smtClean="0"/>
              <a:t>Living in poverty or sub-standard housing</a:t>
            </a:r>
          </a:p>
          <a:p>
            <a:pPr>
              <a:lnSpc>
                <a:spcPct val="50000"/>
              </a:lnSpc>
            </a:pPr>
            <a:r>
              <a:rPr lang="en-US" dirty="0" smtClean="0"/>
              <a:t>Low education</a:t>
            </a:r>
          </a:p>
          <a:p>
            <a:pPr>
              <a:lnSpc>
                <a:spcPct val="50000"/>
              </a:lnSpc>
            </a:pPr>
            <a:r>
              <a:rPr lang="en-US" dirty="0" smtClean="0"/>
              <a:t>Higher incarceration rates</a:t>
            </a:r>
          </a:p>
          <a:p>
            <a:pPr>
              <a:lnSpc>
                <a:spcPct val="50000"/>
              </a:lnSpc>
            </a:pPr>
            <a:r>
              <a:rPr lang="en-US" dirty="0" smtClean="0"/>
              <a:t>Higher sickness rates</a:t>
            </a:r>
          </a:p>
          <a:p>
            <a:pPr>
              <a:lnSpc>
                <a:spcPct val="50000"/>
              </a:lnSpc>
            </a:pPr>
            <a:r>
              <a:rPr lang="en-US" dirty="0" smtClean="0"/>
              <a:t>Lower incomes</a:t>
            </a:r>
          </a:p>
          <a:p>
            <a:pPr>
              <a:lnSpc>
                <a:spcPct val="50000"/>
              </a:lnSpc>
            </a:pPr>
            <a:r>
              <a:rPr lang="en-US" dirty="0" smtClean="0"/>
              <a:t>Shorter life span</a:t>
            </a:r>
          </a:p>
          <a:p>
            <a:endParaRPr lang="en-US" dirty="0" smtClean="0"/>
          </a:p>
          <a:p>
            <a:endParaRPr lang="en-US" dirty="0" smtClean="0"/>
          </a:p>
          <a:p>
            <a:endParaRPr lang="en-US" dirty="0"/>
          </a:p>
        </p:txBody>
      </p:sp>
    </p:spTree>
    <p:extLst>
      <p:ext uri="{BB962C8B-B14F-4D97-AF65-F5344CB8AC3E}">
        <p14:creationId xmlns:p14="http://schemas.microsoft.com/office/powerpoint/2010/main" val="535341399"/>
      </p:ext>
    </p:extLst>
  </p:cSld>
  <p:clrMapOvr>
    <a:masterClrMapping/>
  </p:clrMapOvr>
  <mc:AlternateContent xmlns:mc="http://schemas.openxmlformats.org/markup-compatibility/2006" xmlns:p14="http://schemas.microsoft.com/office/powerpoint/2010/main">
    <mc:Choice Requires="p14">
      <p:transition spd="slow" p14:dur="1100" advTm="10000">
        <p14:switch dir="r"/>
      </p:transition>
    </mc:Choice>
    <mc:Fallback xmlns="">
      <p:transition xmlns:p14="http://schemas.microsoft.com/office/powerpoint/2010/main" spd="slow" advTm="10000">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Aborigines</a:t>
            </a:r>
          </a:p>
        </p:txBody>
      </p:sp>
      <p:sp>
        <p:nvSpPr>
          <p:cNvPr id="3" name="Content Placeholder 2"/>
          <p:cNvSpPr>
            <a:spLocks noGrp="1"/>
          </p:cNvSpPr>
          <p:nvPr>
            <p:ph idx="1"/>
          </p:nvPr>
        </p:nvSpPr>
        <p:spPr/>
        <p:txBody>
          <a:bodyPr>
            <a:normAutofit fontScale="85000" lnSpcReduction="10000"/>
          </a:bodyPr>
          <a:lstStyle/>
          <a:p>
            <a:pPr marL="0" indent="0" algn="ctr">
              <a:buNone/>
            </a:pPr>
            <a:r>
              <a:rPr lang="en-US" dirty="0" smtClean="0"/>
              <a:t>What is being done?</a:t>
            </a:r>
          </a:p>
          <a:p>
            <a:r>
              <a:rPr lang="en-US" dirty="0" smtClean="0"/>
              <a:t>Practices </a:t>
            </a:r>
            <a:r>
              <a:rPr lang="en-US" dirty="0"/>
              <a:t>such as </a:t>
            </a:r>
            <a:r>
              <a:rPr lang="en-US" dirty="0" smtClean="0"/>
              <a:t>segregation </a:t>
            </a:r>
            <a:r>
              <a:rPr lang="en-US" dirty="0"/>
              <a:t>and ignoring Indigenous law and religion have </a:t>
            </a:r>
            <a:r>
              <a:rPr lang="en-US" dirty="0" smtClean="0"/>
              <a:t>been banned.</a:t>
            </a:r>
          </a:p>
          <a:p>
            <a:r>
              <a:rPr lang="en-US" dirty="0" smtClean="0"/>
              <a:t>Awareness </a:t>
            </a:r>
            <a:r>
              <a:rPr lang="en-US" dirty="0"/>
              <a:t>has grown at all </a:t>
            </a:r>
            <a:r>
              <a:rPr lang="en-US" dirty="0" smtClean="0"/>
              <a:t>levels that </a:t>
            </a:r>
            <a:r>
              <a:rPr lang="en-US" dirty="0"/>
              <a:t>Indigenous people have a special culture which needs to be maintained.</a:t>
            </a:r>
          </a:p>
          <a:p>
            <a:r>
              <a:rPr lang="en-US" dirty="0" smtClean="0"/>
              <a:t>Tourism </a:t>
            </a:r>
            <a:r>
              <a:rPr lang="en-US" dirty="0"/>
              <a:t>ventures, such as art galleries and outback tours, are some other ways Indigenous culture is being highlighted and appreciated by people from around the world.</a:t>
            </a:r>
          </a:p>
          <a:p>
            <a:r>
              <a:rPr lang="en-US" dirty="0"/>
              <a:t>Indigenous people are also now amongst the nation’s leaders, represented in all levels of government and leading their own </a:t>
            </a:r>
            <a:r>
              <a:rPr lang="en-US" dirty="0" smtClean="0"/>
              <a:t>organizations </a:t>
            </a:r>
            <a:r>
              <a:rPr lang="en-US" dirty="0"/>
              <a:t>to lobby for changes to benefit their people.</a:t>
            </a:r>
          </a:p>
        </p:txBody>
      </p:sp>
    </p:spTree>
    <p:extLst>
      <p:ext uri="{BB962C8B-B14F-4D97-AF65-F5344CB8AC3E}">
        <p14:creationId xmlns:p14="http://schemas.microsoft.com/office/powerpoint/2010/main" val="535341399"/>
      </p:ext>
    </p:extLst>
  </p:cSld>
  <p:clrMapOvr>
    <a:masterClrMapping/>
  </p:clrMapOvr>
  <mc:AlternateContent xmlns:mc="http://schemas.openxmlformats.org/markup-compatibility/2006" xmlns:p14="http://schemas.microsoft.com/office/powerpoint/2010/main">
    <mc:Choice Requires="p14">
      <p:transition spd="slow" p14:dur="1100" advTm="16000">
        <p14:switch dir="r"/>
      </p:transition>
    </mc:Choice>
    <mc:Fallback xmlns="">
      <p:transition xmlns:p14="http://schemas.microsoft.com/office/powerpoint/2010/main" spd="slow" advTm="16000">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pic>
        <p:nvPicPr>
          <p:cNvPr id="6" name="Content Placeholder 5"/>
          <p:cNvPicPr>
            <a:picLocks noGrp="1" noChangeAspect="1"/>
          </p:cNvPicPr>
          <p:nvPr>
            <p:ph sz="half" idx="1"/>
          </p:nvPr>
        </p:nvPicPr>
        <p:blipFill>
          <a:blip r:embed="rId2"/>
          <a:srcRect t="-40087" b="-40087"/>
          <a:stretch>
            <a:fillRect/>
          </a:stretch>
        </p:blipFill>
        <p:spPr/>
      </p:pic>
      <p:sp>
        <p:nvSpPr>
          <p:cNvPr id="4" name="Content Placeholder 3"/>
          <p:cNvSpPr>
            <a:spLocks noGrp="1"/>
          </p:cNvSpPr>
          <p:nvPr>
            <p:ph sz="half" idx="2"/>
          </p:nvPr>
        </p:nvSpPr>
        <p:spPr/>
        <p:txBody>
          <a:bodyPr>
            <a:normAutofit lnSpcReduction="10000"/>
          </a:bodyPr>
          <a:lstStyle/>
          <a:p>
            <a:r>
              <a:rPr lang="en-US" dirty="0"/>
              <a:t>The word "</a:t>
            </a:r>
            <a:r>
              <a:rPr lang="en-US" b="1" dirty="0"/>
              <a:t>aboriginal</a:t>
            </a:r>
            <a:r>
              <a:rPr lang="en-US" dirty="0"/>
              <a:t>" means "the first" or "earliest known". </a:t>
            </a:r>
            <a:endParaRPr lang="en-US" dirty="0" smtClean="0"/>
          </a:p>
          <a:p>
            <a:r>
              <a:rPr lang="en-US" dirty="0" smtClean="0"/>
              <a:t>The </a:t>
            </a:r>
            <a:r>
              <a:rPr lang="en-US" dirty="0"/>
              <a:t>aboriginals do not identify themselves as </a:t>
            </a:r>
            <a:r>
              <a:rPr lang="en-US" dirty="0" smtClean="0"/>
              <a:t>aboriginals, </a:t>
            </a:r>
            <a:r>
              <a:rPr lang="en-US" dirty="0"/>
              <a:t>but recognize each other based on their </a:t>
            </a:r>
            <a:r>
              <a:rPr lang="en-US" dirty="0" smtClean="0"/>
              <a:t>clan, tribe, </a:t>
            </a:r>
            <a:r>
              <a:rPr lang="en-US" dirty="0"/>
              <a:t>or the sub group of their language</a:t>
            </a:r>
            <a:r>
              <a:rPr lang="en-US" dirty="0" smtClean="0"/>
              <a:t>.</a:t>
            </a:r>
          </a:p>
          <a:p>
            <a:r>
              <a:rPr lang="en-US" dirty="0"/>
              <a:t>It is believed that the </a:t>
            </a:r>
            <a:r>
              <a:rPr lang="en-US" dirty="0" smtClean="0"/>
              <a:t>Aborigines came </a:t>
            </a:r>
            <a:r>
              <a:rPr lang="en-US" dirty="0"/>
              <a:t>over from </a:t>
            </a:r>
            <a:r>
              <a:rPr lang="en-US" dirty="0" smtClean="0"/>
              <a:t>South East Asia.</a:t>
            </a:r>
            <a:endParaRPr lang="en-US" dirty="0"/>
          </a:p>
          <a:p>
            <a:endParaRPr lang="en-US" dirty="0"/>
          </a:p>
        </p:txBody>
      </p:sp>
    </p:spTree>
    <p:extLst>
      <p:ext uri="{BB962C8B-B14F-4D97-AF65-F5344CB8AC3E}">
        <p14:creationId xmlns:p14="http://schemas.microsoft.com/office/powerpoint/2010/main" val="3821192454"/>
      </p:ext>
    </p:extLst>
  </p:cSld>
  <p:clrMapOvr>
    <a:masterClrMapping/>
  </p:clrMapOvr>
  <mc:AlternateContent xmlns:mc="http://schemas.openxmlformats.org/markup-compatibility/2006" xmlns:p14="http://schemas.microsoft.com/office/powerpoint/2010/main">
    <mc:Choice Requires="p14">
      <p:transition spd="slow" p14:dur="1100" advTm="10000">
        <p14:switch dir="r"/>
      </p:transition>
    </mc:Choice>
    <mc:Fallback xmlns="">
      <p:transition xmlns:p14="http://schemas.microsoft.com/office/powerpoint/2010/main" spd="slow" advTm="10000">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4" name="Content Placeholder 3"/>
          <p:cNvSpPr>
            <a:spLocks noGrp="1"/>
          </p:cNvSpPr>
          <p:nvPr>
            <p:ph sz="half" idx="2"/>
          </p:nvPr>
        </p:nvSpPr>
        <p:spPr/>
        <p:txBody>
          <a:bodyPr/>
          <a:lstStyle/>
          <a:p>
            <a:pPr marL="0" indent="0" algn="ctr">
              <a:buNone/>
            </a:pPr>
            <a:r>
              <a:rPr lang="en-US" dirty="0" smtClean="0">
                <a:latin typeface="Californian FB" charset="0"/>
              </a:rPr>
              <a:t>Symbols:</a:t>
            </a:r>
          </a:p>
          <a:p>
            <a:r>
              <a:rPr lang="en-US" dirty="0" smtClean="0">
                <a:latin typeface="Californian FB" charset="0"/>
              </a:rPr>
              <a:t>Black- </a:t>
            </a:r>
            <a:r>
              <a:rPr lang="en-US" dirty="0">
                <a:latin typeface="Californian FB" charset="0"/>
              </a:rPr>
              <a:t>Aboriginal </a:t>
            </a:r>
            <a:r>
              <a:rPr lang="en-US" dirty="0" smtClean="0">
                <a:latin typeface="Californian FB" charset="0"/>
              </a:rPr>
              <a:t>people</a:t>
            </a:r>
          </a:p>
          <a:p>
            <a:r>
              <a:rPr lang="en-US" dirty="0" smtClean="0">
                <a:latin typeface="Californian FB" charset="0"/>
              </a:rPr>
              <a:t>Yellow- The sun (the </a:t>
            </a:r>
            <a:r>
              <a:rPr lang="en-US" dirty="0">
                <a:latin typeface="Californian FB" charset="0"/>
              </a:rPr>
              <a:t>constant re-newer of </a:t>
            </a:r>
            <a:r>
              <a:rPr lang="en-US" dirty="0" smtClean="0">
                <a:latin typeface="Californian FB" charset="0"/>
              </a:rPr>
              <a:t>life)</a:t>
            </a:r>
          </a:p>
          <a:p>
            <a:r>
              <a:rPr lang="en-US" dirty="0" smtClean="0">
                <a:latin typeface="Californian FB" charset="0"/>
              </a:rPr>
              <a:t>Red- The </a:t>
            </a:r>
            <a:r>
              <a:rPr lang="en-US" dirty="0">
                <a:latin typeface="Californian FB" charset="0"/>
              </a:rPr>
              <a:t>earth and also represents ochre, which is used by Aboriginal people in ceremonies.</a:t>
            </a:r>
          </a:p>
          <a:p>
            <a:endParaRPr lang="en-US" dirty="0"/>
          </a:p>
        </p:txBody>
      </p:sp>
      <p:pic>
        <p:nvPicPr>
          <p:cNvPr id="5" name="Picture 6" descr="Australian Aboriginal Fla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t="-35869" b="-35869"/>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667792" y="5413282"/>
            <a:ext cx="1988525" cy="369332"/>
          </a:xfrm>
          <a:prstGeom prst="rect">
            <a:avLst/>
          </a:prstGeom>
          <a:noFill/>
        </p:spPr>
        <p:txBody>
          <a:bodyPr wrap="square" rtlCol="0">
            <a:spAutoFit/>
          </a:bodyPr>
          <a:lstStyle/>
          <a:p>
            <a:r>
              <a:rPr lang="en-US" dirty="0" smtClean="0">
                <a:solidFill>
                  <a:schemeClr val="bg1"/>
                </a:solidFill>
              </a:rPr>
              <a:t>Aboriginal Flag</a:t>
            </a:r>
            <a:endParaRPr lang="en-US" dirty="0">
              <a:solidFill>
                <a:schemeClr val="bg1"/>
              </a:solidFill>
            </a:endParaRPr>
          </a:p>
        </p:txBody>
      </p:sp>
    </p:spTree>
    <p:extLst>
      <p:ext uri="{BB962C8B-B14F-4D97-AF65-F5344CB8AC3E}">
        <p14:creationId xmlns:p14="http://schemas.microsoft.com/office/powerpoint/2010/main" val="1303984014"/>
      </p:ext>
    </p:extLst>
  </p:cSld>
  <p:clrMapOvr>
    <a:masterClrMapping/>
  </p:clrMapOvr>
  <mc:AlternateContent xmlns:mc="http://schemas.openxmlformats.org/markup-compatibility/2006" xmlns:p14="http://schemas.microsoft.com/office/powerpoint/2010/main">
    <mc:Choice Requires="p14">
      <p:transition spd="slow" p14:dur="1100" advTm="10000">
        <p14:switch dir="r"/>
      </p:transition>
    </mc:Choice>
    <mc:Fallback xmlns="">
      <p:transition xmlns:p14="http://schemas.microsoft.com/office/powerpoint/2010/main" spd="slow" advTm="10000">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Music</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b="1" dirty="0"/>
              <a:t>The Didgeridoo</a:t>
            </a:r>
            <a:r>
              <a:rPr lang="en-US" dirty="0"/>
              <a:t> has a sound that is a low-pitched drone</a:t>
            </a:r>
            <a:r>
              <a:rPr lang="en-US" dirty="0" smtClean="0"/>
              <a:t>. It </a:t>
            </a:r>
            <a:r>
              <a:rPr lang="en-US" dirty="0"/>
              <a:t>is commonly considered the national instrument of Aboriginal people, and it is claimed to be the world's oldest wind </a:t>
            </a:r>
            <a:r>
              <a:rPr lang="en-US" dirty="0" smtClean="0"/>
              <a:t>instrument.</a:t>
            </a:r>
            <a:endParaRPr lang="en-US" dirty="0"/>
          </a:p>
          <a:p>
            <a:pPr marL="0" indent="0">
              <a:buNone/>
            </a:pPr>
            <a:endParaRPr lang="en-US" dirty="0" smtClean="0"/>
          </a:p>
          <a:p>
            <a:pPr marL="0" indent="0">
              <a:buNone/>
            </a:pPr>
            <a:r>
              <a:rPr lang="en-US" dirty="0"/>
              <a:t>Australia </a:t>
            </a:r>
            <a:r>
              <a:rPr lang="en-US" b="1" dirty="0"/>
              <a:t>clap sticks</a:t>
            </a:r>
            <a:r>
              <a:rPr lang="en-US" dirty="0"/>
              <a:t> are called </a:t>
            </a:r>
            <a:r>
              <a:rPr lang="en-US" b="1" dirty="0" err="1"/>
              <a:t>bimli</a:t>
            </a:r>
            <a:r>
              <a:rPr lang="en-US" dirty="0"/>
              <a:t>. These sticks are used to keep time with the playing of the didgeridoo.</a:t>
            </a:r>
            <a:r>
              <a:rPr lang="en-US" sz="1800" dirty="0"/>
              <a:t> </a:t>
            </a:r>
          </a:p>
          <a:p>
            <a:pPr marL="0" indent="0">
              <a:buNone/>
            </a:pPr>
            <a:endParaRPr lang="en-US" dirty="0"/>
          </a:p>
        </p:txBody>
      </p:sp>
      <p:pic>
        <p:nvPicPr>
          <p:cNvPr id="5" name="Content Placeholder 4"/>
          <p:cNvPicPr>
            <a:picLocks noGrp="1" noChangeAspect="1"/>
          </p:cNvPicPr>
          <p:nvPr>
            <p:ph sz="half" idx="2"/>
          </p:nvPr>
        </p:nvPicPr>
        <p:blipFill>
          <a:blip r:embed="rId2"/>
          <a:srcRect l="-11207" r="-11207"/>
          <a:stretch>
            <a:fillRect/>
          </a:stretch>
        </p:blipFill>
        <p:spPr>
          <a:xfrm>
            <a:off x="5849356" y="1699558"/>
            <a:ext cx="2259438" cy="2584036"/>
          </a:xfrm>
        </p:spPr>
      </p:pic>
      <p:pic>
        <p:nvPicPr>
          <p:cNvPr id="8" name="Picture 7"/>
          <p:cNvPicPr>
            <a:picLocks noChangeAspect="1"/>
          </p:cNvPicPr>
          <p:nvPr/>
        </p:nvPicPr>
        <p:blipFill>
          <a:blip r:embed="rId3"/>
          <a:stretch>
            <a:fillRect/>
          </a:stretch>
        </p:blipFill>
        <p:spPr>
          <a:xfrm>
            <a:off x="5067725" y="4411871"/>
            <a:ext cx="3822700" cy="2120900"/>
          </a:xfrm>
          <a:prstGeom prst="rect">
            <a:avLst/>
          </a:prstGeom>
        </p:spPr>
      </p:pic>
    </p:spTree>
    <p:extLst>
      <p:ext uri="{BB962C8B-B14F-4D97-AF65-F5344CB8AC3E}">
        <p14:creationId xmlns:p14="http://schemas.microsoft.com/office/powerpoint/2010/main" val="1161302571"/>
      </p:ext>
    </p:extLst>
  </p:cSld>
  <p:clrMapOvr>
    <a:masterClrMapping/>
  </p:clrMapOvr>
  <mc:AlternateContent xmlns:mc="http://schemas.openxmlformats.org/markup-compatibility/2006" xmlns:p14="http://schemas.microsoft.com/office/powerpoint/2010/main">
    <mc:Choice Requires="p14">
      <p:transition spd="slow" p14:dur="1100" advTm="10000">
        <p14:switch dir="r"/>
      </p:transition>
    </mc:Choice>
    <mc:Fallback xmlns="">
      <p:transition xmlns:p14="http://schemas.microsoft.com/office/powerpoint/2010/main" spd="slow" advTm="10000">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Music</a:t>
            </a:r>
            <a:endParaRPr lang="en-US" dirty="0"/>
          </a:p>
        </p:txBody>
      </p:sp>
      <p:sp>
        <p:nvSpPr>
          <p:cNvPr id="3" name="Content Placeholder 2"/>
          <p:cNvSpPr>
            <a:spLocks noGrp="1"/>
          </p:cNvSpPr>
          <p:nvPr>
            <p:ph sz="half" idx="1"/>
          </p:nvPr>
        </p:nvSpPr>
        <p:spPr/>
        <p:txBody>
          <a:bodyPr/>
          <a:lstStyle/>
          <a:p>
            <a:r>
              <a:rPr lang="en-US" dirty="0" smtClean="0">
                <a:latin typeface="Californian FB" charset="0"/>
              </a:rPr>
              <a:t>This </a:t>
            </a:r>
            <a:r>
              <a:rPr lang="en-US" b="1" dirty="0">
                <a:latin typeface="Californian FB" charset="0"/>
              </a:rPr>
              <a:t>bullroarer</a:t>
            </a:r>
            <a:r>
              <a:rPr lang="en-US" dirty="0">
                <a:latin typeface="Californian FB" charset="0"/>
              </a:rPr>
              <a:t> consists of a simple wooden slat, 30 to 40cm in length and 5 to 7cm wide that is whirled around in a circle on the end of a length of cord.</a:t>
            </a:r>
            <a:r>
              <a:rPr lang="en-US" dirty="0"/>
              <a:t> </a:t>
            </a:r>
          </a:p>
          <a:p>
            <a:endParaRPr lang="en-US" dirty="0"/>
          </a:p>
        </p:txBody>
      </p:sp>
      <p:pic>
        <p:nvPicPr>
          <p:cNvPr id="5" name="Content Placeholder 4"/>
          <p:cNvPicPr>
            <a:picLocks noGrp="1" noChangeAspect="1"/>
          </p:cNvPicPr>
          <p:nvPr>
            <p:ph sz="half" idx="2"/>
          </p:nvPr>
        </p:nvPicPr>
        <p:blipFill>
          <a:blip r:embed="rId2"/>
          <a:srcRect t="-13626" b="-13626"/>
          <a:stretch>
            <a:fillRect/>
          </a:stretch>
        </p:blipFill>
        <p:spPr>
          <a:xfrm>
            <a:off x="1268494" y="3925271"/>
            <a:ext cx="2451750" cy="2803976"/>
          </a:xfrm>
        </p:spPr>
      </p:pic>
      <p:pic>
        <p:nvPicPr>
          <p:cNvPr id="6" name="Picture 5"/>
          <p:cNvPicPr>
            <a:picLocks noChangeAspect="1"/>
          </p:cNvPicPr>
          <p:nvPr/>
        </p:nvPicPr>
        <p:blipFill>
          <a:blip r:embed="rId3"/>
          <a:stretch>
            <a:fillRect/>
          </a:stretch>
        </p:blipFill>
        <p:spPr>
          <a:xfrm>
            <a:off x="5087937" y="2693371"/>
            <a:ext cx="3289300" cy="2463800"/>
          </a:xfrm>
          <a:prstGeom prst="rect">
            <a:avLst/>
          </a:prstGeom>
        </p:spPr>
      </p:pic>
    </p:spTree>
    <p:extLst>
      <p:ext uri="{BB962C8B-B14F-4D97-AF65-F5344CB8AC3E}">
        <p14:creationId xmlns:p14="http://schemas.microsoft.com/office/powerpoint/2010/main" val="2353149452"/>
      </p:ext>
    </p:extLst>
  </p:cSld>
  <p:clrMapOvr>
    <a:masterClrMapping/>
  </p:clrMapOvr>
  <mc:AlternateContent xmlns:mc="http://schemas.openxmlformats.org/markup-compatibility/2006" xmlns:p14="http://schemas.microsoft.com/office/powerpoint/2010/main">
    <mc:Choice Requires="p14">
      <p:transition spd="slow" p14:dur="1100" advTm="10000">
        <p14:switch dir="r"/>
      </p:transition>
    </mc:Choice>
    <mc:Fallback xmlns="">
      <p:transition xmlns:p14="http://schemas.microsoft.com/office/powerpoint/2010/main" spd="slow" advTm="10000">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pic>
        <p:nvPicPr>
          <p:cNvPr id="6" name="Content Placeholder 5"/>
          <p:cNvPicPr>
            <a:picLocks noGrp="1" noChangeAspect="1"/>
          </p:cNvPicPr>
          <p:nvPr>
            <p:ph sz="half" idx="1"/>
          </p:nvPr>
        </p:nvPicPr>
        <p:blipFill>
          <a:blip r:embed="rId2"/>
          <a:srcRect t="-31516" b="-31516"/>
          <a:stretch>
            <a:fillRect/>
          </a:stretch>
        </p:blipFill>
        <p:spPr>
          <a:xfrm>
            <a:off x="765175" y="1263417"/>
            <a:ext cx="3048000" cy="3291820"/>
          </a:xfrm>
        </p:spPr>
      </p:pic>
      <p:sp>
        <p:nvSpPr>
          <p:cNvPr id="4" name="Content Placeholder 3"/>
          <p:cNvSpPr>
            <a:spLocks noGrp="1"/>
          </p:cNvSpPr>
          <p:nvPr>
            <p:ph sz="half" idx="2"/>
          </p:nvPr>
        </p:nvSpPr>
        <p:spPr/>
        <p:txBody>
          <a:bodyPr>
            <a:normAutofit/>
          </a:bodyPr>
          <a:lstStyle/>
          <a:p>
            <a:pPr marL="0" indent="0" algn="ctr">
              <a:buNone/>
            </a:pPr>
            <a:r>
              <a:rPr lang="en-US" dirty="0" smtClean="0">
                <a:latin typeface="Californian FB" charset="0"/>
              </a:rPr>
              <a:t>Dot Painting:</a:t>
            </a:r>
          </a:p>
          <a:p>
            <a:r>
              <a:rPr lang="en-US" dirty="0" smtClean="0">
                <a:latin typeface="Californian FB" charset="0"/>
              </a:rPr>
              <a:t>Form </a:t>
            </a:r>
            <a:r>
              <a:rPr lang="en-US" dirty="0">
                <a:latin typeface="Californian FB" charset="0"/>
              </a:rPr>
              <a:t>of </a:t>
            </a:r>
            <a:r>
              <a:rPr lang="en-US" dirty="0" smtClean="0">
                <a:latin typeface="Californian FB" charset="0"/>
              </a:rPr>
              <a:t>storytelling</a:t>
            </a:r>
          </a:p>
          <a:p>
            <a:r>
              <a:rPr lang="en-US" dirty="0">
                <a:latin typeface="Californian FB" charset="0"/>
              </a:rPr>
              <a:t>D</a:t>
            </a:r>
            <a:r>
              <a:rPr lang="en-US" dirty="0" smtClean="0">
                <a:latin typeface="Californian FB" charset="0"/>
              </a:rPr>
              <a:t>ots </a:t>
            </a:r>
            <a:r>
              <a:rPr lang="en-US" dirty="0">
                <a:latin typeface="Californian FB" charset="0"/>
              </a:rPr>
              <a:t>of paint traditionally made from natural </a:t>
            </a:r>
            <a:r>
              <a:rPr lang="en-US" dirty="0" smtClean="0">
                <a:latin typeface="Californian FB" charset="0"/>
              </a:rPr>
              <a:t>pigments</a:t>
            </a:r>
            <a:endParaRPr lang="en-US" dirty="0">
              <a:latin typeface="Californian FB" charset="0"/>
            </a:endParaRPr>
          </a:p>
          <a:p>
            <a:r>
              <a:rPr lang="en-US" dirty="0">
                <a:latin typeface="Californian FB" charset="0"/>
              </a:rPr>
              <a:t>C</a:t>
            </a:r>
            <a:r>
              <a:rPr lang="en-US" dirty="0" smtClean="0">
                <a:latin typeface="Californian FB" charset="0"/>
              </a:rPr>
              <a:t>reate </a:t>
            </a:r>
            <a:r>
              <a:rPr lang="en-US" dirty="0">
                <a:latin typeface="Californian FB" charset="0"/>
              </a:rPr>
              <a:t>patterns and images of plants and animals that represent their culture's creation </a:t>
            </a:r>
            <a:r>
              <a:rPr lang="en-US" dirty="0" smtClean="0">
                <a:latin typeface="Californian FB" charset="0"/>
              </a:rPr>
              <a:t>myths</a:t>
            </a:r>
            <a:endParaRPr lang="en-US" dirty="0"/>
          </a:p>
        </p:txBody>
      </p:sp>
      <p:pic>
        <p:nvPicPr>
          <p:cNvPr id="7" name="Picture 6"/>
          <p:cNvPicPr>
            <a:picLocks noChangeAspect="1"/>
          </p:cNvPicPr>
          <p:nvPr/>
        </p:nvPicPr>
        <p:blipFill>
          <a:blip r:embed="rId3"/>
          <a:stretch>
            <a:fillRect/>
          </a:stretch>
        </p:blipFill>
        <p:spPr>
          <a:xfrm>
            <a:off x="765174" y="4133850"/>
            <a:ext cx="3048000" cy="2133600"/>
          </a:xfrm>
          <a:prstGeom prst="rect">
            <a:avLst/>
          </a:prstGeom>
        </p:spPr>
      </p:pic>
    </p:spTree>
    <p:extLst>
      <p:ext uri="{BB962C8B-B14F-4D97-AF65-F5344CB8AC3E}">
        <p14:creationId xmlns:p14="http://schemas.microsoft.com/office/powerpoint/2010/main" val="2268155767"/>
      </p:ext>
    </p:extLst>
  </p:cSld>
  <p:clrMapOvr>
    <a:masterClrMapping/>
  </p:clrMapOvr>
  <mc:AlternateContent xmlns:mc="http://schemas.openxmlformats.org/markup-compatibility/2006" xmlns:p14="http://schemas.microsoft.com/office/powerpoint/2010/main">
    <mc:Choice Requires="p14">
      <p:transition spd="slow" p14:dur="1100" advTm="10000">
        <p14:switch dir="r"/>
      </p:transition>
    </mc:Choice>
    <mc:Fallback xmlns="">
      <p:transition xmlns:p14="http://schemas.microsoft.com/office/powerpoint/2010/main" spd="slow" advTm="10000">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pic>
        <p:nvPicPr>
          <p:cNvPr id="6" name="Content Placeholder 5"/>
          <p:cNvPicPr>
            <a:picLocks noGrp="1" noChangeAspect="1"/>
          </p:cNvPicPr>
          <p:nvPr>
            <p:ph sz="half" idx="1"/>
          </p:nvPr>
        </p:nvPicPr>
        <p:blipFill>
          <a:blip r:embed="rId2"/>
          <a:srcRect t="-36243" b="-36243"/>
          <a:stretch>
            <a:fillRect/>
          </a:stretch>
        </p:blipFill>
        <p:spPr/>
      </p:pic>
      <p:sp>
        <p:nvSpPr>
          <p:cNvPr id="4" name="Content Placeholder 3"/>
          <p:cNvSpPr>
            <a:spLocks noGrp="1"/>
          </p:cNvSpPr>
          <p:nvPr>
            <p:ph sz="half" idx="2"/>
          </p:nvPr>
        </p:nvSpPr>
        <p:spPr/>
        <p:txBody>
          <a:bodyPr>
            <a:normAutofit/>
          </a:bodyPr>
          <a:lstStyle/>
          <a:p>
            <a:r>
              <a:rPr lang="en-US" b="1" dirty="0">
                <a:latin typeface="Californian FB" charset="0"/>
              </a:rPr>
              <a:t>Bark painting</a:t>
            </a:r>
            <a:r>
              <a:rPr lang="en-US" dirty="0">
                <a:latin typeface="Californian FB" charset="0"/>
              </a:rPr>
              <a:t> is </a:t>
            </a:r>
            <a:r>
              <a:rPr lang="en-US" dirty="0" smtClean="0">
                <a:latin typeface="Californian FB" charset="0"/>
              </a:rPr>
              <a:t>one of the </a:t>
            </a:r>
            <a:r>
              <a:rPr lang="en-US" dirty="0">
                <a:latin typeface="Californian FB" charset="0"/>
              </a:rPr>
              <a:t>most well known Aboriginal art </a:t>
            </a:r>
            <a:r>
              <a:rPr lang="en-US" dirty="0" smtClean="0">
                <a:latin typeface="Californian FB" charset="0"/>
              </a:rPr>
              <a:t>forms.</a:t>
            </a:r>
          </a:p>
          <a:p>
            <a:r>
              <a:rPr lang="en-US" dirty="0">
                <a:latin typeface="Californian FB" charset="0"/>
              </a:rPr>
              <a:t>C</a:t>
            </a:r>
            <a:r>
              <a:rPr lang="en-US" dirty="0" smtClean="0">
                <a:latin typeface="Californian FB" charset="0"/>
              </a:rPr>
              <a:t>ould </a:t>
            </a:r>
            <a:r>
              <a:rPr lang="en-US" dirty="0">
                <a:latin typeface="Californian FB" charset="0"/>
              </a:rPr>
              <a:t>be done only in areas where trees with suitable bark were available. </a:t>
            </a:r>
            <a:endParaRPr lang="en-US" dirty="0" smtClean="0">
              <a:latin typeface="Californian FB" charset="0"/>
            </a:endParaRPr>
          </a:p>
          <a:p>
            <a:r>
              <a:rPr lang="en-US" dirty="0" smtClean="0">
                <a:latin typeface="Californian FB" charset="0"/>
              </a:rPr>
              <a:t>It </a:t>
            </a:r>
            <a:r>
              <a:rPr lang="en-US" dirty="0">
                <a:latin typeface="Californian FB" charset="0"/>
              </a:rPr>
              <a:t>consists of pieces of flattened bark taken from trees such as the Stringybark.  </a:t>
            </a:r>
            <a:endParaRPr lang="en-US" dirty="0"/>
          </a:p>
        </p:txBody>
      </p:sp>
    </p:spTree>
    <p:extLst>
      <p:ext uri="{BB962C8B-B14F-4D97-AF65-F5344CB8AC3E}">
        <p14:creationId xmlns:p14="http://schemas.microsoft.com/office/powerpoint/2010/main" val="3844956368"/>
      </p:ext>
    </p:extLst>
  </p:cSld>
  <p:clrMapOvr>
    <a:masterClrMapping/>
  </p:clrMapOvr>
  <mc:AlternateContent xmlns:mc="http://schemas.openxmlformats.org/markup-compatibility/2006" xmlns:p14="http://schemas.microsoft.com/office/powerpoint/2010/main">
    <mc:Choice Requires="p14">
      <p:transition spd="slow" p14:dur="1100" advTm="10000">
        <p14:switch dir="r"/>
      </p:transition>
    </mc:Choice>
    <mc:Fallback xmlns="">
      <p:transition xmlns:p14="http://schemas.microsoft.com/office/powerpoint/2010/main" spd="slow" advTm="10000">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pic>
        <p:nvPicPr>
          <p:cNvPr id="5" name="Content Placeholder 4"/>
          <p:cNvPicPr>
            <a:picLocks noGrp="1" noChangeAspect="1"/>
          </p:cNvPicPr>
          <p:nvPr>
            <p:ph sz="half" idx="1"/>
          </p:nvPr>
        </p:nvPicPr>
        <p:blipFill>
          <a:blip r:embed="rId2"/>
          <a:srcRect t="-38952" b="-38952"/>
          <a:stretch>
            <a:fillRect/>
          </a:stretch>
        </p:blipFill>
        <p:spPr>
          <a:xfrm>
            <a:off x="765174" y="1016030"/>
            <a:ext cx="2956484" cy="3381221"/>
          </a:xfrm>
        </p:spPr>
      </p:pic>
      <p:sp>
        <p:nvSpPr>
          <p:cNvPr id="4" name="Content Placeholder 3"/>
          <p:cNvSpPr>
            <a:spLocks noGrp="1"/>
          </p:cNvSpPr>
          <p:nvPr>
            <p:ph sz="half" idx="2"/>
          </p:nvPr>
        </p:nvSpPr>
        <p:spPr/>
        <p:txBody>
          <a:bodyPr anchor="t">
            <a:normAutofit lnSpcReduction="10000"/>
          </a:bodyPr>
          <a:lstStyle/>
          <a:p>
            <a:r>
              <a:rPr lang="en-US" dirty="0" smtClean="0"/>
              <a:t>Many people think boomerangs are solely for hunting or as toys you can throw around.</a:t>
            </a:r>
          </a:p>
          <a:p>
            <a:r>
              <a:rPr lang="en-US" dirty="0" smtClean="0"/>
              <a:t>Boomerangs are also commonly used as a canvas for artistic carving or painting.</a:t>
            </a:r>
          </a:p>
          <a:p>
            <a:r>
              <a:rPr lang="en-US" dirty="0" smtClean="0"/>
              <a:t>Boomerangs can also be painted and arranged to form animals and other things.</a:t>
            </a:r>
            <a:endParaRPr lang="en-US" dirty="0"/>
          </a:p>
        </p:txBody>
      </p:sp>
      <p:pic>
        <p:nvPicPr>
          <p:cNvPr id="6" name="Picture 5"/>
          <p:cNvPicPr>
            <a:picLocks noChangeAspect="1"/>
          </p:cNvPicPr>
          <p:nvPr/>
        </p:nvPicPr>
        <p:blipFill>
          <a:blip r:embed="rId3"/>
          <a:stretch>
            <a:fillRect/>
          </a:stretch>
        </p:blipFill>
        <p:spPr>
          <a:xfrm>
            <a:off x="153950" y="5448300"/>
            <a:ext cx="2063070" cy="1293051"/>
          </a:xfrm>
          <a:prstGeom prst="rect">
            <a:avLst/>
          </a:prstGeom>
        </p:spPr>
      </p:pic>
      <p:pic>
        <p:nvPicPr>
          <p:cNvPr id="7" name="Picture 6"/>
          <p:cNvPicPr>
            <a:picLocks noChangeAspect="1"/>
          </p:cNvPicPr>
          <p:nvPr/>
        </p:nvPicPr>
        <p:blipFill>
          <a:blip r:embed="rId4"/>
          <a:stretch>
            <a:fillRect/>
          </a:stretch>
        </p:blipFill>
        <p:spPr>
          <a:xfrm>
            <a:off x="2217020" y="5448300"/>
            <a:ext cx="2271811" cy="1293051"/>
          </a:xfrm>
          <a:prstGeom prst="rect">
            <a:avLst/>
          </a:prstGeom>
        </p:spPr>
      </p:pic>
      <p:pic>
        <p:nvPicPr>
          <p:cNvPr id="8" name="Picture 7"/>
          <p:cNvPicPr>
            <a:picLocks noChangeAspect="1"/>
          </p:cNvPicPr>
          <p:nvPr/>
        </p:nvPicPr>
        <p:blipFill>
          <a:blip r:embed="rId5"/>
          <a:stretch>
            <a:fillRect/>
          </a:stretch>
        </p:blipFill>
        <p:spPr>
          <a:xfrm>
            <a:off x="1185485" y="3818268"/>
            <a:ext cx="2063070" cy="1630031"/>
          </a:xfrm>
          <a:prstGeom prst="rect">
            <a:avLst/>
          </a:prstGeom>
        </p:spPr>
      </p:pic>
    </p:spTree>
    <p:extLst>
      <p:ext uri="{BB962C8B-B14F-4D97-AF65-F5344CB8AC3E}">
        <p14:creationId xmlns:p14="http://schemas.microsoft.com/office/powerpoint/2010/main" val="1212822845"/>
      </p:ext>
    </p:extLst>
  </p:cSld>
  <p:clrMapOvr>
    <a:masterClrMapping/>
  </p:clrMapOvr>
  <mc:AlternateContent xmlns:mc="http://schemas.openxmlformats.org/markup-compatibility/2006" xmlns:p14="http://schemas.microsoft.com/office/powerpoint/2010/main">
    <mc:Choice Requires="p14">
      <p:transition spd="slow" p14:dur="1100" advTm="10000">
        <p14:switch dir="r"/>
      </p:transition>
    </mc:Choice>
    <mc:Fallback xmlns="">
      <p:transition xmlns:p14="http://schemas.microsoft.com/office/powerpoint/2010/main" spd="slow" advTm="10000">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3588" y="221892"/>
            <a:ext cx="3238500" cy="2501900"/>
          </a:xfrm>
          <a:prstGeom prst="rect">
            <a:avLst/>
          </a:prstGeom>
        </p:spPr>
      </p:pic>
      <p:pic>
        <p:nvPicPr>
          <p:cNvPr id="6" name="Picture 5"/>
          <p:cNvPicPr>
            <a:picLocks noChangeAspect="1"/>
          </p:cNvPicPr>
          <p:nvPr/>
        </p:nvPicPr>
        <p:blipFill>
          <a:blip r:embed="rId3"/>
          <a:stretch>
            <a:fillRect/>
          </a:stretch>
        </p:blipFill>
        <p:spPr>
          <a:xfrm>
            <a:off x="5512495" y="259992"/>
            <a:ext cx="3289300" cy="2463800"/>
          </a:xfrm>
          <a:prstGeom prst="rect">
            <a:avLst/>
          </a:prstGeom>
        </p:spPr>
      </p:pic>
      <p:pic>
        <p:nvPicPr>
          <p:cNvPr id="7" name="Picture 6"/>
          <p:cNvPicPr>
            <a:picLocks noChangeAspect="1"/>
          </p:cNvPicPr>
          <p:nvPr/>
        </p:nvPicPr>
        <p:blipFill>
          <a:blip r:embed="rId4"/>
          <a:stretch>
            <a:fillRect/>
          </a:stretch>
        </p:blipFill>
        <p:spPr>
          <a:xfrm>
            <a:off x="303588" y="3967320"/>
            <a:ext cx="3238500" cy="2414916"/>
          </a:xfrm>
          <a:prstGeom prst="rect">
            <a:avLst/>
          </a:prstGeom>
        </p:spPr>
      </p:pic>
      <p:pic>
        <p:nvPicPr>
          <p:cNvPr id="8" name="Picture 7"/>
          <p:cNvPicPr>
            <a:picLocks noChangeAspect="1"/>
          </p:cNvPicPr>
          <p:nvPr/>
        </p:nvPicPr>
        <p:blipFill>
          <a:blip r:embed="rId5"/>
          <a:stretch>
            <a:fillRect/>
          </a:stretch>
        </p:blipFill>
        <p:spPr>
          <a:xfrm>
            <a:off x="5512495" y="3967320"/>
            <a:ext cx="3289300" cy="2463800"/>
          </a:xfrm>
          <a:prstGeom prst="rect">
            <a:avLst/>
          </a:prstGeom>
        </p:spPr>
      </p:pic>
      <p:pic>
        <p:nvPicPr>
          <p:cNvPr id="9" name="Picture 8"/>
          <p:cNvPicPr>
            <a:picLocks noChangeAspect="1"/>
          </p:cNvPicPr>
          <p:nvPr/>
        </p:nvPicPr>
        <p:blipFill>
          <a:blip r:embed="rId6"/>
          <a:stretch>
            <a:fillRect/>
          </a:stretch>
        </p:blipFill>
        <p:spPr>
          <a:xfrm>
            <a:off x="2984500" y="2146300"/>
            <a:ext cx="3175000" cy="2565400"/>
          </a:xfrm>
          <a:prstGeom prst="rect">
            <a:avLst/>
          </a:prstGeom>
        </p:spPr>
      </p:pic>
    </p:spTree>
    <p:extLst>
      <p:ext uri="{BB962C8B-B14F-4D97-AF65-F5344CB8AC3E}">
        <p14:creationId xmlns:p14="http://schemas.microsoft.com/office/powerpoint/2010/main" val="2187997957"/>
      </p:ext>
    </p:extLst>
  </p:cSld>
  <p:clrMapOvr>
    <a:masterClrMapping/>
  </p:clrMapOvr>
  <mc:AlternateContent xmlns:mc="http://schemas.openxmlformats.org/markup-compatibility/2006" xmlns:p14="http://schemas.microsoft.com/office/powerpoint/2010/main">
    <mc:Choice Requires="p14">
      <p:transition spd="slow" p14:dur="1100" advTm="6000">
        <p14:switch dir="r"/>
      </p:transition>
    </mc:Choice>
    <mc:Fallback xmlns="">
      <p:transition xmlns:p14="http://schemas.microsoft.com/office/powerpoint/2010/main" spd="slow" advTm="6000">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327</TotalTime>
  <Words>660</Words>
  <Application>Microsoft Macintosh PowerPoint</Application>
  <PresentationFormat>On-screen Show (4:3)</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Habitat</vt:lpstr>
      <vt:lpstr>Aborigine Culture</vt:lpstr>
      <vt:lpstr>History</vt:lpstr>
      <vt:lpstr>History</vt:lpstr>
      <vt:lpstr>Music</vt:lpstr>
      <vt:lpstr>Music</vt:lpstr>
      <vt:lpstr>Art</vt:lpstr>
      <vt:lpstr>Art</vt:lpstr>
      <vt:lpstr>Art</vt:lpstr>
      <vt:lpstr>PowerPoint Presentation</vt:lpstr>
      <vt:lpstr>Folklore</vt:lpstr>
      <vt:lpstr>PowerPoint Presentation</vt:lpstr>
      <vt:lpstr>Folklore</vt:lpstr>
      <vt:lpstr>Today’s Aborigines</vt:lpstr>
      <vt:lpstr>Today’s Aborigines</vt:lpstr>
      <vt:lpstr>Today’s Aborigines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Aborigine Culture</dc:title>
  <dc:creator>Scott Stoudt</dc:creator>
  <cp:lastModifiedBy>Scott Stoudt</cp:lastModifiedBy>
  <cp:revision>18</cp:revision>
  <dcterms:created xsi:type="dcterms:W3CDTF">2014-05-17T22:44:41Z</dcterms:created>
  <dcterms:modified xsi:type="dcterms:W3CDTF">2014-05-18T19:15:41Z</dcterms:modified>
</cp:coreProperties>
</file>