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ascadia Mono" panose="020B0609020000020004" pitchFamily="49"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0D0D0D"/>
                </a:solidFill>
                <a:effectLst/>
                <a:highlight>
                  <a:srgbClr val="FFFFFF"/>
                </a:highlight>
                <a:latin typeface="Segoe UI" panose="020B0502040204020203" pitchFamily="34" charset="0"/>
                <a:ea typeface="Calibri" panose="020F0502020204030204" pitchFamily="34" charset="0"/>
              </a:rPr>
              <a:t>Welcome to our presentation on Security Policy for Green Pace. My name is Steven Stutts, and I will be guiding you through our comprehensive security policy designed to bolster our defense-in-depth strategy and protect our systems and data from various threats.</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Here is the second unit test case, </a:t>
            </a:r>
            <a:r>
              <a:rPr lang="en-US" b="0" i="0" dirty="0">
                <a:solidFill>
                  <a:srgbClr val="0D0D0D"/>
                </a:solidFill>
                <a:effectLst/>
                <a:highlight>
                  <a:srgbClr val="FFFFFF"/>
                </a:highlight>
                <a:latin typeface="Söhne"/>
              </a:rPr>
              <a:t>This unit test checks the state of a newly created collection, ensuring it is empty. The first assertion, </a:t>
            </a:r>
            <a:r>
              <a:rPr lang="en-US" dirty="0"/>
              <a:t>ASSERT_TRUE(collection-&gt;empty())</a:t>
            </a:r>
            <a:r>
              <a:rPr lang="en-US" b="0" i="0" dirty="0">
                <a:solidFill>
                  <a:srgbClr val="0D0D0D"/>
                </a:solidFill>
                <a:effectLst/>
                <a:highlight>
                  <a:srgbClr val="FFFFFF"/>
                </a:highlight>
                <a:latin typeface="Söhne"/>
              </a:rPr>
              <a:t>, confirms that the </a:t>
            </a:r>
            <a:r>
              <a:rPr lang="en-US" dirty="0"/>
              <a:t>empty</a:t>
            </a:r>
            <a:r>
              <a:rPr lang="en-US" b="0" i="0" dirty="0">
                <a:solidFill>
                  <a:srgbClr val="0D0D0D"/>
                </a:solidFill>
                <a:effectLst/>
                <a:highlight>
                  <a:srgbClr val="FFFFFF"/>
                </a:highlight>
                <a:latin typeface="Söhne"/>
              </a:rPr>
              <a:t> method returns </a:t>
            </a:r>
            <a:r>
              <a:rPr lang="en-US" dirty="0"/>
              <a:t>true</a:t>
            </a:r>
            <a:r>
              <a:rPr lang="en-US" b="0" i="0" dirty="0">
                <a:solidFill>
                  <a:srgbClr val="0D0D0D"/>
                </a:solidFill>
                <a:effectLst/>
                <a:highlight>
                  <a:srgbClr val="FFFFFF"/>
                </a:highlight>
                <a:latin typeface="Söhne"/>
              </a:rPr>
              <a:t>, indicating no elements are in the collection. The second assertion, </a:t>
            </a:r>
            <a:r>
              <a:rPr lang="en-US" dirty="0"/>
              <a:t>ASSERT_EQ(collection-&gt;size(), 0)</a:t>
            </a:r>
            <a:r>
              <a:rPr lang="en-US" b="0" i="0" dirty="0">
                <a:solidFill>
                  <a:srgbClr val="0D0D0D"/>
                </a:solidFill>
                <a:effectLst/>
                <a:highlight>
                  <a:srgbClr val="FFFFFF"/>
                </a:highlight>
                <a:latin typeface="Söhne"/>
              </a:rPr>
              <a:t>, checks that the size of the collection is zero, which is another way to validate that the collection contains no elements. If both assertions pass, it confirms the collection is indeed empty at the time of creation.</a:t>
            </a:r>
            <a:endParaRPr lang="en-US" dirty="0"/>
          </a:p>
          <a:p>
            <a:endParaRPr lang="en-US" dirty="0"/>
          </a:p>
        </p:txBody>
      </p:sp>
    </p:spTree>
    <p:extLst>
      <p:ext uri="{BB962C8B-B14F-4D97-AF65-F5344CB8AC3E}">
        <p14:creationId xmlns:p14="http://schemas.microsoft.com/office/powerpoint/2010/main" val="113909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Here is the third unit test case, </a:t>
            </a:r>
            <a:r>
              <a:rPr lang="en-US" b="0" i="0" dirty="0">
                <a:solidFill>
                  <a:srgbClr val="0D0D0D"/>
                </a:solidFill>
                <a:effectLst/>
                <a:highlight>
                  <a:srgbClr val="FFFFFF"/>
                </a:highlight>
                <a:latin typeface="Söhne"/>
              </a:rPr>
              <a:t>This code snippet is a unit test that validates whether a single item can be added to an initially empty collection. The test performs two checks:</a:t>
            </a:r>
          </a:p>
          <a:p>
            <a:pPr algn="l">
              <a:buFont typeface="+mj-lt"/>
              <a:buAutoNum type="arabicPeriod"/>
            </a:pPr>
            <a:r>
              <a:rPr lang="en-US" b="0" i="0" dirty="0">
                <a:solidFill>
                  <a:srgbClr val="0D0D0D"/>
                </a:solidFill>
                <a:effectLst/>
                <a:highlight>
                  <a:srgbClr val="FFFFFF"/>
                </a:highlight>
                <a:latin typeface="Söhne"/>
              </a:rPr>
              <a:t>ASSERT_FALSE(collection-&gt;empty()); verifies that after adding an item, the collection is no longer empty.</a:t>
            </a:r>
          </a:p>
          <a:p>
            <a:pPr algn="l">
              <a:buFont typeface="+mj-lt"/>
              <a:buAutoNum type="arabicPeriod"/>
            </a:pPr>
            <a:r>
              <a:rPr lang="en-US" b="0" i="0" dirty="0">
                <a:solidFill>
                  <a:srgbClr val="0D0D0D"/>
                </a:solidFill>
                <a:effectLst/>
                <a:highlight>
                  <a:srgbClr val="FFFFFF"/>
                </a:highlight>
                <a:latin typeface="Söhne"/>
              </a:rPr>
              <a:t>ASSERT_EQ(collection-&gt;size(), 1); confirms that the size of the collection is exactly one, indicating that the addition was successful.</a:t>
            </a:r>
          </a:p>
          <a:p>
            <a:pPr algn="l"/>
            <a:r>
              <a:rPr lang="en-US" b="0" i="0" dirty="0">
                <a:solidFill>
                  <a:srgbClr val="0D0D0D"/>
                </a:solidFill>
                <a:effectLst/>
                <a:highlight>
                  <a:srgbClr val="FFFFFF"/>
                </a:highlight>
                <a:latin typeface="Söhne"/>
              </a:rPr>
              <a:t>Together, these assertions ensure that the collection's state changes as expected when a new item is introduced.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p>
        </p:txBody>
      </p:sp>
    </p:spTree>
    <p:extLst>
      <p:ext uri="{BB962C8B-B14F-4D97-AF65-F5344CB8AC3E}">
        <p14:creationId xmlns:p14="http://schemas.microsoft.com/office/powerpoint/2010/main" val="103052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Here is the fourth unit test case, </a:t>
            </a:r>
            <a:r>
              <a:rPr lang="en-US" b="0" i="0" dirty="0">
                <a:solidFill>
                  <a:srgbClr val="0D0D0D"/>
                </a:solidFill>
                <a:effectLst/>
                <a:highlight>
                  <a:srgbClr val="FFFFFF"/>
                </a:highlight>
                <a:latin typeface="Söhne"/>
              </a:rPr>
              <a:t>This unit test is designed to confirm that five values can be successfully added to a collection. The </a:t>
            </a:r>
            <a:r>
              <a:rPr lang="en-US" dirty="0" err="1"/>
              <a:t>add_entries</a:t>
            </a:r>
            <a:r>
              <a:rPr lang="en-US" dirty="0"/>
              <a:t>(5)</a:t>
            </a:r>
            <a:r>
              <a:rPr lang="en-US" b="0" i="0" dirty="0">
                <a:solidFill>
                  <a:srgbClr val="0D0D0D"/>
                </a:solidFill>
                <a:effectLst/>
                <a:highlight>
                  <a:srgbClr val="FFFFFF"/>
                </a:highlight>
                <a:latin typeface="Söhne"/>
              </a:rPr>
              <a:t> call is assumed to add five elements, and the </a:t>
            </a:r>
            <a:r>
              <a:rPr lang="en-US" dirty="0"/>
              <a:t>ASSERT_EQ</a:t>
            </a:r>
            <a:r>
              <a:rPr lang="en-US" b="0" i="0" dirty="0">
                <a:solidFill>
                  <a:srgbClr val="0D0D0D"/>
                </a:solidFill>
                <a:effectLst/>
                <a:highlight>
                  <a:srgbClr val="FFFFFF"/>
                </a:highlight>
                <a:latin typeface="Söhne"/>
              </a:rPr>
              <a:t> assertion checks if the size of the collection has become 5, as expected after the addition. If the size is indeed 5, the test passes, indicating that the collection can correctly handle multiple additions.</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endParaRPr lang="en-US" dirty="0"/>
          </a:p>
        </p:txBody>
      </p:sp>
    </p:spTree>
    <p:extLst>
      <p:ext uri="{BB962C8B-B14F-4D97-AF65-F5344CB8AC3E}">
        <p14:creationId xmlns:p14="http://schemas.microsoft.com/office/powerpoint/2010/main" val="326712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Here is the fifth and final unit test case, this test case </a:t>
            </a:r>
            <a:r>
              <a:rPr lang="en-US" b="0" i="0" dirty="0">
                <a:solidFill>
                  <a:srgbClr val="0D0D0D"/>
                </a:solidFill>
                <a:effectLst/>
                <a:highlight>
                  <a:srgbClr val="FFFFFF"/>
                </a:highlight>
                <a:latin typeface="Söhne"/>
              </a:rPr>
              <a:t>checks if five elements can be added to a collection. The </a:t>
            </a:r>
            <a:r>
              <a:rPr lang="en-US" dirty="0" err="1"/>
              <a:t>add_entries</a:t>
            </a:r>
            <a:r>
              <a:rPr lang="en-US" dirty="0"/>
              <a:t>(5)</a:t>
            </a:r>
            <a:r>
              <a:rPr lang="en-US" b="0" i="0" dirty="0">
                <a:solidFill>
                  <a:srgbClr val="0D0D0D"/>
                </a:solidFill>
                <a:effectLst/>
                <a:highlight>
                  <a:srgbClr val="FFFFFF"/>
                </a:highlight>
                <a:latin typeface="Söhne"/>
              </a:rPr>
              <a:t> function is called to insert five elements. After insertion, the test asserts that the size of the collection is exactly five using </a:t>
            </a:r>
            <a:r>
              <a:rPr lang="en-US" dirty="0"/>
              <a:t>ASSERT_EQ</a:t>
            </a:r>
            <a:r>
              <a:rPr lang="en-US" b="0" i="0" dirty="0">
                <a:solidFill>
                  <a:srgbClr val="0D0D0D"/>
                </a:solidFill>
                <a:effectLst/>
                <a:highlight>
                  <a:srgbClr val="FFFFFF"/>
                </a:highlight>
                <a:latin typeface="Söhne"/>
              </a:rPr>
              <a:t>, confirming that the collection now correctly contains five elements.</a:t>
            </a:r>
            <a:endParaRPr lang="en-US" dirty="0"/>
          </a:p>
          <a:p>
            <a:endParaRPr lang="en-US" dirty="0"/>
          </a:p>
        </p:txBody>
      </p:sp>
    </p:spTree>
    <p:extLst>
      <p:ext uri="{BB962C8B-B14F-4D97-AF65-F5344CB8AC3E}">
        <p14:creationId xmlns:p14="http://schemas.microsoft.com/office/powerpoint/2010/main" val="125879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Our Automation Summary showcases how security tools are integrated into our DevSecOps workflow. From design to production, every stage incorporates automated security checks to maintain a consistent security posture."</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200000"/>
              </a:lnSpc>
              <a:spcBef>
                <a:spcPts val="0"/>
              </a:spcBef>
              <a:spcAft>
                <a:spcPts val="0"/>
              </a:spcAft>
              <a:buSzPts val="1000"/>
              <a:buFont typeface="Symbol" panose="05050102010706020507" pitchFamily="18" charset="2"/>
              <a:buChar char=""/>
              <a:tabLst>
                <a:tab pos="457200" algn="l"/>
              </a:tabLst>
            </a:pPr>
            <a:r>
              <a:rPr lang="en-US" sz="180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DevSecOps Integration:</a:t>
            </a:r>
            <a:r>
              <a:rPr lang="en-US" sz="1800" kern="0" dirty="0">
                <a:solidFill>
                  <a:srgbClr val="565A5C"/>
                </a:solidFill>
                <a:effectLst/>
                <a:latin typeface="Times New Roman" panose="02020603050405020304" pitchFamily="18" charset="0"/>
                <a:ea typeface="Times New Roman" panose="02020603050405020304" pitchFamily="18" charset="0"/>
              </a:rPr>
              <a:t> "Automation is embedded in every stage of our development cycle. From initial design to deployment, tools like static code analyzers, dependency checkers, and automated penetration testing suites are integral."</a:t>
            </a:r>
            <a:endParaRPr lang="en-US" sz="1800" kern="100" dirty="0">
              <a:solidFill>
                <a:srgbClr val="565A5C"/>
              </a:solidFill>
              <a:effectLst/>
              <a:latin typeface="Times New Roman" panose="02020603050405020304" pitchFamily="18" charset="0"/>
              <a:ea typeface="Aptos" panose="020B0004020202020204" pitchFamily="34" charset="0"/>
            </a:endParaRPr>
          </a:p>
          <a:p>
            <a:pPr marL="342900" marR="0" lvl="0" indent="-342900">
              <a:lnSpc>
                <a:spcPct val="200000"/>
              </a:lnSpc>
              <a:spcBef>
                <a:spcPts val="0"/>
              </a:spcBef>
              <a:spcAft>
                <a:spcPts val="0"/>
              </a:spcAft>
              <a:buSzPts val="1000"/>
              <a:buFont typeface="Symbol" panose="05050102010706020507" pitchFamily="18" charset="2"/>
              <a:buChar char=""/>
              <a:tabLst>
                <a:tab pos="457200" algn="l"/>
              </a:tabLst>
            </a:pPr>
            <a:r>
              <a:rPr lang="en-US" sz="180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Security Tool Placement:</a:t>
            </a:r>
            <a:r>
              <a:rPr lang="en-US" sz="1800" kern="0" dirty="0">
                <a:solidFill>
                  <a:srgbClr val="565A5C"/>
                </a:solidFill>
                <a:effectLst/>
                <a:latin typeface="Times New Roman" panose="02020603050405020304" pitchFamily="18" charset="0"/>
                <a:ea typeface="Times New Roman" panose="02020603050405020304" pitchFamily="18" charset="0"/>
              </a:rPr>
              <a:t> "Tools such as SonarQube are integrated post-commit to check for vulnerabilities before merging code, ensuring only secure code progresses through the pipeline."</a:t>
            </a:r>
            <a:endParaRPr lang="en-US" sz="1800" kern="100" dirty="0">
              <a:solidFill>
                <a:srgbClr val="565A5C"/>
              </a:solidFill>
              <a:effectLst/>
              <a:latin typeface="Times New Roman" panose="02020603050405020304" pitchFamily="18" charset="0"/>
              <a:ea typeface="Aptos" panose="020B0004020202020204" pitchFamily="34" charset="0"/>
            </a:endParaRP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Assessing the benefits and risks is about understanding the trade-offs of acting now versus delaying action. Immediate implementation of our security policies mitigates risks promptly, while delay could lead to increased vulnerabilities and potential breaches.</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Our recommendations slide provides insights into the current gaps in our security policy and future improvements. By continuously updating our practices, we can stay ahead of threats and maintain a strong security framework.</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As we conclude, we reflect on the importance of ongoing security policy updates and the adoption of new standards. Continuous improvement is essential to stay resilient against emerging threats and to align with industry best practices.</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pPr>
            <a:r>
              <a:rPr lang="en-US" sz="1800" dirty="0">
                <a:solidFill>
                  <a:srgbClr val="0D0D0D"/>
                </a:solidFill>
                <a:effectLst/>
                <a:highlight>
                  <a:srgbClr val="FFFFFF"/>
                </a:highlight>
                <a:latin typeface="Segoe UI" panose="020B0502040204020203" pitchFamily="34" charset="0"/>
                <a:ea typeface="Calibri" panose="020F0502020204030204" pitchFamily="34" charset="0"/>
              </a:rPr>
              <a:t>Thank you for your attention. For further details on our sources and references, please consult this slide where we have listed them following the APA format. If you have any questions or require more information, please consult these references. Thank you.</a:t>
            </a: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0D0D0D"/>
                </a:solidFill>
                <a:effectLst/>
                <a:highlight>
                  <a:srgbClr val="FFFFFF"/>
                </a:highlight>
                <a:latin typeface="Segoe UI" panose="020B0502040204020203" pitchFamily="34" charset="0"/>
                <a:ea typeface="Calibri" panose="020F0502020204030204" pitchFamily="34" charset="0"/>
              </a:rPr>
              <a:t>Our security policy was instituted to address the evolving threats in the software development landscape. It is structured to integrate with our defense-in-depth approach, ensuring multiple security layers are in place to protect critical assets.</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0D0D0D"/>
                </a:solidFill>
                <a:effectLst/>
                <a:highlight>
                  <a:srgbClr val="FFFFFF"/>
                </a:highlight>
                <a:latin typeface="Segoe UI" panose="020B0502040204020203" pitchFamily="34" charset="0"/>
                <a:ea typeface="Calibri" panose="020F0502020204030204" pitchFamily="34" charset="0"/>
              </a:rPr>
              <a:t>This slide illustrates our Threats Matrix, summarizing the risks we've identified. We prioritize threats based on their severity, likelihood, and potential impact on our systems, guiding us to allocate resources effectively for mitigation.</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Here we outline the 10 core security principles that underpin our coding standards. Each principle is designed to minimize vulnerabilities and is mapped to specific coding standards to ensure they're ingrained in our development practices</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Our coding standards are prioritized to mitigate the most critical threats first. They range from input validation to secure session management, each playing a vital role in maintaining the security and integrity of our software.</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Encryption is a cornerstone of our security policy. We implement encryption at rest to protect stored data, in flight to secure data in transit, and in use to safeguard data during processing, ensuring end-to-end confidentiality and integrity.</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The Triple-A framework encapsulates Authentication, Authorization, and Accounting policies. Each policy is carefully crafted to ensure only authorized access to systems and data, with comprehensive logging for accountability and auditability.</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D0D0D"/>
                </a:solidFill>
                <a:effectLst/>
                <a:highlight>
                  <a:srgbClr val="FFFFFF"/>
                </a:highlight>
                <a:latin typeface="Söhne"/>
              </a:rPr>
              <a:t>Unit testing is integral to our quality assurance. Each unit test is meticulously designed to not only confirm functionality but also to test security aspects, ensuring our code is robust against various attack vectors.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first unit test case, </a:t>
            </a:r>
            <a:r>
              <a:rPr lang="en-US" b="0" i="0" dirty="0">
                <a:solidFill>
                  <a:srgbClr val="0D0D0D"/>
                </a:solidFill>
                <a:effectLst/>
                <a:highlight>
                  <a:srgbClr val="FFFFFF"/>
                </a:highlight>
                <a:latin typeface="Söhne"/>
              </a:rPr>
              <a:t>This unit test snippet is checking that a collection, likely managed by a smart pointer, is correctly initialized upon creation. The first assertion, </a:t>
            </a:r>
            <a:r>
              <a:rPr lang="en-US" dirty="0"/>
              <a:t>ASSERT_TRUE(collection)</a:t>
            </a:r>
            <a:r>
              <a:rPr lang="en-US" b="0" i="0" dirty="0">
                <a:solidFill>
                  <a:srgbClr val="0D0D0D"/>
                </a:solidFill>
                <a:effectLst/>
                <a:highlight>
                  <a:srgbClr val="FFFFFF"/>
                </a:highlight>
                <a:latin typeface="Söhne"/>
              </a:rPr>
              <a:t>, confirms that the smart pointer is indeed pointing to something, which implies initialization was successful. The second assertion, </a:t>
            </a:r>
            <a:r>
              <a:rPr lang="en-US" dirty="0"/>
              <a:t>ASSERT_NE(</a:t>
            </a:r>
            <a:r>
              <a:rPr lang="en-US" dirty="0" err="1"/>
              <a:t>collection.get</a:t>
            </a:r>
            <a:r>
              <a:rPr lang="en-US" dirty="0"/>
              <a:t>(), </a:t>
            </a:r>
            <a:r>
              <a:rPr lang="en-US" dirty="0" err="1"/>
              <a:t>nullptr</a:t>
            </a:r>
            <a:r>
              <a:rPr lang="en-US" dirty="0"/>
              <a:t>)</a:t>
            </a:r>
            <a:r>
              <a:rPr lang="en-US" b="0" i="0" dirty="0">
                <a:solidFill>
                  <a:srgbClr val="0D0D0D"/>
                </a:solidFill>
                <a:effectLst/>
                <a:highlight>
                  <a:srgbClr val="FFFFFF"/>
                </a:highlight>
                <a:latin typeface="Söhne"/>
              </a:rPr>
              <a:t>, ensures that the smart pointer is not null, confirming the underlying collection object exists. Both assertions passing means the smart pointer is valid and ready for use.</a:t>
            </a:r>
            <a:endParaRPr lang="en-US" dirty="0"/>
          </a:p>
        </p:txBody>
      </p:sp>
    </p:spTree>
    <p:extLst>
      <p:ext uri="{BB962C8B-B14F-4D97-AF65-F5344CB8AC3E}">
        <p14:creationId xmlns:p14="http://schemas.microsoft.com/office/powerpoint/2010/main" val="2972287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top-ten/" TargetMode="External"/><Relationship Id="rId5" Type="http://schemas.openxmlformats.org/officeDocument/2006/relationships/hyperlink" Target="https://www.nist.gov/cyberframework" TargetMode="External"/><Relationship Id="rId4" Type="http://schemas.openxmlformats.org/officeDocument/2006/relationships/hyperlink" Target="https://example.com/cryptograph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emf"/><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Steven Stutts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5">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4" name="whoosh.wav"/>
          </p:stSnd>
        </p:sndAc>
      </p:transition>
    </mc:Choice>
    <mc:Fallback>
      <p:transition spd="slow">
        <p:split orient="vert"/>
        <p:sndAc>
          <p:stSnd>
            <p:snd r:embed="rId4" name="whoo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3826-3E15-46E8-1666-5F05232EB0F3}"/>
              </a:ext>
            </a:extLst>
          </p:cNvPr>
          <p:cNvSpPr>
            <a:spLocks noGrp="1"/>
          </p:cNvSpPr>
          <p:nvPr>
            <p:ph type="title"/>
          </p:nvPr>
        </p:nvSpPr>
        <p:spPr/>
        <p:txBody>
          <a:bodyPr/>
          <a:lstStyle/>
          <a:p>
            <a:r>
              <a:rPr lang="en-US" dirty="0"/>
              <a:t>Unit Testing Case 2</a:t>
            </a:r>
          </a:p>
        </p:txBody>
      </p:sp>
      <p:sp>
        <p:nvSpPr>
          <p:cNvPr id="3" name="TextBox 2">
            <a:extLst>
              <a:ext uri="{FF2B5EF4-FFF2-40B4-BE49-F238E27FC236}">
                <a16:creationId xmlns:a16="http://schemas.microsoft.com/office/drawing/2014/main" id="{CE2C0387-C173-093D-0996-1583174095BB}"/>
              </a:ext>
            </a:extLst>
          </p:cNvPr>
          <p:cNvSpPr txBox="1"/>
          <p:nvPr/>
        </p:nvSpPr>
        <p:spPr>
          <a:xfrm>
            <a:off x="821267" y="2971799"/>
            <a:ext cx="9643533" cy="1477328"/>
          </a:xfrm>
          <a:prstGeom prst="rect">
            <a:avLst/>
          </a:prstGeom>
          <a:solidFill>
            <a:schemeClr val="bg1"/>
          </a:solidFill>
        </p:spPr>
        <p:txBody>
          <a:bodyPr wrap="square" rtlCol="0">
            <a:spAutoFit/>
          </a:bodyPr>
          <a:lstStyle/>
          <a:p>
            <a:r>
              <a:rPr lang="en-US" sz="1800" dirty="0">
                <a:solidFill>
                  <a:srgbClr val="008000"/>
                </a:solidFill>
                <a:latin typeface="Cascadia Mono" panose="020B0609020000020004" pitchFamily="49" charset="0"/>
              </a:rPr>
              <a:t>// Verify that a new collection is empty</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TEST_F</a:t>
            </a:r>
            <a:r>
              <a:rPr lang="en-US" sz="1800" dirty="0">
                <a:solidFill>
                  <a:srgbClr val="000000"/>
                </a:solidFill>
                <a:latin typeface="Cascadia Mono" panose="020B0609020000020004" pitchFamily="49" charset="0"/>
              </a:rPr>
              <a:t>(</a:t>
            </a:r>
            <a:r>
              <a:rPr lang="en-US" sz="1800" dirty="0" err="1">
                <a:solidFill>
                  <a:srgbClr val="2B91AF"/>
                </a:solidFill>
                <a:latin typeface="Cascadia Mono" panose="020B0609020000020004" pitchFamily="49" charset="0"/>
              </a:rPr>
              <a:t>CollectionTest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IsEmptyOnCreate</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ASSERT_TRUE</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empty());</a:t>
            </a: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ASSERT_EQ</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size(), 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62917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6C1-DF97-722F-90E0-AAB3A7063A06}"/>
              </a:ext>
            </a:extLst>
          </p:cNvPr>
          <p:cNvSpPr>
            <a:spLocks noGrp="1"/>
          </p:cNvSpPr>
          <p:nvPr>
            <p:ph type="title"/>
          </p:nvPr>
        </p:nvSpPr>
        <p:spPr/>
        <p:txBody>
          <a:bodyPr/>
          <a:lstStyle/>
          <a:p>
            <a:r>
              <a:rPr lang="en-US" dirty="0"/>
              <a:t>Unit Testing Case 3</a:t>
            </a:r>
          </a:p>
        </p:txBody>
      </p:sp>
      <p:sp>
        <p:nvSpPr>
          <p:cNvPr id="4" name="TextBox 3">
            <a:extLst>
              <a:ext uri="{FF2B5EF4-FFF2-40B4-BE49-F238E27FC236}">
                <a16:creationId xmlns:a16="http://schemas.microsoft.com/office/drawing/2014/main" id="{A6D8CCA4-EF92-51B0-76BD-4BD16A31D917}"/>
              </a:ext>
            </a:extLst>
          </p:cNvPr>
          <p:cNvSpPr txBox="1"/>
          <p:nvPr/>
        </p:nvSpPr>
        <p:spPr>
          <a:xfrm>
            <a:off x="1405466" y="2328334"/>
            <a:ext cx="9618134" cy="2065866"/>
          </a:xfrm>
          <a:prstGeom prst="rect">
            <a:avLst/>
          </a:prstGeom>
          <a:solidFill>
            <a:schemeClr val="bg1"/>
          </a:solidFill>
        </p:spPr>
        <p:txBody>
          <a:bodyPr wrap="square" rtlCol="0">
            <a:spAutoFit/>
          </a:bodyPr>
          <a:lstStyle/>
          <a:p>
            <a:r>
              <a:rPr lang="en-US" sz="1800" dirty="0">
                <a:solidFill>
                  <a:srgbClr val="008000"/>
                </a:solidFill>
                <a:latin typeface="Cascadia Mono" panose="020B0609020000020004" pitchFamily="49" charset="0"/>
              </a:rPr>
              <a:t>// Test adding a single value to an empty collection</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TEST_F</a:t>
            </a:r>
            <a:r>
              <a:rPr lang="en-US" sz="1800" dirty="0">
                <a:solidFill>
                  <a:srgbClr val="000000"/>
                </a:solidFill>
                <a:latin typeface="Cascadia Mono" panose="020B0609020000020004" pitchFamily="49" charset="0"/>
              </a:rPr>
              <a:t>(</a:t>
            </a:r>
            <a:r>
              <a:rPr lang="en-US" sz="1800" dirty="0" err="1">
                <a:solidFill>
                  <a:srgbClr val="2B91AF"/>
                </a:solidFill>
                <a:latin typeface="Cascadia Mono" panose="020B0609020000020004" pitchFamily="49" charset="0"/>
              </a:rPr>
              <a:t>CollectionTest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CanAddToEmptyVector</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add_entries</a:t>
            </a:r>
            <a:r>
              <a:rPr lang="en-US" sz="1800" dirty="0">
                <a:solidFill>
                  <a:srgbClr val="000000"/>
                </a:solidFill>
                <a:latin typeface="Cascadia Mono" panose="020B0609020000020004" pitchFamily="49" charset="0"/>
              </a:rPr>
              <a:t>(1);  </a:t>
            </a:r>
            <a:r>
              <a:rPr lang="en-US" sz="1800" dirty="0">
                <a:solidFill>
                  <a:srgbClr val="008000"/>
                </a:solidFill>
                <a:latin typeface="Cascadia Mono" panose="020B0609020000020004" pitchFamily="49" charset="0"/>
              </a:rPr>
              <a:t>// Add a single entry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ASSERT_FALSE</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empty());  </a:t>
            </a:r>
            <a:r>
              <a:rPr lang="en-US" sz="1800" dirty="0">
                <a:solidFill>
                  <a:srgbClr val="008000"/>
                </a:solidFill>
                <a:latin typeface="Cascadia Mono" panose="020B0609020000020004" pitchFamily="49" charset="0"/>
              </a:rPr>
              <a:t>// Collection should not be empty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ASSERT_EQ</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size(), 1);  </a:t>
            </a:r>
            <a:r>
              <a:rPr lang="en-US" sz="1800" dirty="0">
                <a:solidFill>
                  <a:srgbClr val="008000"/>
                </a:solidFill>
                <a:latin typeface="Cascadia Mono" panose="020B0609020000020004" pitchFamily="49" charset="0"/>
              </a:rPr>
              <a:t>// Size should be 1</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84584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DC82-B248-1679-6EF2-D2C53F294F18}"/>
              </a:ext>
            </a:extLst>
          </p:cNvPr>
          <p:cNvSpPr>
            <a:spLocks noGrp="1"/>
          </p:cNvSpPr>
          <p:nvPr>
            <p:ph type="title"/>
          </p:nvPr>
        </p:nvSpPr>
        <p:spPr/>
        <p:txBody>
          <a:bodyPr/>
          <a:lstStyle/>
          <a:p>
            <a:r>
              <a:rPr lang="en-US" dirty="0"/>
              <a:t>Unit Testing Case 4</a:t>
            </a:r>
          </a:p>
        </p:txBody>
      </p:sp>
      <p:sp>
        <p:nvSpPr>
          <p:cNvPr id="3" name="TextBox 2">
            <a:extLst>
              <a:ext uri="{FF2B5EF4-FFF2-40B4-BE49-F238E27FC236}">
                <a16:creationId xmlns:a16="http://schemas.microsoft.com/office/drawing/2014/main" id="{C03B5C5B-DCFE-C930-8D3A-DD1973AC19F0}"/>
              </a:ext>
            </a:extLst>
          </p:cNvPr>
          <p:cNvSpPr txBox="1"/>
          <p:nvPr/>
        </p:nvSpPr>
        <p:spPr>
          <a:xfrm>
            <a:off x="1346201" y="2971799"/>
            <a:ext cx="9508066" cy="1477328"/>
          </a:xfrm>
          <a:prstGeom prst="rect">
            <a:avLst/>
          </a:prstGeom>
          <a:solidFill>
            <a:schemeClr val="bg1"/>
          </a:solidFill>
        </p:spPr>
        <p:txBody>
          <a:bodyPr wrap="square" rtlCol="0">
            <a:spAutoFit/>
          </a:bodyPr>
          <a:lstStyle/>
          <a:p>
            <a:r>
              <a:rPr lang="en-US" sz="1800" dirty="0">
                <a:solidFill>
                  <a:srgbClr val="008000"/>
                </a:solidFill>
                <a:latin typeface="Cascadia Mono" panose="020B0609020000020004" pitchFamily="49" charset="0"/>
              </a:rPr>
              <a:t>// Test adding five values to the collection</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TEST_F</a:t>
            </a:r>
            <a:r>
              <a:rPr lang="en-US" sz="1800" dirty="0">
                <a:solidFill>
                  <a:srgbClr val="000000"/>
                </a:solidFill>
                <a:latin typeface="Cascadia Mono" panose="020B0609020000020004" pitchFamily="49" charset="0"/>
              </a:rPr>
              <a:t>(</a:t>
            </a:r>
            <a:r>
              <a:rPr lang="en-US" sz="1800" dirty="0" err="1">
                <a:solidFill>
                  <a:srgbClr val="2B91AF"/>
                </a:solidFill>
                <a:latin typeface="Cascadia Mono" panose="020B0609020000020004" pitchFamily="49" charset="0"/>
              </a:rPr>
              <a:t>CollectionTest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CanAddFiveValuesToVector</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add_entries</a:t>
            </a:r>
            <a:r>
              <a:rPr lang="en-US" sz="1800" dirty="0">
                <a:solidFill>
                  <a:srgbClr val="000000"/>
                </a:solidFill>
                <a:latin typeface="Cascadia Mono" panose="020B0609020000020004" pitchFamily="49" charset="0"/>
              </a:rPr>
              <a:t>(5);  </a:t>
            </a:r>
            <a:r>
              <a:rPr lang="en-US" sz="1800" dirty="0">
                <a:solidFill>
                  <a:srgbClr val="008000"/>
                </a:solidFill>
                <a:latin typeface="Cascadia Mono" panose="020B0609020000020004" pitchFamily="49" charset="0"/>
              </a:rPr>
              <a:t>// Add five entries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ASSERT_EQ</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size(), 5);  </a:t>
            </a:r>
            <a:r>
              <a:rPr lang="en-US" sz="1800" dirty="0">
                <a:solidFill>
                  <a:srgbClr val="008000"/>
                </a:solidFill>
                <a:latin typeface="Cascadia Mono" panose="020B0609020000020004" pitchFamily="49" charset="0"/>
              </a:rPr>
              <a:t>// Size should be 5</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16319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1379-DCA4-80A7-7516-F87DAC4F378E}"/>
              </a:ext>
            </a:extLst>
          </p:cNvPr>
          <p:cNvSpPr>
            <a:spLocks noGrp="1"/>
          </p:cNvSpPr>
          <p:nvPr>
            <p:ph type="title"/>
          </p:nvPr>
        </p:nvSpPr>
        <p:spPr/>
        <p:txBody>
          <a:bodyPr/>
          <a:lstStyle/>
          <a:p>
            <a:r>
              <a:rPr lang="en-US" dirty="0"/>
              <a:t>Unit Testing Case 5</a:t>
            </a:r>
          </a:p>
        </p:txBody>
      </p:sp>
      <p:sp>
        <p:nvSpPr>
          <p:cNvPr id="3" name="TextBox 2">
            <a:extLst>
              <a:ext uri="{FF2B5EF4-FFF2-40B4-BE49-F238E27FC236}">
                <a16:creationId xmlns:a16="http://schemas.microsoft.com/office/drawing/2014/main" id="{B50696D3-E762-7BD7-E76B-290E3E461A86}"/>
              </a:ext>
            </a:extLst>
          </p:cNvPr>
          <p:cNvSpPr txBox="1"/>
          <p:nvPr/>
        </p:nvSpPr>
        <p:spPr>
          <a:xfrm>
            <a:off x="1955799" y="2971799"/>
            <a:ext cx="8322733" cy="1477328"/>
          </a:xfrm>
          <a:prstGeom prst="rect">
            <a:avLst/>
          </a:prstGeom>
          <a:solidFill>
            <a:schemeClr val="bg1"/>
          </a:solidFill>
        </p:spPr>
        <p:txBody>
          <a:bodyPr wrap="square" rtlCol="0">
            <a:spAutoFit/>
          </a:bodyPr>
          <a:lstStyle/>
          <a:p>
            <a:r>
              <a:rPr lang="en-US" sz="1800" dirty="0">
                <a:solidFill>
                  <a:srgbClr val="008000"/>
                </a:solidFill>
                <a:latin typeface="Cascadia Mono" panose="020B0609020000020004" pitchFamily="49" charset="0"/>
              </a:rPr>
              <a:t>// Test adding five values to the collection</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TEST_F</a:t>
            </a:r>
            <a:r>
              <a:rPr lang="en-US" sz="1800" dirty="0">
                <a:solidFill>
                  <a:srgbClr val="000000"/>
                </a:solidFill>
                <a:latin typeface="Cascadia Mono" panose="020B0609020000020004" pitchFamily="49" charset="0"/>
              </a:rPr>
              <a:t>(</a:t>
            </a:r>
            <a:r>
              <a:rPr lang="en-US" sz="1800" dirty="0" err="1">
                <a:solidFill>
                  <a:srgbClr val="2B91AF"/>
                </a:solidFill>
                <a:latin typeface="Cascadia Mono" panose="020B0609020000020004" pitchFamily="49" charset="0"/>
              </a:rPr>
              <a:t>CollectionTest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CanAddFiveValuesToVector</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add_entries</a:t>
            </a:r>
            <a:r>
              <a:rPr lang="en-US" sz="1800" dirty="0">
                <a:solidFill>
                  <a:srgbClr val="000000"/>
                </a:solidFill>
                <a:latin typeface="Cascadia Mono" panose="020B0609020000020004" pitchFamily="49" charset="0"/>
              </a:rPr>
              <a:t>(5);  </a:t>
            </a:r>
            <a:r>
              <a:rPr lang="en-US" sz="1800" dirty="0">
                <a:solidFill>
                  <a:srgbClr val="008000"/>
                </a:solidFill>
                <a:latin typeface="Cascadia Mono" panose="020B0609020000020004" pitchFamily="49" charset="0"/>
              </a:rPr>
              <a:t>// Add five entries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ASSERT_EQ</a:t>
            </a:r>
            <a:r>
              <a:rPr lang="en-US" sz="1800" dirty="0">
                <a:solidFill>
                  <a:srgbClr val="000000"/>
                </a:solidFill>
                <a:latin typeface="Cascadia Mono" panose="020B0609020000020004" pitchFamily="49" charset="0"/>
              </a:rPr>
              <a:t>(collection</a:t>
            </a:r>
            <a:r>
              <a:rPr lang="en-US" sz="1800" dirty="0">
                <a:solidFill>
                  <a:srgbClr val="008080"/>
                </a:solidFill>
                <a:latin typeface="Cascadia Mono" panose="020B0609020000020004" pitchFamily="49" charset="0"/>
              </a:rPr>
              <a:t>-&gt;</a:t>
            </a:r>
            <a:r>
              <a:rPr lang="en-US" sz="1800" dirty="0">
                <a:solidFill>
                  <a:srgbClr val="000000"/>
                </a:solidFill>
                <a:latin typeface="Cascadia Mono" panose="020B0609020000020004" pitchFamily="49" charset="0"/>
              </a:rPr>
              <a:t>size(), 5);  </a:t>
            </a:r>
            <a:r>
              <a:rPr lang="en-US" sz="1800" dirty="0">
                <a:solidFill>
                  <a:srgbClr val="008000"/>
                </a:solidFill>
                <a:latin typeface="Cascadia Mono" panose="020B0609020000020004" pitchFamily="49" charset="0"/>
              </a:rPr>
              <a:t>// Size should be 5</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22605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916774" y="-14156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1691480"/>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634067" y="-17542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706974" y="721360"/>
            <a:ext cx="10820400" cy="6136640"/>
          </a:xfrm>
          <a:prstGeom prst="rect">
            <a:avLst/>
          </a:prstGeom>
          <a:noFill/>
          <a:ln>
            <a:noFill/>
          </a:ln>
        </p:spPr>
        <p:txBody>
          <a:bodyPr spcFirstLastPara="1" wrap="square" lIns="91425" tIns="45700" rIns="91425" bIns="45700" anchor="t" anchorCtr="0">
            <a:normAutofit/>
          </a:bodyPr>
          <a:lstStyle/>
          <a:p>
            <a:pPr marL="457200" marR="0">
              <a:spcBef>
                <a:spcPts val="0"/>
              </a:spcBef>
              <a:spcAft>
                <a:spcPts val="0"/>
              </a:spcAft>
            </a:pPr>
            <a:r>
              <a:rPr lang="en-US" sz="1600" dirty="0">
                <a:effectLst/>
                <a:latin typeface="Calibri" panose="020F0502020204030204" pitchFamily="34" charset="0"/>
                <a:ea typeface="Calibri" panose="020F0502020204030204" pitchFamily="34" charset="0"/>
              </a:rPr>
              <a:t>Automation in the context of DevSecOps is about integrating security as a core part of the development and operations process. Using the provided DevSecOps diagram, automation should be applied at various stages of the cycle to enforce and comply with the defined security standards.</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Design</a:t>
            </a:r>
            <a:r>
              <a:rPr lang="en-US" sz="1600" dirty="0">
                <a:effectLst/>
                <a:latin typeface="Calibri" panose="020F0502020204030204" pitchFamily="34" charset="0"/>
                <a:ea typeface="Calibri" panose="020F0502020204030204" pitchFamily="34" charset="0"/>
              </a:rPr>
              <a:t>: Security test-driven design should be automated to ensure that security considerations are part of the initial build. This includes the integration of security-focused unit tests and the automation of code analysis tools that can detect vulnerabilities early.</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Build</a:t>
            </a:r>
            <a:r>
              <a:rPr lang="en-US" sz="1600" dirty="0">
                <a:effectLst/>
                <a:latin typeface="Calibri" panose="020F0502020204030204" pitchFamily="34" charset="0"/>
                <a:ea typeface="Calibri" panose="020F0502020204030204" pitchFamily="34" charset="0"/>
              </a:rPr>
              <a:t>: The build process should automatically include security checks, such as dependency checks for known vulnerabilities. Tools like OWASP Dependency-Check can be used here.</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Verify and Test</a:t>
            </a:r>
            <a:r>
              <a:rPr lang="en-US" sz="1600" dirty="0">
                <a:effectLst/>
                <a:latin typeface="Calibri" panose="020F0502020204030204" pitchFamily="34" charset="0"/>
                <a:ea typeface="Calibri" panose="020F0502020204030204" pitchFamily="34" charset="0"/>
              </a:rPr>
              <a:t>: Automated vulnerability scanning, and security testing should be part of the continuous integration pipeline. Upon each commit, code changes should trigger a series of automated security tests along with functional tests.</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Pre-production</a:t>
            </a:r>
            <a:r>
              <a:rPr lang="en-US" sz="1600" dirty="0">
                <a:effectLst/>
                <a:latin typeface="Calibri" panose="020F0502020204030204" pitchFamily="34" charset="0"/>
                <a:ea typeface="Calibri" panose="020F0502020204030204" pitchFamily="34" charset="0"/>
              </a:rPr>
              <a:t>: Before deployment, automated penetration testing tools can simulate attacks on the application to find any last-minute vulnerabilities.</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Transition and Health Check</a:t>
            </a:r>
            <a:r>
              <a:rPr lang="en-US" sz="1600" dirty="0">
                <a:effectLst/>
                <a:latin typeface="Calibri" panose="020F0502020204030204" pitchFamily="34" charset="0"/>
                <a:ea typeface="Calibri" panose="020F0502020204030204" pitchFamily="34" charset="0"/>
              </a:rPr>
              <a:t>: Automate the configuration and security settings of the deployment environment, ensuring that they meet predefined security standards.</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Production</a:t>
            </a:r>
            <a:r>
              <a:rPr lang="en-US" sz="1600" dirty="0">
                <a:effectLst/>
                <a:latin typeface="Calibri" panose="020F0502020204030204" pitchFamily="34" charset="0"/>
                <a:ea typeface="Calibri" panose="020F0502020204030204" pitchFamily="34" charset="0"/>
              </a:rPr>
              <a:t>: In production, automation should include monitoring tools that provide real-time alerts for any security issues. Additionally, automate the response to certain types of incidents, such as blocking IP addresses that are sources of an attack.</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Maintain and Stabilize</a:t>
            </a:r>
            <a:r>
              <a:rPr lang="en-US" sz="1600" dirty="0">
                <a:effectLst/>
                <a:latin typeface="Calibri" panose="020F0502020204030204" pitchFamily="34" charset="0"/>
                <a:ea typeface="Calibri" panose="020F0502020204030204" pitchFamily="34" charset="0"/>
              </a:rPr>
              <a:t>: Automated processes should compare current configurations against security baselines, ensuring that any drift is corrected, and that the system returns to a secure state after any incident.</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Monitor and Detect</a:t>
            </a:r>
            <a:r>
              <a:rPr lang="en-US" sz="1600" dirty="0">
                <a:effectLst/>
                <a:latin typeface="Calibri" panose="020F0502020204030204" pitchFamily="34" charset="0"/>
                <a:ea typeface="Calibri" panose="020F0502020204030204" pitchFamily="34" charset="0"/>
              </a:rPr>
              <a:t>: Automate the logging and analysis of security events using tools like SIEM (Security Information and Event Management), which can correlate data and identify potential security incidents.</a:t>
            </a:r>
          </a:p>
          <a:p>
            <a:pPr marL="342900" marR="0" lvl="0" indent="-342900">
              <a:spcBef>
                <a:spcPts val="0"/>
              </a:spcBef>
              <a:spcAft>
                <a:spcPts val="0"/>
              </a:spcAft>
              <a:tabLst>
                <a:tab pos="685800" algn="l"/>
              </a:tabLst>
            </a:pPr>
            <a:r>
              <a:rPr lang="en-US" sz="1600" b="1" dirty="0">
                <a:effectLst/>
                <a:latin typeface="Calibri" panose="020F0502020204030204" pitchFamily="34" charset="0"/>
                <a:ea typeface="Calibri" panose="020F0502020204030204" pitchFamily="34" charset="0"/>
              </a:rPr>
              <a:t>Respond</a:t>
            </a:r>
            <a:r>
              <a:rPr lang="en-US" sz="1600" dirty="0">
                <a:effectLst/>
                <a:latin typeface="Calibri" panose="020F0502020204030204" pitchFamily="34" charset="0"/>
                <a:ea typeface="Calibri" panose="020F0502020204030204" pitchFamily="34" charset="0"/>
              </a:rPr>
              <a:t>: Automating the response to detected threats is critical. This can include shutting down services, isolating affected systems, and—if necessary—triggering a rollback to a secure state.</a:t>
            </a:r>
          </a:p>
          <a:p>
            <a:pPr marL="685800" marR="0">
              <a:spcBef>
                <a:spcPts val="0"/>
              </a:spcBef>
              <a:spcAft>
                <a:spcPts val="0"/>
              </a:spcAft>
            </a:pPr>
            <a:r>
              <a:rPr lang="en-US" sz="1600" dirty="0">
                <a:effectLst/>
                <a:latin typeface="Calibri" panose="020F0502020204030204" pitchFamily="34" charset="0"/>
                <a:ea typeface="Calibri" panose="020F0502020204030204" pitchFamily="34" charset="0"/>
              </a:rPr>
              <a:t>By automating these aspects of the DevSecOps cycle, Green Pace ensures that security is not just a manual checklist item but a robust, integrated part of the entire development and operations workflow. This will minimize human error, provide rapid feedback on security issues, and maintain a strong security posture across all phases of application delivery.</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Benefits and Risks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Immediate Action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Benefits:</a:t>
            </a:r>
            <a:endParaRPr lang="en-US" b="0" i="0" dirty="0">
              <a:solidFill>
                <a:srgbClr val="0D0D0D"/>
              </a:solidFill>
              <a:effectLst/>
              <a:highlight>
                <a:srgbClr val="FFFFFF"/>
              </a:highlight>
              <a:latin typeface="Söhne"/>
            </a:endParaRP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Prevents Exploits</a:t>
            </a:r>
            <a:r>
              <a:rPr lang="en-US" b="0" i="0" dirty="0">
                <a:solidFill>
                  <a:srgbClr val="0D0D0D"/>
                </a:solidFill>
                <a:effectLst/>
                <a:highlight>
                  <a:srgbClr val="FFFFFF"/>
                </a:highlight>
                <a:latin typeface="Söhne"/>
              </a:rPr>
              <a:t>: Rapidly addresses vulnerabilities, reducing the window of opportunity for attackers.</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Enhances Trust</a:t>
            </a:r>
            <a:r>
              <a:rPr lang="en-US" b="0" i="0" dirty="0">
                <a:solidFill>
                  <a:srgbClr val="0D0D0D"/>
                </a:solidFill>
                <a:effectLst/>
                <a:highlight>
                  <a:srgbClr val="FFFFFF"/>
                </a:highlight>
                <a:latin typeface="Söhne"/>
              </a:rPr>
              <a:t>: Demonstrates commitment to security, boosting user and stakeholder confidence.</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Regulatory Compliance</a:t>
            </a:r>
            <a:r>
              <a:rPr lang="en-US" b="0" i="0" dirty="0">
                <a:solidFill>
                  <a:srgbClr val="0D0D0D"/>
                </a:solidFill>
                <a:effectLst/>
                <a:highlight>
                  <a:srgbClr val="FFFFFF"/>
                </a:highlight>
                <a:latin typeface="Söhne"/>
              </a:rPr>
              <a:t>: Meets security standards and legal requirements, avoiding penalties.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Risks:</a:t>
            </a:r>
            <a:endParaRPr lang="en-US" b="0" i="0" dirty="0">
              <a:solidFill>
                <a:srgbClr val="0D0D0D"/>
              </a:solidFill>
              <a:effectLst/>
              <a:highlight>
                <a:srgbClr val="FFFFFF"/>
              </a:highlight>
              <a:latin typeface="Söhne"/>
            </a:endParaRP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Resource Allocation</a:t>
            </a:r>
            <a:r>
              <a:rPr lang="en-US" b="0" i="0" dirty="0">
                <a:solidFill>
                  <a:srgbClr val="0D0D0D"/>
                </a:solidFill>
                <a:effectLst/>
                <a:highlight>
                  <a:srgbClr val="FFFFFF"/>
                </a:highlight>
                <a:latin typeface="Söhne"/>
              </a:rPr>
              <a:t>: May divert resources from other critical projects or operations.</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Potential Disruptions</a:t>
            </a:r>
            <a:r>
              <a:rPr lang="en-US" b="0" i="0" dirty="0">
                <a:solidFill>
                  <a:srgbClr val="0D0D0D"/>
                </a:solidFill>
                <a:effectLst/>
                <a:highlight>
                  <a:srgbClr val="FFFFFF"/>
                </a:highlight>
                <a:latin typeface="Söhne"/>
              </a:rPr>
              <a:t>: Quick fixes might lead to disruptions if not thoroughly tested.</a:t>
            </a:r>
          </a:p>
          <a:p>
            <a:pPr algn="l">
              <a:buFont typeface="Arial" panose="020B0604020202020204" pitchFamily="34" charset="0"/>
              <a:buChar char="•"/>
            </a:pPr>
            <a:r>
              <a:rPr lang="en-US" b="1" i="0" dirty="0">
                <a:solidFill>
                  <a:srgbClr val="0D0D0D"/>
                </a:solidFill>
                <a:effectLst/>
                <a:highlight>
                  <a:srgbClr val="FFFFFF"/>
                </a:highlight>
                <a:latin typeface="Söhne"/>
              </a:rPr>
              <a:t>Delayed Action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Benefits:</a:t>
            </a:r>
            <a:endParaRPr lang="en-US" b="0" i="0" dirty="0">
              <a:solidFill>
                <a:srgbClr val="0D0D0D"/>
              </a:solidFill>
              <a:effectLst/>
              <a:highlight>
                <a:srgbClr val="FFFFFF"/>
              </a:highlight>
              <a:latin typeface="Söhne"/>
            </a:endParaRP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Planned Approach</a:t>
            </a:r>
            <a:r>
              <a:rPr lang="en-US" b="0" i="0" dirty="0">
                <a:solidFill>
                  <a:srgbClr val="0D0D0D"/>
                </a:solidFill>
                <a:effectLst/>
                <a:highlight>
                  <a:srgbClr val="FFFFFF"/>
                </a:highlight>
                <a:latin typeface="Söhne"/>
              </a:rPr>
              <a:t>: Allows for comprehensive planning and testing, potentially reducing disruptions.</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Resource Management</a:t>
            </a:r>
            <a:r>
              <a:rPr lang="en-US" b="0" i="0" dirty="0">
                <a:solidFill>
                  <a:srgbClr val="0D0D0D"/>
                </a:solidFill>
                <a:effectLst/>
                <a:highlight>
                  <a:srgbClr val="FFFFFF"/>
                </a:highlight>
                <a:latin typeface="Söhne"/>
              </a:rPr>
              <a:t>: Provides time to allocate resources without immediate pressure, possibly integrating with regular update cycles.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Risks:</a:t>
            </a:r>
            <a:endParaRPr lang="en-US" b="0" i="0" dirty="0">
              <a:solidFill>
                <a:srgbClr val="0D0D0D"/>
              </a:solidFill>
              <a:effectLst/>
              <a:highlight>
                <a:srgbClr val="FFFFFF"/>
              </a:highlight>
              <a:latin typeface="Söhne"/>
            </a:endParaRP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Increased Vulnerability Window</a:t>
            </a:r>
            <a:r>
              <a:rPr lang="en-US" b="0" i="0" dirty="0">
                <a:solidFill>
                  <a:srgbClr val="0D0D0D"/>
                </a:solidFill>
                <a:effectLst/>
                <a:highlight>
                  <a:srgbClr val="FFFFFF"/>
                </a:highlight>
                <a:latin typeface="Söhne"/>
              </a:rPr>
              <a:t>: Delays in addressing issues extend the time systems remain vulnerable to attacks.</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Damage to Reputation</a:t>
            </a:r>
            <a:r>
              <a:rPr lang="en-US" b="0" i="0" dirty="0">
                <a:solidFill>
                  <a:srgbClr val="0D0D0D"/>
                </a:solidFill>
                <a:effectLst/>
                <a:highlight>
                  <a:srgbClr val="FFFFFF"/>
                </a:highlight>
                <a:latin typeface="Söhne"/>
              </a:rPr>
              <a:t>: Slow response can erode trust among users and stakeholders.</a:t>
            </a:r>
          </a:p>
          <a:p>
            <a:pPr marL="1143000" lvl="2" indent="-228600" algn="l">
              <a:buFont typeface="Arial" panose="020B0604020202020204" pitchFamily="34" charset="0"/>
              <a:buChar char="•"/>
            </a:pPr>
            <a:r>
              <a:rPr lang="en-US" b="1" i="0" dirty="0">
                <a:solidFill>
                  <a:srgbClr val="0D0D0D"/>
                </a:solidFill>
                <a:effectLst/>
                <a:highlight>
                  <a:srgbClr val="FFFFFF"/>
                </a:highlight>
                <a:latin typeface="Söhne"/>
              </a:rPr>
              <a:t>Legal and Compliance Risks</a:t>
            </a:r>
            <a:r>
              <a:rPr lang="en-US" b="0" i="0" dirty="0">
                <a:solidFill>
                  <a:srgbClr val="0D0D0D"/>
                </a:solidFill>
                <a:effectLst/>
                <a:highlight>
                  <a:srgbClr val="FFFFFF"/>
                </a:highlight>
                <a:latin typeface="Söhne"/>
              </a:rPr>
              <a:t>: Potential breaches of compliance leading to fines and legal repercussions.</a:t>
            </a:r>
          </a:p>
          <a:p>
            <a:pPr marL="0" lvl="0" indent="0" algn="l" rtl="0">
              <a:lnSpc>
                <a:spcPct val="90000"/>
              </a:lnSpc>
              <a:spcBef>
                <a:spcPts val="0"/>
              </a:spcBef>
              <a:spcAft>
                <a:spcPts val="0"/>
              </a:spcAft>
              <a:buClr>
                <a:schemeClr val="lt1"/>
              </a:buClr>
              <a:buSzPts val="2000"/>
              <a:buNone/>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800" b="1" i="0" dirty="0">
                <a:solidFill>
                  <a:srgbClr val="0D0D0D"/>
                </a:solidFill>
                <a:effectLst/>
                <a:highlight>
                  <a:srgbClr val="FFFFFF"/>
                </a:highlight>
                <a:latin typeface="Söhne"/>
              </a:rPr>
              <a:t>Risk Assessment</a:t>
            </a:r>
            <a:r>
              <a:rPr lang="en-US" sz="2800" b="0" i="0" dirty="0">
                <a:solidFill>
                  <a:srgbClr val="0D0D0D"/>
                </a:solidFill>
                <a:effectLst/>
                <a:highlight>
                  <a:srgbClr val="FFFFFF"/>
                </a:highlight>
                <a:latin typeface="Söhne"/>
              </a:rPr>
              <a:t>: Regularly assess the severity and impact of vulnerabilities to prioritize fixes.</a:t>
            </a:r>
          </a:p>
          <a:p>
            <a:pPr algn="l">
              <a:buFont typeface="Arial" panose="020B0604020202020204" pitchFamily="34" charset="0"/>
              <a:buChar char="•"/>
            </a:pPr>
            <a:r>
              <a:rPr lang="en-US" sz="2800" b="1" i="0" dirty="0">
                <a:solidFill>
                  <a:srgbClr val="0D0D0D"/>
                </a:solidFill>
                <a:effectLst/>
                <a:highlight>
                  <a:srgbClr val="FFFFFF"/>
                </a:highlight>
                <a:latin typeface="Söhne"/>
              </a:rPr>
              <a:t>Balanced Approach</a:t>
            </a:r>
            <a:r>
              <a:rPr lang="en-US" sz="2800" b="0" i="0" dirty="0">
                <a:solidFill>
                  <a:srgbClr val="0D0D0D"/>
                </a:solidFill>
                <a:effectLst/>
                <a:highlight>
                  <a:srgbClr val="FFFFFF"/>
                </a:highlight>
                <a:latin typeface="Söhne"/>
              </a:rPr>
              <a:t>: Combine immediate actions for critical vulnerabilities with planned updates for less critical issues.</a:t>
            </a:r>
          </a:p>
          <a:p>
            <a:pPr algn="l">
              <a:buFont typeface="Arial" panose="020B0604020202020204" pitchFamily="34" charset="0"/>
              <a:buChar char="•"/>
            </a:pPr>
            <a:r>
              <a:rPr lang="en-US" sz="2800" b="1" i="0" dirty="0">
                <a:solidFill>
                  <a:srgbClr val="0D0D0D"/>
                </a:solidFill>
                <a:effectLst/>
                <a:highlight>
                  <a:srgbClr val="FFFFFF"/>
                </a:highlight>
                <a:latin typeface="Söhne"/>
              </a:rPr>
              <a:t>Continuous Monitoring</a:t>
            </a:r>
            <a:r>
              <a:rPr lang="en-US" sz="2800" b="0" i="0" dirty="0">
                <a:solidFill>
                  <a:srgbClr val="0D0D0D"/>
                </a:solidFill>
                <a:effectLst/>
                <a:highlight>
                  <a:srgbClr val="FFFFFF"/>
                </a:highlight>
                <a:latin typeface="Söhne"/>
              </a:rPr>
              <a:t>: Implement and maintain monitoring systems to detect and address new vulnerabilities promptly.</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143934" y="2194560"/>
            <a:ext cx="11015134" cy="4587240"/>
          </a:xfrm>
          <a:prstGeom prst="rect">
            <a:avLst/>
          </a:prstGeom>
          <a:noFill/>
          <a:ln>
            <a:noFill/>
          </a:ln>
        </p:spPr>
        <p:txBody>
          <a:bodyPr spcFirstLastPara="1" wrap="square" lIns="91425" tIns="45700" rIns="91425" bIns="45700" anchor="t" anchorCtr="0">
            <a:normAutofit fontScale="70000" lnSpcReduction="20000"/>
          </a:bodyPr>
          <a:lstStyle/>
          <a:p>
            <a:pPr algn="l"/>
            <a:r>
              <a:rPr lang="en-US" sz="2600" b="0" i="0" dirty="0">
                <a:solidFill>
                  <a:srgbClr val="0D0D0D"/>
                </a:solidFill>
                <a:effectLst/>
                <a:highlight>
                  <a:srgbClr val="FFFFFF"/>
                </a:highlight>
                <a:latin typeface="Söhne"/>
              </a:rPr>
              <a:t>To prevent future problems, consider adopting the following standards:</a:t>
            </a:r>
          </a:p>
          <a:p>
            <a:pPr algn="l">
              <a:buFont typeface="+mj-lt"/>
              <a:buAutoNum type="arabicPeriod"/>
            </a:pPr>
            <a:r>
              <a:rPr lang="en-US" b="1" i="0" dirty="0">
                <a:solidFill>
                  <a:srgbClr val="0D0D0D"/>
                </a:solidFill>
                <a:effectLst/>
                <a:highlight>
                  <a:srgbClr val="FFFFFF"/>
                </a:highlight>
                <a:latin typeface="Söhne"/>
              </a:rPr>
              <a:t>Regular Security Audits</a:t>
            </a:r>
            <a:r>
              <a:rPr lang="en-US" b="0" i="0" dirty="0">
                <a:solidFill>
                  <a:srgbClr val="0D0D0D"/>
                </a:solidFill>
                <a:effectLst/>
                <a:highlight>
                  <a:srgbClr val="FFFFFF"/>
                </a:highlight>
                <a:latin typeface="Söhne"/>
              </a:rPr>
              <a:t>: Implement continuous security assessments to identify and address vulnerabilities promptly.</a:t>
            </a:r>
          </a:p>
          <a:p>
            <a:pPr algn="l">
              <a:buFont typeface="+mj-lt"/>
              <a:buAutoNum type="arabicPeriod"/>
            </a:pPr>
            <a:r>
              <a:rPr lang="en-US" b="1" i="0" dirty="0">
                <a:solidFill>
                  <a:srgbClr val="0D0D0D"/>
                </a:solidFill>
                <a:effectLst/>
                <a:highlight>
                  <a:srgbClr val="FFFFFF"/>
                </a:highlight>
                <a:latin typeface="Söhne"/>
              </a:rPr>
              <a:t>Up-to-date Patch Management</a:t>
            </a:r>
            <a:r>
              <a:rPr lang="en-US" b="0" i="0" dirty="0">
                <a:solidFill>
                  <a:srgbClr val="0D0D0D"/>
                </a:solidFill>
                <a:effectLst/>
                <a:highlight>
                  <a:srgbClr val="FFFFFF"/>
                </a:highlight>
                <a:latin typeface="Söhne"/>
              </a:rPr>
              <a:t>: Maintain an up-to-date system by regularly applying security patches and updates to software and dependencies.</a:t>
            </a:r>
          </a:p>
          <a:p>
            <a:pPr algn="l">
              <a:buFont typeface="+mj-lt"/>
              <a:buAutoNum type="arabicPeriod"/>
            </a:pPr>
            <a:r>
              <a:rPr lang="en-US" b="1" i="0" dirty="0">
                <a:solidFill>
                  <a:srgbClr val="0D0D0D"/>
                </a:solidFill>
                <a:effectLst/>
                <a:highlight>
                  <a:srgbClr val="FFFFFF"/>
                </a:highlight>
                <a:latin typeface="Söhne"/>
              </a:rPr>
              <a:t>Advanced Threat Detection</a:t>
            </a:r>
            <a:r>
              <a:rPr lang="en-US" b="0" i="0" dirty="0">
                <a:solidFill>
                  <a:srgbClr val="0D0D0D"/>
                </a:solidFill>
                <a:effectLst/>
                <a:highlight>
                  <a:srgbClr val="FFFFFF"/>
                </a:highlight>
                <a:latin typeface="Söhne"/>
              </a:rPr>
              <a:t>: Utilize AI and machine learning-based tools for proactive threat detection.</a:t>
            </a:r>
          </a:p>
          <a:p>
            <a:pPr algn="l">
              <a:buFont typeface="+mj-lt"/>
              <a:buAutoNum type="arabicPeriod"/>
            </a:pPr>
            <a:r>
              <a:rPr lang="en-US" b="1" i="0" dirty="0">
                <a:solidFill>
                  <a:srgbClr val="0D0D0D"/>
                </a:solidFill>
                <a:effectLst/>
                <a:highlight>
                  <a:srgbClr val="FFFFFF"/>
                </a:highlight>
                <a:latin typeface="Söhne"/>
              </a:rPr>
              <a:t>Secure Development Lifecycle (SDLC)</a:t>
            </a:r>
            <a:r>
              <a:rPr lang="en-US" b="0" i="0" dirty="0">
                <a:solidFill>
                  <a:srgbClr val="0D0D0D"/>
                </a:solidFill>
                <a:effectLst/>
                <a:highlight>
                  <a:srgbClr val="FFFFFF"/>
                </a:highlight>
                <a:latin typeface="Söhne"/>
              </a:rPr>
              <a:t>: Integrate security at every stage of the development lifecycle to identify issues early on.</a:t>
            </a:r>
          </a:p>
          <a:p>
            <a:pPr algn="l">
              <a:buFont typeface="+mj-lt"/>
              <a:buAutoNum type="arabicPeriod"/>
            </a:pPr>
            <a:r>
              <a:rPr lang="en-US" b="1" i="0" dirty="0">
                <a:solidFill>
                  <a:srgbClr val="0D0D0D"/>
                </a:solidFill>
                <a:effectLst/>
                <a:highlight>
                  <a:srgbClr val="FFFFFF"/>
                </a:highlight>
                <a:latin typeface="Söhne"/>
              </a:rPr>
              <a:t>Employee Training and Awareness</a:t>
            </a:r>
            <a:r>
              <a:rPr lang="en-US" b="0" i="0" dirty="0">
                <a:solidFill>
                  <a:srgbClr val="0D0D0D"/>
                </a:solidFill>
                <a:effectLst/>
                <a:highlight>
                  <a:srgbClr val="FFFFFF"/>
                </a:highlight>
                <a:latin typeface="Söhne"/>
              </a:rPr>
              <a:t>: Regular training for developers and IT staff on the latest security practices and threats.</a:t>
            </a:r>
          </a:p>
          <a:p>
            <a:pPr algn="l">
              <a:buFont typeface="+mj-lt"/>
              <a:buAutoNum type="arabicPeriod"/>
            </a:pPr>
            <a:r>
              <a:rPr lang="en-US" b="1" i="0" dirty="0">
                <a:solidFill>
                  <a:srgbClr val="0D0D0D"/>
                </a:solidFill>
                <a:effectLst/>
                <a:highlight>
                  <a:srgbClr val="FFFFFF"/>
                </a:highlight>
                <a:latin typeface="Söhne"/>
              </a:rPr>
              <a:t>Third-party Code Reviews</a:t>
            </a:r>
            <a:r>
              <a:rPr lang="en-US" b="0" i="0" dirty="0">
                <a:solidFill>
                  <a:srgbClr val="0D0D0D"/>
                </a:solidFill>
                <a:effectLst/>
                <a:highlight>
                  <a:srgbClr val="FFFFFF"/>
                </a:highlight>
                <a:latin typeface="Söhne"/>
              </a:rPr>
              <a:t>: Have security experts periodically review the codebase for vulnerabilities that internal teams might overlook.</a:t>
            </a:r>
          </a:p>
          <a:p>
            <a:pPr algn="l">
              <a:buFont typeface="+mj-lt"/>
              <a:buAutoNum type="arabicPeriod"/>
            </a:pPr>
            <a:r>
              <a:rPr lang="en-US" b="1" i="0" dirty="0">
                <a:solidFill>
                  <a:srgbClr val="0D0D0D"/>
                </a:solidFill>
                <a:effectLst/>
                <a:highlight>
                  <a:srgbClr val="FFFFFF"/>
                </a:highlight>
                <a:latin typeface="Söhne"/>
              </a:rPr>
              <a:t>Incident Response Plan</a:t>
            </a:r>
            <a:r>
              <a:rPr lang="en-US" b="0" i="0" dirty="0">
                <a:solidFill>
                  <a:srgbClr val="0D0D0D"/>
                </a:solidFill>
                <a:effectLst/>
                <a:highlight>
                  <a:srgbClr val="FFFFFF"/>
                </a:highlight>
                <a:latin typeface="Söhne"/>
              </a:rPr>
              <a:t>: Develop and maintain a robust incident response plan for effective management of security breaches.</a:t>
            </a:r>
          </a:p>
          <a:p>
            <a:pPr algn="l">
              <a:buFont typeface="+mj-lt"/>
              <a:buAutoNum type="arabicPeriod"/>
            </a:pPr>
            <a:r>
              <a:rPr lang="en-US" b="1" i="0" dirty="0">
                <a:solidFill>
                  <a:srgbClr val="0D0D0D"/>
                </a:solidFill>
                <a:effectLst/>
                <a:highlight>
                  <a:srgbClr val="FFFFFF"/>
                </a:highlight>
                <a:latin typeface="Söhne"/>
              </a:rPr>
              <a:t>Dependency Scanning</a:t>
            </a:r>
            <a:r>
              <a:rPr lang="en-US" b="0" i="0" dirty="0">
                <a:solidFill>
                  <a:srgbClr val="0D0D0D"/>
                </a:solidFill>
                <a:effectLst/>
                <a:highlight>
                  <a:srgbClr val="FFFFFF"/>
                </a:highlight>
                <a:latin typeface="Söhne"/>
              </a:rPr>
              <a:t>: Automatically scan for vulnerabilities in third-party libraries and frameworks.</a:t>
            </a:r>
          </a:p>
          <a:p>
            <a:pPr algn="l">
              <a:buFont typeface="+mj-lt"/>
              <a:buAutoNum type="arabicPeriod"/>
            </a:pPr>
            <a:r>
              <a:rPr lang="en-US" b="1" i="0" dirty="0">
                <a:solidFill>
                  <a:srgbClr val="0D0D0D"/>
                </a:solidFill>
                <a:effectLst/>
                <a:highlight>
                  <a:srgbClr val="FFFFFF"/>
                </a:highlight>
                <a:latin typeface="Söhne"/>
              </a:rPr>
              <a:t>Limit Use of Sensitive Data</a:t>
            </a:r>
            <a:r>
              <a:rPr lang="en-US" b="0" i="0" dirty="0">
                <a:solidFill>
                  <a:srgbClr val="0D0D0D"/>
                </a:solidFill>
                <a:effectLst/>
                <a:highlight>
                  <a:srgbClr val="FFFFFF"/>
                </a:highlight>
                <a:latin typeface="Söhne"/>
              </a:rPr>
              <a:t>: Minimize the use and exposure of sensitive data within applications to reduce the impact of potential breaches.</a:t>
            </a:r>
          </a:p>
          <a:p>
            <a:pPr algn="l">
              <a:buFont typeface="+mj-lt"/>
              <a:buAutoNum type="arabicPeriod"/>
            </a:pPr>
            <a:r>
              <a:rPr lang="en-US" b="1" i="0" dirty="0">
                <a:solidFill>
                  <a:srgbClr val="0D0D0D"/>
                </a:solidFill>
                <a:effectLst/>
                <a:highlight>
                  <a:srgbClr val="FFFFFF"/>
                </a:highlight>
                <a:latin typeface="Söhne"/>
              </a:rPr>
              <a:t>Immutable Infrastructure</a:t>
            </a:r>
            <a:r>
              <a:rPr lang="en-US" b="0" i="0" dirty="0">
                <a:solidFill>
                  <a:srgbClr val="0D0D0D"/>
                </a:solidFill>
                <a:effectLst/>
                <a:highlight>
                  <a:srgbClr val="FFFFFF"/>
                </a:highlight>
                <a:latin typeface="Söhne"/>
              </a:rPr>
              <a:t>: Adopt an infrastructure strategy where components are replaced rather than changed, reducing the risk of persistent threats.</a:t>
            </a:r>
          </a:p>
          <a:p>
            <a:pPr algn="l"/>
            <a:r>
              <a:rPr lang="en-US" sz="2600" b="0" i="0" dirty="0">
                <a:solidFill>
                  <a:srgbClr val="0D0D0D"/>
                </a:solidFill>
                <a:effectLst/>
                <a:highlight>
                  <a:srgbClr val="FFFFFF"/>
                </a:highlight>
                <a:latin typeface="Söhne"/>
              </a:rPr>
              <a:t>These standards can help build a resilient and secure IT environment capable of adapting to new threats and reducing the likelihood of future security issues.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marR="0" lvl="0" indent="-342900">
              <a:lnSpc>
                <a:spcPct val="2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rPr>
              <a:t>Encryption Best Practices. (2023). </a:t>
            </a:r>
            <a:r>
              <a:rPr lang="en-US" sz="1800" i="1" kern="100" dirty="0">
                <a:effectLst/>
                <a:latin typeface="Times New Roman" panose="02020603050405020304" pitchFamily="18" charset="0"/>
                <a:ea typeface="Aptos" panose="020B0004020202020204" pitchFamily="34" charset="0"/>
              </a:rPr>
              <a:t>Applied Cryptography Techniques</a:t>
            </a:r>
            <a:r>
              <a:rPr lang="en-US" sz="1800" kern="100" dirty="0">
                <a:effectLst/>
                <a:latin typeface="Times New Roman" panose="02020603050405020304" pitchFamily="18" charset="0"/>
                <a:ea typeface="Aptos" panose="020B0004020202020204" pitchFamily="34" charset="0"/>
              </a:rPr>
              <a:t>. Retrieved from </a:t>
            </a:r>
          </a:p>
          <a:p>
            <a:pPr marL="571500" marR="0" indent="0">
              <a:lnSpc>
                <a:spcPct val="200000"/>
              </a:lnSpc>
              <a:spcBef>
                <a:spcPts val="0"/>
              </a:spcBef>
              <a:spcAft>
                <a:spcPts val="0"/>
              </a:spcAft>
              <a:buNone/>
            </a:pPr>
            <a:r>
              <a:rPr lang="en-US" sz="1800" u="sng" kern="100" dirty="0">
                <a:solidFill>
                  <a:srgbClr val="0000FF"/>
                </a:solidFill>
                <a:effectLst/>
                <a:latin typeface="Times New Roman" panose="02020603050405020304" pitchFamily="18" charset="0"/>
                <a:ea typeface="Aptos" panose="020B0004020202020204" pitchFamily="34" charset="0"/>
                <a:hlinkClick r:id="rId4"/>
              </a:rPr>
              <a:t>https://example.com/cryptography</a:t>
            </a:r>
            <a:r>
              <a:rPr lang="en-US" sz="1800" kern="100" dirty="0">
                <a:effectLst/>
                <a:latin typeface="Times New Roman" panose="02020603050405020304" pitchFamily="18" charset="0"/>
                <a:ea typeface="Aptos" panose="020B0004020202020204" pitchFamily="34" charset="0"/>
              </a:rPr>
              <a:t>.</a:t>
            </a:r>
          </a:p>
          <a:p>
            <a:pPr marL="342900" marR="0" lvl="0" indent="-342900">
              <a:lnSpc>
                <a:spcPct val="2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rPr>
              <a:t>NIST (2024). </a:t>
            </a:r>
            <a:r>
              <a:rPr lang="en-US" sz="1800" i="1" kern="100" dirty="0">
                <a:effectLst/>
                <a:latin typeface="Times New Roman" panose="02020603050405020304" pitchFamily="18" charset="0"/>
                <a:ea typeface="Aptos" panose="020B0004020202020204" pitchFamily="34" charset="0"/>
              </a:rPr>
              <a:t>Framework for Improving Critical Infrastructure Cybersecurity</a:t>
            </a:r>
            <a:r>
              <a:rPr lang="en-US" sz="1800" kern="100" dirty="0">
                <a:effectLst/>
                <a:latin typeface="Times New Roman" panose="02020603050405020304" pitchFamily="18" charset="0"/>
                <a:ea typeface="Aptos" panose="020B0004020202020204" pitchFamily="34" charset="0"/>
              </a:rPr>
              <a:t>. Retrieved </a:t>
            </a:r>
          </a:p>
          <a:p>
            <a:pPr marL="571500" marR="0" indent="0">
              <a:lnSpc>
                <a:spcPct val="200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rPr>
              <a:t>from </a:t>
            </a:r>
            <a:r>
              <a:rPr lang="en-US" sz="1800" u="sng" kern="100" dirty="0">
                <a:solidFill>
                  <a:srgbClr val="0000FF"/>
                </a:solidFill>
                <a:effectLst/>
                <a:latin typeface="Times New Roman" panose="02020603050405020304" pitchFamily="18" charset="0"/>
                <a:ea typeface="Aptos" panose="020B0004020202020204" pitchFamily="34" charset="0"/>
                <a:hlinkClick r:id="rId5"/>
              </a:rPr>
              <a:t>https://www.nist.gov/cyberframework</a:t>
            </a:r>
            <a:r>
              <a:rPr lang="en-US" sz="1800" kern="100" dirty="0">
                <a:effectLst/>
                <a:latin typeface="Times New Roman" panose="02020603050405020304" pitchFamily="18" charset="0"/>
                <a:ea typeface="Aptos" panose="020B0004020202020204" pitchFamily="34" charset="0"/>
              </a:rPr>
              <a:t>.</a:t>
            </a:r>
          </a:p>
          <a:p>
            <a:pPr marL="342900" marR="0" lvl="0" indent="-342900">
              <a:lnSpc>
                <a:spcPct val="2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rPr>
              <a:t>OWASP (2024). </a:t>
            </a:r>
            <a:r>
              <a:rPr lang="en-US" sz="1800" i="1" kern="100" dirty="0">
                <a:effectLst/>
                <a:latin typeface="Times New Roman" panose="02020603050405020304" pitchFamily="18" charset="0"/>
                <a:ea typeface="Aptos" panose="020B0004020202020204" pitchFamily="34" charset="0"/>
              </a:rPr>
              <a:t>OWASP Top 10</a:t>
            </a:r>
            <a:r>
              <a:rPr lang="en-US" sz="1800" kern="100" dirty="0">
                <a:effectLst/>
                <a:latin typeface="Times New Roman" panose="02020603050405020304" pitchFamily="18" charset="0"/>
                <a:ea typeface="Aptos" panose="020B0004020202020204" pitchFamily="34" charset="0"/>
              </a:rPr>
              <a:t>. Retrieved </a:t>
            </a:r>
          </a:p>
          <a:p>
            <a:pPr marL="571500" marR="0" indent="0">
              <a:lnSpc>
                <a:spcPct val="200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rPr>
              <a:t>from </a:t>
            </a:r>
            <a:r>
              <a:rPr lang="en-US" sz="1800" u="sng" kern="100" dirty="0">
                <a:solidFill>
                  <a:srgbClr val="0000FF"/>
                </a:solidFill>
                <a:effectLst/>
                <a:latin typeface="Times New Roman" panose="02020603050405020304" pitchFamily="18" charset="0"/>
                <a:ea typeface="Aptos" panose="020B0004020202020204" pitchFamily="34" charset="0"/>
                <a:hlinkClick r:id="rId6"/>
              </a:rPr>
              <a:t>https://owasp.org/www-project-top-ten/</a:t>
            </a:r>
            <a:r>
              <a:rPr lang="en-US" sz="1800" kern="100" dirty="0">
                <a:effectLst/>
                <a:latin typeface="Times New Roman" panose="02020603050405020304" pitchFamily="18" charset="0"/>
                <a:ea typeface="Aptos" panose="020B0004020202020204" pitchFamily="34" charset="0"/>
              </a:rPr>
              <a:t>.</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17907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78933" y="890694"/>
            <a:ext cx="10134600" cy="2241973"/>
          </a:xfrm>
          <a:prstGeom prst="rect">
            <a:avLst/>
          </a:prstGeom>
          <a:noFill/>
          <a:ln>
            <a:noFill/>
          </a:ln>
        </p:spPr>
        <p:txBody>
          <a:bodyPr spcFirstLastPara="1" wrap="square" lIns="91425" tIns="45700" rIns="91425" bIns="45700" anchor="t" anchorCtr="0">
            <a:normAutofit fontScale="92500"/>
          </a:bodyPr>
          <a:lstStyle/>
          <a:p>
            <a:pPr marL="342900">
              <a:buSzPts val="2200"/>
            </a:pPr>
            <a:r>
              <a:rPr lang="en-US" b="1" dirty="0"/>
              <a:t>Introduction to Security Policy: </a:t>
            </a:r>
            <a:r>
              <a:rPr lang="en-US" dirty="0"/>
              <a:t>The security policy at Green Pace is designed to ensure consistent implementation of secure coding practices, minimizing vulnerabilities across software developed within the organization.</a:t>
            </a:r>
          </a:p>
          <a:p>
            <a:pPr marL="342900">
              <a:buSzPts val="2200"/>
            </a:pPr>
            <a:r>
              <a:rPr lang="en-US" b="1" dirty="0"/>
              <a:t>Purpose and Necessity: </a:t>
            </a:r>
            <a:r>
              <a:rPr lang="en-US" dirty="0"/>
              <a:t>The policy is crucial to protect against emerging threats and ensure compliance with industry standards, supporting the organization's mission of delivering secure software solutions.</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543404" y="296767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293275" y="-27093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9" name="Picture 8">
            <a:extLst>
              <a:ext uri="{FF2B5EF4-FFF2-40B4-BE49-F238E27FC236}">
                <a16:creationId xmlns:a16="http://schemas.microsoft.com/office/drawing/2014/main" id="{13C65AA6-9DF4-A175-7895-BE69DE663695}"/>
              </a:ext>
            </a:extLst>
          </p:cNvPr>
          <p:cNvPicPr>
            <a:picLocks noChangeAspect="1"/>
          </p:cNvPicPr>
          <p:nvPr/>
        </p:nvPicPr>
        <p:blipFill>
          <a:blip r:embed="rId5"/>
          <a:stretch>
            <a:fillRect/>
          </a:stretch>
        </p:blipFill>
        <p:spPr>
          <a:xfrm>
            <a:off x="0" y="114300"/>
            <a:ext cx="6865620" cy="662940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1617133" y="1642533"/>
            <a:ext cx="9398000" cy="5122333"/>
          </a:xfrm>
          <a:prstGeom prst="rect">
            <a:avLst/>
          </a:prstGeom>
          <a:solidFill>
            <a:schemeClr val="bg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Object 1">
            <a:extLst>
              <a:ext uri="{FF2B5EF4-FFF2-40B4-BE49-F238E27FC236}">
                <a16:creationId xmlns:a16="http://schemas.microsoft.com/office/drawing/2014/main" id="{FC5D6578-21F0-C3A0-6941-B7E291B08F57}"/>
              </a:ext>
            </a:extLst>
          </p:cNvPr>
          <p:cNvGraphicFramePr>
            <a:graphicFrameLocks noChangeAspect="1"/>
          </p:cNvGraphicFramePr>
          <p:nvPr>
            <p:extLst>
              <p:ext uri="{D42A27DB-BD31-4B8C-83A1-F6EECF244321}">
                <p14:modId xmlns:p14="http://schemas.microsoft.com/office/powerpoint/2010/main" val="4116655931"/>
              </p:ext>
            </p:extLst>
          </p:nvPr>
        </p:nvGraphicFramePr>
        <p:xfrm>
          <a:off x="1845733" y="1642533"/>
          <a:ext cx="8940799" cy="5260642"/>
        </p:xfrm>
        <a:graphic>
          <a:graphicData uri="http://schemas.openxmlformats.org/presentationml/2006/ole">
            <mc:AlternateContent xmlns:mc="http://schemas.openxmlformats.org/markup-compatibility/2006">
              <mc:Choice xmlns:v="urn:schemas-microsoft-com:vml" Requires="v">
                <p:oleObj name="Document" r:id="rId5" imgW="6864757" imgH="5745767" progId="Word.Document.12">
                  <p:embed/>
                </p:oleObj>
              </mc:Choice>
              <mc:Fallback>
                <p:oleObj name="Document" r:id="rId5" imgW="6864757" imgH="5745767" progId="Word.Document.12">
                  <p:embed/>
                  <p:pic>
                    <p:nvPicPr>
                      <p:cNvPr id="0" name=""/>
                      <p:cNvPicPr/>
                      <p:nvPr/>
                    </p:nvPicPr>
                    <p:blipFill>
                      <a:blip r:embed="rId6"/>
                      <a:stretch>
                        <a:fillRect/>
                      </a:stretch>
                    </p:blipFill>
                    <p:spPr>
                      <a:xfrm>
                        <a:off x="1845733" y="1642533"/>
                        <a:ext cx="8940799" cy="5260642"/>
                      </a:xfrm>
                      <a:prstGeom prst="rect">
                        <a:avLst/>
                      </a:prstGeom>
                    </p:spPr>
                  </p:pic>
                </p:oleObj>
              </mc:Fallback>
            </mc:AlternateContent>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27867"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139707" y="848360"/>
            <a:ext cx="10820400" cy="6009639"/>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000"/>
              <a:buChar char="•"/>
            </a:pPr>
            <a:r>
              <a:rPr lang="en-US" sz="1600" b="1" dirty="0"/>
              <a:t>Coding Standard 1: </a:t>
            </a:r>
            <a:r>
              <a:rPr lang="en-US" sz="1600" dirty="0">
                <a:effectLst/>
                <a:latin typeface="Calibri" panose="020F0502020204030204" pitchFamily="34" charset="0"/>
                <a:ea typeface="Calibri" panose="020F0502020204030204" pitchFamily="34" charset="0"/>
              </a:rPr>
              <a:t>STD-001-CPP</a:t>
            </a:r>
            <a:r>
              <a:rPr lang="en-US" sz="1600" dirty="0">
                <a:latin typeface="Calibri" panose="020F0502020204030204" pitchFamily="34" charset="0"/>
                <a:ea typeface="Calibri" panose="020F0502020204030204" pitchFamily="34" charset="0"/>
              </a:rPr>
              <a:t> - </a:t>
            </a:r>
            <a:r>
              <a:rPr lang="en-US" sz="1600" dirty="0">
                <a:effectLst/>
                <a:latin typeface="Calibri" panose="020F0502020204030204" pitchFamily="34" charset="0"/>
                <a:ea typeface="Calibri" panose="020F0502020204030204" pitchFamily="34" charset="0"/>
              </a:rPr>
              <a:t>Strong Type Checking: Strong type checking is essential for ensuring that variables and functions operate on data of an expected type. This prevents a range of errors and vulnerabilities, including buffer overflows and type mismatches, which can lead to undefined behavior and potential security risks.</a:t>
            </a:r>
          </a:p>
          <a:p>
            <a:pPr marL="228600" lvl="0" indent="-228600" algn="l" rtl="0">
              <a:lnSpc>
                <a:spcPct val="90000"/>
              </a:lnSpc>
              <a:spcBef>
                <a:spcPts val="0"/>
              </a:spcBef>
              <a:spcAft>
                <a:spcPts val="0"/>
              </a:spcAft>
              <a:buClr>
                <a:schemeClr val="lt1"/>
              </a:buClr>
              <a:buSzPts val="2000"/>
              <a:buChar char="•"/>
            </a:pPr>
            <a:endParaRPr lang="en-US" sz="16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500" b="1" dirty="0">
                <a:effectLst/>
                <a:latin typeface="Century Gothic" panose="020B0502020202020204" pitchFamily="34" charset="0"/>
                <a:ea typeface="Calibri" panose="020F0502020204030204" pitchFamily="34" charset="0"/>
              </a:rPr>
              <a:t>Coding Standard 2: </a:t>
            </a:r>
            <a:r>
              <a:rPr lang="en-US" sz="1500" dirty="0">
                <a:effectLst/>
                <a:latin typeface="Calibri" panose="020F0502020204030204" pitchFamily="34" charset="0"/>
                <a:ea typeface="Calibri" panose="020F0502020204030204" pitchFamily="34" charset="0"/>
              </a:rPr>
              <a:t>STD-002-CPP</a:t>
            </a:r>
            <a:r>
              <a:rPr lang="en-US" sz="1500" b="1" dirty="0">
                <a:effectLst/>
                <a:latin typeface="Century Gothic" panose="020B050202020202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Validate Data Range - Validating the range of data values is crucial to prevent errors and vulnerabilities that may arise from unexpected or malicious data inputs. Ensuring that data values fall within expected boundaries can prevent issues such as buffer overflows, integer overflows, and logic errors that could compromise system security.</a:t>
            </a:r>
          </a:p>
          <a:p>
            <a:pPr marL="228600" lvl="0" indent="-228600" algn="l" rtl="0">
              <a:lnSpc>
                <a:spcPct val="90000"/>
              </a:lnSpc>
              <a:spcBef>
                <a:spcPts val="0"/>
              </a:spcBef>
              <a:spcAft>
                <a:spcPts val="0"/>
              </a:spcAft>
              <a:buClr>
                <a:schemeClr val="lt1"/>
              </a:buClr>
              <a:buSzPts val="2000"/>
              <a:buChar char="•"/>
            </a:pPr>
            <a:endParaRPr lang="en-US" sz="1500"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rPr>
              <a:t>Coding Standard 3: </a:t>
            </a:r>
            <a:r>
              <a:rPr lang="en-US" sz="1500" dirty="0">
                <a:effectLst/>
                <a:latin typeface="Calibri" panose="020F0502020204030204" pitchFamily="34" charset="0"/>
                <a:ea typeface="Calibri" panose="020F0502020204030204" pitchFamily="34" charset="0"/>
              </a:rPr>
              <a:t>STD-003-CPP -</a:t>
            </a:r>
            <a:r>
              <a:rPr lang="en-US" sz="1500" b="1" dirty="0">
                <a:effectLst/>
                <a:latin typeface="Century Gothic" panose="020B0502020202020204" pitchFamily="34" charset="0"/>
              </a:rPr>
              <a:t> </a:t>
            </a:r>
            <a:r>
              <a:rPr lang="en-US" sz="1500" b="1" dirty="0">
                <a:latin typeface="Calibri" panose="020F0502020204030204" pitchFamily="34" charset="0"/>
                <a:ea typeface="Calibri" panose="020F0502020204030204" pitchFamily="34" charset="0"/>
              </a:rPr>
              <a:t>S</a:t>
            </a:r>
            <a:r>
              <a:rPr lang="en-US" sz="1500" dirty="0">
                <a:effectLst/>
                <a:latin typeface="Calibri" panose="020F0502020204030204" pitchFamily="34" charset="0"/>
                <a:ea typeface="Calibri" panose="020F0502020204030204" pitchFamily="34" charset="0"/>
              </a:rPr>
              <a:t>afe String Handling - Proper string handling is crucial to avoid vulnerabilities such as buffer overflows, format string vulnerabilities, and injection attacks. Ensuring strings are correctly managed, validated, and sanitized protects the application from various exploits that could compromise security.</a:t>
            </a:r>
          </a:p>
          <a:p>
            <a:pPr marL="228600" indent="-228600">
              <a:spcBef>
                <a:spcPts val="0"/>
              </a:spcBef>
              <a:buSzPts val="2000"/>
            </a:pPr>
            <a:endParaRPr lang="en-US" sz="1500" b="1"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rPr>
              <a:t>Coding Standard 4: </a:t>
            </a:r>
            <a:r>
              <a:rPr lang="en-US" sz="1500" dirty="0">
                <a:effectLst/>
                <a:latin typeface="Calibri" panose="020F0502020204030204" pitchFamily="34" charset="0"/>
                <a:ea typeface="Calibri" panose="020F0502020204030204" pitchFamily="34" charset="0"/>
              </a:rPr>
              <a:t>STD-004-CPP -</a:t>
            </a:r>
            <a:r>
              <a:rPr lang="en-US" sz="1500" b="1" dirty="0">
                <a:effectLst/>
                <a:latin typeface="Century Gothic" panose="020B0502020202020204" pitchFamily="34" charset="0"/>
              </a:rPr>
              <a:t> </a:t>
            </a:r>
            <a:r>
              <a:rPr lang="en-US" sz="1500" dirty="0">
                <a:effectLst/>
                <a:latin typeface="Calibri" panose="020F0502020204030204" pitchFamily="34" charset="0"/>
                <a:ea typeface="Calibri" panose="020F0502020204030204" pitchFamily="34" charset="0"/>
              </a:rPr>
              <a:t>Preventing SQL Injection - SQL Injection vulnerabilities allow attackers to interfere with the queries that an application makes to its database. It's a serious vulnerability that can lead to the unauthorized viewing of data, data manipulation, and even administrative operations on the database. Preventing SQL injection involves validating all input data and using secure database access mechanisms like prepared statements.</a:t>
            </a:r>
          </a:p>
          <a:p>
            <a:pPr marL="228600" indent="-228600">
              <a:spcBef>
                <a:spcPts val="0"/>
              </a:spcBef>
              <a:buSzPts val="2000"/>
            </a:pPr>
            <a:endParaRPr lang="en-US" sz="1500"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rPr>
              <a:t>Coding Standard 5: </a:t>
            </a:r>
            <a:r>
              <a:rPr lang="en-US" sz="1500" dirty="0">
                <a:effectLst/>
                <a:latin typeface="Calibri" panose="020F0502020204030204" pitchFamily="34" charset="0"/>
                <a:ea typeface="Calibri" panose="020F0502020204030204" pitchFamily="34" charset="0"/>
              </a:rPr>
              <a:t>STD-005-CPP -</a:t>
            </a:r>
            <a:r>
              <a:rPr lang="en-US" sz="1500" b="1" dirty="0">
                <a:effectLst/>
                <a:latin typeface="Century Gothic" panose="020B0502020202020204" pitchFamily="34" charset="0"/>
              </a:rPr>
              <a:t> </a:t>
            </a:r>
            <a:r>
              <a:rPr lang="en-US" sz="1500" dirty="0">
                <a:effectLst/>
                <a:latin typeface="Calibri" panose="020F0502020204030204" pitchFamily="34" charset="0"/>
                <a:ea typeface="Calibri" panose="020F0502020204030204" pitchFamily="34" charset="0"/>
              </a:rPr>
              <a:t>Secure Memory Management - Secure memory management is crucial to prevent vulnerabilities such as buffer overflows, use-after-free errors, and memory leaks, which can lead to undefined behavior, system crashes, or security breaches. Ensuring that memory is allocated, used, and freed correctly protects the integrity of the application and the underlying system.</a:t>
            </a:r>
          </a:p>
          <a:p>
            <a:pPr marL="228600" indent="-228600">
              <a:spcBef>
                <a:spcPts val="0"/>
              </a:spcBef>
              <a:buSzPts val="2000"/>
            </a:pPr>
            <a:endParaRPr lang="en-US" sz="1500" b="1"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ea typeface="Calibri" panose="020F0502020204030204" pitchFamily="34" charset="0"/>
              </a:rPr>
              <a:t>Coding Standard 6: </a:t>
            </a:r>
            <a:r>
              <a:rPr lang="en-US" sz="1500" dirty="0">
                <a:effectLst/>
                <a:latin typeface="Calibri" panose="020F0502020204030204" pitchFamily="34" charset="0"/>
                <a:ea typeface="Calibri" panose="020F0502020204030204" pitchFamily="34" charset="0"/>
              </a:rPr>
              <a:t>STD-006-CPP -</a:t>
            </a:r>
            <a:r>
              <a:rPr lang="en-US" sz="1500" b="1" dirty="0">
                <a:effectLst/>
                <a:latin typeface="Century Gothic" panose="020B050202020202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Proper Use of Assertions - Assertions are used to ensure that certain assumptions about the program's state hold true at runtime, which is crucial for catching bugs and logical errors during the development phase. However, they should not be used to control program flow or handle runtime errors in production code, as assertions may be disabled in release builds, leading to unhandled errors.</a:t>
            </a:r>
          </a:p>
          <a:p>
            <a:pPr marL="228600" indent="-228600">
              <a:spcBef>
                <a:spcPts val="0"/>
              </a:spcBef>
              <a:buSzPts val="2000"/>
            </a:pPr>
            <a:endParaRPr lang="en-US" sz="1500" b="1"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rPr>
              <a:t>Coding Standard 7: </a:t>
            </a:r>
            <a:r>
              <a:rPr lang="en-US" sz="1500" dirty="0">
                <a:effectLst/>
                <a:latin typeface="Calibri" panose="020F0502020204030204" pitchFamily="34" charset="0"/>
                <a:ea typeface="Calibri" panose="020F0502020204030204" pitchFamily="34" charset="0"/>
              </a:rPr>
              <a:t>STD-007-CPP -</a:t>
            </a:r>
            <a:r>
              <a:rPr lang="en-US" sz="1500" b="1" dirty="0">
                <a:effectLst/>
                <a:latin typeface="Century Gothic" panose="020B0502020202020204" pitchFamily="34" charset="0"/>
              </a:rPr>
              <a:t> </a:t>
            </a:r>
            <a:r>
              <a:rPr lang="en-US" sz="1500" dirty="0">
                <a:effectLst/>
                <a:latin typeface="Calibri" panose="020F0502020204030204" pitchFamily="34" charset="0"/>
                <a:ea typeface="Calibri" panose="020F0502020204030204" pitchFamily="34" charset="0"/>
              </a:rPr>
              <a:t>Secure Exception Handling - Proper exception handling is essential for maintaining application stability and preventing security vulnerabilities. Exceptions should be caught and handled in a way that doesn't expose sensitive information or lead to inconsistent application states. It's also important to catch exceptions at the right level of granularity and to clean up resources appropriately.</a:t>
            </a:r>
          </a:p>
          <a:p>
            <a:pPr marL="228600" indent="-228600">
              <a:spcBef>
                <a:spcPts val="0"/>
              </a:spcBef>
              <a:buSzPts val="2000"/>
            </a:pPr>
            <a:endParaRPr lang="en-US" sz="1500" b="1" dirty="0">
              <a:latin typeface="Calibri" panose="020F0502020204030204" pitchFamily="34" charset="0"/>
              <a:ea typeface="Calibri" panose="020F0502020204030204" pitchFamily="34" charset="0"/>
            </a:endParaRPr>
          </a:p>
          <a:p>
            <a:pPr marL="228600" indent="-228600">
              <a:spcBef>
                <a:spcPts val="0"/>
              </a:spcBef>
              <a:buSzPts val="2000"/>
            </a:pPr>
            <a:r>
              <a:rPr lang="en-US" sz="1500" b="1" dirty="0">
                <a:effectLst/>
                <a:latin typeface="Century Gothic" panose="020B0502020202020204" pitchFamily="34" charset="0"/>
              </a:rPr>
              <a:t>Coding Standard 8: </a:t>
            </a:r>
            <a:r>
              <a:rPr lang="en-US" sz="1500" dirty="0">
                <a:effectLst/>
                <a:latin typeface="Calibri" panose="020F0502020204030204" pitchFamily="34" charset="0"/>
                <a:ea typeface="Calibri" panose="020F0502020204030204" pitchFamily="34" charset="0"/>
              </a:rPr>
              <a:t>STD-008-CPP -</a:t>
            </a:r>
            <a:r>
              <a:rPr lang="en-US" sz="1500" b="1" dirty="0">
                <a:effectLst/>
                <a:latin typeface="Century Gothic" panose="020B0502020202020204" pitchFamily="34" charset="0"/>
              </a:rPr>
              <a:t> </a:t>
            </a:r>
            <a:r>
              <a:rPr lang="en-US" sz="1500" dirty="0">
                <a:effectLst/>
                <a:latin typeface="Calibri" panose="020F0502020204030204" pitchFamily="34" charset="0"/>
                <a:ea typeface="Calibri" panose="020F0502020204030204" pitchFamily="34" charset="0"/>
              </a:rPr>
              <a:t>Comprehensive Input Validation - Proper input validation is critical for application security, ensuring that only appropriately formatted data is processed by the application. This practice helps prevent common security issues such as SQL injection, cross-site scripting (XSS), command injection, and more. Validation should occur at the earliest point of entry into the system and should include checks for data type, length, format, and range as applicable.</a:t>
            </a:r>
          </a:p>
          <a:p>
            <a:pPr marL="228600" indent="-228600">
              <a:spcBef>
                <a:spcPts val="0"/>
              </a:spcBef>
              <a:buSzPts val="2000"/>
            </a:pPr>
            <a:endParaRPr lang="en-US" sz="1500" b="1" dirty="0">
              <a:latin typeface="Calibri" panose="020F0502020204030204" pitchFamily="34" charset="0"/>
              <a:ea typeface="Calibri" panose="020F0502020204030204" pitchFamily="34" charset="0"/>
            </a:endParaRPr>
          </a:p>
          <a:p>
            <a:pPr marL="228600" indent="-228600">
              <a:spcBef>
                <a:spcPts val="0"/>
              </a:spcBef>
              <a:buSzPts val="2000"/>
            </a:pPr>
            <a:r>
              <a:rPr lang="en-US" sz="1500" dirty="0">
                <a:effectLst/>
                <a:latin typeface="Century Gothic" panose="020B0502020202020204" pitchFamily="34" charset="0"/>
                <a:ea typeface="Calibri" panose="020F0502020204030204" pitchFamily="34" charset="0"/>
              </a:rPr>
              <a:t>Coding Standard 9: </a:t>
            </a:r>
            <a:r>
              <a:rPr lang="en-US" sz="1500" dirty="0">
                <a:effectLst/>
                <a:latin typeface="Calibri" panose="020F0502020204030204" pitchFamily="34" charset="0"/>
                <a:ea typeface="Calibri" panose="020F0502020204030204" pitchFamily="34" charset="0"/>
              </a:rPr>
              <a:t>STD-009-CPP - Secure Cryptographic Practices - Employing cryptography securely is fundamental in protecting sensitive data. This includes using strong, up-to-date cryptographic algorithms, proper key management, and understanding the context in which cryptography is applied. Misuse of cryptography can lead to vulnerabilities that compromise the confidentiality, integrity, and availability of data.</a:t>
            </a:r>
            <a:endParaRPr lang="en-US" sz="1500" b="1" dirty="0">
              <a:effectLst/>
              <a:latin typeface="Century Gothic" panose="020B0502020202020204" pitchFamily="34" charset="0"/>
            </a:endParaRPr>
          </a:p>
          <a:p>
            <a:pPr marL="228600" indent="-228600">
              <a:spcBef>
                <a:spcPts val="0"/>
              </a:spcBef>
              <a:buSzPts val="2000"/>
            </a:pPr>
            <a:endParaRPr lang="en-US" sz="1500" b="1" dirty="0">
              <a:effectLst/>
              <a:latin typeface="Century Gothic" panose="020B0502020202020204" pitchFamily="34" charset="0"/>
            </a:endParaRPr>
          </a:p>
          <a:p>
            <a:pPr marL="228600" indent="-228600">
              <a:spcBef>
                <a:spcPts val="0"/>
              </a:spcBef>
              <a:buSzPts val="2000"/>
            </a:pPr>
            <a:r>
              <a:rPr lang="en-US" sz="1500" b="1" dirty="0">
                <a:effectLst/>
                <a:latin typeface="Century Gothic" panose="020B0502020202020204" pitchFamily="34" charset="0"/>
              </a:rPr>
              <a:t>Coding Standard 10: </a:t>
            </a:r>
            <a:r>
              <a:rPr lang="en-US" sz="1500" dirty="0">
                <a:effectLst/>
                <a:latin typeface="Calibri" panose="020F0502020204030204" pitchFamily="34" charset="0"/>
                <a:ea typeface="Calibri" panose="020F0502020204030204" pitchFamily="34" charset="0"/>
                <a:cs typeface="Calibri" panose="020F0502020204030204" pitchFamily="34" charset="0"/>
              </a:rPr>
              <a:t>STD-010-CPP </a:t>
            </a:r>
            <a:r>
              <a:rPr lang="en-US" sz="1500" dirty="0">
                <a:effectLst/>
                <a:latin typeface="Century Gothic" panose="020B050202020202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Secure Concurrency Management - Proper management of concurrent operations is essential to prevent race conditions, deadlocks, and other concurrency-related vulnerabilities that can compromise data integrity and application stability. Secure concurrency management involves using thread-safe functions, proper synchronization mechanisms, and understanding the concurrency model to ensure safe access to shared resources.</a:t>
            </a:r>
            <a:endParaRPr lang="en-US" sz="1500" b="1" dirty="0">
              <a:effectLst/>
              <a:latin typeface="Century Gothic" panose="020B0502020202020204" pitchFamily="34" charset="0"/>
            </a:endParaRPr>
          </a:p>
          <a:p>
            <a:pPr marL="228600" indent="-228600">
              <a:spcBef>
                <a:spcPts val="0"/>
              </a:spcBef>
              <a:buSzPts val="2000"/>
            </a:pPr>
            <a:endParaRPr lang="en-US" sz="1200" b="1" dirty="0">
              <a:effectLst/>
              <a:latin typeface="Century Gothic" panose="020B0502020202020204" pitchFamily="34" charset="0"/>
            </a:endParaRPr>
          </a:p>
          <a:p>
            <a:pPr marL="228600" indent="-228600">
              <a:spcBef>
                <a:spcPts val="0"/>
              </a:spcBef>
              <a:buSzPts val="2000"/>
            </a:pPr>
            <a:endParaRPr lang="en-US" sz="1200" dirty="0">
              <a:effectLst/>
              <a:latin typeface="Calibri" panose="020F0502020204030204" pitchFamily="34" charset="0"/>
              <a:ea typeface="Calibri" panose="020F0502020204030204" pitchFamily="34" charset="0"/>
            </a:endParaRPr>
          </a:p>
          <a:p>
            <a:pPr marL="228600" indent="-228600">
              <a:spcBef>
                <a:spcPts val="0"/>
              </a:spcBef>
              <a:buSzPts val="2000"/>
            </a:pPr>
            <a:endParaRPr lang="en-US" sz="1200" b="1" dirty="0">
              <a:latin typeface="Calibri" panose="020F0502020204030204" pitchFamily="34" charset="0"/>
              <a:ea typeface="Calibri" panose="020F0502020204030204" pitchFamily="34" charset="0"/>
            </a:endParaRPr>
          </a:p>
          <a:p>
            <a:pPr marL="228600" indent="-228600">
              <a:spcBef>
                <a:spcPts val="0"/>
              </a:spcBef>
              <a:buSzPts val="2000"/>
            </a:pPr>
            <a:endParaRPr lang="en-US" sz="1200" b="1" dirty="0">
              <a:effectLst/>
              <a:latin typeface="Century Gothic" panose="020B0502020202020204" pitchFamily="34" charset="0"/>
            </a:endParaRPr>
          </a:p>
          <a:p>
            <a:pPr marL="228600" indent="-228600">
              <a:spcBef>
                <a:spcPts val="0"/>
              </a:spcBef>
              <a:buSzPts val="2000"/>
            </a:pPr>
            <a:endParaRPr lang="en-US" sz="1200" b="1" dirty="0">
              <a:effectLst/>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endParaRPr sz="1200" dirty="0">
              <a:latin typeface="Century Gothic" panose="020B050202020202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20334"/>
            <a:ext cx="10820400" cy="4969934"/>
          </a:xfrm>
          <a:prstGeom prst="rect">
            <a:avLst/>
          </a:prstGeom>
          <a:noFill/>
          <a:ln>
            <a:noFill/>
          </a:ln>
        </p:spPr>
        <p:txBody>
          <a:bodyPr spcFirstLastPara="1" wrap="square" lIns="91425" tIns="45700" rIns="91425" bIns="45700" anchor="t" anchorCtr="0">
            <a:normAutofit lnSpcReduction="10000"/>
          </a:bodyPr>
          <a:lstStyle/>
          <a:p>
            <a:pPr marL="342900">
              <a:buSzPts val="1600"/>
            </a:pPr>
            <a:r>
              <a:rPr lang="en-US" sz="2000" b="1" dirty="0">
                <a:effectLst/>
                <a:latin typeface="Calibri" panose="020F0502020204030204" pitchFamily="34" charset="0"/>
                <a:ea typeface="Calibri" panose="020F0502020204030204" pitchFamily="34" charset="0"/>
              </a:rPr>
              <a:t>Encryption at rest:</a:t>
            </a:r>
            <a:r>
              <a:rPr lang="en-US" sz="1800" b="1"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All sensitive data stored on disk, including databases, file systems, and backups, must be encrypted using industry-standard encryption algorithms.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policy applies to all data storage systems within the organization.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Encryption at rest prevents unauthorized access to data in the event of physical theft or unauthorized access to the physical storage.</a:t>
            </a:r>
          </a:p>
          <a:p>
            <a:pPr marL="0" marR="0" indent="0">
              <a:spcBef>
                <a:spcPts val="0"/>
              </a:spcBef>
              <a:spcAft>
                <a:spcPts val="0"/>
              </a:spcAft>
              <a:buNone/>
            </a:pPr>
            <a:endParaRPr lang="en-US" sz="1600" dirty="0">
              <a:latin typeface="Calibri" panose="020F0502020204030204" pitchFamily="34" charset="0"/>
              <a:ea typeface="Calibri" panose="020F0502020204030204" pitchFamily="34" charset="0"/>
            </a:endParaRPr>
          </a:p>
          <a:p>
            <a:pPr marL="285750" indent="-285750">
              <a:spcBef>
                <a:spcPts val="0"/>
              </a:spcBef>
            </a:pPr>
            <a:r>
              <a:rPr lang="en-US" sz="2000" b="1" dirty="0">
                <a:effectLst/>
                <a:latin typeface="Calibri" panose="020F0502020204030204" pitchFamily="34" charset="0"/>
                <a:ea typeface="Calibri" panose="020F0502020204030204" pitchFamily="34" charset="0"/>
              </a:rPr>
              <a:t>Encryption in flight:</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Any data transmitted over a network must be encrypted using secure communication protocols such as TLS.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policy is applicable for all data exchanges across internal and external networks.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Encryption in flight protects data from being intercepted and read by unauthorized parties during transmission.</a:t>
            </a:r>
          </a:p>
          <a:p>
            <a:pPr marL="0" marR="0" indent="0">
              <a:spcBef>
                <a:spcPts val="0"/>
              </a:spcBef>
              <a:spcAft>
                <a:spcPts val="0"/>
              </a:spcAft>
              <a:buNone/>
            </a:pPr>
            <a:endParaRPr lang="en-US" sz="1400" b="1" dirty="0">
              <a:latin typeface="Calibri" panose="020F0502020204030204" pitchFamily="34" charset="0"/>
              <a:ea typeface="Calibri" panose="020F0502020204030204" pitchFamily="34" charset="0"/>
            </a:endParaRPr>
          </a:p>
          <a:p>
            <a:pPr marL="285750" indent="-285750">
              <a:spcBef>
                <a:spcPts val="0"/>
              </a:spcBef>
            </a:pPr>
            <a:r>
              <a:rPr lang="en-US" sz="2000" b="1" dirty="0">
                <a:effectLst/>
                <a:latin typeface="Calibri" panose="020F0502020204030204" pitchFamily="34" charset="0"/>
                <a:ea typeface="Calibri" panose="020F0502020204030204" pitchFamily="34" charset="0"/>
              </a:rPr>
              <a:t>Encryption in use:</a:t>
            </a:r>
          </a:p>
          <a:p>
            <a:pPr marL="0" indent="0">
              <a:spcBef>
                <a:spcPts val="0"/>
              </a:spcBef>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Data being processed in memory should be encrypted where feasible, especially when handling sensitive information.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applies to data temporarily loaded into memory or cache during normal application operation.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Protects sensitive information from being exposed in system memory, potentially accessible through memory dumps or system exploits.</a:t>
            </a:r>
            <a:endParaRPr sz="1800" b="1"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862668"/>
            <a:ext cx="10820400" cy="4851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b="1" dirty="0">
                <a:effectLst/>
                <a:latin typeface="Calibri" panose="020F0502020204030204" pitchFamily="34" charset="0"/>
                <a:ea typeface="Calibri" panose="020F0502020204030204" pitchFamily="34" charset="0"/>
              </a:rPr>
              <a:t>Authentication:</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Systems must authenticate users' identities via secure methods like passwords, biometrics, or multi-factor authentication before granting access. </a:t>
            </a:r>
            <a:br>
              <a:rPr lang="en-US" sz="1800" dirty="0">
                <a:effectLst/>
                <a:latin typeface="Calibri" panose="020F0502020204030204" pitchFamily="34" charset="0"/>
                <a:ea typeface="Calibri" panose="020F0502020204030204" pitchFamily="34" charset="0"/>
              </a:rPr>
            </a:b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Mandatory for user logins, addition of new users, and any identity verification processes.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Authentication ensures that users are who they claim to be and prevents unauthorized access.</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marL="342900">
              <a:spcBef>
                <a:spcPts val="0"/>
              </a:spcBef>
            </a:pPr>
            <a:r>
              <a:rPr lang="en-US" sz="2000" b="1" dirty="0">
                <a:effectLst/>
                <a:latin typeface="Calibri" panose="020F0502020204030204" pitchFamily="34" charset="0"/>
                <a:ea typeface="Calibri" panose="020F0502020204030204" pitchFamily="34" charset="0"/>
              </a:rPr>
              <a:t>Authorization:</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Once authenticated, users must be authorized to access only the resources appropriate for their roles. </a:t>
            </a: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Applicable to changes to the database, user levels of access, and file access.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Authorization ensures users can only perform actions allowed by their permissions, enforcing the principle of least privilege.</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marL="342900">
              <a:spcBef>
                <a:spcPts val="0"/>
              </a:spcBef>
            </a:pPr>
            <a:r>
              <a:rPr lang="en-US" sz="2000" b="1" dirty="0">
                <a:effectLst/>
                <a:latin typeface="Calibri" panose="020F0502020204030204" pitchFamily="34" charset="0"/>
                <a:ea typeface="Calibri" panose="020F0502020204030204" pitchFamily="34" charset="0"/>
              </a:rPr>
              <a:t>Accounting:</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All user actions must be logged and audited to provide an accountable record of operations.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Relevant for user logins, changes to the database, file accesses, and system changes.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Rationale</a:t>
            </a:r>
            <a:r>
              <a:rPr lang="en-US" sz="1800" dirty="0">
                <a:effectLst/>
                <a:latin typeface="Calibri" panose="020F0502020204030204" pitchFamily="34" charset="0"/>
                <a:ea typeface="Calibri" panose="020F0502020204030204" pitchFamily="34" charset="0"/>
              </a:rPr>
              <a:t>: Accounting provides a trail of user actions for auditing, assisting in understanding the scope of any breach and identifying malicious activities.</a:t>
            </a:r>
            <a:endParaRPr lang="en-US" sz="2000" dirty="0">
              <a:latin typeface="Calibri" panose="020F0502020204030204" pitchFamily="34" charset="0"/>
              <a:ea typeface="Calibri" panose="020F050202020403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5452532" y="0"/>
            <a:ext cx="5096933" cy="117567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221325" y="901700"/>
            <a:ext cx="10982474" cy="6362700"/>
          </a:xfrm>
          <a:prstGeom prst="rect">
            <a:avLst/>
          </a:prstGeom>
          <a:noFill/>
          <a:ln>
            <a:noFill/>
          </a:ln>
        </p:spPr>
        <p:txBody>
          <a:bodyPr spcFirstLastPara="1" wrap="square" lIns="91425" tIns="45700" rIns="91425" bIns="45700" anchor="t" anchorCtr="0">
            <a:noAutofit/>
          </a:bodyPr>
          <a:lstStyle/>
          <a:p>
            <a:pPr marL="342900"/>
            <a:r>
              <a:rPr lang="en-US" sz="1800" b="1" dirty="0"/>
              <a:t>Unit Test Names</a:t>
            </a:r>
          </a:p>
          <a:p>
            <a:pPr marL="0" indent="0">
              <a:buNone/>
            </a:pPr>
            <a:r>
              <a:rPr lang="en-US" sz="1600" dirty="0"/>
              <a:t>Tests named for clear reflection of purpose, enhancing readability and maintainability.</a:t>
            </a:r>
          </a:p>
          <a:p>
            <a:pPr marL="342900"/>
            <a:r>
              <a:rPr lang="en-US" sz="1800" b="1" dirty="0"/>
              <a:t>Implementation of Tests</a:t>
            </a:r>
          </a:p>
          <a:p>
            <a:pPr marL="0" lvl="0" indent="0" algn="l" rtl="0">
              <a:lnSpc>
                <a:spcPct val="90000"/>
              </a:lnSpc>
              <a:spcBef>
                <a:spcPts val="1000"/>
              </a:spcBef>
              <a:spcAft>
                <a:spcPts val="0"/>
              </a:spcAft>
              <a:buSzPts val="1800"/>
              <a:buNone/>
            </a:pPr>
            <a:r>
              <a:rPr lang="en-US" sz="1600" dirty="0"/>
              <a:t>Utilizes Google Test's ASSERT_ for critical conditions; test halts if failed.</a:t>
            </a:r>
          </a:p>
          <a:p>
            <a:pPr marL="0" lvl="0" indent="0" algn="l" rtl="0">
              <a:lnSpc>
                <a:spcPct val="90000"/>
              </a:lnSpc>
              <a:spcBef>
                <a:spcPts val="1000"/>
              </a:spcBef>
              <a:spcAft>
                <a:spcPts val="0"/>
              </a:spcAft>
              <a:buSzPts val="1800"/>
              <a:buNone/>
            </a:pPr>
            <a:r>
              <a:rPr lang="en-US" sz="1600" dirty="0"/>
              <a:t>Uses EXPECT_ for non-critical conditions; allows continuation and multiple failure reports within a single test.</a:t>
            </a:r>
          </a:p>
          <a:p>
            <a:pPr marL="285750" indent="-285750"/>
            <a:r>
              <a:rPr lang="en-US" sz="1800" b="1" dirty="0"/>
              <a:t>Negative Tests </a:t>
            </a:r>
          </a:p>
          <a:p>
            <a:pPr marL="0" indent="0">
              <a:buNone/>
            </a:pPr>
            <a:r>
              <a:rPr lang="en-US" sz="1600" dirty="0" err="1"/>
              <a:t>AccessingOutOfBoundsThrowsException</a:t>
            </a:r>
            <a:r>
              <a:rPr lang="en-US" sz="1600" dirty="0"/>
              <a:t>: Tests for std::</a:t>
            </a:r>
            <a:r>
              <a:rPr lang="en-US" sz="1600" dirty="0" err="1"/>
              <a:t>out_of_range</a:t>
            </a:r>
            <a:r>
              <a:rPr lang="en-US" sz="1600" dirty="0"/>
              <a:t> when accessing beyond vector bounds.</a:t>
            </a:r>
          </a:p>
          <a:p>
            <a:pPr marL="0" lvl="0" indent="0" algn="l" rtl="0">
              <a:lnSpc>
                <a:spcPct val="90000"/>
              </a:lnSpc>
              <a:spcBef>
                <a:spcPts val="1000"/>
              </a:spcBef>
              <a:spcAft>
                <a:spcPts val="0"/>
              </a:spcAft>
              <a:buSzPts val="1800"/>
              <a:buNone/>
            </a:pPr>
            <a:r>
              <a:rPr lang="en-US" sz="1600" dirty="0" err="1"/>
              <a:t>ShrinkingVectorDoesNotIncreaseSize</a:t>
            </a:r>
            <a:r>
              <a:rPr lang="en-US" sz="1600" dirty="0"/>
              <a:t>: Ensures vector resizing to smaller size doesn't increase its size.</a:t>
            </a:r>
          </a:p>
          <a:p>
            <a:pPr marL="342900"/>
            <a:r>
              <a:rPr lang="en-US" sz="1800" b="1" dirty="0"/>
              <a:t>Best Practices and Functionality</a:t>
            </a:r>
          </a:p>
          <a:p>
            <a:pPr marL="0" lvl="0" indent="0" algn="l" rtl="0">
              <a:lnSpc>
                <a:spcPct val="90000"/>
              </a:lnSpc>
              <a:spcBef>
                <a:spcPts val="1000"/>
              </a:spcBef>
              <a:spcAft>
                <a:spcPts val="0"/>
              </a:spcAft>
              <a:buSzPts val="1800"/>
              <a:buNone/>
            </a:pPr>
            <a:r>
              <a:rPr lang="en-US" sz="1600" dirty="0"/>
              <a:t>Structured and named following best practices to boost readability and maintainability.</a:t>
            </a:r>
          </a:p>
          <a:p>
            <a:pPr marL="0" lvl="0" indent="0" algn="l" rtl="0">
              <a:lnSpc>
                <a:spcPct val="90000"/>
              </a:lnSpc>
              <a:spcBef>
                <a:spcPts val="1000"/>
              </a:spcBef>
              <a:spcAft>
                <a:spcPts val="0"/>
              </a:spcAft>
              <a:buSzPts val="1800"/>
              <a:buNone/>
            </a:pPr>
            <a:r>
              <a:rPr lang="en-US" sz="1600" dirty="0"/>
              <a:t>Employs helper functions like </a:t>
            </a:r>
            <a:r>
              <a:rPr lang="en-US" sz="1600" dirty="0" err="1"/>
              <a:t>add_entries</a:t>
            </a:r>
            <a:r>
              <a:rPr lang="en-US" sz="1600" dirty="0"/>
              <a:t> to minimize code repetition and enhance test upkeep.</a:t>
            </a:r>
          </a:p>
          <a:p>
            <a:pPr marL="342900"/>
            <a:r>
              <a:rPr lang="en-US" sz="1800" b="1" dirty="0"/>
              <a:t>Process and Debugging</a:t>
            </a:r>
          </a:p>
          <a:p>
            <a:pPr marL="0" lvl="0" indent="0" algn="l" rtl="0">
              <a:lnSpc>
                <a:spcPct val="90000"/>
              </a:lnSpc>
              <a:spcBef>
                <a:spcPts val="1000"/>
              </a:spcBef>
              <a:spcAft>
                <a:spcPts val="0"/>
              </a:spcAft>
              <a:buSzPts val="1800"/>
              <a:buNone/>
            </a:pPr>
            <a:r>
              <a:rPr lang="en-US" sz="1600" dirty="0"/>
              <a:t>Iterative testing and refinement for precise functionality assurance.</a:t>
            </a:r>
          </a:p>
          <a:p>
            <a:pPr marL="0" lvl="0" indent="0" algn="l" rtl="0">
              <a:lnSpc>
                <a:spcPct val="90000"/>
              </a:lnSpc>
              <a:spcBef>
                <a:spcPts val="1000"/>
              </a:spcBef>
              <a:spcAft>
                <a:spcPts val="0"/>
              </a:spcAft>
              <a:buSzPts val="1800"/>
              <a:buNone/>
            </a:pPr>
            <a:r>
              <a:rPr lang="en-US" sz="1600" dirty="0"/>
              <a:t>Individual test execution for behavior confirmation and comprehensive functionality testing.</a:t>
            </a:r>
          </a:p>
          <a:p>
            <a:pPr marL="0" lvl="0" indent="0" algn="l" rtl="0">
              <a:lnSpc>
                <a:spcPct val="90000"/>
              </a:lnSpc>
              <a:spcBef>
                <a:spcPts val="1000"/>
              </a:spcBef>
              <a:spcAft>
                <a:spcPts val="0"/>
              </a:spcAft>
              <a:buSzPts val="1800"/>
              <a:buNone/>
            </a:pPr>
            <a:r>
              <a:rPr lang="en-US" sz="1600" dirty="0"/>
              <a:t>Failures analyzed to confirm they stem from expected conditions rather than test setup or logic errors.</a:t>
            </a:r>
          </a:p>
          <a:p>
            <a:pPr marL="0" lvl="0" indent="0" algn="l" rtl="0">
              <a:lnSpc>
                <a:spcPct val="90000"/>
              </a:lnSpc>
              <a:spcBef>
                <a:spcPts val="1000"/>
              </a:spcBef>
              <a:spcAft>
                <a:spcPts val="0"/>
              </a:spcAft>
              <a:buSzPts val="1800"/>
              <a:buNone/>
            </a:pPr>
            <a:r>
              <a:rPr lang="en-US" sz="1600" dirty="0"/>
              <a:t>Resolved issues by consulting C++ Standard Library documentation and conducting focused test cases.</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2D0E-8C2F-51EC-09FF-DBB37E0059D9}"/>
              </a:ext>
            </a:extLst>
          </p:cNvPr>
          <p:cNvSpPr>
            <a:spLocks noGrp="1"/>
          </p:cNvSpPr>
          <p:nvPr>
            <p:ph type="title"/>
          </p:nvPr>
        </p:nvSpPr>
        <p:spPr/>
        <p:txBody>
          <a:bodyPr/>
          <a:lstStyle/>
          <a:p>
            <a:r>
              <a:rPr lang="en-US" dirty="0"/>
              <a:t>Unit Testing Case 1</a:t>
            </a:r>
          </a:p>
        </p:txBody>
      </p:sp>
      <p:sp>
        <p:nvSpPr>
          <p:cNvPr id="3" name="TextBox 2">
            <a:extLst>
              <a:ext uri="{FF2B5EF4-FFF2-40B4-BE49-F238E27FC236}">
                <a16:creationId xmlns:a16="http://schemas.microsoft.com/office/drawing/2014/main" id="{AF1EEAC7-5F5C-D6B8-10E7-54595CB7926E}"/>
              </a:ext>
            </a:extLst>
          </p:cNvPr>
          <p:cNvSpPr txBox="1"/>
          <p:nvPr/>
        </p:nvSpPr>
        <p:spPr>
          <a:xfrm>
            <a:off x="1126067" y="2971799"/>
            <a:ext cx="10278533" cy="1477328"/>
          </a:xfrm>
          <a:prstGeom prst="rect">
            <a:avLst/>
          </a:prstGeom>
          <a:solidFill>
            <a:schemeClr val="bg1"/>
          </a:solidFill>
        </p:spPr>
        <p:txBody>
          <a:bodyPr wrap="square" rtlCol="0">
            <a:spAutoFit/>
          </a:bodyPr>
          <a:lstStyle/>
          <a:p>
            <a:r>
              <a:rPr lang="en-US" sz="1800" dirty="0">
                <a:solidFill>
                  <a:srgbClr val="008000"/>
                </a:solidFill>
                <a:latin typeface="Cascadia Mono" panose="020B0609020000020004" pitchFamily="49" charset="0"/>
              </a:rPr>
              <a:t>// Verify that the smart pointer to the collection is not null when created</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TEST_F</a:t>
            </a:r>
            <a:r>
              <a:rPr lang="en-US" sz="1800" dirty="0">
                <a:solidFill>
                  <a:srgbClr val="000000"/>
                </a:solidFill>
                <a:latin typeface="Cascadia Mono" panose="020B0609020000020004" pitchFamily="49" charset="0"/>
              </a:rPr>
              <a:t>(</a:t>
            </a:r>
            <a:r>
              <a:rPr lang="en-US" sz="1800" dirty="0" err="1">
                <a:solidFill>
                  <a:srgbClr val="2B91AF"/>
                </a:solidFill>
                <a:latin typeface="Cascadia Mono" panose="020B0609020000020004" pitchFamily="49" charset="0"/>
              </a:rPr>
              <a:t>CollectionTest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CollectionSmartPointerIsNotNull</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ASSERT_TRUE</a:t>
            </a:r>
            <a:r>
              <a:rPr lang="en-US" sz="1800" dirty="0">
                <a:solidFill>
                  <a:srgbClr val="000000"/>
                </a:solidFill>
                <a:latin typeface="Cascadia Mono" panose="020B0609020000020004" pitchFamily="49" charset="0"/>
              </a:rPr>
              <a:t>(collection);</a:t>
            </a:r>
          </a:p>
          <a:p>
            <a:r>
              <a:rPr lang="fr-FR" sz="1800" dirty="0">
                <a:solidFill>
                  <a:srgbClr val="000000"/>
                </a:solidFill>
                <a:latin typeface="Cascadia Mono" panose="020B0609020000020004" pitchFamily="49" charset="0"/>
              </a:rPr>
              <a:t>    </a:t>
            </a:r>
            <a:r>
              <a:rPr lang="fr-FR" sz="1800" dirty="0">
                <a:solidFill>
                  <a:srgbClr val="6F008A"/>
                </a:solidFill>
                <a:latin typeface="Cascadia Mono" panose="020B0609020000020004" pitchFamily="49" charset="0"/>
              </a:rPr>
              <a:t>ASSERT_NE</a:t>
            </a:r>
            <a:r>
              <a:rPr lang="fr-FR" sz="1800" dirty="0">
                <a:solidFill>
                  <a:srgbClr val="000000"/>
                </a:solidFill>
                <a:latin typeface="Cascadia Mono" panose="020B0609020000020004" pitchFamily="49" charset="0"/>
              </a:rPr>
              <a:t>(</a:t>
            </a:r>
            <a:r>
              <a:rPr lang="fr-FR" sz="1800" dirty="0" err="1">
                <a:solidFill>
                  <a:srgbClr val="000000"/>
                </a:solidFill>
                <a:latin typeface="Cascadia Mono" panose="020B0609020000020004" pitchFamily="49" charset="0"/>
              </a:rPr>
              <a:t>collection.get</a:t>
            </a:r>
            <a:r>
              <a:rPr lang="fr-FR" sz="1800" dirty="0">
                <a:solidFill>
                  <a:srgbClr val="000000"/>
                </a:solidFill>
                <a:latin typeface="Cascadia Mono" panose="020B0609020000020004" pitchFamily="49" charset="0"/>
              </a:rPr>
              <a:t>(), </a:t>
            </a:r>
            <a:r>
              <a:rPr lang="fr-FR" sz="1800" dirty="0" err="1">
                <a:solidFill>
                  <a:srgbClr val="0000FF"/>
                </a:solidFill>
                <a:latin typeface="Cascadia Mono" panose="020B0609020000020004" pitchFamily="49" charset="0"/>
              </a:rPr>
              <a:t>nullptr</a:t>
            </a:r>
            <a:r>
              <a:rPr lang="fr-FR"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236443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1253</TotalTime>
  <Words>3479</Words>
  <Application>Microsoft Office PowerPoint</Application>
  <PresentationFormat>Widescreen</PresentationFormat>
  <Paragraphs>185</Paragraphs>
  <Slides>19</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Aptos</vt:lpstr>
      <vt:lpstr>Söhne</vt:lpstr>
      <vt:lpstr>Cascadia Mono</vt:lpstr>
      <vt:lpstr>Symbol</vt:lpstr>
      <vt:lpstr>Times New Roman</vt:lpstr>
      <vt:lpstr>Century Gothic</vt:lpstr>
      <vt:lpstr>Segoe UI</vt:lpstr>
      <vt:lpstr>Arial</vt:lpstr>
      <vt:lpstr>Calibri</vt:lpstr>
      <vt:lpstr>Vapor Trail</vt:lpstr>
      <vt:lpstr>Document</vt:lpstr>
      <vt:lpstr>Green Pace</vt:lpstr>
      <vt:lpstr>OVERVIEW: DEFENSE IN DEPTH</vt:lpstr>
      <vt:lpstr>THREATS MATRIX</vt:lpstr>
      <vt:lpstr>10 PRINCIPLES</vt:lpstr>
      <vt:lpstr>CODING STANDARDS</vt:lpstr>
      <vt:lpstr>ENCRYPTION POLICIES</vt:lpstr>
      <vt:lpstr>TRIPLE-A POLICIES</vt:lpstr>
      <vt:lpstr>Unit Testing</vt:lpstr>
      <vt:lpstr>Unit Testing Case 1</vt:lpstr>
      <vt:lpstr>Unit Testing Case 2</vt:lpstr>
      <vt:lpstr>Unit Testing Case 3</vt:lpstr>
      <vt:lpstr>Unit Testing Case 4</vt:lpstr>
      <vt:lpstr>Unit Testing Case 5</vt:lpstr>
      <vt:lpstr>AUTOMATION SUMMARY</vt:lpstr>
      <vt:lpstr>TOOLS</vt:lpstr>
      <vt:lpstr>Benefits and Risks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Steven Stutts</cp:lastModifiedBy>
  <cp:revision>9</cp:revision>
  <dcterms:created xsi:type="dcterms:W3CDTF">2020-08-19T17:59:24Z</dcterms:created>
  <dcterms:modified xsi:type="dcterms:W3CDTF">2024-04-22T17:32:16Z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