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77" r:id="rId9"/>
    <p:sldId id="267" r:id="rId10"/>
    <p:sldId id="271" r:id="rId11"/>
    <p:sldId id="272" r:id="rId12"/>
    <p:sldId id="269" r:id="rId13"/>
    <p:sldId id="273" r:id="rId14"/>
    <p:sldId id="270" r:id="rId15"/>
    <p:sldId id="274" r:id="rId16"/>
    <p:sldId id="275" r:id="rId17"/>
    <p:sldId id="276" r:id="rId18"/>
    <p:sldId id="262" r:id="rId19"/>
  </p:sldIdLst>
  <p:sldSz cx="12192000" cy="6858000"/>
  <p:notesSz cx="6858000" cy="9144000"/>
  <p:embeddedFontLst>
    <p:embeddedFont>
      <p:font typeface="맑은 고딕" panose="020B0503020000020004" pitchFamily="34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131" d="100"/>
          <a:sy n="131" d="100"/>
        </p:scale>
        <p:origin x="1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2022. 7. 14.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2022. 7. 14.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2022. 7. 14.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2022. 7. 14.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2022. 7. 14.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2022. 7. 14.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2022. 7. 14.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2022. 7. 14.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2022. 7. 14.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2022. 7. 14.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2022. 7. 14.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2022. 7. 14.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640786" y="2233183"/>
            <a:ext cx="2379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밑바닥부터 시작하는 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딥러닝</a:t>
            </a:r>
            <a:endParaRPr lang="ko-KR" altLang="en-US" sz="3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051597" y="5525075"/>
            <a:ext cx="182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20213093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정현우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6415212" y="2537712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556A4C-4BAD-1F11-525F-DB3815198E7E}"/>
              </a:ext>
            </a:extLst>
          </p:cNvPr>
          <p:cNvSpPr txBox="1"/>
          <p:nvPr/>
        </p:nvSpPr>
        <p:spPr>
          <a:xfrm>
            <a:off x="159192" y="425327"/>
            <a:ext cx="174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3.</a:t>
            </a:r>
            <a:r>
              <a:rPr kumimoji="1" lang="ko-KR" altLang="en-US" dirty="0"/>
              <a:t> 신경망 학습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73BE9-2959-DCCB-8855-E387AEBD02F8}"/>
              </a:ext>
            </a:extLst>
          </p:cNvPr>
          <p:cNvSpPr txBox="1"/>
          <p:nvPr/>
        </p:nvSpPr>
        <p:spPr>
          <a:xfrm>
            <a:off x="2333297" y="425327"/>
            <a:ext cx="355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손실함수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기울기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학습 알고리즘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25DBF-FFE3-A570-85DE-2A56552E592F}"/>
              </a:ext>
            </a:extLst>
          </p:cNvPr>
          <p:cNvSpPr txBox="1"/>
          <p:nvPr/>
        </p:nvSpPr>
        <p:spPr>
          <a:xfrm>
            <a:off x="6415212" y="2070100"/>
            <a:ext cx="367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손실함수</a:t>
            </a:r>
            <a:endParaRPr kumimoji="1" lang="ko-Kore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CC96055-464B-E7C1-6A60-33F31004A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56" y="4418569"/>
            <a:ext cx="4891182" cy="2286096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811C129E-215B-91D1-E74C-D4B3DC15F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41" y="2992564"/>
            <a:ext cx="4858297" cy="1182247"/>
          </a:xfrm>
          <a:prstGeom prst="rect">
            <a:avLst/>
          </a:prstGeom>
        </p:spPr>
      </p:pic>
      <p:pic>
        <p:nvPicPr>
          <p:cNvPr id="4098" name="Picture 2" descr="파이썬][딥러닝] 손실 함수 (평균 제곱오차, 교차 엔트로피 오차) : 네이버 블로그">
            <a:extLst>
              <a:ext uri="{FF2B5EF4-FFF2-40B4-BE49-F238E27FC236}">
                <a16:creationId xmlns:a16="http://schemas.microsoft.com/office/drawing/2014/main" id="{B07443C4-2367-4CA3-F635-7D2AB2EC0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463" y="2847088"/>
            <a:ext cx="44450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파이썬][딥러닝] 손실 함수 (평균 제곱오차, 교차 엔트로피 오차) : 네이버 블로그">
            <a:extLst>
              <a:ext uri="{FF2B5EF4-FFF2-40B4-BE49-F238E27FC236}">
                <a16:creationId xmlns:a16="http://schemas.microsoft.com/office/drawing/2014/main" id="{6ED9E167-496A-9421-5F9B-AB69EDCF7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212" y="4825026"/>
            <a:ext cx="4697502" cy="14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33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6415212" y="2537712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556A4C-4BAD-1F11-525F-DB3815198E7E}"/>
              </a:ext>
            </a:extLst>
          </p:cNvPr>
          <p:cNvSpPr txBox="1"/>
          <p:nvPr/>
        </p:nvSpPr>
        <p:spPr>
          <a:xfrm>
            <a:off x="159192" y="425327"/>
            <a:ext cx="174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3.</a:t>
            </a:r>
            <a:r>
              <a:rPr kumimoji="1" lang="ko-KR" altLang="en-US" dirty="0"/>
              <a:t> 신경망 학습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73BE9-2959-DCCB-8855-E387AEBD02F8}"/>
              </a:ext>
            </a:extLst>
          </p:cNvPr>
          <p:cNvSpPr txBox="1"/>
          <p:nvPr/>
        </p:nvSpPr>
        <p:spPr>
          <a:xfrm>
            <a:off x="2333297" y="425327"/>
            <a:ext cx="355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손실함수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기울기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학습 알고리즘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25DBF-FFE3-A570-85DE-2A56552E592F}"/>
              </a:ext>
            </a:extLst>
          </p:cNvPr>
          <p:cNvSpPr txBox="1"/>
          <p:nvPr/>
        </p:nvSpPr>
        <p:spPr>
          <a:xfrm>
            <a:off x="6415212" y="2070100"/>
            <a:ext cx="367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손실함수 왜 사용하는가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pic>
        <p:nvPicPr>
          <p:cNvPr id="5122" name="Picture 2" descr="딥러닝-6.0. 최적화(1)-손실함수와 경사하강법">
            <a:extLst>
              <a:ext uri="{FF2B5EF4-FFF2-40B4-BE49-F238E27FC236}">
                <a16:creationId xmlns:a16="http://schemas.microsoft.com/office/drawing/2014/main" id="{EF37AD96-ACB9-9876-FBC3-6A8149D4F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" y="2321674"/>
            <a:ext cx="4861636" cy="404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3-(2) 학습 : 손실 함수">
            <a:extLst>
              <a:ext uri="{FF2B5EF4-FFF2-40B4-BE49-F238E27FC236}">
                <a16:creationId xmlns:a16="http://schemas.microsoft.com/office/drawing/2014/main" id="{4D0CF3ED-AB65-204B-1C8F-62CC0ADF9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212" y="2635993"/>
            <a:ext cx="5041702" cy="372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682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6415212" y="2537712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556A4C-4BAD-1F11-525F-DB3815198E7E}"/>
              </a:ext>
            </a:extLst>
          </p:cNvPr>
          <p:cNvSpPr txBox="1"/>
          <p:nvPr/>
        </p:nvSpPr>
        <p:spPr>
          <a:xfrm>
            <a:off x="159192" y="425327"/>
            <a:ext cx="174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3.</a:t>
            </a:r>
            <a:r>
              <a:rPr kumimoji="1" lang="ko-KR" altLang="en-US" dirty="0"/>
              <a:t> 신경망 학습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73BE9-2959-DCCB-8855-E387AEBD02F8}"/>
              </a:ext>
            </a:extLst>
          </p:cNvPr>
          <p:cNvSpPr txBox="1"/>
          <p:nvPr/>
        </p:nvSpPr>
        <p:spPr>
          <a:xfrm>
            <a:off x="2333297" y="425327"/>
            <a:ext cx="355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손실함수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기울기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학습 알고리즘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25DBF-FFE3-A570-85DE-2A56552E592F}"/>
              </a:ext>
            </a:extLst>
          </p:cNvPr>
          <p:cNvSpPr txBox="1"/>
          <p:nvPr/>
        </p:nvSpPr>
        <p:spPr>
          <a:xfrm>
            <a:off x="6415212" y="2070100"/>
            <a:ext cx="367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기울기</a:t>
            </a:r>
            <a:endParaRPr kumimoji="1" lang="ko-Kore-KR" altLang="en-US" dirty="0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2CEB1C44-4D8B-C3E7-CB6A-E9A183A34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74" y="1923803"/>
            <a:ext cx="5448094" cy="4569368"/>
          </a:xfrm>
          <a:prstGeom prst="rect">
            <a:avLst/>
          </a:prstGeom>
        </p:spPr>
      </p:pic>
      <p:pic>
        <p:nvPicPr>
          <p:cNvPr id="6146" name="Picture 2" descr="수치 미분 구현">
            <a:extLst>
              <a:ext uri="{FF2B5EF4-FFF2-40B4-BE49-F238E27FC236}">
                <a16:creationId xmlns:a16="http://schemas.microsoft.com/office/drawing/2014/main" id="{249FC2F0-A172-E304-9E79-7F5EB4C52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563" y="2888130"/>
            <a:ext cx="4426096" cy="102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B8B4F2-1649-59FD-52F7-1220566DD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630" y="4266545"/>
            <a:ext cx="3175962" cy="222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33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6415212" y="2537712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556A4C-4BAD-1F11-525F-DB3815198E7E}"/>
              </a:ext>
            </a:extLst>
          </p:cNvPr>
          <p:cNvSpPr txBox="1"/>
          <p:nvPr/>
        </p:nvSpPr>
        <p:spPr>
          <a:xfrm>
            <a:off x="159192" y="425327"/>
            <a:ext cx="174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3.</a:t>
            </a:r>
            <a:r>
              <a:rPr kumimoji="1" lang="ko-KR" altLang="en-US" dirty="0"/>
              <a:t> 신경망 학습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73BE9-2959-DCCB-8855-E387AEBD02F8}"/>
              </a:ext>
            </a:extLst>
          </p:cNvPr>
          <p:cNvSpPr txBox="1"/>
          <p:nvPr/>
        </p:nvSpPr>
        <p:spPr>
          <a:xfrm>
            <a:off x="2333297" y="425327"/>
            <a:ext cx="355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손실함수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기울기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학습 알고리즘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25DBF-FFE3-A570-85DE-2A56552E592F}"/>
              </a:ext>
            </a:extLst>
          </p:cNvPr>
          <p:cNvSpPr txBox="1"/>
          <p:nvPr/>
        </p:nvSpPr>
        <p:spPr>
          <a:xfrm>
            <a:off x="6415212" y="2070100"/>
            <a:ext cx="367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기울기</a:t>
            </a:r>
            <a:endParaRPr kumimoji="1" lang="ko-Kore-KR" altLang="en-US" dirty="0"/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9C9F68D0-0C21-8C26-806C-5D422BECA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52" y="3354419"/>
            <a:ext cx="5828048" cy="2331219"/>
          </a:xfrm>
          <a:prstGeom prst="rect">
            <a:avLst/>
          </a:prstGeom>
        </p:spPr>
      </p:pic>
      <p:pic>
        <p:nvPicPr>
          <p:cNvPr id="7170" name="Picture 2" descr="Linear Regression(선형 회귀) 경사하강법과 최소자승법으로 풀기 | JINHYO AI Blog">
            <a:extLst>
              <a:ext uri="{FF2B5EF4-FFF2-40B4-BE49-F238E27FC236}">
                <a16:creationId xmlns:a16="http://schemas.microsoft.com/office/drawing/2014/main" id="{F8346879-ED47-4248-274B-64CC62034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61" y="3007578"/>
            <a:ext cx="4711700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5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6415212" y="2537712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556A4C-4BAD-1F11-525F-DB3815198E7E}"/>
              </a:ext>
            </a:extLst>
          </p:cNvPr>
          <p:cNvSpPr txBox="1"/>
          <p:nvPr/>
        </p:nvSpPr>
        <p:spPr>
          <a:xfrm>
            <a:off x="159192" y="425327"/>
            <a:ext cx="174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3.</a:t>
            </a:r>
            <a:r>
              <a:rPr kumimoji="1" lang="ko-KR" altLang="en-US" dirty="0"/>
              <a:t> 신경망 학습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73BE9-2959-DCCB-8855-E387AEBD02F8}"/>
              </a:ext>
            </a:extLst>
          </p:cNvPr>
          <p:cNvSpPr txBox="1"/>
          <p:nvPr/>
        </p:nvSpPr>
        <p:spPr>
          <a:xfrm>
            <a:off x="2333297" y="425327"/>
            <a:ext cx="355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손실함수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기울기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학습 알고리즘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25DBF-FFE3-A570-85DE-2A56552E592F}"/>
              </a:ext>
            </a:extLst>
          </p:cNvPr>
          <p:cNvSpPr txBox="1"/>
          <p:nvPr/>
        </p:nvSpPr>
        <p:spPr>
          <a:xfrm>
            <a:off x="6415212" y="2070100"/>
            <a:ext cx="367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배치</a:t>
            </a:r>
            <a:r>
              <a:rPr kumimoji="1" lang="en-US" altLang="ko-KR" dirty="0"/>
              <a:t>(</a:t>
            </a:r>
            <a:r>
              <a:rPr kumimoji="1" lang="ko-KR" altLang="en-US" dirty="0"/>
              <a:t>묶음</a:t>
            </a:r>
            <a:r>
              <a:rPr kumimoji="1" lang="en-US" altLang="ko-KR" dirty="0"/>
              <a:t>)</a:t>
            </a:r>
            <a:r>
              <a:rPr kumimoji="1" lang="ko-KR" altLang="en-US" dirty="0"/>
              <a:t>와 </a:t>
            </a:r>
            <a:r>
              <a:rPr kumimoji="1" lang="ko-KR" altLang="en-US" dirty="0" err="1"/>
              <a:t>에포크</a:t>
            </a:r>
            <a:endParaRPr kumimoji="1"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6A014-421B-5850-C931-5BE50358A708}"/>
              </a:ext>
            </a:extLst>
          </p:cNvPr>
          <p:cNvSpPr txBox="1"/>
          <p:nvPr/>
        </p:nvSpPr>
        <p:spPr>
          <a:xfrm>
            <a:off x="471198" y="5103674"/>
            <a:ext cx="5094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훈련 데이터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60000 </a:t>
            </a:r>
          </a:p>
          <a:p>
            <a:r>
              <a:rPr kumimoji="1" lang="ko-KR" altLang="en-US" dirty="0"/>
              <a:t>미니 배치 크기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</a:t>
            </a:r>
          </a:p>
          <a:p>
            <a:r>
              <a:rPr kumimoji="1" lang="ko-KR" altLang="en-US" dirty="0"/>
              <a:t>반복 횟수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10000</a:t>
            </a:r>
          </a:p>
          <a:p>
            <a:r>
              <a:rPr kumimoji="1" lang="ko-KR" altLang="en-US" dirty="0" err="1"/>
              <a:t>에포크</a:t>
            </a:r>
            <a:r>
              <a:rPr kumimoji="1" lang="ko-KR" altLang="en-US" dirty="0"/>
              <a:t> 당 반복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600</a:t>
            </a:r>
          </a:p>
          <a:p>
            <a:r>
              <a:rPr kumimoji="1" lang="ko-KR" altLang="en-US" dirty="0" err="1"/>
              <a:t>에포크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10000</a:t>
            </a:r>
            <a:r>
              <a:rPr kumimoji="1" lang="ko-KR" altLang="en-US" dirty="0"/>
              <a:t>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en-US" altLang="ko-KR" dirty="0"/>
              <a:t>600</a:t>
            </a:r>
          </a:p>
          <a:p>
            <a:r>
              <a:rPr kumimoji="1" lang="ko-KR" altLang="en-US" dirty="0"/>
              <a:t>쓰는 데이터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10000</a:t>
            </a:r>
            <a:r>
              <a:rPr kumimoji="1" lang="ko-KR" altLang="en-US" dirty="0"/>
              <a:t> * </a:t>
            </a:r>
            <a:r>
              <a:rPr kumimoji="1" lang="en-US" altLang="ko-KR" dirty="0"/>
              <a:t>100</a:t>
            </a:r>
            <a:r>
              <a:rPr kumimoji="1" lang="ko-KR" altLang="en-US" dirty="0"/>
              <a:t> </a:t>
            </a:r>
            <a:r>
              <a:rPr kumimoji="1" lang="en-US" altLang="ko-KR" dirty="0"/>
              <a:t>(?)</a:t>
            </a:r>
          </a:p>
          <a:p>
            <a:r>
              <a:rPr kumimoji="1" lang="en-US" altLang="ko-KR" dirty="0"/>
              <a:t> </a:t>
            </a:r>
          </a:p>
          <a:p>
            <a:endParaRPr kumimoji="1" lang="ko-Kore-KR" altLang="en-US" dirty="0"/>
          </a:p>
        </p:txBody>
      </p:sp>
      <p:pic>
        <p:nvPicPr>
          <p:cNvPr id="8194" name="Picture 2" descr="딥러닝 텐서플로 교과서 미리보기 [교보 eBook]">
            <a:extLst>
              <a:ext uri="{FF2B5EF4-FFF2-40B4-BE49-F238E27FC236}">
                <a16:creationId xmlns:a16="http://schemas.microsoft.com/office/drawing/2014/main" id="{5A0ABBB6-2220-5F89-C43D-B07CD3AA9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212" y="3342290"/>
            <a:ext cx="4945884" cy="287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D47BE889-5FBF-A98C-7360-936637249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98" y="2537712"/>
            <a:ext cx="5415894" cy="238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2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6415212" y="2537712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556A4C-4BAD-1F11-525F-DB3815198E7E}"/>
              </a:ext>
            </a:extLst>
          </p:cNvPr>
          <p:cNvSpPr txBox="1"/>
          <p:nvPr/>
        </p:nvSpPr>
        <p:spPr>
          <a:xfrm>
            <a:off x="159192" y="425327"/>
            <a:ext cx="174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3.</a:t>
            </a:r>
            <a:r>
              <a:rPr kumimoji="1" lang="ko-KR" altLang="en-US" dirty="0"/>
              <a:t> 신경망 학습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73BE9-2959-DCCB-8855-E387AEBD02F8}"/>
              </a:ext>
            </a:extLst>
          </p:cNvPr>
          <p:cNvSpPr txBox="1"/>
          <p:nvPr/>
        </p:nvSpPr>
        <p:spPr>
          <a:xfrm>
            <a:off x="2333297" y="425327"/>
            <a:ext cx="355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손실함수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기울기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학습 알고리즘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25DBF-FFE3-A570-85DE-2A56552E592F}"/>
              </a:ext>
            </a:extLst>
          </p:cNvPr>
          <p:cNvSpPr txBox="1"/>
          <p:nvPr/>
        </p:nvSpPr>
        <p:spPr>
          <a:xfrm>
            <a:off x="6415212" y="2070100"/>
            <a:ext cx="367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학습 알고리즘 </a:t>
            </a:r>
            <a:endParaRPr kumimoji="1" lang="en-US" altLang="ko-KR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4CA2E5A-0A65-B442-EC3A-85F3F0E74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85" y="1409322"/>
            <a:ext cx="5903715" cy="51361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5976F2B-9D85-A55E-D058-BA12DD72C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11" y="2843704"/>
            <a:ext cx="5027319" cy="339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08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6415212" y="2537712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556A4C-4BAD-1F11-525F-DB3815198E7E}"/>
              </a:ext>
            </a:extLst>
          </p:cNvPr>
          <p:cNvSpPr txBox="1"/>
          <p:nvPr/>
        </p:nvSpPr>
        <p:spPr>
          <a:xfrm>
            <a:off x="159192" y="425327"/>
            <a:ext cx="174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3.</a:t>
            </a:r>
            <a:r>
              <a:rPr kumimoji="1" lang="ko-KR" altLang="en-US" dirty="0"/>
              <a:t> 신경망 학습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73BE9-2959-DCCB-8855-E387AEBD02F8}"/>
              </a:ext>
            </a:extLst>
          </p:cNvPr>
          <p:cNvSpPr txBox="1"/>
          <p:nvPr/>
        </p:nvSpPr>
        <p:spPr>
          <a:xfrm>
            <a:off x="2333297" y="425327"/>
            <a:ext cx="355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손실함수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기울기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학습 알고리즘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25DBF-FFE3-A570-85DE-2A56552E592F}"/>
              </a:ext>
            </a:extLst>
          </p:cNvPr>
          <p:cNvSpPr txBox="1"/>
          <p:nvPr/>
        </p:nvSpPr>
        <p:spPr>
          <a:xfrm>
            <a:off x="6415212" y="2070100"/>
            <a:ext cx="367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단점</a:t>
            </a:r>
            <a:endParaRPr kumimoji="1"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C5CB6-952B-14BF-7398-55DFA7DCC1D6}"/>
              </a:ext>
            </a:extLst>
          </p:cNvPr>
          <p:cNvSpPr txBox="1"/>
          <p:nvPr/>
        </p:nvSpPr>
        <p:spPr>
          <a:xfrm>
            <a:off x="6415212" y="3232052"/>
            <a:ext cx="50947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800" dirty="0"/>
              <a:t>너무</a:t>
            </a:r>
            <a:r>
              <a:rPr kumimoji="1" lang="ko-KR" altLang="en-US" sz="2800" dirty="0"/>
              <a:t> 오래 걸린다</a:t>
            </a:r>
            <a:r>
              <a:rPr kumimoji="1" lang="en-US" altLang="ko-KR" sz="2800" dirty="0"/>
              <a:t>.</a:t>
            </a:r>
            <a:r>
              <a:rPr kumimoji="1" lang="ko-KR" altLang="en-US" sz="2800" dirty="0"/>
              <a:t> </a:t>
            </a:r>
            <a:endParaRPr kumimoji="1" lang="en-US" altLang="ko-KR" sz="2800" dirty="0"/>
          </a:p>
          <a:p>
            <a:endParaRPr kumimoji="1" lang="en-US" altLang="ko-KR" sz="2800" dirty="0"/>
          </a:p>
          <a:p>
            <a:r>
              <a:rPr kumimoji="1" lang="ko-KR" altLang="en-US" sz="2800" dirty="0"/>
              <a:t>많은 양의 데이터를 다루기에 적합한 방법은 아니다</a:t>
            </a:r>
            <a:r>
              <a:rPr kumimoji="1" lang="en-US" altLang="ko-KR" sz="2800" dirty="0"/>
              <a:t>.</a:t>
            </a:r>
            <a:endParaRPr kumimoji="1" lang="ko-Kore-KR" altLang="en-US" sz="2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18DEB8-C954-1DD1-7AB5-8CE71FABD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" y="3705684"/>
            <a:ext cx="5287234" cy="8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96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6415212" y="2537712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556A4C-4BAD-1F11-525F-DB3815198E7E}"/>
              </a:ext>
            </a:extLst>
          </p:cNvPr>
          <p:cNvSpPr txBox="1"/>
          <p:nvPr/>
        </p:nvSpPr>
        <p:spPr>
          <a:xfrm>
            <a:off x="159192" y="425327"/>
            <a:ext cx="174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3.</a:t>
            </a:r>
            <a:r>
              <a:rPr kumimoji="1" lang="ko-KR" altLang="en-US" dirty="0"/>
              <a:t> 신경망 학습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73BE9-2959-DCCB-8855-E387AEBD02F8}"/>
              </a:ext>
            </a:extLst>
          </p:cNvPr>
          <p:cNvSpPr txBox="1"/>
          <p:nvPr/>
        </p:nvSpPr>
        <p:spPr>
          <a:xfrm>
            <a:off x="2333297" y="425327"/>
            <a:ext cx="355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손실함수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기울기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학습 알고리즘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25DBF-FFE3-A570-85DE-2A56552E592F}"/>
              </a:ext>
            </a:extLst>
          </p:cNvPr>
          <p:cNvSpPr txBox="1"/>
          <p:nvPr/>
        </p:nvSpPr>
        <p:spPr>
          <a:xfrm>
            <a:off x="6415212" y="2070100"/>
            <a:ext cx="3674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개선 방법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09A17-8052-28A5-D941-C896DDD086F4}"/>
              </a:ext>
            </a:extLst>
          </p:cNvPr>
          <p:cNvSpPr txBox="1"/>
          <p:nvPr/>
        </p:nvSpPr>
        <p:spPr>
          <a:xfrm>
            <a:off x="2145086" y="4027900"/>
            <a:ext cx="748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dirty="0"/>
              <a:t>오차</a:t>
            </a:r>
            <a:r>
              <a:rPr kumimoji="1" lang="ko-KR" altLang="en-US" sz="3200" dirty="0"/>
              <a:t> 역전파를 통해 빠른 계산을 해보자</a:t>
            </a:r>
            <a:r>
              <a:rPr kumimoji="1" lang="en-US" altLang="ko-KR" sz="3200" dirty="0"/>
              <a:t>.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44723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940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5047010" y="1788489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퍼셉트론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5047010" y="3176851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신경망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5047011" y="4565213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신경망 학습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556A4C-4BAD-1F11-525F-DB3815198E7E}"/>
              </a:ext>
            </a:extLst>
          </p:cNvPr>
          <p:cNvSpPr txBox="1"/>
          <p:nvPr/>
        </p:nvSpPr>
        <p:spPr>
          <a:xfrm>
            <a:off x="159192" y="425327"/>
            <a:ext cx="174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퍼셉트론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73BE9-2959-DCCB-8855-E387AEBD02F8}"/>
              </a:ext>
            </a:extLst>
          </p:cNvPr>
          <p:cNvSpPr txBox="1"/>
          <p:nvPr/>
        </p:nvSpPr>
        <p:spPr>
          <a:xfrm>
            <a:off x="2333297" y="425327"/>
            <a:ext cx="307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퍼셉트론</a:t>
            </a:r>
            <a:r>
              <a:rPr kumimoji="1" lang="ko-KR" altLang="en-US" dirty="0"/>
              <a:t> 소개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한계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개선</a:t>
            </a:r>
            <a:endParaRPr kumimoji="1" lang="ko-Kore-KR" altLang="en-US" dirty="0"/>
          </a:p>
        </p:txBody>
      </p:sp>
      <p:pic>
        <p:nvPicPr>
          <p:cNvPr id="1026" name="Picture 2" descr="퍼셉트론 — 응용수학 documentation">
            <a:extLst>
              <a:ext uri="{FF2B5EF4-FFF2-40B4-BE49-F238E27FC236}">
                <a16:creationId xmlns:a16="http://schemas.microsoft.com/office/drawing/2014/main" id="{A401C919-82C0-D121-17B8-E674D45BE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683" y="2070100"/>
            <a:ext cx="3875447" cy="352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6622740-B42F-4A72-10F6-BA120DB5A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12" y="1384300"/>
            <a:ext cx="3695700" cy="204470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692772A-3E58-0080-696E-60D828620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12" y="4056555"/>
            <a:ext cx="37465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6415212" y="2537712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556A4C-4BAD-1F11-525F-DB3815198E7E}"/>
              </a:ext>
            </a:extLst>
          </p:cNvPr>
          <p:cNvSpPr txBox="1"/>
          <p:nvPr/>
        </p:nvSpPr>
        <p:spPr>
          <a:xfrm>
            <a:off x="159192" y="425327"/>
            <a:ext cx="174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퍼셉트론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73BE9-2959-DCCB-8855-E387AEBD02F8}"/>
              </a:ext>
            </a:extLst>
          </p:cNvPr>
          <p:cNvSpPr txBox="1"/>
          <p:nvPr/>
        </p:nvSpPr>
        <p:spPr>
          <a:xfrm>
            <a:off x="2333297" y="425327"/>
            <a:ext cx="307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퍼셉트론</a:t>
            </a:r>
            <a:r>
              <a:rPr kumimoji="1" lang="ko-KR" altLang="en-US" dirty="0"/>
              <a:t> 소개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한계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개선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25DBF-FFE3-A570-85DE-2A56552E592F}"/>
              </a:ext>
            </a:extLst>
          </p:cNvPr>
          <p:cNvSpPr txBox="1"/>
          <p:nvPr/>
        </p:nvSpPr>
        <p:spPr>
          <a:xfrm>
            <a:off x="6415212" y="2070100"/>
            <a:ext cx="367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퍼셉트론의</a:t>
            </a:r>
            <a:r>
              <a:rPr kumimoji="1" lang="ko-KR" altLang="en-US" dirty="0"/>
              <a:t> 한계와 개선</a:t>
            </a:r>
            <a:endParaRPr kumimoji="1" lang="ko-Kore-KR" altLang="en-US" dirty="0"/>
          </a:p>
        </p:txBody>
      </p:sp>
      <p:pic>
        <p:nvPicPr>
          <p:cNvPr id="4098" name="Picture 2" descr="퍼셉트론이 왜 XOR 문제를 못푸는지 알아보기">
            <a:extLst>
              <a:ext uri="{FF2B5EF4-FFF2-40B4-BE49-F238E27FC236}">
                <a16:creationId xmlns:a16="http://schemas.microsoft.com/office/drawing/2014/main" id="{337D2F44-7623-C936-04A1-28AE4C673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27" y="2987569"/>
            <a:ext cx="5241253" cy="28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딥러닝 튜토리얼 2강, 퍼셉트론(Perceptron) 개념 익히기 - 밑바닥부터 시작하는 딥러닝">
            <a:extLst>
              <a:ext uri="{FF2B5EF4-FFF2-40B4-BE49-F238E27FC236}">
                <a16:creationId xmlns:a16="http://schemas.microsoft.com/office/drawing/2014/main" id="{0EDC23DB-FEC7-07D2-A1D4-42573C140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211" y="2987568"/>
            <a:ext cx="4704733" cy="285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97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6415212" y="2537712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556A4C-4BAD-1F11-525F-DB3815198E7E}"/>
              </a:ext>
            </a:extLst>
          </p:cNvPr>
          <p:cNvSpPr txBox="1"/>
          <p:nvPr/>
        </p:nvSpPr>
        <p:spPr>
          <a:xfrm>
            <a:off x="159192" y="425327"/>
            <a:ext cx="174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퍼셉트론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73BE9-2959-DCCB-8855-E387AEBD02F8}"/>
              </a:ext>
            </a:extLst>
          </p:cNvPr>
          <p:cNvSpPr txBox="1"/>
          <p:nvPr/>
        </p:nvSpPr>
        <p:spPr>
          <a:xfrm>
            <a:off x="2333297" y="425327"/>
            <a:ext cx="307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퍼셉트론</a:t>
            </a:r>
            <a:r>
              <a:rPr kumimoji="1" lang="ko-KR" altLang="en-US" dirty="0"/>
              <a:t> 소개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한계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개선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25DBF-FFE3-A570-85DE-2A56552E592F}"/>
              </a:ext>
            </a:extLst>
          </p:cNvPr>
          <p:cNvSpPr txBox="1"/>
          <p:nvPr/>
        </p:nvSpPr>
        <p:spPr>
          <a:xfrm>
            <a:off x="6415212" y="2070100"/>
            <a:ext cx="367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XOR </a:t>
            </a:r>
            <a:r>
              <a:rPr kumimoji="1" lang="ko-KR" altLang="en-US" dirty="0"/>
              <a:t>구현</a:t>
            </a:r>
            <a:endParaRPr kumimoji="1" lang="ko-Kore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E95C398-CAD6-E944-9596-7DF75F9C9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13" y="3878678"/>
            <a:ext cx="2997200" cy="267238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2AA197F-9683-21C8-6F82-4E577D228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785" y="1483580"/>
            <a:ext cx="2997200" cy="1917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ED59AD-4403-AF9C-A2CC-7AEFEF0859F0}"/>
              </a:ext>
            </a:extLst>
          </p:cNvPr>
          <p:cNvSpPr txBox="1"/>
          <p:nvPr/>
        </p:nvSpPr>
        <p:spPr>
          <a:xfrm>
            <a:off x="6415212" y="2806262"/>
            <a:ext cx="5094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앞에서 </a:t>
            </a:r>
            <a:r>
              <a:rPr kumimoji="1" lang="ko-KR" altLang="en-US" dirty="0" err="1"/>
              <a:t>본대로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OR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NADN</a:t>
            </a:r>
            <a:r>
              <a:rPr kumimoji="1" lang="ko-KR" altLang="en-US" dirty="0"/>
              <a:t>의 출력을 </a:t>
            </a:r>
            <a:r>
              <a:rPr kumimoji="1" lang="en-US" altLang="ko-KR" dirty="0"/>
              <a:t>AND</a:t>
            </a:r>
            <a:r>
              <a:rPr kumimoji="1" lang="ko-KR" altLang="en-US" dirty="0"/>
              <a:t>게이트의 입력으로 넣어주면 </a:t>
            </a:r>
            <a:r>
              <a:rPr kumimoji="1" lang="en-US" altLang="ko-KR" dirty="0"/>
              <a:t>XOR</a:t>
            </a:r>
            <a:r>
              <a:rPr kumimoji="1" lang="ko-KR" altLang="en-US" dirty="0"/>
              <a:t> 게이트가 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17" name="Picture 6" descr="딥러닝 튜토리얼 2강, 퍼셉트론(Perceptron) 개념 익히기 - 밑바닥부터 시작하는 딥러닝">
            <a:extLst>
              <a:ext uri="{FF2B5EF4-FFF2-40B4-BE49-F238E27FC236}">
                <a16:creationId xmlns:a16="http://schemas.microsoft.com/office/drawing/2014/main" id="{1C216A56-5A7F-CA9B-F472-CC417F8D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615" y="4103618"/>
            <a:ext cx="3657600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0B2982-9B3D-C2A3-A22A-88514882C1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936" y="3878678"/>
            <a:ext cx="1812816" cy="265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5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6415212" y="2537712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556A4C-4BAD-1F11-525F-DB3815198E7E}"/>
              </a:ext>
            </a:extLst>
          </p:cNvPr>
          <p:cNvSpPr txBox="1"/>
          <p:nvPr/>
        </p:nvSpPr>
        <p:spPr>
          <a:xfrm>
            <a:off x="159192" y="425327"/>
            <a:ext cx="174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2.</a:t>
            </a:r>
            <a:r>
              <a:rPr kumimoji="1" lang="ko-KR" altLang="en-US" dirty="0"/>
              <a:t> 신경망 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73BE9-2959-DCCB-8855-E387AEBD02F8}"/>
              </a:ext>
            </a:extLst>
          </p:cNvPr>
          <p:cNvSpPr txBox="1"/>
          <p:nvPr/>
        </p:nvSpPr>
        <p:spPr>
          <a:xfrm>
            <a:off x="2333297" y="425327"/>
            <a:ext cx="307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활성화 함수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출력층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구현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25DBF-FFE3-A570-85DE-2A56552E592F}"/>
              </a:ext>
            </a:extLst>
          </p:cNvPr>
          <p:cNvSpPr txBox="1"/>
          <p:nvPr/>
        </p:nvSpPr>
        <p:spPr>
          <a:xfrm>
            <a:off x="6415212" y="2070100"/>
            <a:ext cx="367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활성화 함수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4C369F-8A54-66A2-F79F-BC1CE7A4E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05" y="1803988"/>
            <a:ext cx="4092263" cy="4556334"/>
          </a:xfrm>
          <a:prstGeom prst="rect">
            <a:avLst/>
          </a:prstGeom>
        </p:spPr>
      </p:pic>
      <p:pic>
        <p:nvPicPr>
          <p:cNvPr id="1028" name="Picture 4" descr="머신러닝] - 단층 퍼셉트론(Single-layer Perceptron)">
            <a:extLst>
              <a:ext uri="{FF2B5EF4-FFF2-40B4-BE49-F238E27FC236}">
                <a16:creationId xmlns:a16="http://schemas.microsoft.com/office/drawing/2014/main" id="{EFAB3676-1D6C-BD18-BD95-27D849790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212" y="2906110"/>
            <a:ext cx="5002396" cy="314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D91226-D87B-D36F-77C6-A4FE636D11FE}"/>
              </a:ext>
            </a:extLst>
          </p:cNvPr>
          <p:cNvSpPr txBox="1"/>
          <p:nvPr/>
        </p:nvSpPr>
        <p:spPr>
          <a:xfrm>
            <a:off x="6415212" y="6237690"/>
            <a:ext cx="235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내적</a:t>
            </a:r>
            <a:r>
              <a:rPr kumimoji="1" lang="ko-KR" altLang="en-US" dirty="0"/>
              <a:t> 후 활성 함수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6089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6415212" y="2537712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556A4C-4BAD-1F11-525F-DB3815198E7E}"/>
              </a:ext>
            </a:extLst>
          </p:cNvPr>
          <p:cNvSpPr txBox="1"/>
          <p:nvPr/>
        </p:nvSpPr>
        <p:spPr>
          <a:xfrm>
            <a:off x="159192" y="425327"/>
            <a:ext cx="174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2.</a:t>
            </a:r>
            <a:r>
              <a:rPr kumimoji="1" lang="ko-KR" altLang="en-US" dirty="0"/>
              <a:t> 신경망 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73BE9-2959-DCCB-8855-E387AEBD02F8}"/>
              </a:ext>
            </a:extLst>
          </p:cNvPr>
          <p:cNvSpPr txBox="1"/>
          <p:nvPr/>
        </p:nvSpPr>
        <p:spPr>
          <a:xfrm>
            <a:off x="2333297" y="425327"/>
            <a:ext cx="307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활성화 함수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출력층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구현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25DBF-FFE3-A570-85DE-2A56552E592F}"/>
              </a:ext>
            </a:extLst>
          </p:cNvPr>
          <p:cNvSpPr txBox="1"/>
          <p:nvPr/>
        </p:nvSpPr>
        <p:spPr>
          <a:xfrm>
            <a:off x="6415212" y="2070100"/>
            <a:ext cx="367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출력층</a:t>
            </a:r>
            <a:endParaRPr kumimoji="1" lang="ko-Kore-KR" altLang="en-US" dirty="0"/>
          </a:p>
        </p:txBody>
      </p:sp>
      <p:pic>
        <p:nvPicPr>
          <p:cNvPr id="7170" name="Picture 2" descr="코드로 이해하는 딥러닝 9] - Softmax Regression(multiple classification)">
            <a:extLst>
              <a:ext uri="{FF2B5EF4-FFF2-40B4-BE49-F238E27FC236}">
                <a16:creationId xmlns:a16="http://schemas.microsoft.com/office/drawing/2014/main" id="{A8965FC5-A371-78C6-883D-F83E2170A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8" y="2046983"/>
            <a:ext cx="3982293" cy="20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 descr="텍스트, 스크린샷, 화면이(가) 표시된 사진&#10;&#10;자동 생성된 설명">
            <a:extLst>
              <a:ext uri="{FF2B5EF4-FFF2-40B4-BE49-F238E27FC236}">
                <a16:creationId xmlns:a16="http://schemas.microsoft.com/office/drawing/2014/main" id="{20EC161C-3EBB-42AF-D438-E7300B60A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28" y="4366727"/>
            <a:ext cx="3975100" cy="2065946"/>
          </a:xfrm>
          <a:prstGeom prst="rect">
            <a:avLst/>
          </a:prstGeom>
        </p:spPr>
      </p:pic>
      <p:pic>
        <p:nvPicPr>
          <p:cNvPr id="2052" name="Picture 4" descr="분류 (6) - 다층 퍼셉트론 코드 (파이썬 구현)">
            <a:extLst>
              <a:ext uri="{FF2B5EF4-FFF2-40B4-BE49-F238E27FC236}">
                <a16:creationId xmlns:a16="http://schemas.microsoft.com/office/drawing/2014/main" id="{4800C886-C350-0D58-7638-2B70D7D0C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611" y="3133636"/>
            <a:ext cx="6096000" cy="304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59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6415212" y="2537712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556A4C-4BAD-1F11-525F-DB3815198E7E}"/>
              </a:ext>
            </a:extLst>
          </p:cNvPr>
          <p:cNvSpPr txBox="1"/>
          <p:nvPr/>
        </p:nvSpPr>
        <p:spPr>
          <a:xfrm>
            <a:off x="159192" y="425327"/>
            <a:ext cx="174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2.</a:t>
            </a:r>
            <a:r>
              <a:rPr kumimoji="1" lang="ko-KR" altLang="en-US" dirty="0"/>
              <a:t> 신경망 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73BE9-2959-DCCB-8855-E387AEBD02F8}"/>
              </a:ext>
            </a:extLst>
          </p:cNvPr>
          <p:cNvSpPr txBox="1"/>
          <p:nvPr/>
        </p:nvSpPr>
        <p:spPr>
          <a:xfrm>
            <a:off x="2333297" y="425327"/>
            <a:ext cx="307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활성화 함수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출력층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구현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25DBF-FFE3-A570-85DE-2A56552E592F}"/>
              </a:ext>
            </a:extLst>
          </p:cNvPr>
          <p:cNvSpPr txBox="1"/>
          <p:nvPr/>
        </p:nvSpPr>
        <p:spPr>
          <a:xfrm>
            <a:off x="6415212" y="2070100"/>
            <a:ext cx="474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왜 수학적인 확률이 아닌 </a:t>
            </a:r>
            <a:r>
              <a:rPr kumimoji="1" lang="en-US" altLang="ko-KR" dirty="0" err="1"/>
              <a:t>softmax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쓰나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pic>
        <p:nvPicPr>
          <p:cNvPr id="1028" name="Picture 4" descr="확률 구하는 문제풀이">
            <a:extLst>
              <a:ext uri="{FF2B5EF4-FFF2-40B4-BE49-F238E27FC236}">
                <a16:creationId xmlns:a16="http://schemas.microsoft.com/office/drawing/2014/main" id="{3141023D-149A-2555-8A30-81AD0307A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796" y="2657193"/>
            <a:ext cx="4602967" cy="276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8954D2A-9D6F-F06B-907C-4E32E7F1F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2070100"/>
            <a:ext cx="5910755" cy="3940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B38168-EB21-0DF1-BDF0-5EAFCF59E88D}"/>
              </a:ext>
            </a:extLst>
          </p:cNvPr>
          <p:cNvSpPr txBox="1"/>
          <p:nvPr/>
        </p:nvSpPr>
        <p:spPr>
          <a:xfrm>
            <a:off x="367862" y="6222124"/>
            <a:ext cx="591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sz="600" dirty="0"/>
              <a:t>https://</a:t>
            </a:r>
            <a:r>
              <a:rPr kumimoji="1" lang="en" altLang="ko-Kore-KR" sz="600" dirty="0" err="1"/>
              <a:t>www.wake</a:t>
            </a:r>
            <a:r>
              <a:rPr kumimoji="1" lang="en" altLang="ko-Kore-KR" sz="600" dirty="0"/>
              <a:t>-up-</a:t>
            </a:r>
            <a:r>
              <a:rPr kumimoji="1" lang="en" altLang="ko-Kore-KR" sz="600" dirty="0" err="1"/>
              <a:t>neo.com</a:t>
            </a:r>
            <a:r>
              <a:rPr kumimoji="1" lang="en" altLang="ko-Kore-KR" sz="600" dirty="0"/>
              <a:t>/ko/math/%ED%91%9C%EC%A4%80-%EC%A0%95%EA%B7%9C%ED%99%94%EC%99%80-%EB%8B%AC%EB%A6%AC-softmax%EB%A5%BC-%EC%82%AC%EC%9A%A9%ED%95%98%EB%8A%94-%EC%9D%B4%EC%9C%A0%EB%8A%94-%EB%AC%B4%EC%97%87%EC%9E%85%EB%8B%88%EA%B9%8C/1072889787/</a:t>
            </a:r>
          </a:p>
          <a:p>
            <a:endParaRPr kumimoji="1" lang="ko-Kore-KR" altLang="en-US" sz="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C5881-8B0E-3899-8656-5B13DCB181C8}"/>
              </a:ext>
            </a:extLst>
          </p:cNvPr>
          <p:cNvSpPr txBox="1"/>
          <p:nvPr/>
        </p:nvSpPr>
        <p:spPr>
          <a:xfrm>
            <a:off x="6884840" y="5456531"/>
            <a:ext cx="451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뭐가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다른지는</a:t>
            </a:r>
            <a:r>
              <a:rPr kumimoji="1" lang="ko-KR" altLang="en-US" dirty="0"/>
              <a:t> 알겠는데 왜 쓰는지는 </a:t>
            </a:r>
            <a:endParaRPr kumimoji="1" lang="en-US" altLang="ko-KR" dirty="0"/>
          </a:p>
          <a:p>
            <a:r>
              <a:rPr kumimoji="1" lang="ko-KR" altLang="en-US" dirty="0"/>
              <a:t>아직 모르겠다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7206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6415212" y="2537712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556A4C-4BAD-1F11-525F-DB3815198E7E}"/>
              </a:ext>
            </a:extLst>
          </p:cNvPr>
          <p:cNvSpPr txBox="1"/>
          <p:nvPr/>
        </p:nvSpPr>
        <p:spPr>
          <a:xfrm>
            <a:off x="159192" y="425327"/>
            <a:ext cx="174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2.</a:t>
            </a:r>
            <a:r>
              <a:rPr kumimoji="1" lang="ko-KR" altLang="en-US" dirty="0"/>
              <a:t> 신경망 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73BE9-2959-DCCB-8855-E387AEBD02F8}"/>
              </a:ext>
            </a:extLst>
          </p:cNvPr>
          <p:cNvSpPr txBox="1"/>
          <p:nvPr/>
        </p:nvSpPr>
        <p:spPr>
          <a:xfrm>
            <a:off x="2333297" y="425327"/>
            <a:ext cx="307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활성화 함수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출력층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구현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25DBF-FFE3-A570-85DE-2A56552E592F}"/>
              </a:ext>
            </a:extLst>
          </p:cNvPr>
          <p:cNvSpPr txBox="1"/>
          <p:nvPr/>
        </p:nvSpPr>
        <p:spPr>
          <a:xfrm>
            <a:off x="6415212" y="2070100"/>
            <a:ext cx="367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구현</a:t>
            </a:r>
            <a:endParaRPr kumimoji="1" lang="ko-Kore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D9E504F-E4B1-7B46-8382-9C412475A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" y="1535855"/>
            <a:ext cx="4818200" cy="4896818"/>
          </a:xfrm>
          <a:prstGeom prst="rect">
            <a:avLst/>
          </a:prstGeom>
        </p:spPr>
      </p:pic>
      <p:pic>
        <p:nvPicPr>
          <p:cNvPr id="3076" name="Picture 4" descr="인공지능 - 인공 신경망(다층 신경망)">
            <a:extLst>
              <a:ext uri="{FF2B5EF4-FFF2-40B4-BE49-F238E27FC236}">
                <a16:creationId xmlns:a16="http://schemas.microsoft.com/office/drawing/2014/main" id="{E12A7D51-724C-9E1C-1610-64BCFA25D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85046"/>
            <a:ext cx="5788667" cy="287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49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389</Words>
  <Application>Microsoft Macintosh PowerPoint</Application>
  <PresentationFormat>와이드스크린</PresentationFormat>
  <Paragraphs>68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KoPub돋움체 Bold</vt:lpstr>
      <vt:lpstr>KoPub돋움체 Light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정 현우</cp:lastModifiedBy>
  <cp:revision>40</cp:revision>
  <dcterms:created xsi:type="dcterms:W3CDTF">2017-11-16T00:50:54Z</dcterms:created>
  <dcterms:modified xsi:type="dcterms:W3CDTF">2022-07-14T05:33:21Z</dcterms:modified>
</cp:coreProperties>
</file>