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333333"/>
    <a:srgbClr val="292929"/>
    <a:srgbClr val="5F5F5F"/>
    <a:srgbClr val="777777"/>
    <a:srgbClr val="454545"/>
    <a:srgbClr val="808080"/>
    <a:srgbClr val="FF9900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6525-290A-46A1-A812-89C3ED76BB52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26755-097C-4731-8B6F-2A1D246BEF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993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6525-290A-46A1-A812-89C3ED76BB52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26755-097C-4731-8B6F-2A1D246BEF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26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6525-290A-46A1-A812-89C3ED76BB52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26755-097C-4731-8B6F-2A1D246BEF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657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6525-290A-46A1-A812-89C3ED76BB52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26755-097C-4731-8B6F-2A1D246BEF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352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6525-290A-46A1-A812-89C3ED76BB52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26755-097C-4731-8B6F-2A1D246BEF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636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6525-290A-46A1-A812-89C3ED76BB52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26755-097C-4731-8B6F-2A1D246BEF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119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6525-290A-46A1-A812-89C3ED76BB52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26755-097C-4731-8B6F-2A1D246BEF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793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6525-290A-46A1-A812-89C3ED76BB52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26755-097C-4731-8B6F-2A1D246BEF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754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6525-290A-46A1-A812-89C3ED76BB52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26755-097C-4731-8B6F-2A1D246BEF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878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6525-290A-46A1-A812-89C3ED76BB52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26755-097C-4731-8B6F-2A1D246BEF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86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6525-290A-46A1-A812-89C3ED76BB52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26755-097C-4731-8B6F-2A1D246BEF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629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08080"/>
            </a:gs>
            <a:gs pos="65000">
              <a:srgbClr val="333333"/>
            </a:gs>
            <a:gs pos="88000">
              <a:srgbClr val="292929"/>
            </a:gs>
            <a:gs pos="100000">
              <a:srgbClr val="1C1C1C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96525-290A-46A1-A812-89C3ED76BB52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26755-097C-4731-8B6F-2A1D246BEF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453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08080"/>
            </a:gs>
            <a:gs pos="28000">
              <a:srgbClr val="5F5F5F"/>
            </a:gs>
            <a:gs pos="63000">
              <a:srgbClr val="4D4D4D"/>
            </a:gs>
            <a:gs pos="100000">
              <a:srgbClr val="454545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549747" y="1097398"/>
            <a:ext cx="619916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9600" b="1" dirty="0" smtClean="0">
                <a:ln w="12700">
                  <a:solidFill>
                    <a:srgbClr val="292929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Chess A7</a:t>
            </a:r>
            <a:endParaRPr lang="es-ES" sz="9600" b="1" dirty="0">
              <a:ln w="12700">
                <a:solidFill>
                  <a:srgbClr val="292929"/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anose="020B06020305040208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720948" y="314737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  <a:latin typeface="Eras Medium ITC" panose="020B0602030504020804" pitchFamily="34" charset="0"/>
                <a:cs typeface="Arial" panose="020B0604020202020204" pitchFamily="34" charset="0"/>
              </a:rPr>
              <a:t>Juan Gabriel Barrera 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  <a:latin typeface="Eras Medium ITC" panose="020B0602030504020804" pitchFamily="34" charset="0"/>
                <a:cs typeface="Arial" panose="020B0604020202020204" pitchFamily="34" charset="0"/>
              </a:rPr>
              <a:t>Barrera</a:t>
            </a:r>
            <a:endParaRPr lang="es-ES" dirty="0" smtClean="0">
              <a:solidFill>
                <a:schemeClr val="bg1">
                  <a:lumMod val="85000"/>
                </a:schemeClr>
              </a:solidFill>
              <a:latin typeface="Eras Medium ITC" panose="020B06020305040208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  <a:latin typeface="Eras Medium ITC" panose="020B0602030504020804" pitchFamily="34" charset="0"/>
                <a:cs typeface="Arial" panose="020B0604020202020204" pitchFamily="34" charset="0"/>
              </a:rPr>
              <a:t>Santiago Suárez 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  <a:latin typeface="Eras Medium ITC" panose="020B0602030504020804" pitchFamily="34" charset="0"/>
                <a:cs typeface="Arial" panose="020B0604020202020204" pitchFamily="34" charset="0"/>
              </a:rPr>
              <a:t>Suárez</a:t>
            </a:r>
            <a:endParaRPr lang="es-ES" dirty="0" smtClean="0">
              <a:solidFill>
                <a:schemeClr val="bg1">
                  <a:lumMod val="85000"/>
                </a:schemeClr>
              </a:solidFill>
              <a:latin typeface="Eras Medium ITC" panose="020B0602030504020804" pitchFamily="34" charset="0"/>
              <a:cs typeface="Arial" panose="020B0604020202020204" pitchFamily="34" charset="0"/>
            </a:endParaRPr>
          </a:p>
          <a:p>
            <a:pPr algn="ctr"/>
            <a:endParaRPr lang="es-ES" dirty="0" smtClean="0">
              <a:solidFill>
                <a:schemeClr val="bg1">
                  <a:lumMod val="85000"/>
                </a:schemeClr>
              </a:solidFill>
              <a:latin typeface="Eras Medium ITC" panose="020B06020305040208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s-ES" dirty="0" smtClean="0">
                <a:solidFill>
                  <a:schemeClr val="bg1">
                    <a:lumMod val="85000"/>
                  </a:schemeClr>
                </a:solidFill>
                <a:latin typeface="Eras Medium ITC" panose="020B0602030504020804" pitchFamily="34" charset="0"/>
                <a:cs typeface="Arial" panose="020B0604020202020204" pitchFamily="34" charset="0"/>
              </a:rPr>
              <a:t>27 de Noviembre del 2017</a:t>
            </a:r>
            <a:endParaRPr lang="es-ES" dirty="0">
              <a:solidFill>
                <a:schemeClr val="bg1">
                  <a:lumMod val="85000"/>
                </a:schemeClr>
              </a:solidFill>
              <a:latin typeface="Eras Medium ITC" panose="020B06020305040208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</a:blip>
          <a:srcRect l="70724" t="63269" r="7436" b="18477"/>
          <a:stretch/>
        </p:blipFill>
        <p:spPr>
          <a:xfrm>
            <a:off x="10086535" y="119436"/>
            <a:ext cx="1913206" cy="89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redondeado 9"/>
          <p:cNvSpPr/>
          <p:nvPr/>
        </p:nvSpPr>
        <p:spPr>
          <a:xfrm>
            <a:off x="4771878" y="1472957"/>
            <a:ext cx="6581921" cy="3760225"/>
          </a:xfrm>
          <a:prstGeom prst="roundRect">
            <a:avLst>
              <a:gd name="adj" fmla="val 4267"/>
            </a:avLst>
          </a:prstGeom>
          <a:solidFill>
            <a:srgbClr val="4D4D4D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s-ES" b="1" dirty="0" smtClean="0">
                <a:ln w="12700">
                  <a:solidFill>
                    <a:srgbClr val="292929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CHESS A7</a:t>
            </a:r>
            <a:endParaRPr lang="es-ES" b="1" dirty="0">
              <a:ln w="12700">
                <a:solidFill>
                  <a:srgbClr val="292929"/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990603" y="1472957"/>
            <a:ext cx="3328180" cy="4811151"/>
          </a:xfrm>
          <a:prstGeom prst="roundRect">
            <a:avLst>
              <a:gd name="adj" fmla="val 4267"/>
            </a:avLst>
          </a:prstGeom>
          <a:solidFill>
            <a:srgbClr val="333333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1731" t="15625" r="75348" b="27260"/>
          <a:stretch/>
        </p:blipFill>
        <p:spPr>
          <a:xfrm>
            <a:off x="1167618" y="1690688"/>
            <a:ext cx="2982351" cy="417810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l="5113" t="7754" r="4793" b="7285"/>
          <a:stretch/>
        </p:blipFill>
        <p:spPr>
          <a:xfrm>
            <a:off x="4965894" y="1758462"/>
            <a:ext cx="6288259" cy="333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55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s-ES" b="1" dirty="0" smtClean="0">
                <a:ln w="12700">
                  <a:solidFill>
                    <a:srgbClr val="292929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EL PROGRAMA Y OBJETIVOS</a:t>
            </a:r>
            <a:endParaRPr lang="es-ES" b="1" dirty="0">
              <a:ln w="12700">
                <a:solidFill>
                  <a:srgbClr val="292929"/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bg1">
                    <a:lumMod val="75000"/>
                  </a:schemeClr>
                </a:solidFill>
              </a:rPr>
              <a:t>General</a:t>
            </a:r>
          </a:p>
          <a:p>
            <a:pPr marL="0" indent="0">
              <a:buNone/>
            </a:pPr>
            <a:r>
              <a:rPr lang="es-ES" sz="2400" dirty="0">
                <a:solidFill>
                  <a:schemeClr val="bg1">
                    <a:lumMod val="75000"/>
                  </a:schemeClr>
                </a:solidFill>
              </a:rPr>
              <a:t>Desarrollo de un programa de ajedrez, que ofrezca un juego interactivo para dos jugadores y la enseñanza sobre la estrategia de aperturas a través de lecciones.</a:t>
            </a:r>
          </a:p>
          <a:p>
            <a:pPr marL="0" indent="0">
              <a:buNone/>
            </a:pPr>
            <a:r>
              <a:rPr lang="es-ES" b="1" dirty="0">
                <a:solidFill>
                  <a:schemeClr val="bg1">
                    <a:lumMod val="75000"/>
                  </a:schemeClr>
                </a:solidFill>
              </a:rPr>
              <a:t>Específicos</a:t>
            </a:r>
          </a:p>
          <a:p>
            <a:pPr marL="0" indent="0">
              <a:buNone/>
            </a:pPr>
            <a:r>
              <a:rPr lang="es-ES" sz="2400" dirty="0">
                <a:solidFill>
                  <a:schemeClr val="bg1">
                    <a:lumMod val="75000"/>
                  </a:schemeClr>
                </a:solidFill>
              </a:rPr>
              <a:t>Implementación de la teoría de objetos en programación para:</a:t>
            </a:r>
          </a:p>
          <a:p>
            <a:pPr lvl="1"/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Desarrollo de una interfaz simple y sencilla de manejar.</a:t>
            </a:r>
          </a:p>
          <a:p>
            <a:pPr lvl="1"/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Creación del tablero, las piezas de ajedrez y sus movimientos básicos.</a:t>
            </a:r>
          </a:p>
          <a:p>
            <a:pPr lvl="1"/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Crear opciones y configuraciones de personalización del juego.</a:t>
            </a:r>
          </a:p>
          <a:p>
            <a:pPr lvl="1"/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Creación de una interfaz visual para el tablero, las lecciones y las configuraciones.</a:t>
            </a:r>
          </a:p>
          <a:p>
            <a:endParaRPr lang="es-E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7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s-ES" b="1" dirty="0" smtClean="0">
                <a:ln w="12700">
                  <a:solidFill>
                    <a:srgbClr val="292929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LAS CLASES Y OBJETOS CREADOS</a:t>
            </a:r>
            <a:endParaRPr lang="es-ES" b="1" dirty="0">
              <a:ln w="12700">
                <a:solidFill>
                  <a:srgbClr val="292929"/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19887" y="1825625"/>
            <a:ext cx="3086686" cy="3674843"/>
          </a:xfrm>
        </p:spPr>
        <p:txBody>
          <a:bodyPr>
            <a:normAutofit fontScale="92500" lnSpcReduction="10000"/>
          </a:bodyPr>
          <a:lstStyle/>
          <a:p>
            <a:r>
              <a:rPr lang="es-ES" b="1" dirty="0" smtClean="0">
                <a:solidFill>
                  <a:schemeClr val="bg1">
                    <a:lumMod val="75000"/>
                  </a:schemeClr>
                </a:solidFill>
              </a:rPr>
              <a:t>Clase BOARD</a:t>
            </a:r>
          </a:p>
          <a:p>
            <a:r>
              <a:rPr lang="es-ES" b="1" dirty="0" smtClean="0">
                <a:solidFill>
                  <a:schemeClr val="bg1">
                    <a:lumMod val="75000"/>
                  </a:schemeClr>
                </a:solidFill>
              </a:rPr>
              <a:t>Clase </a:t>
            </a:r>
            <a:r>
              <a:rPr lang="es-ES" sz="2600" b="1" dirty="0" smtClean="0">
                <a:solidFill>
                  <a:schemeClr val="bg1">
                    <a:lumMod val="75000"/>
                  </a:schemeClr>
                </a:solidFill>
              </a:rPr>
              <a:t>SQUARES</a:t>
            </a:r>
          </a:p>
          <a:p>
            <a:r>
              <a:rPr lang="es-ES" b="1" dirty="0" smtClean="0">
                <a:solidFill>
                  <a:schemeClr val="bg1">
                    <a:lumMod val="75000"/>
                  </a:schemeClr>
                </a:solidFill>
              </a:rPr>
              <a:t>Clase  PIECE</a:t>
            </a:r>
          </a:p>
          <a:p>
            <a:pPr marL="0" indent="0">
              <a:buNone/>
            </a:pPr>
            <a:r>
              <a:rPr lang="es-ES" b="1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s-ES" sz="2000" b="1" dirty="0" smtClean="0">
                <a:solidFill>
                  <a:schemeClr val="bg1">
                    <a:lumMod val="75000"/>
                  </a:schemeClr>
                </a:solidFill>
              </a:rPr>
              <a:t>Subclase PAWN</a:t>
            </a:r>
            <a:endParaRPr lang="es-ES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2" indent="0">
              <a:buNone/>
            </a:pPr>
            <a:r>
              <a:rPr lang="es-ES" b="1" dirty="0" smtClean="0">
                <a:solidFill>
                  <a:schemeClr val="bg1">
                    <a:lumMod val="75000"/>
                  </a:schemeClr>
                </a:solidFill>
              </a:rPr>
              <a:t>Subclase PAWN</a:t>
            </a:r>
            <a:endParaRPr lang="es-E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2" indent="0">
              <a:buNone/>
            </a:pPr>
            <a:r>
              <a:rPr lang="es-ES" b="1" dirty="0" smtClean="0">
                <a:solidFill>
                  <a:schemeClr val="bg1">
                    <a:lumMod val="75000"/>
                  </a:schemeClr>
                </a:solidFill>
              </a:rPr>
              <a:t>Subclase KNIGTH</a:t>
            </a:r>
            <a:endParaRPr lang="es-E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2" indent="0">
              <a:buNone/>
            </a:pPr>
            <a:r>
              <a:rPr lang="es-ES" b="1" dirty="0" smtClean="0">
                <a:solidFill>
                  <a:schemeClr val="bg1">
                    <a:lumMod val="75000"/>
                  </a:schemeClr>
                </a:solidFill>
              </a:rPr>
              <a:t>Subclase BISHOP</a:t>
            </a:r>
            <a:endParaRPr lang="es-E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2" indent="0">
              <a:buNone/>
            </a:pPr>
            <a:r>
              <a:rPr lang="es-ES" b="1" dirty="0" smtClean="0">
                <a:solidFill>
                  <a:schemeClr val="bg1">
                    <a:lumMod val="75000"/>
                  </a:schemeClr>
                </a:solidFill>
              </a:rPr>
              <a:t>Subclase ROOK</a:t>
            </a:r>
            <a:endParaRPr lang="es-E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2" indent="0">
              <a:buNone/>
            </a:pPr>
            <a:r>
              <a:rPr lang="es-ES" b="1" dirty="0" smtClean="0">
                <a:solidFill>
                  <a:schemeClr val="bg1">
                    <a:lumMod val="75000"/>
                  </a:schemeClr>
                </a:solidFill>
              </a:rPr>
              <a:t>Subclase QUEEN</a:t>
            </a:r>
            <a:endParaRPr lang="es-E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2" indent="0">
              <a:buNone/>
            </a:pPr>
            <a:r>
              <a:rPr lang="es-ES" b="1" dirty="0" smtClean="0">
                <a:solidFill>
                  <a:schemeClr val="bg1">
                    <a:lumMod val="75000"/>
                  </a:schemeClr>
                </a:solidFill>
              </a:rPr>
              <a:t>Subclase KING</a:t>
            </a:r>
            <a:endParaRPr lang="es-E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bg1">
                  <a:lumMod val="75000"/>
                </a:schemeClr>
              </a:solidFill>
            </a:endParaRPr>
          </a:p>
          <a:p>
            <a:endParaRPr lang="es-E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527409" y="1825625"/>
            <a:ext cx="3235569" cy="3393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smtClean="0">
                <a:solidFill>
                  <a:schemeClr val="bg1">
                    <a:lumMod val="75000"/>
                  </a:schemeClr>
                </a:solidFill>
              </a:rPr>
              <a:t>Clase WINDOW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s-ES" b="1" dirty="0" smtClean="0">
                <a:solidFill>
                  <a:schemeClr val="bg1">
                    <a:lumMod val="75000"/>
                  </a:schemeClr>
                </a:solidFill>
              </a:rPr>
              <a:t>Subclase MENU</a:t>
            </a:r>
          </a:p>
          <a:p>
            <a:pPr marL="914400" lvl="2" indent="0">
              <a:buNone/>
            </a:pPr>
            <a:r>
              <a:rPr lang="es-ES" b="1" dirty="0" smtClean="0">
                <a:solidFill>
                  <a:schemeClr val="bg1">
                    <a:lumMod val="75000"/>
                  </a:schemeClr>
                </a:solidFill>
              </a:rPr>
              <a:t>Subclase OPE_W</a:t>
            </a:r>
          </a:p>
          <a:p>
            <a:pPr marL="914400" lvl="2" indent="0">
              <a:buNone/>
            </a:pPr>
            <a:r>
              <a:rPr lang="es-ES" b="1" dirty="0" smtClean="0">
                <a:solidFill>
                  <a:schemeClr val="bg1">
                    <a:lumMod val="75000"/>
                  </a:schemeClr>
                </a:solidFill>
              </a:rPr>
              <a:t>Subclase SETTINGS</a:t>
            </a:r>
            <a:endParaRPr lang="es-E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ES" b="1" dirty="0" smtClean="0">
                <a:solidFill>
                  <a:schemeClr val="bg1">
                    <a:lumMod val="75000"/>
                  </a:schemeClr>
                </a:solidFill>
              </a:rPr>
              <a:t>Clase Opening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s-E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28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redondeado 7"/>
          <p:cNvSpPr/>
          <p:nvPr/>
        </p:nvSpPr>
        <p:spPr>
          <a:xfrm>
            <a:off x="1237956" y="1378633"/>
            <a:ext cx="8932985" cy="4586069"/>
          </a:xfrm>
          <a:prstGeom prst="roundRect">
            <a:avLst>
              <a:gd name="adj" fmla="val 4267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s-ES" b="1" dirty="0">
                <a:ln w="12700">
                  <a:solidFill>
                    <a:srgbClr val="292929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</a:t>
            </a:r>
            <a:r>
              <a:rPr lang="es-ES" b="1" dirty="0" smtClean="0">
                <a:ln w="12700">
                  <a:solidFill>
                    <a:srgbClr val="292929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LASE PIECE Y DERIVADAS</a:t>
            </a:r>
            <a:endParaRPr lang="es-ES" b="1" dirty="0">
              <a:ln w="12700">
                <a:solidFill>
                  <a:srgbClr val="292929"/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1851" t="15432" r="33277" b="25529"/>
          <a:stretch/>
        </p:blipFill>
        <p:spPr>
          <a:xfrm>
            <a:off x="1491175" y="1477108"/>
            <a:ext cx="8440616" cy="431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1153551" y="1491175"/>
            <a:ext cx="8693834" cy="3516923"/>
          </a:xfrm>
          <a:prstGeom prst="roundRect">
            <a:avLst>
              <a:gd name="adj" fmla="val 4267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s-ES" b="1" dirty="0">
                <a:ln w="12700">
                  <a:solidFill>
                    <a:srgbClr val="292929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</a:t>
            </a:r>
            <a:r>
              <a:rPr lang="es-ES" b="1" dirty="0" smtClean="0">
                <a:ln w="12700">
                  <a:solidFill>
                    <a:srgbClr val="292929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LASE PIECE Y DERIVADAS</a:t>
            </a:r>
            <a:endParaRPr lang="es-ES" b="1" dirty="0">
              <a:ln w="12700">
                <a:solidFill>
                  <a:srgbClr val="292929"/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984" t="32164" r="36305" b="26875"/>
          <a:stretch/>
        </p:blipFill>
        <p:spPr>
          <a:xfrm>
            <a:off x="1420838" y="1690688"/>
            <a:ext cx="8159262" cy="299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1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1153551" y="1491175"/>
            <a:ext cx="4684541" cy="4206240"/>
          </a:xfrm>
          <a:prstGeom prst="roundRect">
            <a:avLst>
              <a:gd name="adj" fmla="val 4267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s-ES" b="1" dirty="0" smtClean="0">
                <a:ln w="12700">
                  <a:solidFill>
                    <a:srgbClr val="292929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CLASES BOARD Y SQUARES</a:t>
            </a:r>
            <a:endParaRPr lang="es-ES" b="1" dirty="0">
              <a:ln w="12700">
                <a:solidFill>
                  <a:srgbClr val="292929"/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635" t="15625" r="66037" b="33991"/>
          <a:stretch/>
        </p:blipFill>
        <p:spPr>
          <a:xfrm>
            <a:off x="1406768" y="1690688"/>
            <a:ext cx="4206241" cy="3685737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6237851" y="1491175"/>
            <a:ext cx="4684541" cy="3249637"/>
          </a:xfrm>
          <a:prstGeom prst="roundRect">
            <a:avLst>
              <a:gd name="adj" fmla="val 4267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6612988" y="1836811"/>
            <a:ext cx="4309404" cy="3393489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err="1" smtClean="0">
                <a:solidFill>
                  <a:schemeClr val="bg1">
                    <a:lumMod val="75000"/>
                  </a:schemeClr>
                </a:solidFill>
              </a:rPr>
              <a:t>draw_board</a:t>
            </a:r>
            <a:endParaRPr lang="es-E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ES" sz="2000" dirty="0" err="1" smtClean="0">
                <a:solidFill>
                  <a:schemeClr val="bg1">
                    <a:lumMod val="75000"/>
                  </a:schemeClr>
                </a:solidFill>
              </a:rPr>
              <a:t>c_Display</a:t>
            </a:r>
            <a:endParaRPr lang="es-E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ES" sz="2000" dirty="0" err="1" smtClean="0">
                <a:solidFill>
                  <a:schemeClr val="bg1">
                    <a:lumMod val="75000"/>
                  </a:schemeClr>
                </a:solidFill>
              </a:rPr>
              <a:t>default_position</a:t>
            </a:r>
            <a:endParaRPr lang="es-E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ES" sz="2000" dirty="0" err="1" smtClean="0">
                <a:solidFill>
                  <a:schemeClr val="bg1">
                    <a:lumMod val="75000"/>
                  </a:schemeClr>
                </a:solidFill>
              </a:rPr>
              <a:t>drawPieces</a:t>
            </a:r>
            <a:endParaRPr lang="es-E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ES" sz="2000" dirty="0" err="1" smtClean="0">
                <a:solidFill>
                  <a:schemeClr val="bg1">
                    <a:lumMod val="75000"/>
                  </a:schemeClr>
                </a:solidFill>
              </a:rPr>
              <a:t>move_piece</a:t>
            </a:r>
            <a:endParaRPr lang="es-E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ES" sz="2000" dirty="0" err="1" smtClean="0">
                <a:solidFill>
                  <a:schemeClr val="bg1">
                    <a:lumMod val="75000"/>
                  </a:schemeClr>
                </a:solidFill>
              </a:rPr>
              <a:t>selectPiece</a:t>
            </a:r>
            <a:endParaRPr lang="es-E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s-E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s-E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ES" sz="2000" dirty="0" err="1" smtClean="0">
                <a:solidFill>
                  <a:schemeClr val="bg1">
                    <a:lumMod val="75000"/>
                  </a:schemeClr>
                </a:solidFill>
              </a:rPr>
              <a:t>deselect</a:t>
            </a:r>
            <a:r>
              <a:rPr lang="es-E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es-ES" sz="2000" dirty="0" err="1" smtClean="0">
                <a:solidFill>
                  <a:schemeClr val="bg1">
                    <a:lumMod val="75000"/>
                  </a:schemeClr>
                </a:solidFill>
              </a:rPr>
              <a:t>deletePiece</a:t>
            </a:r>
            <a:endParaRPr lang="es-E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ES" sz="2000" dirty="0" err="1" smtClean="0">
                <a:solidFill>
                  <a:schemeClr val="bg1">
                    <a:lumMod val="75000"/>
                  </a:schemeClr>
                </a:solidFill>
              </a:rPr>
              <a:t>Castle</a:t>
            </a:r>
            <a:endParaRPr lang="es-E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ES" sz="2000" dirty="0" err="1" smtClean="0">
                <a:solidFill>
                  <a:schemeClr val="bg1">
                    <a:lumMod val="75000"/>
                  </a:schemeClr>
                </a:solidFill>
              </a:rPr>
              <a:t>chang_data</a:t>
            </a:r>
            <a:endParaRPr lang="es-E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ES" sz="2000" dirty="0" err="1" smtClean="0">
                <a:solidFill>
                  <a:schemeClr val="bg1">
                    <a:lumMod val="75000"/>
                  </a:schemeClr>
                </a:solidFill>
              </a:rPr>
              <a:t>man_pieces</a:t>
            </a:r>
            <a:endParaRPr lang="es-E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s-E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89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1153551" y="1491175"/>
            <a:ext cx="4684541" cy="3249637"/>
          </a:xfrm>
          <a:prstGeom prst="roundRect">
            <a:avLst>
              <a:gd name="adj" fmla="val 4267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s-ES" b="1" dirty="0" smtClean="0">
                <a:ln w="12700">
                  <a:solidFill>
                    <a:srgbClr val="292929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CLASES WINDOWS Y DERIVADOS</a:t>
            </a:r>
            <a:endParaRPr lang="es-ES" b="1" dirty="0">
              <a:ln w="12700">
                <a:solidFill>
                  <a:srgbClr val="292929"/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6237851" y="1491175"/>
            <a:ext cx="4684541" cy="4811151"/>
          </a:xfrm>
          <a:prstGeom prst="roundRect">
            <a:avLst>
              <a:gd name="adj" fmla="val 4267"/>
            </a:avLst>
          </a:prstGeom>
          <a:solidFill>
            <a:srgbClr val="333333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2175" t="17548" r="67151" b="44952"/>
          <a:stretch/>
        </p:blipFill>
        <p:spPr>
          <a:xfrm>
            <a:off x="1500333" y="1690688"/>
            <a:ext cx="3990975" cy="274320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l="52775" t="11395" r="14248" b="32379"/>
          <a:stretch/>
        </p:blipFill>
        <p:spPr>
          <a:xfrm>
            <a:off x="6434797" y="1690688"/>
            <a:ext cx="4290647" cy="4113043"/>
          </a:xfrm>
          <a:prstGeom prst="rect">
            <a:avLst/>
          </a:prstGeom>
        </p:spPr>
      </p:pic>
      <p:sp>
        <p:nvSpPr>
          <p:cNvPr id="11" name="Marcador de contenido 2"/>
          <p:cNvSpPr txBox="1">
            <a:spLocks/>
          </p:cNvSpPr>
          <p:nvPr/>
        </p:nvSpPr>
        <p:spPr>
          <a:xfrm>
            <a:off x="1627162" y="4740812"/>
            <a:ext cx="4309404" cy="3393489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>
                <a:solidFill>
                  <a:schemeClr val="bg1">
                    <a:lumMod val="75000"/>
                  </a:schemeClr>
                </a:solidFill>
              </a:rPr>
              <a:t>Clase MENU</a:t>
            </a:r>
          </a:p>
          <a:p>
            <a:r>
              <a:rPr lang="es-ES" sz="2000" dirty="0" smtClean="0">
                <a:solidFill>
                  <a:schemeClr val="bg1">
                    <a:lumMod val="75000"/>
                  </a:schemeClr>
                </a:solidFill>
              </a:rPr>
              <a:t>Clase OPE_W</a:t>
            </a:r>
          </a:p>
          <a:p>
            <a:r>
              <a:rPr lang="es-ES" sz="2000" dirty="0" smtClean="0">
                <a:solidFill>
                  <a:schemeClr val="bg1">
                    <a:lumMod val="75000"/>
                  </a:schemeClr>
                </a:solidFill>
              </a:rPr>
              <a:t>Clase SETTINGS</a:t>
            </a:r>
          </a:p>
          <a:p>
            <a:endParaRPr lang="es-E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16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1153551" y="1491175"/>
            <a:ext cx="4684541" cy="3249637"/>
          </a:xfrm>
          <a:prstGeom prst="roundRect">
            <a:avLst>
              <a:gd name="adj" fmla="val 4267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s-ES" b="1" dirty="0" smtClean="0">
                <a:ln w="12700">
                  <a:solidFill>
                    <a:srgbClr val="292929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CLASES WINDOWS Y DERIVADOS</a:t>
            </a:r>
            <a:endParaRPr lang="es-ES" b="1" dirty="0">
              <a:ln w="12700">
                <a:solidFill>
                  <a:srgbClr val="292929"/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6139375" y="1477107"/>
            <a:ext cx="5115949" cy="4811151"/>
          </a:xfrm>
          <a:prstGeom prst="roundRect">
            <a:avLst>
              <a:gd name="adj" fmla="val 4267"/>
            </a:avLst>
          </a:prstGeom>
          <a:solidFill>
            <a:srgbClr val="333333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2175" t="17548" r="67151" b="44952"/>
          <a:stretch/>
        </p:blipFill>
        <p:spPr>
          <a:xfrm>
            <a:off x="1500333" y="1690688"/>
            <a:ext cx="3990975" cy="274320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52991" t="12356" r="9668" b="27443"/>
          <a:stretch/>
        </p:blipFill>
        <p:spPr>
          <a:xfrm>
            <a:off x="6349953" y="1694838"/>
            <a:ext cx="4741733" cy="4297999"/>
          </a:xfrm>
          <a:prstGeom prst="rect">
            <a:avLst/>
          </a:prstGeom>
        </p:spPr>
      </p:pic>
      <p:sp>
        <p:nvSpPr>
          <p:cNvPr id="8" name="Marcador de contenido 2"/>
          <p:cNvSpPr txBox="1">
            <a:spLocks/>
          </p:cNvSpPr>
          <p:nvPr/>
        </p:nvSpPr>
        <p:spPr>
          <a:xfrm>
            <a:off x="1627162" y="4740812"/>
            <a:ext cx="4309404" cy="3393489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>
                <a:solidFill>
                  <a:schemeClr val="bg1">
                    <a:lumMod val="75000"/>
                  </a:schemeClr>
                </a:solidFill>
              </a:rPr>
              <a:t>Clase MENU</a:t>
            </a:r>
          </a:p>
          <a:p>
            <a:r>
              <a:rPr lang="es-ES" sz="2000" dirty="0" smtClean="0">
                <a:solidFill>
                  <a:schemeClr val="bg1">
                    <a:lumMod val="75000"/>
                  </a:schemeClr>
                </a:solidFill>
              </a:rPr>
              <a:t>Clase OPE_W</a:t>
            </a:r>
          </a:p>
          <a:p>
            <a:r>
              <a:rPr lang="es-ES" sz="2000" dirty="0" smtClean="0">
                <a:solidFill>
                  <a:schemeClr val="bg1">
                    <a:lumMod val="75000"/>
                  </a:schemeClr>
                </a:solidFill>
              </a:rPr>
              <a:t>Clase SETTINGS</a:t>
            </a:r>
          </a:p>
          <a:p>
            <a:endParaRPr lang="es-E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3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redondeado 9"/>
          <p:cNvSpPr/>
          <p:nvPr/>
        </p:nvSpPr>
        <p:spPr>
          <a:xfrm>
            <a:off x="5709137" y="1922804"/>
            <a:ext cx="6065521" cy="3521393"/>
          </a:xfrm>
          <a:prstGeom prst="roundRect">
            <a:avLst>
              <a:gd name="adj" fmla="val 4267"/>
            </a:avLst>
          </a:prstGeom>
          <a:solidFill>
            <a:srgbClr val="333333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s-ES" b="1" dirty="0" smtClean="0">
                <a:ln w="12700">
                  <a:solidFill>
                    <a:srgbClr val="292929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CLASE </a:t>
            </a:r>
            <a:r>
              <a:rPr lang="es-ES" b="1" dirty="0" err="1" smtClean="0">
                <a:ln w="12700">
                  <a:solidFill>
                    <a:srgbClr val="292929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Openings</a:t>
            </a:r>
            <a:r>
              <a:rPr lang="es-ES" b="1" dirty="0" smtClean="0">
                <a:ln w="12700">
                  <a:solidFill>
                    <a:srgbClr val="292929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Y LECTURA DE DATOS</a:t>
            </a:r>
            <a:endParaRPr lang="es-ES" b="1" dirty="0">
              <a:ln w="12700">
                <a:solidFill>
                  <a:srgbClr val="292929"/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838200" y="1690688"/>
            <a:ext cx="4495801" cy="4811151"/>
          </a:xfrm>
          <a:prstGeom prst="roundRect">
            <a:avLst>
              <a:gd name="adj" fmla="val 4267"/>
            </a:avLst>
          </a:prstGeom>
          <a:solidFill>
            <a:srgbClr val="333333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1959" t="15432" r="66683" b="25529"/>
          <a:stretch/>
        </p:blipFill>
        <p:spPr>
          <a:xfrm>
            <a:off x="1042915" y="1922804"/>
            <a:ext cx="4080070" cy="431878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l="1946" t="26009" r="49676" b="26683"/>
          <a:stretch/>
        </p:blipFill>
        <p:spPr>
          <a:xfrm>
            <a:off x="5920153" y="2126784"/>
            <a:ext cx="5647445" cy="310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0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186</Words>
  <Application>Microsoft Office PowerPoint</Application>
  <PresentationFormat>Panorámica</PresentationFormat>
  <Paragraphs>56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Eras Medium ITC</vt:lpstr>
      <vt:lpstr>Tema de Office</vt:lpstr>
      <vt:lpstr>Presentación de PowerPoint</vt:lpstr>
      <vt:lpstr> EL PROGRAMA Y OBJETIVOS</vt:lpstr>
      <vt:lpstr> LAS CLASES Y OBJETOS CREADOS</vt:lpstr>
      <vt:lpstr> CLASE PIECE Y DERIVADAS</vt:lpstr>
      <vt:lpstr> CLASE PIECE Y DERIVADAS</vt:lpstr>
      <vt:lpstr> CLASES BOARD Y SQUARES</vt:lpstr>
      <vt:lpstr> CLASES WINDOWS Y DERIVADOS</vt:lpstr>
      <vt:lpstr> CLASES WINDOWS Y DERIVADOS</vt:lpstr>
      <vt:lpstr> CLASE Openings Y LECTURA DE DATOS</vt:lpstr>
      <vt:lpstr> CHESS A7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A7</dc:title>
  <dc:creator>user</dc:creator>
  <cp:lastModifiedBy>user</cp:lastModifiedBy>
  <cp:revision>14</cp:revision>
  <dcterms:created xsi:type="dcterms:W3CDTF">2017-11-26T22:35:41Z</dcterms:created>
  <dcterms:modified xsi:type="dcterms:W3CDTF">2017-11-26T23:55:22Z</dcterms:modified>
</cp:coreProperties>
</file>