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F2CC33-C392-4821-BC71-9CCD3C5315AA}">
  <a:tblStyle styleId="{F4F2CC33-C392-4821-BC71-9CCD3C5315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260F6F-317B-4158-83E1-DD97779F5E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d01ed1f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d01ed1f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d01ed1f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d01ed1f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d01ed1f4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d01ed1f4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01ed1f4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d01ed1f4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d01ed1f4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d01ed1f4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d01ed1f4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d01ed1f4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d01ed1f4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d01ed1f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01ed1f4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d01ed1f4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01ed1f4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d01ed1f4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01ed1f4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d01ed1f4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ceef3551a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ceef3551a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01ed1f4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d01ed1f4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d01ed1f4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d01ed1f4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d01ed1f4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d01ed1f4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d01ed1f4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d01ed1f4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01ed1f4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d01ed1f4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d01ed1f4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d01ed1f4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d01ed1f4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d01ed1f4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d01ed1f4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d01ed1f4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d01ed1f4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d01ed1f4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d01ed1f4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d01ed1f4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ceef355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ceef355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d01ed1f4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d01ed1f4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d01ed1f4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d01ed1f4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01ed1f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d01ed1f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d01ed1f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d01ed1f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01ed1f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01ed1f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d01ed1f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d01ed1f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d01ed1f4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d01ed1f4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d01ed1f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d01ed1f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80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180"/>
              <a:t>Spot the bot: семантические траектории текстов естественного языка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3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Выполнил: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Субхангулов Султан БПМИ188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Руководитель ВКР: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д.ф.-м.н., профессор, Громов Василий Александрович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51350" y="880425"/>
            <a:ext cx="464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Исследовательск</a:t>
            </a:r>
            <a:r>
              <a:rPr lang="ru" sz="1600"/>
              <a:t>ий проект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02125" y="318925"/>
            <a:ext cx="77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Плоскость энтропия-сложность</a:t>
            </a:r>
            <a:endParaRPr sz="1800"/>
          </a:p>
        </p:txBody>
      </p:sp>
      <p:sp>
        <p:nvSpPr>
          <p:cNvPr id="161" name="Google Shape;161;p22"/>
          <p:cNvSpPr txBox="1"/>
          <p:nvPr/>
        </p:nvSpPr>
        <p:spPr>
          <a:xfrm>
            <a:off x="6195325" y="844800"/>
            <a:ext cx="234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Язык текстов - английский. Источник текстов - LSTM.</a:t>
            </a:r>
            <a:endParaRPr sz="12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50" y="844800"/>
            <a:ext cx="4667364" cy="361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02125" y="318925"/>
            <a:ext cx="77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Плоскость энтропия-сложность</a:t>
            </a:r>
            <a:endParaRPr sz="1800"/>
          </a:p>
        </p:txBody>
      </p:sp>
      <p:sp>
        <p:nvSpPr>
          <p:cNvPr id="170" name="Google Shape;170;p23"/>
          <p:cNvSpPr txBox="1"/>
          <p:nvPr/>
        </p:nvSpPr>
        <p:spPr>
          <a:xfrm>
            <a:off x="6195325" y="844800"/>
            <a:ext cx="234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Язык текстов - английский. Источник текстов - GPT-2.</a:t>
            </a:r>
            <a:endParaRPr sz="1200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50" y="844800"/>
            <a:ext cx="4667364" cy="361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02125" y="318925"/>
            <a:ext cx="77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Алгоритмы кластеризации</a:t>
            </a:r>
            <a:endParaRPr sz="1800"/>
          </a:p>
        </p:txBody>
      </p:sp>
      <p:sp>
        <p:nvSpPr>
          <p:cNvPr id="179" name="Google Shape;179;p24"/>
          <p:cNvSpPr txBox="1"/>
          <p:nvPr/>
        </p:nvSpPr>
        <p:spPr>
          <a:xfrm>
            <a:off x="610700" y="895700"/>
            <a:ext cx="35421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K-Means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Структура кластеров - шар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Входной параметр - </a:t>
            </a:r>
            <a:r>
              <a:rPr i="1" lang="ru" sz="1200">
                <a:solidFill>
                  <a:schemeClr val="dk1"/>
                </a:solidFill>
              </a:rPr>
              <a:t>k</a:t>
            </a:r>
            <a:r>
              <a:rPr lang="ru" sz="1200">
                <a:solidFill>
                  <a:schemeClr val="dk1"/>
                </a:solidFill>
              </a:rPr>
              <a:t> (число кластеров)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FINDIT: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Не требует информации о количестве кластеров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Входные параметры - </a:t>
            </a:r>
            <a:r>
              <a:rPr i="1" lang="ru" sz="1200"/>
              <a:t>С</a:t>
            </a:r>
            <a:r>
              <a:rPr i="1" lang="ru" sz="800"/>
              <a:t>minsize</a:t>
            </a:r>
            <a:r>
              <a:rPr lang="ru" sz="1200"/>
              <a:t> (минимальное размер кластера) и </a:t>
            </a:r>
            <a:r>
              <a:rPr i="1" lang="ru" sz="1200"/>
              <a:t>D</a:t>
            </a:r>
            <a:r>
              <a:rPr i="1" lang="ru" sz="700"/>
              <a:t>mindist</a:t>
            </a:r>
            <a:r>
              <a:rPr lang="ru" sz="1200"/>
              <a:t> (минимальное расстояние между двумя кластерами)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Поиск кластеров в подпространствах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Модификация: </a:t>
            </a:r>
            <a:r>
              <a:rPr lang="ru" sz="1200"/>
              <a:t>д</a:t>
            </a:r>
            <a:r>
              <a:rPr lang="ru" sz="1200"/>
              <a:t>ополнительный входной параметр - </a:t>
            </a:r>
            <a:r>
              <a:rPr i="1" lang="ru" sz="1200"/>
              <a:t>eps</a:t>
            </a:r>
            <a:r>
              <a:rPr lang="ru" sz="1200"/>
              <a:t> (участвует в подсчете расстояния между объектами, изначально внутренний параметр)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95700"/>
            <a:ext cx="3987150" cy="32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502125" y="318925"/>
            <a:ext cx="77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Выбор входных параметров кластеризации </a:t>
            </a:r>
            <a:endParaRPr sz="1800"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075" y="1088650"/>
            <a:ext cx="1728300" cy="1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375" y="1088650"/>
            <a:ext cx="1728322" cy="1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3700" y="1088650"/>
            <a:ext cx="1654651" cy="1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7075" y="2374975"/>
            <a:ext cx="1728300" cy="1294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9538" y="2379213"/>
            <a:ext cx="1699988" cy="1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6875" y="2379225"/>
            <a:ext cx="1728300" cy="128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2125" y="1348075"/>
            <a:ext cx="2734000" cy="20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4308900" y="4112075"/>
            <a:ext cx="483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Для генерации синтетических данных используется алгоритм </a:t>
            </a:r>
            <a:r>
              <a:rPr lang="ru" sz="1200"/>
              <a:t>предложенный</a:t>
            </a:r>
            <a:r>
              <a:rPr lang="ru" sz="1200"/>
              <a:t> </a:t>
            </a:r>
            <a:r>
              <a:rPr lang="ru" sz="1200"/>
              <a:t>Charu C. Aggarwal</a:t>
            </a:r>
            <a:r>
              <a:rPr lang="ru" sz="1200"/>
              <a:t> et al., 2000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02125" y="318925"/>
            <a:ext cx="7735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Кластеризация большой совокупности текстов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Мотивация: кластеризация большого датасета для выявления особенностей всех текстов.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При кластеризации всех собранных данных затрачивается много времени и ресурсов, поэтому хочется использовать относительно небольшую часть данных: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английский язык — 5,9 млн. слов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русский язык — 5,3 млн. слов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турецкий язык — 5,7 млн. слов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татарский язык — 2,2 млн. слов</a:t>
            </a:r>
            <a:br>
              <a:rPr lang="ru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После кластеризации проверяется различие полученных кластеров семантических траекторий людей и ботов с помощью сравнения диаметров </a:t>
            </a:r>
            <a:r>
              <a:rPr lang="ru" sz="1200">
                <a:solidFill>
                  <a:schemeClr val="dk1"/>
                </a:solidFill>
              </a:rPr>
              <a:t>кластеров, их размеры, и расстояния относительно друг друга.</a:t>
            </a:r>
            <a:br>
              <a:rPr lang="ru" sz="1200">
                <a:solidFill>
                  <a:schemeClr val="dk1"/>
                </a:solidFill>
              </a:rPr>
            </a:br>
            <a:r>
              <a:rPr lang="ru" sz="1200">
                <a:solidFill>
                  <a:schemeClr val="dk1"/>
                </a:solidFill>
              </a:rPr>
              <a:t>Различие будет выявляться с помощью критерия Манна-Уитни-Уилкоксона при уровне значимости 0.05.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025" y="250900"/>
            <a:ext cx="5739700" cy="12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025" y="2749912"/>
            <a:ext cx="5739700" cy="124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025" y="1500390"/>
            <a:ext cx="5739700" cy="124950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1038075" y="3999400"/>
            <a:ext cx="66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Доля шума в семантических траекториях английских текстов. (А) людей, (Б) GPT-2, (В) LSTM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7239725" y="624300"/>
            <a:ext cx="72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(А)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(Б)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(В)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038075" y="3961950"/>
            <a:ext cx="66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Доля шума в семантических траекториях турецких текстов. (А) людей, (Б) GPT-2, (В) LSTM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7239725" y="624300"/>
            <a:ext cx="72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(А)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(Б)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(В)</a:t>
            </a:r>
            <a:endParaRPr sz="1000"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026" y="213425"/>
            <a:ext cx="5739700" cy="1249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025" y="1462953"/>
            <a:ext cx="5739700" cy="1249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025" y="2712453"/>
            <a:ext cx="5739700" cy="124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1217675" y="3522088"/>
            <a:ext cx="6708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Оценка кластеризации FINDIT. Язык текстов — английский, параметры n-грамм n = 5 и d = 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Алгоритм генерации (А) GPT-2, (Б) LSTM.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25" y="636213"/>
            <a:ext cx="6708600" cy="136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738" y="1999009"/>
            <a:ext cx="6702584" cy="13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688" y="636850"/>
            <a:ext cx="6708638" cy="13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688" y="1998375"/>
            <a:ext cx="6708638" cy="13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1217663" y="3521450"/>
            <a:ext cx="6708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Оценка кластеризации FINDIT. Язык текстов — русский, параметры n-грамм n = 5 и d = 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Алгоритм генерации (А) GPT-2, (Б) LSTM.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1217663" y="3521450"/>
            <a:ext cx="6708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Оценка кластеризации FINDIT. Язык текстов — турецкий, параметры n-грамм n = 5 и d = 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Алгоритм генерации (А) GPT-2, (Б) LSTM.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688" y="636851"/>
            <a:ext cx="6708651" cy="136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713" y="1998401"/>
            <a:ext cx="6708600" cy="136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2125" y="318925"/>
            <a:ext cx="77355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Актуальность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настоящее время люди все чаще используют информацию из интернета для принятия какого-либо решения. Поэтому остро стоит стоит задача идентификации ботов, которые </a:t>
            </a:r>
            <a:r>
              <a:rPr lang="ru"/>
              <a:t>могут использоваться для генерации: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новостей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комментариев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отзывов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502125" y="318925"/>
            <a:ext cx="7735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Результаты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Много шума при использовании векторных репрезентаций отличных от SVD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Кластеры семантических траекторий у людей компактнее, но не всегда эта разница статистически значима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Люди соблюдают порядок слов, тогда как боты пренебрегают этим правилом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502125" y="318925"/>
            <a:ext cx="7735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Сравнение коротких текстов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Длины большинства текстов сгенерированных ботами достаточно маленькие. </a:t>
            </a:r>
            <a:br>
              <a:rPr lang="ru" sz="1200">
                <a:solidFill>
                  <a:schemeClr val="dk1"/>
                </a:solidFill>
              </a:rPr>
            </a:br>
            <a:r>
              <a:rPr lang="ru" sz="1200">
                <a:solidFill>
                  <a:schemeClr val="dk1"/>
                </a:solidFill>
              </a:rPr>
              <a:t>Проведем исследование подобно предыдущему, только на коротких текстах. Но из-за особенностей нашего подхода мы можем рассмотреть тексты длинной &gt; 1000.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После кластеризации и выявлении разницы структур семантических траекторий текстов результаты можно использовать для создания классификатора.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810050" y="3660625"/>
            <a:ext cx="552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Оценка кластеризации K-Means. Алгоритм генерации LSTM. Язык текстов — английский, параметры n-грамм n = 5 и d = 3</a:t>
            </a:r>
            <a:endParaRPr sz="1000"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600" y="780625"/>
            <a:ext cx="49968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1714950" y="3660625"/>
            <a:ext cx="571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Оценка кластеризации FINDIT. Алгоритм генерации LSTM. Язык текстов — английский, параметры n-грамм n = 5 и d = 3</a:t>
            </a:r>
            <a:endParaRPr sz="1000"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780625"/>
            <a:ext cx="49911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900" y="780625"/>
            <a:ext cx="49932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/>
        </p:nvSpPr>
        <p:spPr>
          <a:xfrm>
            <a:off x="1519950" y="3660625"/>
            <a:ext cx="610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Оценка кластеризации. Алгоритм генерации GPT-2. Язык текстов — английский, параметры n-грамм n = 5 и d = 3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502125" y="318925"/>
            <a:ext cx="7735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Результаты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Найдены статистически значимые по критерию Манна-Уитни-Уилкоксона оценки кластеризаций, которые отличают реальный текст и сгенерированный.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Различие распределений индексов более явное при использовании алгоритма кластеризации FINDIT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Единственный индекс, который не зависит от языка и параметров n и d  — separation. Кластеры людей более разделимы, когда бот простой — LSTM, и наоборот при генерации текстов с помощью GPT-2</a:t>
            </a:r>
            <a:br>
              <a:rPr lang="ru">
                <a:solidFill>
                  <a:schemeClr val="dk1"/>
                </a:solidFill>
              </a:rPr>
            </a:br>
            <a:endParaRPr sz="1800"/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741300" y="3311375"/>
            <a:ext cx="766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Зависимость значения AUC-ROC от разных индексов в качестве признака. Язык — английский, модель кластеризации K-Means. Модель генерации — (А) LSTM, (B) GPT-2</a:t>
            </a:r>
            <a:endParaRPr sz="1000"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25" y="1057413"/>
            <a:ext cx="3146400" cy="2254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325" y="1074576"/>
            <a:ext cx="3146400" cy="2220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/>
        </p:nvSpPr>
        <p:spPr>
          <a:xfrm>
            <a:off x="2571849" y="719125"/>
            <a:ext cx="44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(А) 								(Б)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502125" y="318925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Классификация текстов по одному признаку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763" y="1057825"/>
            <a:ext cx="3192305" cy="22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/>
        </p:nvSpPr>
        <p:spPr>
          <a:xfrm>
            <a:off x="741300" y="3311375"/>
            <a:ext cx="7661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Зависимость значения AUC-ROC от разных индексов в качестве признака. Язык — английский, модель кластеризации FINDIT. Модель генерации — (А) LSTM, (B) GPT-2</a:t>
            </a:r>
            <a:endParaRPr sz="1000"/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487" y="1057825"/>
            <a:ext cx="3146400" cy="22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/>
        </p:nvSpPr>
        <p:spPr>
          <a:xfrm>
            <a:off x="2571849" y="719125"/>
            <a:ext cx="440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(А) 								(Б)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502125" y="318925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Классификация текстов по одному признаку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25" name="Google Shape;325;p40"/>
          <p:cNvGraphicFramePr/>
          <p:nvPr/>
        </p:nvGraphicFramePr>
        <p:xfrm>
          <a:off x="1787700" y="12109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{F2260F6F-317B-4158-83E1-DD97779F5E15}</a:tableStyleId>
              </a:tblPr>
              <a:tblGrid>
                <a:gridCol w="1088675"/>
                <a:gridCol w="1076200"/>
                <a:gridCol w="1063675"/>
                <a:gridCol w="1176275"/>
                <a:gridCol w="1163775"/>
              </a:tblGrid>
              <a:tr h="16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SVD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CBOW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SkipGram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FastText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Английский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0.83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0.88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0.8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0.92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Русский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0.98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0.93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0.94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0.79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Турецкий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0.99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0.98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0.74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0.85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Татарский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0.93</a:t>
                      </a:r>
                      <a:endParaRPr b="1"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0.85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0.78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0.73</a:t>
                      </a:r>
                      <a:endParaRPr sz="1200"/>
                    </a:p>
                  </a:txBody>
                  <a:tcPr marT="34925" marB="34925" marR="34925" marL="34925" anchor="b">
                    <a:lnL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40"/>
          <p:cNvSpPr txBox="1"/>
          <p:nvPr/>
        </p:nvSpPr>
        <p:spPr>
          <a:xfrm>
            <a:off x="1650750" y="2941300"/>
            <a:ext cx="584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Зависимость качества AUC-ROC при разных методах векторных репрезентаций. Модель генерации текстов — GPT-2. Алгоритм кластеризации K-Means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502125" y="318925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Классификация текстов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34" name="Google Shape;334;p41"/>
          <p:cNvGraphicFramePr/>
          <p:nvPr/>
        </p:nvGraphicFramePr>
        <p:xfrm>
          <a:off x="952500" y="14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{F4F2CC33-C392-4821-BC71-9CCD3C5315AA}</a:tableStyleId>
              </a:tblPr>
              <a:tblGrid>
                <a:gridCol w="2601375"/>
                <a:gridCol w="1339200"/>
                <a:gridCol w="1047475"/>
                <a:gridCol w="1081350"/>
                <a:gridCol w="116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Английский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Русский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Турецкий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Татарский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FINDIT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K-Means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0.88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0.94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0.89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5" name="Google Shape;335;p41"/>
          <p:cNvSpPr txBox="1"/>
          <p:nvPr/>
        </p:nvSpPr>
        <p:spPr>
          <a:xfrm>
            <a:off x="502125" y="318925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Сравнение классификаций при помощи F-меры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2125" y="318925"/>
            <a:ext cx="80748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Цель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Найти признаки в семантическом пространстве, которые позволят с некоторой долей уверенности различить тексты, написанные людьми и сгенерированные ботом.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Подход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Составление датасетов из n-грамм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Репрезентация каждого объекта датасета числовым вектором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Кластеризация для поиска </a:t>
            </a:r>
            <a:r>
              <a:rPr lang="ru"/>
              <a:t>структур текстов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Сравнение структур текстов людей и ботов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42"/>
          <p:cNvSpPr txBox="1"/>
          <p:nvPr/>
        </p:nvSpPr>
        <p:spPr>
          <a:xfrm>
            <a:off x="502125" y="318925"/>
            <a:ext cx="773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Заключение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При использовании эмбеддингов SVD были выявлены наибольшие различия в структурах семантических пространств текстов людей и ботов, когда как при использовании методов репрезентации Word2Vec и FastText алгоритм кластеризации FINDIT большинство семантических траекторий отнес как шум.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Найдены статистически значимые оценки результатов кластеризации, которые отличают реальный текст и сгенерированный. А также был построен классификатор, решающий задачу по поиску ботов.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Метод оценки семантических траекторий справляется со своей задачей и его можно адаптировать для задачи обучения с учителем.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1806900" y="1756050"/>
            <a:ext cx="5530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Спасибо за внимание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02125" y="318925"/>
            <a:ext cx="7735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Корпус текстов людей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Корпус текстов по языкам: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Английский язык — 10171 текстов со средней длинной 7240 слов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Русский язык — 9763 текста со средней длинной 13564 слова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Турецкий язык — 15000 текстов со средней длинной 1502 слова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Татарский язык — 5050 текстов Википедии и 21 литературных текста со средней длинной 618 слов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Предварительная обработка текстов проходит следующие этапы: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Числа заменяются текстом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Меняется регистр заглавных букв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Все небуквенные символы удаляются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Лемматизация с удалением стоп слов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02125" y="325150"/>
            <a:ext cx="4261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Корпус текстов ботов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генерации текстов LSTM. </a:t>
            </a:r>
            <a:br>
              <a:rPr lang="ru"/>
            </a:br>
            <a:r>
              <a:rPr lang="ru"/>
              <a:t>А также GPT-2 small: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английский - gpt2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русский язык - rugpt3small_based_on_gpt2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турецкий язык - gpt2-turkish-writer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татарский язык - </a:t>
            </a:r>
            <a:r>
              <a:rPr lang="ru">
                <a:solidFill>
                  <a:schemeClr val="dk1"/>
                </a:solidFill>
              </a:rPr>
              <a:t>gpt2-turkish-writer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5286000" y="113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{F4F2CC33-C392-4821-BC71-9CCD3C5315AA}</a:tableStyleId>
              </a:tblPr>
              <a:tblGrid>
                <a:gridCol w="1106750"/>
                <a:gridCol w="1106750"/>
                <a:gridCol w="1106750"/>
              </a:tblGrid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accuracy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perplexity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Английский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0.42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Русский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0.52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Турецкий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0.39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Татарский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0.43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502125" y="3006050"/>
            <a:ext cx="7348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сгенерированного текста на русском языке: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434343"/>
                </a:solidFill>
              </a:rPr>
              <a:t>“она посмотрела на него с большим сочувствием. в тот момент он был так близко что ее сердце пропустило удар болезненного волнения и слезы застили глаза делая его еще более бледным и изможденным. ты прав сказала она вытирая текущие по щекам дорожки слез …”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286100" y="707650"/>
            <a:ext cx="33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Качество алгоритма GPT-2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2125" y="318925"/>
            <a:ext cx="77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Создание датасета</a:t>
            </a:r>
            <a:endParaRPr sz="1800"/>
          </a:p>
        </p:txBody>
      </p:sp>
      <p:sp>
        <p:nvSpPr>
          <p:cNvPr id="95" name="Google Shape;95;p18"/>
          <p:cNvSpPr/>
          <p:nvPr/>
        </p:nvSpPr>
        <p:spPr>
          <a:xfrm>
            <a:off x="793925" y="1031425"/>
            <a:ext cx="699000" cy="834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851350" y="1082050"/>
            <a:ext cx="699000" cy="834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915550" y="1132675"/>
            <a:ext cx="699000" cy="834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793925" y="3168925"/>
            <a:ext cx="507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Векторные представления слов: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SVD (d-ранговое сингулярное разложении матрицы TF-IDF)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CBOW, SkipGram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FastText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334600" y="1132675"/>
            <a:ext cx="699000" cy="834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3294150" y="1549975"/>
            <a:ext cx="3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 txBox="1"/>
          <p:nvPr/>
        </p:nvSpPr>
        <p:spPr>
          <a:xfrm>
            <a:off x="3956025" y="1351675"/>
            <a:ext cx="39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слово</a:t>
            </a:r>
            <a:r>
              <a:rPr lang="ru" sz="700"/>
              <a:t>1</a:t>
            </a:r>
            <a:r>
              <a:rPr lang="ru"/>
              <a:t>	слово</a:t>
            </a:r>
            <a:r>
              <a:rPr lang="ru" sz="700"/>
              <a:t>2</a:t>
            </a:r>
            <a:r>
              <a:rPr lang="ru"/>
              <a:t>   	</a:t>
            </a:r>
            <a:r>
              <a:rPr lang="ru">
                <a:solidFill>
                  <a:schemeClr val="dk1"/>
                </a:solidFill>
              </a:rPr>
              <a:t>слово</a:t>
            </a:r>
            <a:r>
              <a:rPr lang="ru" sz="700">
                <a:solidFill>
                  <a:schemeClr val="dk1"/>
                </a:solidFill>
              </a:rPr>
              <a:t>3	</a:t>
            </a:r>
            <a:r>
              <a:rPr lang="ru"/>
              <a:t>… 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956025" y="2049425"/>
            <a:ext cx="39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вектор</a:t>
            </a:r>
            <a:r>
              <a:rPr lang="ru" sz="700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	вектор</a:t>
            </a:r>
            <a:r>
              <a:rPr lang="ru" sz="700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  	вектор</a:t>
            </a:r>
            <a:r>
              <a:rPr lang="ru" sz="700">
                <a:solidFill>
                  <a:schemeClr val="dk1"/>
                </a:solidFill>
              </a:rPr>
              <a:t>3	</a:t>
            </a:r>
            <a:r>
              <a:rPr lang="ru">
                <a:solidFill>
                  <a:schemeClr val="dk1"/>
                </a:solidFill>
              </a:rPr>
              <a:t>…</a:t>
            </a:r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>
            <a:off x="5669225" y="1751875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1789475" y="1549975"/>
            <a:ext cx="3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106" idx="3"/>
          </p:cNvCxnSpPr>
          <p:nvPr/>
        </p:nvCxnSpPr>
        <p:spPr>
          <a:xfrm>
            <a:off x="6297050" y="2734625"/>
            <a:ext cx="1113000" cy="5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/>
          <p:nvPr/>
        </p:nvSpPr>
        <p:spPr>
          <a:xfrm>
            <a:off x="7518475" y="2632800"/>
            <a:ext cx="1099200" cy="1194250"/>
          </a:xfrm>
          <a:prstGeom prst="flowChartMagneticDisk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7620175" y="3240238"/>
            <a:ext cx="8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34343"/>
                </a:solidFill>
              </a:rPr>
              <a:t>Датасет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15400" y="1303675"/>
            <a:ext cx="69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34343"/>
                </a:solidFill>
              </a:rPr>
              <a:t>Корпус текстов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342850" y="2565275"/>
            <a:ext cx="195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Семантическая траектория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334601" y="1380625"/>
            <a:ext cx="6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34343"/>
                </a:solidFill>
              </a:rPr>
              <a:t>Текст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rot="-5400000">
            <a:off x="5277050" y="1252100"/>
            <a:ext cx="85800" cy="2510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-5400000">
            <a:off x="6139025" y="1205050"/>
            <a:ext cx="85800" cy="2510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7016325" y="2700675"/>
            <a:ext cx="3732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02125" y="318925"/>
            <a:ext cx="77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Плоскость энтропия-сложность</a:t>
            </a:r>
            <a:endParaRPr sz="18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725" y="858375"/>
            <a:ext cx="4286351" cy="25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413950" y="3445563"/>
            <a:ext cx="39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Энтропия (H):</a:t>
            </a:r>
            <a:endParaRPr sz="13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50" y="3829488"/>
            <a:ext cx="874950" cy="3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0" r="0" t="9502"/>
          <a:stretch/>
        </p:blipFill>
        <p:spPr>
          <a:xfrm>
            <a:off x="502150" y="4194763"/>
            <a:ext cx="1662109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3209600" y="3445575"/>
            <a:ext cx="39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Сложность (С):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9600" y="3829512"/>
            <a:ext cx="1495079" cy="3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7">
            <a:alphaModFix/>
          </a:blip>
          <a:srcRect b="0" l="2619" r="0" t="0"/>
          <a:stretch/>
        </p:blipFill>
        <p:spPr>
          <a:xfrm>
            <a:off x="3277450" y="4242988"/>
            <a:ext cx="2814849" cy="3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0799" y="1426899"/>
            <a:ext cx="1566625" cy="10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834863" y="1592250"/>
            <a:ext cx="122100" cy="787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5400000">
            <a:off x="1693063" y="635500"/>
            <a:ext cx="122100" cy="1460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621938" y="960150"/>
            <a:ext cx="3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d</a:t>
            </a:r>
            <a:endParaRPr sz="1300"/>
          </a:p>
        </p:txBody>
      </p:sp>
      <p:sp>
        <p:nvSpPr>
          <p:cNvPr id="132" name="Google Shape;132;p19"/>
          <p:cNvSpPr txBox="1"/>
          <p:nvPr/>
        </p:nvSpPr>
        <p:spPr>
          <a:xfrm>
            <a:off x="502138" y="1785750"/>
            <a:ext cx="3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n</a:t>
            </a:r>
            <a:endParaRPr sz="1300"/>
          </a:p>
        </p:txBody>
      </p:sp>
      <p:sp>
        <p:nvSpPr>
          <p:cNvPr id="133" name="Google Shape;133;p19"/>
          <p:cNvSpPr/>
          <p:nvPr/>
        </p:nvSpPr>
        <p:spPr>
          <a:xfrm>
            <a:off x="977175" y="1465725"/>
            <a:ext cx="399900" cy="105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502150" y="780625"/>
            <a:ext cx="390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z вектор:</a:t>
            </a:r>
            <a:endParaRPr sz="13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2125" y="2698800"/>
            <a:ext cx="11525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02125" y="318925"/>
            <a:ext cx="77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Плоскость энтропия-сложность</a:t>
            </a:r>
            <a:endParaRPr sz="18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725" y="1075775"/>
            <a:ext cx="4295192" cy="29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6028925" y="1075775"/>
            <a:ext cx="234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Характеристика семантических траекторий текстов на английском языке полученные с помощью векторной репрезентации SVD.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Наиболее интересные пары (n,d) при фиксированных d: (4,3), (5,3), (6,3), (4,5), (5,5), (3,8)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0" y="4695650"/>
            <a:ext cx="9144000" cy="447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02125" y="318925"/>
            <a:ext cx="77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Плоскость энтропия-сложность</a:t>
            </a:r>
            <a:endParaRPr sz="1800"/>
          </a:p>
        </p:txBody>
      </p:sp>
      <p:sp>
        <p:nvSpPr>
          <p:cNvPr id="152" name="Google Shape;152;p21"/>
          <p:cNvSpPr txBox="1"/>
          <p:nvPr/>
        </p:nvSpPr>
        <p:spPr>
          <a:xfrm>
            <a:off x="6195325" y="844800"/>
            <a:ext cx="234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Язык текстов - английский. Источник текстов - литература.</a:t>
            </a:r>
            <a:endParaRPr sz="120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50" y="844800"/>
            <a:ext cx="4667364" cy="361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