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5" r:id="rId9"/>
    <p:sldId id="266" r:id="rId10"/>
    <p:sldId id="267" r:id="rId11"/>
    <p:sldId id="268" r:id="rId12"/>
    <p:sldId id="269" r:id="rId13"/>
    <p:sldId id="270" r:id="rId14"/>
    <p:sldId id="271" r:id="rId15"/>
    <p:sldId id="272" r:id="rId16"/>
    <p:sldId id="273"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F44285-C9C1-44BC-A6E7-47CC0C81096A}" v="3" dt="2020-12-24T16:47:59.856"/>
    <p1510:client id="{B95977AE-9EE5-46D6-93BB-BE55A942454F}" v="1227" dt="2020-12-24T16:45:30.832"/>
    <p1510:client id="{EDA9C316-CF05-4750-9BB1-EF3A4ACB809A}" v="178" dt="2020-12-24T16:07:53.9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slide" Target="slides/slide12.xml" Id="rId13" /><Relationship Type="http://schemas.openxmlformats.org/officeDocument/2006/relationships/slide" Target="slides/slide17.xml" Id="rId18" /><Relationship Type="http://schemas.openxmlformats.org/officeDocument/2006/relationships/slide" Target="slides/slide2.xml" Id="rId3" /><Relationship Type="http://schemas.openxmlformats.org/officeDocument/2006/relationships/theme" Target="theme/theme1.xml" Id="rId21" /><Relationship Type="http://schemas.openxmlformats.org/officeDocument/2006/relationships/slide" Target="slides/slide6.xml" Id="rId7" /><Relationship Type="http://schemas.openxmlformats.org/officeDocument/2006/relationships/slide" Target="slides/slide11.xml" Id="rId12" /><Relationship Type="http://schemas.openxmlformats.org/officeDocument/2006/relationships/slide" Target="slides/slide16.xml" Id="rId17" /><Relationship Type="http://schemas.openxmlformats.org/officeDocument/2006/relationships/slide" Target="slides/slide1.xml" Id="rId2" /><Relationship Type="http://schemas.openxmlformats.org/officeDocument/2006/relationships/slide" Target="slides/slide15.xml" Id="rId16" /><Relationship Type="http://schemas.openxmlformats.org/officeDocument/2006/relationships/viewProps" Target="viewProps.xml" Id="rId20"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10.xml" Id="rId11" /><Relationship Type="http://schemas.microsoft.com/office/2015/10/relationships/revisionInfo" Target="revisionInfo.xml" Id="rId24" /><Relationship Type="http://schemas.openxmlformats.org/officeDocument/2006/relationships/slide" Target="slides/slide4.xml" Id="rId5" /><Relationship Type="http://schemas.openxmlformats.org/officeDocument/2006/relationships/slide" Target="slides/slide14.xml" Id="rId15" /><Relationship Type="http://schemas.openxmlformats.org/officeDocument/2006/relationships/slide" Target="slides/slide9.xml" Id="rId10" /><Relationship Type="http://schemas.openxmlformats.org/officeDocument/2006/relationships/presProps" Target="presProps.xml" Id="rId19"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slide" Target="slides/slide13.xml" Id="rId14" /><Relationship Type="http://schemas.openxmlformats.org/officeDocument/2006/relationships/tableStyles" Target="tableStyles.xml" Id="rId22"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12/24/2020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12/24/2020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12/24/2020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12/24/2020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12/24/2020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12/24/2020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12/24/2020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u="sng" dirty="0">
                <a:ea typeface="+mj-lt"/>
                <a:cs typeface="+mj-lt"/>
              </a:rPr>
              <a:t>Micro-Credit Defaulter Model</a:t>
            </a:r>
            <a:endParaRPr lang="en-US" dirty="0">
              <a:ea typeface="+mj-lt"/>
              <a:cs typeface="+mj-lt"/>
            </a:endParaRPr>
          </a:p>
          <a:p>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pPr algn="ctr"/>
            <a:br>
              <a:rPr lang="en-US" dirty="0"/>
            </a:br>
            <a:r>
              <a:rPr lang="en-US" dirty="0"/>
              <a:t>Submitted by Sudhakar Sasum</a:t>
            </a:r>
          </a:p>
          <a:p>
            <a:endParaRPr lang="en-US" dirty="0"/>
          </a:p>
        </p:txBody>
      </p:sp>
    </p:spTree>
    <p:extLst>
      <p:ext uri="{BB962C8B-B14F-4D97-AF65-F5344CB8AC3E}">
        <p14:creationId xmlns:p14="http://schemas.microsoft.com/office/powerpoint/2010/main" val="3402371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26337-2E58-447D-B8FF-80DE64CBB42B}"/>
              </a:ext>
            </a:extLst>
          </p:cNvPr>
          <p:cNvSpPr>
            <a:spLocks noGrp="1"/>
          </p:cNvSpPr>
          <p:nvPr>
            <p:ph type="title"/>
          </p:nvPr>
        </p:nvSpPr>
        <p:spPr/>
        <p:txBody>
          <a:bodyPr/>
          <a:lstStyle/>
          <a:p>
            <a:r>
              <a:rPr lang="en-GB" dirty="0"/>
              <a:t>Train test split</a:t>
            </a:r>
          </a:p>
        </p:txBody>
      </p:sp>
      <p:sp>
        <p:nvSpPr>
          <p:cNvPr id="3" name="Content Placeholder 2">
            <a:extLst>
              <a:ext uri="{FF2B5EF4-FFF2-40B4-BE49-F238E27FC236}">
                <a16:creationId xmlns:a16="http://schemas.microsoft.com/office/drawing/2014/main" id="{1C79817F-6BF1-4139-B799-A5AD7F28F3AA}"/>
              </a:ext>
            </a:extLst>
          </p:cNvPr>
          <p:cNvSpPr>
            <a:spLocks noGrp="1"/>
          </p:cNvSpPr>
          <p:nvPr>
            <p:ph idx="1"/>
          </p:nvPr>
        </p:nvSpPr>
        <p:spPr/>
        <p:txBody>
          <a:bodyPr vert="horz" lIns="91440" tIns="45720" rIns="91440" bIns="45720" rtlCol="0" anchor="t">
            <a:normAutofit/>
          </a:bodyPr>
          <a:lstStyle/>
          <a:p>
            <a:r>
              <a:rPr lang="en-GB" dirty="0">
                <a:ea typeface="+mn-lt"/>
                <a:cs typeface="+mn-lt"/>
              </a:rPr>
              <a:t># label analysis</a:t>
            </a:r>
            <a:endParaRPr lang="en-GB" dirty="0"/>
          </a:p>
          <a:p>
            <a:r>
              <a:rPr lang="en-GB" dirty="0">
                <a:ea typeface="+mn-lt"/>
                <a:cs typeface="+mn-lt"/>
              </a:rPr>
              <a:t>print('Target Variable')</a:t>
            </a:r>
            <a:endParaRPr lang="en-GB" dirty="0"/>
          </a:p>
          <a:p>
            <a:r>
              <a:rPr lang="en-GB" dirty="0">
                <a:ea typeface="+mn-lt"/>
                <a:cs typeface="+mn-lt"/>
              </a:rPr>
              <a:t>print(</a:t>
            </a:r>
            <a:r>
              <a:rPr lang="en-GB" dirty="0" err="1">
                <a:ea typeface="+mn-lt"/>
                <a:cs typeface="+mn-lt"/>
              </a:rPr>
              <a:t>df.groupby</a:t>
            </a:r>
            <a:r>
              <a:rPr lang="en-GB" dirty="0">
                <a:ea typeface="+mn-lt"/>
                <a:cs typeface="+mn-lt"/>
              </a:rPr>
              <a:t>(['label']).</a:t>
            </a:r>
            <a:r>
              <a:rPr lang="en-GB" dirty="0" err="1">
                <a:ea typeface="+mn-lt"/>
                <a:cs typeface="+mn-lt"/>
              </a:rPr>
              <a:t>label.count</a:t>
            </a:r>
            <a:r>
              <a:rPr lang="en-GB" dirty="0">
                <a:ea typeface="+mn-lt"/>
                <a:cs typeface="+mn-lt"/>
              </a:rPr>
              <a:t>())</a:t>
            </a:r>
            <a:endParaRPr lang="en-GB" dirty="0"/>
          </a:p>
          <a:p>
            <a:endParaRPr lang="en-GB" dirty="0"/>
          </a:p>
          <a:p>
            <a:r>
              <a:rPr lang="en-GB" dirty="0">
                <a:ea typeface="+mn-lt"/>
                <a:cs typeface="+mn-lt"/>
              </a:rPr>
              <a:t>from </a:t>
            </a:r>
            <a:r>
              <a:rPr lang="en-GB" dirty="0" err="1">
                <a:ea typeface="+mn-lt"/>
                <a:cs typeface="+mn-lt"/>
              </a:rPr>
              <a:t>sklearn.model_selection</a:t>
            </a:r>
            <a:r>
              <a:rPr lang="en-GB" dirty="0">
                <a:ea typeface="+mn-lt"/>
                <a:cs typeface="+mn-lt"/>
              </a:rPr>
              <a:t> import </a:t>
            </a:r>
            <a:r>
              <a:rPr lang="en-GB" dirty="0" err="1">
                <a:ea typeface="+mn-lt"/>
                <a:cs typeface="+mn-lt"/>
              </a:rPr>
              <a:t>train_test_split</a:t>
            </a:r>
            <a:endParaRPr lang="en-GB" dirty="0" err="1"/>
          </a:p>
          <a:p>
            <a:r>
              <a:rPr lang="en-GB" dirty="0" err="1">
                <a:ea typeface="+mn-lt"/>
                <a:cs typeface="+mn-lt"/>
              </a:rPr>
              <a:t>X_train,X_test,y_train,y_test</a:t>
            </a:r>
            <a:r>
              <a:rPr lang="en-GB" dirty="0">
                <a:ea typeface="+mn-lt"/>
                <a:cs typeface="+mn-lt"/>
              </a:rPr>
              <a:t>=</a:t>
            </a:r>
            <a:r>
              <a:rPr lang="en-GB" dirty="0" err="1">
                <a:ea typeface="+mn-lt"/>
                <a:cs typeface="+mn-lt"/>
              </a:rPr>
              <a:t>train_test_split</a:t>
            </a:r>
            <a:r>
              <a:rPr lang="en-GB" dirty="0">
                <a:ea typeface="+mn-lt"/>
                <a:cs typeface="+mn-lt"/>
              </a:rPr>
              <a:t>(</a:t>
            </a:r>
            <a:r>
              <a:rPr lang="en-GB" dirty="0" err="1">
                <a:ea typeface="+mn-lt"/>
                <a:cs typeface="+mn-lt"/>
              </a:rPr>
              <a:t>X,y,train_size</a:t>
            </a:r>
            <a:r>
              <a:rPr lang="en-GB" dirty="0">
                <a:ea typeface="+mn-lt"/>
                <a:cs typeface="+mn-lt"/>
              </a:rPr>
              <a:t>=0.75)</a:t>
            </a:r>
            <a:endParaRPr lang="en-GB" dirty="0"/>
          </a:p>
          <a:p>
            <a:r>
              <a:rPr lang="en-GB" dirty="0"/>
              <a:t> Splitting the data into train and test</a:t>
            </a:r>
          </a:p>
          <a:p>
            <a:endParaRPr lang="en-GB" dirty="0"/>
          </a:p>
          <a:p>
            <a:endParaRPr lang="en-GB" dirty="0"/>
          </a:p>
        </p:txBody>
      </p:sp>
    </p:spTree>
    <p:extLst>
      <p:ext uri="{BB962C8B-B14F-4D97-AF65-F5344CB8AC3E}">
        <p14:creationId xmlns:p14="http://schemas.microsoft.com/office/powerpoint/2010/main" val="248606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EC86B-D9CE-42CB-BA78-F0F53CFBC27A}"/>
              </a:ext>
            </a:extLst>
          </p:cNvPr>
          <p:cNvSpPr>
            <a:spLocks noGrp="1"/>
          </p:cNvSpPr>
          <p:nvPr>
            <p:ph type="title"/>
          </p:nvPr>
        </p:nvSpPr>
        <p:spPr/>
        <p:txBody>
          <a:bodyPr/>
          <a:lstStyle/>
          <a:p>
            <a:r>
              <a:rPr lang="en-GB" dirty="0"/>
              <a:t>standardisation</a:t>
            </a:r>
          </a:p>
        </p:txBody>
      </p:sp>
      <p:sp>
        <p:nvSpPr>
          <p:cNvPr id="3" name="Content Placeholder 2">
            <a:extLst>
              <a:ext uri="{FF2B5EF4-FFF2-40B4-BE49-F238E27FC236}">
                <a16:creationId xmlns:a16="http://schemas.microsoft.com/office/drawing/2014/main" id="{94DC6476-56DB-41FB-8CFF-ED5BACDE3651}"/>
              </a:ext>
            </a:extLst>
          </p:cNvPr>
          <p:cNvSpPr>
            <a:spLocks noGrp="1"/>
          </p:cNvSpPr>
          <p:nvPr>
            <p:ph idx="1"/>
          </p:nvPr>
        </p:nvSpPr>
        <p:spPr/>
        <p:txBody>
          <a:bodyPr vert="horz" lIns="91440" tIns="45720" rIns="91440" bIns="45720" rtlCol="0" anchor="t">
            <a:normAutofit/>
          </a:bodyPr>
          <a:lstStyle/>
          <a:p>
            <a:r>
              <a:rPr lang="en-GB" dirty="0">
                <a:ea typeface="+mn-lt"/>
                <a:cs typeface="+mn-lt"/>
              </a:rPr>
              <a:t>from </a:t>
            </a:r>
            <a:r>
              <a:rPr lang="en-GB" dirty="0" err="1">
                <a:ea typeface="+mn-lt"/>
                <a:cs typeface="+mn-lt"/>
              </a:rPr>
              <a:t>sklearn.preprocessing</a:t>
            </a:r>
            <a:r>
              <a:rPr lang="en-GB" dirty="0">
                <a:ea typeface="+mn-lt"/>
                <a:cs typeface="+mn-lt"/>
              </a:rPr>
              <a:t> import </a:t>
            </a:r>
            <a:r>
              <a:rPr lang="en-GB" dirty="0" err="1">
                <a:ea typeface="+mn-lt"/>
                <a:cs typeface="+mn-lt"/>
              </a:rPr>
              <a:t>StandardScaler</a:t>
            </a:r>
            <a:endParaRPr lang="en-GB" dirty="0" err="1"/>
          </a:p>
          <a:p>
            <a:r>
              <a:rPr lang="en-GB" dirty="0">
                <a:ea typeface="+mn-lt"/>
                <a:cs typeface="+mn-lt"/>
              </a:rPr>
              <a:t>import </a:t>
            </a:r>
            <a:r>
              <a:rPr lang="en-GB" dirty="0" err="1">
                <a:ea typeface="+mn-lt"/>
                <a:cs typeface="+mn-lt"/>
              </a:rPr>
              <a:t>numpy</a:t>
            </a:r>
            <a:r>
              <a:rPr lang="en-GB" dirty="0">
                <a:ea typeface="+mn-lt"/>
                <a:cs typeface="+mn-lt"/>
              </a:rPr>
              <a:t> as np</a:t>
            </a:r>
            <a:endParaRPr lang="en-GB" dirty="0"/>
          </a:p>
          <a:p>
            <a:r>
              <a:rPr lang="en-GB" dirty="0">
                <a:ea typeface="+mn-lt"/>
                <a:cs typeface="+mn-lt"/>
              </a:rPr>
              <a:t>scaler = </a:t>
            </a:r>
            <a:r>
              <a:rPr lang="en-GB" dirty="0" err="1">
                <a:ea typeface="+mn-lt"/>
                <a:cs typeface="+mn-lt"/>
              </a:rPr>
              <a:t>StandardScaler</a:t>
            </a:r>
            <a:r>
              <a:rPr lang="en-GB" dirty="0">
                <a:ea typeface="+mn-lt"/>
                <a:cs typeface="+mn-lt"/>
              </a:rPr>
              <a:t>()</a:t>
            </a:r>
            <a:endParaRPr lang="en-GB" dirty="0"/>
          </a:p>
          <a:p>
            <a:r>
              <a:rPr lang="en-GB" dirty="0">
                <a:ea typeface="+mn-lt"/>
                <a:cs typeface="+mn-lt"/>
              </a:rPr>
              <a:t>X = </a:t>
            </a:r>
            <a:r>
              <a:rPr lang="en-GB" dirty="0" err="1">
                <a:ea typeface="+mn-lt"/>
                <a:cs typeface="+mn-lt"/>
              </a:rPr>
              <a:t>scaler.fit_transform</a:t>
            </a:r>
            <a:r>
              <a:rPr lang="en-GB" dirty="0">
                <a:ea typeface="+mn-lt"/>
                <a:cs typeface="+mn-lt"/>
              </a:rPr>
              <a:t>(X)</a:t>
            </a:r>
            <a:endParaRPr lang="en-GB" dirty="0"/>
          </a:p>
          <a:p>
            <a:r>
              <a:rPr lang="en-GB" b="1" dirty="0">
                <a:ea typeface="+mn-lt"/>
                <a:cs typeface="+mn-lt"/>
              </a:rPr>
              <a:t>Standardization</a:t>
            </a:r>
            <a:r>
              <a:rPr lang="en-GB" dirty="0">
                <a:ea typeface="+mn-lt"/>
                <a:cs typeface="+mn-lt"/>
              </a:rPr>
              <a:t> of datasets is a </a:t>
            </a:r>
            <a:r>
              <a:rPr lang="en-GB" b="1" dirty="0">
                <a:ea typeface="+mn-lt"/>
                <a:cs typeface="+mn-lt"/>
              </a:rPr>
              <a:t>common requirement for many machine learning estimators</a:t>
            </a:r>
            <a:r>
              <a:rPr lang="en-GB" dirty="0">
                <a:ea typeface="+mn-lt"/>
                <a:cs typeface="+mn-lt"/>
              </a:rPr>
              <a:t> implemented in scikit-learn; they might behave badly if the individual features do not more or less look like standard normally distributed data: Gaussian with </a:t>
            </a:r>
            <a:r>
              <a:rPr lang="en-GB" b="1" dirty="0">
                <a:ea typeface="+mn-lt"/>
                <a:cs typeface="+mn-lt"/>
              </a:rPr>
              <a:t>zero mean and unit variance</a:t>
            </a:r>
            <a:r>
              <a:rPr lang="en-GB" dirty="0">
                <a:ea typeface="+mn-lt"/>
                <a:cs typeface="+mn-lt"/>
              </a:rPr>
              <a:t>.</a:t>
            </a:r>
            <a:endParaRPr lang="en-GB" dirty="0"/>
          </a:p>
        </p:txBody>
      </p:sp>
    </p:spTree>
    <p:extLst>
      <p:ext uri="{BB962C8B-B14F-4D97-AF65-F5344CB8AC3E}">
        <p14:creationId xmlns:p14="http://schemas.microsoft.com/office/powerpoint/2010/main" val="2533396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965E6-DD61-4E38-B9CE-172D993A667C}"/>
              </a:ext>
            </a:extLst>
          </p:cNvPr>
          <p:cNvSpPr>
            <a:spLocks noGrp="1"/>
          </p:cNvSpPr>
          <p:nvPr>
            <p:ph type="title"/>
          </p:nvPr>
        </p:nvSpPr>
        <p:spPr/>
        <p:txBody>
          <a:bodyPr/>
          <a:lstStyle/>
          <a:p>
            <a:r>
              <a:rPr lang="en-GB" dirty="0" err="1">
                <a:ea typeface="+mj-lt"/>
                <a:cs typeface="+mj-lt"/>
              </a:rPr>
              <a:t>RandomForestClassifier</a:t>
            </a:r>
            <a:r>
              <a:rPr lang="en-GB" dirty="0">
                <a:ea typeface="+mj-lt"/>
                <a:cs typeface="+mj-lt"/>
              </a:rPr>
              <a:t> smote oversampling</a:t>
            </a:r>
            <a:endParaRPr lang="en-US" dirty="0"/>
          </a:p>
        </p:txBody>
      </p:sp>
      <p:sp>
        <p:nvSpPr>
          <p:cNvPr id="3" name="Content Placeholder 2">
            <a:extLst>
              <a:ext uri="{FF2B5EF4-FFF2-40B4-BE49-F238E27FC236}">
                <a16:creationId xmlns:a16="http://schemas.microsoft.com/office/drawing/2014/main" id="{1A3FCDAA-8798-45EB-A48A-DE0C33373ED5}"/>
              </a:ext>
            </a:extLst>
          </p:cNvPr>
          <p:cNvSpPr>
            <a:spLocks noGrp="1"/>
          </p:cNvSpPr>
          <p:nvPr>
            <p:ph idx="1"/>
          </p:nvPr>
        </p:nvSpPr>
        <p:spPr/>
        <p:txBody>
          <a:bodyPr vert="horz" lIns="91440" tIns="45720" rIns="91440" bIns="45720" rtlCol="0" anchor="t">
            <a:normAutofit/>
          </a:bodyPr>
          <a:lstStyle/>
          <a:p>
            <a:r>
              <a:rPr lang="en-GB" dirty="0">
                <a:ea typeface="+mn-lt"/>
                <a:cs typeface="+mn-lt"/>
              </a:rPr>
              <a:t>print("Before </a:t>
            </a:r>
            <a:r>
              <a:rPr lang="en-GB" dirty="0" err="1">
                <a:ea typeface="+mn-lt"/>
                <a:cs typeface="+mn-lt"/>
              </a:rPr>
              <a:t>OverSampling</a:t>
            </a:r>
            <a:r>
              <a:rPr lang="en-GB" dirty="0">
                <a:ea typeface="+mn-lt"/>
                <a:cs typeface="+mn-lt"/>
              </a:rPr>
              <a:t>, counts of label '1': {}".format(sum(</a:t>
            </a:r>
            <a:r>
              <a:rPr lang="en-GB" dirty="0" err="1">
                <a:ea typeface="+mn-lt"/>
                <a:cs typeface="+mn-lt"/>
              </a:rPr>
              <a:t>y_train</a:t>
            </a:r>
            <a:r>
              <a:rPr lang="en-GB" dirty="0">
                <a:ea typeface="+mn-lt"/>
                <a:cs typeface="+mn-lt"/>
              </a:rPr>
              <a:t> == 1)))</a:t>
            </a:r>
            <a:endParaRPr lang="en-GB"/>
          </a:p>
          <a:p>
            <a:r>
              <a:rPr lang="en-GB" dirty="0">
                <a:ea typeface="+mn-lt"/>
                <a:cs typeface="+mn-lt"/>
              </a:rPr>
              <a:t>print("Before </a:t>
            </a:r>
            <a:r>
              <a:rPr lang="en-GB" dirty="0" err="1">
                <a:ea typeface="+mn-lt"/>
                <a:cs typeface="+mn-lt"/>
              </a:rPr>
              <a:t>OverSampling</a:t>
            </a:r>
            <a:r>
              <a:rPr lang="en-GB" dirty="0">
                <a:ea typeface="+mn-lt"/>
                <a:cs typeface="+mn-lt"/>
              </a:rPr>
              <a:t>, counts of label '0': {} \</a:t>
            </a:r>
            <a:r>
              <a:rPr lang="en-GB" dirty="0" err="1">
                <a:ea typeface="+mn-lt"/>
                <a:cs typeface="+mn-lt"/>
              </a:rPr>
              <a:t>n".format</a:t>
            </a:r>
            <a:r>
              <a:rPr lang="en-GB" dirty="0">
                <a:ea typeface="+mn-lt"/>
                <a:cs typeface="+mn-lt"/>
              </a:rPr>
              <a:t>(sum(</a:t>
            </a:r>
            <a:r>
              <a:rPr lang="en-GB" dirty="0" err="1">
                <a:ea typeface="+mn-lt"/>
                <a:cs typeface="+mn-lt"/>
              </a:rPr>
              <a:t>y_train</a:t>
            </a:r>
            <a:r>
              <a:rPr lang="en-GB" dirty="0">
                <a:ea typeface="+mn-lt"/>
                <a:cs typeface="+mn-lt"/>
              </a:rPr>
              <a:t> == 0)))</a:t>
            </a:r>
            <a:endParaRPr lang="en-GB"/>
          </a:p>
          <a:p>
            <a:r>
              <a:rPr lang="en-GB" dirty="0">
                <a:ea typeface="+mn-lt"/>
                <a:cs typeface="+mn-lt"/>
              </a:rPr>
              <a:t># import SMOTE module from </a:t>
            </a:r>
            <a:r>
              <a:rPr lang="en-GB" dirty="0" err="1">
                <a:ea typeface="+mn-lt"/>
                <a:cs typeface="+mn-lt"/>
              </a:rPr>
              <a:t>imblearn</a:t>
            </a:r>
            <a:r>
              <a:rPr lang="en-GB" dirty="0">
                <a:ea typeface="+mn-lt"/>
                <a:cs typeface="+mn-lt"/>
              </a:rPr>
              <a:t> library</a:t>
            </a:r>
            <a:endParaRPr lang="en-GB"/>
          </a:p>
          <a:p>
            <a:r>
              <a:rPr lang="en-GB" dirty="0">
                <a:ea typeface="+mn-lt"/>
                <a:cs typeface="+mn-lt"/>
              </a:rPr>
              <a:t># pip install </a:t>
            </a:r>
            <a:r>
              <a:rPr lang="en-GB" dirty="0" err="1">
                <a:ea typeface="+mn-lt"/>
                <a:cs typeface="+mn-lt"/>
              </a:rPr>
              <a:t>imblearn</a:t>
            </a:r>
            <a:r>
              <a:rPr lang="en-GB" dirty="0">
                <a:ea typeface="+mn-lt"/>
                <a:cs typeface="+mn-lt"/>
              </a:rPr>
              <a:t> (if you don't have </a:t>
            </a:r>
            <a:r>
              <a:rPr lang="en-GB" dirty="0" err="1">
                <a:ea typeface="+mn-lt"/>
                <a:cs typeface="+mn-lt"/>
              </a:rPr>
              <a:t>imblearn</a:t>
            </a:r>
            <a:r>
              <a:rPr lang="en-GB" dirty="0">
                <a:ea typeface="+mn-lt"/>
                <a:cs typeface="+mn-lt"/>
              </a:rPr>
              <a:t> in your system)</a:t>
            </a:r>
            <a:endParaRPr lang="en-GB"/>
          </a:p>
          <a:p>
            <a:r>
              <a:rPr lang="en-GB" dirty="0">
                <a:ea typeface="+mn-lt"/>
                <a:cs typeface="+mn-lt"/>
              </a:rPr>
              <a:t>from </a:t>
            </a:r>
            <a:r>
              <a:rPr lang="en-GB" dirty="0" err="1">
                <a:ea typeface="+mn-lt"/>
                <a:cs typeface="+mn-lt"/>
              </a:rPr>
              <a:t>imblearn.over_sampling</a:t>
            </a:r>
            <a:r>
              <a:rPr lang="en-GB" dirty="0">
                <a:ea typeface="+mn-lt"/>
                <a:cs typeface="+mn-lt"/>
              </a:rPr>
              <a:t> import SMOTE</a:t>
            </a:r>
            <a:endParaRPr lang="en-GB"/>
          </a:p>
          <a:p>
            <a:r>
              <a:rPr lang="en-GB" dirty="0" err="1">
                <a:ea typeface="+mn-lt"/>
                <a:cs typeface="+mn-lt"/>
              </a:rPr>
              <a:t>sm</a:t>
            </a:r>
            <a:r>
              <a:rPr lang="en-GB" dirty="0">
                <a:ea typeface="+mn-lt"/>
                <a:cs typeface="+mn-lt"/>
              </a:rPr>
              <a:t> = SMOTE(</a:t>
            </a:r>
            <a:r>
              <a:rPr lang="en-GB" dirty="0" err="1">
                <a:ea typeface="+mn-lt"/>
                <a:cs typeface="+mn-lt"/>
              </a:rPr>
              <a:t>random_state</a:t>
            </a:r>
            <a:r>
              <a:rPr lang="en-GB" dirty="0">
                <a:ea typeface="+mn-lt"/>
                <a:cs typeface="+mn-lt"/>
              </a:rPr>
              <a:t> = 2)</a:t>
            </a:r>
            <a:endParaRPr lang="en-GB"/>
          </a:p>
          <a:p>
            <a:r>
              <a:rPr lang="en-GB" dirty="0" err="1">
                <a:ea typeface="+mn-lt"/>
                <a:cs typeface="+mn-lt"/>
              </a:rPr>
              <a:t>X_train_res</a:t>
            </a:r>
            <a:r>
              <a:rPr lang="en-GB" dirty="0">
                <a:ea typeface="+mn-lt"/>
                <a:cs typeface="+mn-lt"/>
              </a:rPr>
              <a:t>, </a:t>
            </a:r>
            <a:r>
              <a:rPr lang="en-GB" dirty="0" err="1">
                <a:ea typeface="+mn-lt"/>
                <a:cs typeface="+mn-lt"/>
              </a:rPr>
              <a:t>y_train_res</a:t>
            </a:r>
            <a:r>
              <a:rPr lang="en-GB" dirty="0">
                <a:ea typeface="+mn-lt"/>
                <a:cs typeface="+mn-lt"/>
              </a:rPr>
              <a:t> = </a:t>
            </a:r>
            <a:r>
              <a:rPr lang="en-GB" dirty="0" err="1">
                <a:ea typeface="+mn-lt"/>
                <a:cs typeface="+mn-lt"/>
              </a:rPr>
              <a:t>sm.fit_sample</a:t>
            </a:r>
            <a:r>
              <a:rPr lang="en-GB" dirty="0">
                <a:ea typeface="+mn-lt"/>
                <a:cs typeface="+mn-lt"/>
              </a:rPr>
              <a:t>(</a:t>
            </a:r>
            <a:r>
              <a:rPr lang="en-GB" dirty="0" err="1">
                <a:ea typeface="+mn-lt"/>
                <a:cs typeface="+mn-lt"/>
              </a:rPr>
              <a:t>X_train</a:t>
            </a:r>
            <a:r>
              <a:rPr lang="en-GB" dirty="0">
                <a:ea typeface="+mn-lt"/>
                <a:cs typeface="+mn-lt"/>
              </a:rPr>
              <a:t>, </a:t>
            </a:r>
            <a:r>
              <a:rPr lang="en-GB" dirty="0" err="1">
                <a:ea typeface="+mn-lt"/>
                <a:cs typeface="+mn-lt"/>
              </a:rPr>
              <a:t>y_train.ravel</a:t>
            </a:r>
            <a:r>
              <a:rPr lang="en-GB" dirty="0">
                <a:ea typeface="+mn-lt"/>
                <a:cs typeface="+mn-lt"/>
              </a:rPr>
              <a:t>())</a:t>
            </a:r>
            <a:endParaRPr lang="en-GB"/>
          </a:p>
          <a:p>
            <a:r>
              <a:rPr lang="en-GB" sz="3600" dirty="0"/>
              <a:t>Smote is used to overcome data imbalance</a:t>
            </a:r>
          </a:p>
        </p:txBody>
      </p:sp>
    </p:spTree>
    <p:extLst>
      <p:ext uri="{BB962C8B-B14F-4D97-AF65-F5344CB8AC3E}">
        <p14:creationId xmlns:p14="http://schemas.microsoft.com/office/powerpoint/2010/main" val="1443627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093C5-1987-4DD6-9ABC-335214F3205F}"/>
              </a:ext>
            </a:extLst>
          </p:cNvPr>
          <p:cNvSpPr>
            <a:spLocks noGrp="1"/>
          </p:cNvSpPr>
          <p:nvPr>
            <p:ph type="title"/>
          </p:nvPr>
        </p:nvSpPr>
        <p:spPr/>
        <p:txBody>
          <a:bodyPr>
            <a:normAutofit fontScale="90000"/>
          </a:bodyPr>
          <a:lstStyle/>
          <a:p>
            <a:r>
              <a:rPr lang="en-GB" dirty="0"/>
              <a:t>Random forest classifier with smote output confusion matrix</a:t>
            </a:r>
            <a:endParaRPr lang="en-US" dirty="0"/>
          </a:p>
        </p:txBody>
      </p:sp>
      <p:pic>
        <p:nvPicPr>
          <p:cNvPr id="4" name="Picture 4" descr="Chart, treemap chart&#10;&#10;Description automatically generated">
            <a:extLst>
              <a:ext uri="{FF2B5EF4-FFF2-40B4-BE49-F238E27FC236}">
                <a16:creationId xmlns:a16="http://schemas.microsoft.com/office/drawing/2014/main" id="{3DE3C241-3708-47B4-AFFE-9EDA65938D08}"/>
              </a:ext>
            </a:extLst>
          </p:cNvPr>
          <p:cNvPicPr>
            <a:picLocks noGrp="1" noChangeAspect="1"/>
          </p:cNvPicPr>
          <p:nvPr>
            <p:ph idx="1"/>
          </p:nvPr>
        </p:nvPicPr>
        <p:blipFill>
          <a:blip r:embed="rId2"/>
          <a:stretch>
            <a:fillRect/>
          </a:stretch>
        </p:blipFill>
        <p:spPr>
          <a:xfrm>
            <a:off x="3895725" y="2763585"/>
            <a:ext cx="4400550" cy="2886075"/>
          </a:xfrm>
        </p:spPr>
      </p:pic>
    </p:spTree>
    <p:extLst>
      <p:ext uri="{BB962C8B-B14F-4D97-AF65-F5344CB8AC3E}">
        <p14:creationId xmlns:p14="http://schemas.microsoft.com/office/powerpoint/2010/main" val="4108416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E6A95-A63C-492B-B467-C826E930B134}"/>
              </a:ext>
            </a:extLst>
          </p:cNvPr>
          <p:cNvSpPr>
            <a:spLocks noGrp="1"/>
          </p:cNvSpPr>
          <p:nvPr>
            <p:ph type="title"/>
          </p:nvPr>
        </p:nvSpPr>
        <p:spPr/>
        <p:txBody>
          <a:bodyPr/>
          <a:lstStyle/>
          <a:p>
            <a:r>
              <a:rPr lang="en-GB" dirty="0"/>
              <a:t>accuracy</a:t>
            </a:r>
          </a:p>
        </p:txBody>
      </p:sp>
      <p:sp>
        <p:nvSpPr>
          <p:cNvPr id="3" name="Content Placeholder 2">
            <a:extLst>
              <a:ext uri="{FF2B5EF4-FFF2-40B4-BE49-F238E27FC236}">
                <a16:creationId xmlns:a16="http://schemas.microsoft.com/office/drawing/2014/main" id="{1C05CC37-3DBA-4FC4-BCC3-56C4F6ABDB23}"/>
              </a:ext>
            </a:extLst>
          </p:cNvPr>
          <p:cNvSpPr>
            <a:spLocks noGrp="1"/>
          </p:cNvSpPr>
          <p:nvPr>
            <p:ph idx="1"/>
          </p:nvPr>
        </p:nvSpPr>
        <p:spPr/>
        <p:txBody>
          <a:bodyPr vert="horz" lIns="91440" tIns="45720" rIns="91440" bIns="45720" rtlCol="0" anchor="t">
            <a:normAutofit fontScale="40000" lnSpcReduction="20000"/>
          </a:bodyPr>
          <a:lstStyle/>
          <a:p>
            <a:r>
              <a:rPr lang="en-GB" dirty="0">
                <a:ea typeface="+mn-lt"/>
                <a:cs typeface="+mn-lt"/>
              </a:rPr>
              <a:t>precision recall f1-score support</a:t>
            </a:r>
            <a:endParaRPr lang="en-GB" dirty="0"/>
          </a:p>
          <a:p>
            <a:r>
              <a:rPr lang="en-GB" dirty="0">
                <a:ea typeface="+mn-lt"/>
                <a:cs typeface="+mn-lt"/>
              </a:rPr>
              <a:t>0</a:t>
            </a:r>
            <a:endParaRPr lang="en-GB" dirty="0"/>
          </a:p>
          <a:p>
            <a:r>
              <a:rPr lang="en-GB" dirty="0">
                <a:ea typeface="+mn-lt"/>
                <a:cs typeface="+mn-lt"/>
              </a:rPr>
              <a:t>1 0.62</a:t>
            </a:r>
            <a:endParaRPr lang="en-GB" dirty="0"/>
          </a:p>
          <a:p>
            <a:r>
              <a:rPr lang="en-GB" dirty="0">
                <a:ea typeface="+mn-lt"/>
                <a:cs typeface="+mn-lt"/>
              </a:rPr>
              <a:t>0.94 0.56</a:t>
            </a:r>
            <a:endParaRPr lang="en-GB" dirty="0"/>
          </a:p>
          <a:p>
            <a:r>
              <a:rPr lang="en-GB" dirty="0">
                <a:ea typeface="+mn-lt"/>
                <a:cs typeface="+mn-lt"/>
              </a:rPr>
              <a:t>0.95 0.59</a:t>
            </a:r>
            <a:endParaRPr lang="en-GB" dirty="0"/>
          </a:p>
          <a:p>
            <a:r>
              <a:rPr lang="en-GB" dirty="0">
                <a:ea typeface="+mn-lt"/>
                <a:cs typeface="+mn-lt"/>
              </a:rPr>
              <a:t>0.94 6657</a:t>
            </a:r>
            <a:endParaRPr lang="en-GB" dirty="0"/>
          </a:p>
          <a:p>
            <a:r>
              <a:rPr lang="en-GB" dirty="0">
                <a:ea typeface="+mn-lt"/>
                <a:cs typeface="+mn-lt"/>
              </a:rPr>
              <a:t>45742</a:t>
            </a:r>
            <a:endParaRPr lang="en-GB" dirty="0"/>
          </a:p>
          <a:p>
            <a:r>
              <a:rPr lang="en-GB" dirty="0">
                <a:ea typeface="+mn-lt"/>
                <a:cs typeface="+mn-lt"/>
              </a:rPr>
              <a:t>accuracy</a:t>
            </a:r>
            <a:endParaRPr lang="en-GB" dirty="0"/>
          </a:p>
          <a:p>
            <a:r>
              <a:rPr lang="en-GB" dirty="0">
                <a:ea typeface="+mn-lt"/>
                <a:cs typeface="+mn-lt"/>
              </a:rPr>
              <a:t>macro </a:t>
            </a:r>
            <a:r>
              <a:rPr lang="en-GB" dirty="0" err="1">
                <a:ea typeface="+mn-lt"/>
                <a:cs typeface="+mn-lt"/>
              </a:rPr>
              <a:t>avg</a:t>
            </a:r>
            <a:endParaRPr lang="en-GB" dirty="0" err="1"/>
          </a:p>
          <a:p>
            <a:r>
              <a:rPr lang="en-GB" dirty="0">
                <a:ea typeface="+mn-lt"/>
                <a:cs typeface="+mn-lt"/>
              </a:rPr>
              <a:t>weighted </a:t>
            </a:r>
            <a:r>
              <a:rPr lang="en-GB" dirty="0" err="1">
                <a:ea typeface="+mn-lt"/>
                <a:cs typeface="+mn-lt"/>
              </a:rPr>
              <a:t>avg</a:t>
            </a:r>
            <a:r>
              <a:rPr lang="en-GB" dirty="0">
                <a:ea typeface="+mn-lt"/>
                <a:cs typeface="+mn-lt"/>
              </a:rPr>
              <a:t> 0.78</a:t>
            </a:r>
            <a:endParaRPr lang="en-GB" dirty="0"/>
          </a:p>
          <a:p>
            <a:r>
              <a:rPr lang="en-GB" dirty="0">
                <a:ea typeface="+mn-lt"/>
                <a:cs typeface="+mn-lt"/>
              </a:rPr>
              <a:t>0.90 0.75</a:t>
            </a:r>
            <a:endParaRPr lang="en-GB" dirty="0"/>
          </a:p>
          <a:p>
            <a:r>
              <a:rPr lang="en-GB" dirty="0">
                <a:ea typeface="+mn-lt"/>
                <a:cs typeface="+mn-lt"/>
              </a:rPr>
              <a:t>0.90 0.90</a:t>
            </a:r>
            <a:endParaRPr lang="en-GB" dirty="0"/>
          </a:p>
          <a:p>
            <a:r>
              <a:rPr lang="en-GB" dirty="0">
                <a:ea typeface="+mn-lt"/>
                <a:cs typeface="+mn-lt"/>
              </a:rPr>
              <a:t>0.77</a:t>
            </a:r>
            <a:endParaRPr lang="en-GB" dirty="0"/>
          </a:p>
          <a:p>
            <a:r>
              <a:rPr lang="en-GB" dirty="0">
                <a:ea typeface="+mn-lt"/>
                <a:cs typeface="+mn-lt"/>
              </a:rPr>
              <a:t>0.90 52399</a:t>
            </a:r>
            <a:endParaRPr lang="en-GB" dirty="0"/>
          </a:p>
          <a:p>
            <a:r>
              <a:rPr lang="en-GB" dirty="0">
                <a:ea typeface="+mn-lt"/>
                <a:cs typeface="+mn-lt"/>
              </a:rPr>
              <a:t>52399</a:t>
            </a:r>
            <a:endParaRPr lang="en-GB" dirty="0"/>
          </a:p>
          <a:p>
            <a:r>
              <a:rPr lang="en-GB" dirty="0">
                <a:ea typeface="+mn-lt"/>
                <a:cs typeface="+mn-lt"/>
              </a:rPr>
              <a:t>52399 </a:t>
            </a:r>
            <a:endParaRPr lang="en-GB" dirty="0"/>
          </a:p>
          <a:p>
            <a:r>
              <a:rPr lang="en-GB" sz="4400" dirty="0"/>
              <a:t>Accuracy score is 90 percent</a:t>
            </a:r>
          </a:p>
          <a:p>
            <a:endParaRPr lang="en-GB" dirty="0"/>
          </a:p>
        </p:txBody>
      </p:sp>
    </p:spTree>
    <p:extLst>
      <p:ext uri="{BB962C8B-B14F-4D97-AF65-F5344CB8AC3E}">
        <p14:creationId xmlns:p14="http://schemas.microsoft.com/office/powerpoint/2010/main" val="3634354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76A54-91BE-4E0A-A8BC-AC38CD949FF5}"/>
              </a:ext>
            </a:extLst>
          </p:cNvPr>
          <p:cNvSpPr>
            <a:spLocks noGrp="1"/>
          </p:cNvSpPr>
          <p:nvPr>
            <p:ph type="title"/>
          </p:nvPr>
        </p:nvSpPr>
        <p:spPr/>
        <p:txBody>
          <a:bodyPr/>
          <a:lstStyle/>
          <a:p>
            <a:r>
              <a:rPr lang="en-GB" dirty="0"/>
              <a:t>Roc curve</a:t>
            </a:r>
          </a:p>
        </p:txBody>
      </p:sp>
      <p:pic>
        <p:nvPicPr>
          <p:cNvPr id="4" name="Picture 4" descr="Chart, line chart&#10;&#10;Description automatically generated">
            <a:extLst>
              <a:ext uri="{FF2B5EF4-FFF2-40B4-BE49-F238E27FC236}">
                <a16:creationId xmlns:a16="http://schemas.microsoft.com/office/drawing/2014/main" id="{3AA16F38-3632-48D7-A16A-129148A49748}"/>
              </a:ext>
            </a:extLst>
          </p:cNvPr>
          <p:cNvPicPr>
            <a:picLocks noGrp="1" noChangeAspect="1"/>
          </p:cNvPicPr>
          <p:nvPr>
            <p:ph idx="1"/>
          </p:nvPr>
        </p:nvPicPr>
        <p:blipFill>
          <a:blip r:embed="rId2"/>
          <a:stretch>
            <a:fillRect/>
          </a:stretch>
        </p:blipFill>
        <p:spPr>
          <a:xfrm>
            <a:off x="1876066" y="1229252"/>
            <a:ext cx="6096359" cy="5063346"/>
          </a:xfrm>
        </p:spPr>
      </p:pic>
    </p:spTree>
    <p:extLst>
      <p:ext uri="{BB962C8B-B14F-4D97-AF65-F5344CB8AC3E}">
        <p14:creationId xmlns:p14="http://schemas.microsoft.com/office/powerpoint/2010/main" val="3353598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30541-321D-4909-A03A-55C971219964}"/>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A977FE7F-8C16-4928-9FE0-E5C6590AE5A5}"/>
              </a:ext>
            </a:extLst>
          </p:cNvPr>
          <p:cNvSpPr>
            <a:spLocks noGrp="1"/>
          </p:cNvSpPr>
          <p:nvPr>
            <p:ph idx="1"/>
          </p:nvPr>
        </p:nvSpPr>
        <p:spPr/>
        <p:txBody>
          <a:bodyPr vert="horz" lIns="91440" tIns="45720" rIns="91440" bIns="45720" rtlCol="0" anchor="t">
            <a:normAutofit/>
          </a:bodyPr>
          <a:lstStyle/>
          <a:p>
            <a:r>
              <a:rPr lang="en-GB" sz="4400" dirty="0"/>
              <a:t>After checking different classification techniques </a:t>
            </a:r>
            <a:r>
              <a:rPr lang="en-GB" sz="4400" dirty="0" err="1"/>
              <a:t>RandomForestClassifier</a:t>
            </a:r>
            <a:r>
              <a:rPr lang="en-GB" sz="4400" dirty="0"/>
              <a:t> with SMOTE oversampling gives best </a:t>
            </a:r>
            <a:r>
              <a:rPr lang="en-GB" sz="4400" dirty="0" err="1"/>
              <a:t>results.we</a:t>
            </a:r>
            <a:r>
              <a:rPr lang="en-GB" sz="4400" dirty="0"/>
              <a:t> can predict test data and save model by using </a:t>
            </a:r>
            <a:r>
              <a:rPr lang="en-GB" sz="4400" dirty="0" err="1"/>
              <a:t>joblib</a:t>
            </a:r>
            <a:r>
              <a:rPr lang="en-GB" sz="4400" dirty="0"/>
              <a:t> .</a:t>
            </a:r>
          </a:p>
        </p:txBody>
      </p:sp>
    </p:spTree>
    <p:extLst>
      <p:ext uri="{BB962C8B-B14F-4D97-AF65-F5344CB8AC3E}">
        <p14:creationId xmlns:p14="http://schemas.microsoft.com/office/powerpoint/2010/main" val="3280589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AD5DB-1DEF-4270-8F70-59E5571E9A0D}"/>
              </a:ext>
            </a:extLst>
          </p:cNvPr>
          <p:cNvSpPr>
            <a:spLocks noGrp="1"/>
          </p:cNvSpPr>
          <p:nvPr>
            <p:ph type="ctrTitle"/>
          </p:nvPr>
        </p:nvSpPr>
        <p:spPr/>
        <p:txBody>
          <a:bodyPr/>
          <a:lstStyle/>
          <a:p>
            <a:r>
              <a:rPr lang="en-GB" dirty="0"/>
              <a:t>Thanking you</a:t>
            </a:r>
          </a:p>
        </p:txBody>
      </p:sp>
      <p:sp>
        <p:nvSpPr>
          <p:cNvPr id="3" name="Subtitle 2">
            <a:extLst>
              <a:ext uri="{FF2B5EF4-FFF2-40B4-BE49-F238E27FC236}">
                <a16:creationId xmlns:a16="http://schemas.microsoft.com/office/drawing/2014/main" id="{E02033B7-622C-48D7-A2F9-8295D4256D29}"/>
              </a:ext>
            </a:extLst>
          </p:cNvPr>
          <p:cNvSpPr>
            <a:spLocks noGrp="1"/>
          </p:cNvSpPr>
          <p:nvPr>
            <p:ph type="subTitle" idx="1"/>
          </p:nvPr>
        </p:nvSpPr>
        <p:spPr/>
        <p:txBody>
          <a:bodyPr vert="horz" lIns="91440" tIns="45720" rIns="91440" bIns="45720" rtlCol="0" anchor="t">
            <a:normAutofit/>
          </a:bodyPr>
          <a:lstStyle/>
          <a:p>
            <a:r>
              <a:rPr lang="en-GB" dirty="0"/>
              <a:t>Sudhakar </a:t>
            </a:r>
            <a:r>
              <a:rPr lang="en-GB" dirty="0" err="1"/>
              <a:t>sasum</a:t>
            </a:r>
          </a:p>
        </p:txBody>
      </p:sp>
    </p:spTree>
    <p:extLst>
      <p:ext uri="{BB962C8B-B14F-4D97-AF65-F5344CB8AC3E}">
        <p14:creationId xmlns:p14="http://schemas.microsoft.com/office/powerpoint/2010/main" val="731503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57148-3AB0-491F-8EE3-26785BC51DB7}"/>
              </a:ext>
            </a:extLst>
          </p:cNvPr>
          <p:cNvSpPr>
            <a:spLocks noGrp="1"/>
          </p:cNvSpPr>
          <p:nvPr>
            <p:ph type="title"/>
          </p:nvPr>
        </p:nvSpPr>
        <p:spPr/>
        <p:txBody>
          <a:bodyPr/>
          <a:lstStyle/>
          <a:p>
            <a:r>
              <a:rPr lang="en-GB" dirty="0"/>
              <a:t>aim</a:t>
            </a:r>
          </a:p>
        </p:txBody>
      </p:sp>
      <p:sp>
        <p:nvSpPr>
          <p:cNvPr id="3" name="Content Placeholder 2">
            <a:extLst>
              <a:ext uri="{FF2B5EF4-FFF2-40B4-BE49-F238E27FC236}">
                <a16:creationId xmlns:a16="http://schemas.microsoft.com/office/drawing/2014/main" id="{DD6FBAAA-3DD7-4052-A6F8-7DB4F803B6DF}"/>
              </a:ext>
            </a:extLst>
          </p:cNvPr>
          <p:cNvSpPr>
            <a:spLocks noGrp="1"/>
          </p:cNvSpPr>
          <p:nvPr>
            <p:ph idx="1"/>
          </p:nvPr>
        </p:nvSpPr>
        <p:spPr/>
        <p:txBody>
          <a:bodyPr vert="horz" lIns="91440" tIns="45720" rIns="91440" bIns="45720" rtlCol="0" anchor="t">
            <a:noAutofit/>
          </a:bodyPr>
          <a:lstStyle/>
          <a:p>
            <a:r>
              <a:rPr lang="en-GB" sz="3200" dirty="0">
                <a:latin typeface="Times New Roman"/>
                <a:ea typeface="+mn-lt"/>
                <a:cs typeface="+mn-lt"/>
              </a:rPr>
              <a:t>Building a model which can be used to predict in terms of a probability for each loan transaction, whether the customer will be paying back the loaned amount within 5 days of insurance of loan. In this case, Label ‘1’ indicates that the loan has been payed i.e. Non- defaulter, while, Label ‘0’ indicates that the loan has not been payed i.e. defaulter. </a:t>
            </a:r>
            <a:endParaRPr lang="en-GB" sz="3200" dirty="0">
              <a:latin typeface="Times New Roman"/>
            </a:endParaRPr>
          </a:p>
          <a:p>
            <a:endParaRPr lang="en-GB" dirty="0"/>
          </a:p>
        </p:txBody>
      </p:sp>
    </p:spTree>
    <p:extLst>
      <p:ext uri="{BB962C8B-B14F-4D97-AF65-F5344CB8AC3E}">
        <p14:creationId xmlns:p14="http://schemas.microsoft.com/office/powerpoint/2010/main" val="215954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0BAED-C376-4578-8C40-423DB93C32C0}"/>
              </a:ext>
            </a:extLst>
          </p:cNvPr>
          <p:cNvSpPr>
            <a:spLocks noGrp="1"/>
          </p:cNvSpPr>
          <p:nvPr>
            <p:ph type="title"/>
          </p:nvPr>
        </p:nvSpPr>
        <p:spPr/>
        <p:txBody>
          <a:bodyPr/>
          <a:lstStyle/>
          <a:p>
            <a:r>
              <a:rPr lang="en-GB" dirty="0"/>
              <a:t>Problem </a:t>
            </a:r>
            <a:r>
              <a:rPr lang="en-GB" dirty="0" err="1"/>
              <a:t>staement</a:t>
            </a:r>
          </a:p>
        </p:txBody>
      </p:sp>
      <p:sp>
        <p:nvSpPr>
          <p:cNvPr id="3" name="Content Placeholder 2">
            <a:extLst>
              <a:ext uri="{FF2B5EF4-FFF2-40B4-BE49-F238E27FC236}">
                <a16:creationId xmlns:a16="http://schemas.microsoft.com/office/drawing/2014/main" id="{4A74AAE5-491A-4B07-A072-66A05D5A9C3E}"/>
              </a:ext>
            </a:extLst>
          </p:cNvPr>
          <p:cNvSpPr>
            <a:spLocks noGrp="1"/>
          </p:cNvSpPr>
          <p:nvPr>
            <p:ph idx="1"/>
          </p:nvPr>
        </p:nvSpPr>
        <p:spPr/>
        <p:txBody>
          <a:bodyPr vert="horz" lIns="91440" tIns="45720" rIns="91440" bIns="45720" rtlCol="0" anchor="t">
            <a:normAutofit fontScale="77500" lnSpcReduction="20000"/>
          </a:bodyPr>
          <a:lstStyle/>
          <a:p>
            <a:endParaRPr lang="en-GB" b="1" u="sng" dirty="0"/>
          </a:p>
          <a:p>
            <a:r>
              <a:rPr lang="en-GB" dirty="0">
                <a:ea typeface="+mn-lt"/>
                <a:cs typeface="+mn-lt"/>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endParaRPr lang="en-GB"/>
          </a:p>
          <a:p>
            <a:r>
              <a:rPr lang="en-GB" dirty="0">
                <a:ea typeface="+mn-lt"/>
                <a:cs typeface="+mn-lt"/>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endParaRPr lang="en-GB" dirty="0"/>
          </a:p>
          <a:p>
            <a:r>
              <a:rPr lang="en-GB" dirty="0">
                <a:ea typeface="+mn-lt"/>
                <a:cs typeface="+mn-lt"/>
              </a:rPr>
              <a:t>Today, microfinance is widely accepted as a poverty-reduction tool, representing $70 billion in outstanding loans and a global outreach of 200 million clients.</a:t>
            </a:r>
            <a:endParaRPr lang="en-GB" dirty="0"/>
          </a:p>
          <a:p>
            <a:r>
              <a:rPr lang="en-GB" dirty="0">
                <a:ea typeface="+mn-lt"/>
                <a:cs typeface="+mn-lt"/>
              </a:rPr>
              <a:t>We are working with one such client that is in Telecom Industry. They are a fixed wireless telecommunications network provider. They have launched various products and have developed its business and organization based on the budget operator model, offering better products</a:t>
            </a:r>
            <a:endParaRPr lang="en-GB" dirty="0"/>
          </a:p>
        </p:txBody>
      </p:sp>
    </p:spTree>
    <p:extLst>
      <p:ext uri="{BB962C8B-B14F-4D97-AF65-F5344CB8AC3E}">
        <p14:creationId xmlns:p14="http://schemas.microsoft.com/office/powerpoint/2010/main" val="1571709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59558-85A7-436B-AE0D-0A7EDC923E31}"/>
              </a:ext>
            </a:extLst>
          </p:cNvPr>
          <p:cNvSpPr>
            <a:spLocks noGrp="1"/>
          </p:cNvSpPr>
          <p:nvPr>
            <p:ph type="title"/>
          </p:nvPr>
        </p:nvSpPr>
        <p:spPr/>
        <p:txBody>
          <a:bodyPr/>
          <a:lstStyle/>
          <a:p>
            <a:r>
              <a:rPr lang="en-GB" dirty="0"/>
              <a:t>Problem statement</a:t>
            </a:r>
          </a:p>
        </p:txBody>
      </p:sp>
      <p:sp>
        <p:nvSpPr>
          <p:cNvPr id="3" name="Content Placeholder 2">
            <a:extLst>
              <a:ext uri="{FF2B5EF4-FFF2-40B4-BE49-F238E27FC236}">
                <a16:creationId xmlns:a16="http://schemas.microsoft.com/office/drawing/2014/main" id="{65E82CDF-B953-4F4E-BE06-4F5452F83A59}"/>
              </a:ext>
            </a:extLst>
          </p:cNvPr>
          <p:cNvSpPr>
            <a:spLocks noGrp="1"/>
          </p:cNvSpPr>
          <p:nvPr>
            <p:ph idx="1"/>
          </p:nvPr>
        </p:nvSpPr>
        <p:spPr/>
        <p:txBody>
          <a:bodyPr vert="horz" lIns="91440" tIns="45720" rIns="91440" bIns="45720" rtlCol="0" anchor="t">
            <a:normAutofit fontScale="92500" lnSpcReduction="20000"/>
          </a:bodyPr>
          <a:lstStyle/>
          <a:p>
            <a:r>
              <a:rPr lang="en-GB" dirty="0">
                <a:ea typeface="+mn-lt"/>
                <a:cs typeface="+mn-lt"/>
              </a:rPr>
              <a:t> at Lower Prices to all value conscious customers through a strategy of disruptive innovation that focuses on the subscriber. </a:t>
            </a:r>
          </a:p>
          <a:p>
            <a:r>
              <a:rPr lang="en-GB" dirty="0">
                <a:ea typeface="+mn-lt"/>
                <a:cs typeface="+mn-lt"/>
              </a:rPr>
              <a:t>They understand the importance of communication and how it affects a person’s life, thus, focusing on providing their services and products to low income families and poor customers that can help them in the need of hour. </a:t>
            </a:r>
          </a:p>
          <a:p>
            <a:r>
              <a:rPr lang="en-GB" dirty="0">
                <a:ea typeface="+mn-lt"/>
                <a:cs typeface="+mn-lt"/>
              </a:rPr>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p>
          <a:p>
            <a:r>
              <a:rPr lang="en-GB" dirty="0">
                <a:ea typeface="+mn-lt"/>
                <a:cs typeface="+mn-lt"/>
              </a:rPr>
              <a:t>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a:t>
            </a:r>
          </a:p>
          <a:p>
            <a:endParaRPr lang="en-GB" dirty="0"/>
          </a:p>
        </p:txBody>
      </p:sp>
    </p:spTree>
    <p:extLst>
      <p:ext uri="{BB962C8B-B14F-4D97-AF65-F5344CB8AC3E}">
        <p14:creationId xmlns:p14="http://schemas.microsoft.com/office/powerpoint/2010/main" val="1901240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12299-83ED-473F-9261-9A2CAE9BA9AC}"/>
              </a:ext>
            </a:extLst>
          </p:cNvPr>
          <p:cNvSpPr>
            <a:spLocks noGrp="1"/>
          </p:cNvSpPr>
          <p:nvPr>
            <p:ph type="title"/>
          </p:nvPr>
        </p:nvSpPr>
        <p:spPr/>
        <p:txBody>
          <a:bodyPr/>
          <a:lstStyle/>
          <a:p>
            <a:r>
              <a:rPr lang="en-GB" dirty="0" err="1"/>
              <a:t>Modeling</a:t>
            </a:r>
            <a:r>
              <a:rPr lang="en-GB" dirty="0"/>
              <a:t> of problem</a:t>
            </a:r>
          </a:p>
        </p:txBody>
      </p:sp>
      <p:sp>
        <p:nvSpPr>
          <p:cNvPr id="3" name="Content Placeholder 2">
            <a:extLst>
              <a:ext uri="{FF2B5EF4-FFF2-40B4-BE49-F238E27FC236}">
                <a16:creationId xmlns:a16="http://schemas.microsoft.com/office/drawing/2014/main" id="{1556FB17-2A57-44C5-BD2F-1E3806288876}"/>
              </a:ext>
            </a:extLst>
          </p:cNvPr>
          <p:cNvSpPr>
            <a:spLocks noGrp="1"/>
          </p:cNvSpPr>
          <p:nvPr>
            <p:ph idx="1"/>
          </p:nvPr>
        </p:nvSpPr>
        <p:spPr/>
        <p:txBody>
          <a:bodyPr vert="horz" lIns="91440" tIns="45720" rIns="91440" bIns="45720" rtlCol="0" anchor="t">
            <a:normAutofit fontScale="25000" lnSpcReduction="20000"/>
          </a:bodyPr>
          <a:lstStyle/>
          <a:p>
            <a:br>
              <a:rPr lang="en-US" dirty="0"/>
            </a:br>
            <a:br>
              <a:rPr lang="en-US" dirty="0"/>
            </a:br>
            <a:endParaRPr lang="en-US" sz="6600"/>
          </a:p>
          <a:p>
            <a:pPr algn="ctr"/>
            <a:r>
              <a:rPr lang="en-GB" sz="6600" b="1" dirty="0">
                <a:ea typeface="+mn-lt"/>
                <a:cs typeface="+mn-lt"/>
              </a:rPr>
              <a:t>Analytical Problem Framing</a:t>
            </a:r>
            <a:endParaRPr lang="en-GB" sz="6600" dirty="0"/>
          </a:p>
          <a:p>
            <a:r>
              <a:rPr lang="en-GB" sz="6600" dirty="0">
                <a:ea typeface="+mn-lt"/>
                <a:cs typeface="+mn-lt"/>
              </a:rPr>
              <a:t>Mathematical/ Analytical </a:t>
            </a:r>
            <a:r>
              <a:rPr lang="en-GB" sz="6600" dirty="0" err="1">
                <a:ea typeface="+mn-lt"/>
                <a:cs typeface="+mn-lt"/>
              </a:rPr>
              <a:t>Modeling</a:t>
            </a:r>
            <a:r>
              <a:rPr lang="en-GB" sz="6600" dirty="0">
                <a:ea typeface="+mn-lt"/>
                <a:cs typeface="+mn-lt"/>
              </a:rPr>
              <a:t> of the Problem</a:t>
            </a:r>
            <a:endParaRPr lang="en-GB" sz="6600" dirty="0"/>
          </a:p>
          <a:p>
            <a:r>
              <a:rPr lang="en-GB" sz="6600" dirty="0">
                <a:ea typeface="+mn-lt"/>
                <a:cs typeface="+mn-lt"/>
              </a:rPr>
              <a:t>Main theme of this project to build classification model with data imbalance </a:t>
            </a:r>
            <a:r>
              <a:rPr lang="en-GB" sz="6600" dirty="0" err="1">
                <a:ea typeface="+mn-lt"/>
                <a:cs typeface="+mn-lt"/>
              </a:rPr>
              <a:t>techniques.work</a:t>
            </a:r>
            <a:r>
              <a:rPr lang="en-GB" sz="6600" dirty="0">
                <a:ea typeface="+mn-lt"/>
                <a:cs typeface="+mn-lt"/>
              </a:rPr>
              <a:t> flow of this project</a:t>
            </a:r>
            <a:endParaRPr lang="en-GB" sz="6600" dirty="0"/>
          </a:p>
          <a:p>
            <a:r>
              <a:rPr lang="en-GB" sz="6600" dirty="0">
                <a:ea typeface="+mn-lt"/>
                <a:cs typeface="+mn-lt"/>
              </a:rPr>
              <a:t>1)gathering data csv file</a:t>
            </a:r>
            <a:endParaRPr lang="en-GB" sz="6600" dirty="0"/>
          </a:p>
          <a:p>
            <a:r>
              <a:rPr lang="en-GB" sz="6600" dirty="0">
                <a:ea typeface="+mn-lt"/>
                <a:cs typeface="+mn-lt"/>
              </a:rPr>
              <a:t>2)data </a:t>
            </a:r>
            <a:r>
              <a:rPr lang="en-GB" sz="6600" dirty="0" err="1">
                <a:ea typeface="+mn-lt"/>
                <a:cs typeface="+mn-lt"/>
              </a:rPr>
              <a:t>preprocessing:checking</a:t>
            </a:r>
            <a:r>
              <a:rPr lang="en-GB" sz="6600" dirty="0">
                <a:ea typeface="+mn-lt"/>
                <a:cs typeface="+mn-lt"/>
              </a:rPr>
              <a:t> for messy </a:t>
            </a:r>
            <a:r>
              <a:rPr lang="en-GB" sz="6600" dirty="0" err="1">
                <a:ea typeface="+mn-lt"/>
                <a:cs typeface="+mn-lt"/>
              </a:rPr>
              <a:t>data,checking</a:t>
            </a:r>
            <a:r>
              <a:rPr lang="en-GB" sz="6600" dirty="0">
                <a:ea typeface="+mn-lt"/>
                <a:cs typeface="+mn-lt"/>
              </a:rPr>
              <a:t> outliers,</a:t>
            </a:r>
            <a:endParaRPr lang="en-GB" sz="6600" dirty="0"/>
          </a:p>
          <a:p>
            <a:r>
              <a:rPr lang="en-GB" sz="6600" dirty="0">
                <a:ea typeface="+mn-lt"/>
                <a:cs typeface="+mn-lt"/>
              </a:rPr>
              <a:t>3)data </a:t>
            </a:r>
            <a:r>
              <a:rPr lang="en-GB" sz="6600" dirty="0" err="1">
                <a:ea typeface="+mn-lt"/>
                <a:cs typeface="+mn-lt"/>
              </a:rPr>
              <a:t>visulaisation:checking</a:t>
            </a:r>
            <a:r>
              <a:rPr lang="en-GB" sz="6600" dirty="0">
                <a:ea typeface="+mn-lt"/>
                <a:cs typeface="+mn-lt"/>
              </a:rPr>
              <a:t> data imbalance by using different visualisation techniques.</a:t>
            </a:r>
            <a:endParaRPr lang="en-GB" sz="6600" dirty="0"/>
          </a:p>
          <a:p>
            <a:r>
              <a:rPr lang="en-GB" sz="6600" dirty="0">
                <a:ea typeface="+mn-lt"/>
                <a:cs typeface="+mn-lt"/>
              </a:rPr>
              <a:t>4)</a:t>
            </a:r>
            <a:r>
              <a:rPr lang="en-GB" sz="6600" dirty="0" err="1">
                <a:ea typeface="+mn-lt"/>
                <a:cs typeface="+mn-lt"/>
              </a:rPr>
              <a:t>correlation:checking</a:t>
            </a:r>
            <a:r>
              <a:rPr lang="en-GB" sz="6600" dirty="0">
                <a:ea typeface="+mn-lt"/>
                <a:cs typeface="+mn-lt"/>
              </a:rPr>
              <a:t> correlation by heatmap</a:t>
            </a:r>
            <a:endParaRPr lang="en-GB" sz="6600" dirty="0"/>
          </a:p>
          <a:p>
            <a:r>
              <a:rPr lang="en-GB" sz="6600" dirty="0">
                <a:ea typeface="+mn-lt"/>
                <a:cs typeface="+mn-lt"/>
              </a:rPr>
              <a:t>5))</a:t>
            </a:r>
            <a:r>
              <a:rPr lang="en-GB" sz="6600" dirty="0" err="1">
                <a:ea typeface="+mn-lt"/>
                <a:cs typeface="+mn-lt"/>
              </a:rPr>
              <a:t>spilitting</a:t>
            </a:r>
            <a:r>
              <a:rPr lang="en-GB" sz="6600" dirty="0">
                <a:ea typeface="+mn-lt"/>
                <a:cs typeface="+mn-lt"/>
              </a:rPr>
              <a:t> data: </a:t>
            </a:r>
            <a:r>
              <a:rPr lang="en-GB" sz="6600" dirty="0" err="1">
                <a:ea typeface="+mn-lt"/>
                <a:cs typeface="+mn-lt"/>
              </a:rPr>
              <a:t>peforming</a:t>
            </a:r>
            <a:r>
              <a:rPr lang="en-GB" sz="6600" dirty="0">
                <a:ea typeface="+mn-lt"/>
                <a:cs typeface="+mn-lt"/>
              </a:rPr>
              <a:t> train test split</a:t>
            </a:r>
            <a:endParaRPr lang="en-GB" sz="6600" dirty="0"/>
          </a:p>
          <a:p>
            <a:r>
              <a:rPr lang="en-GB" sz="6600" dirty="0">
                <a:ea typeface="+mn-lt"/>
                <a:cs typeface="+mn-lt"/>
              </a:rPr>
              <a:t>6)</a:t>
            </a:r>
            <a:r>
              <a:rPr lang="en-GB" sz="6600" dirty="0" err="1">
                <a:ea typeface="+mn-lt"/>
                <a:cs typeface="+mn-lt"/>
              </a:rPr>
              <a:t>standardisation:performing</a:t>
            </a:r>
            <a:r>
              <a:rPr lang="en-GB" sz="6600" dirty="0">
                <a:ea typeface="+mn-lt"/>
                <a:cs typeface="+mn-lt"/>
              </a:rPr>
              <a:t> standard scaler</a:t>
            </a:r>
            <a:endParaRPr lang="en-GB" sz="6600"/>
          </a:p>
          <a:p>
            <a:r>
              <a:rPr lang="en-GB" sz="6600" dirty="0">
                <a:ea typeface="+mn-lt"/>
                <a:cs typeface="+mn-lt"/>
              </a:rPr>
              <a:t>7)model </a:t>
            </a:r>
            <a:r>
              <a:rPr lang="en-GB" sz="6600" dirty="0" err="1">
                <a:ea typeface="+mn-lt"/>
                <a:cs typeface="+mn-lt"/>
              </a:rPr>
              <a:t>fitting:performing</a:t>
            </a:r>
            <a:r>
              <a:rPr lang="en-GB" sz="6600" dirty="0">
                <a:ea typeface="+mn-lt"/>
                <a:cs typeface="+mn-lt"/>
              </a:rPr>
              <a:t> model fitting by classification techniques such as random forest classifier ,</a:t>
            </a:r>
            <a:r>
              <a:rPr lang="en-GB" sz="6600" dirty="0" err="1">
                <a:ea typeface="+mn-lt"/>
                <a:cs typeface="+mn-lt"/>
              </a:rPr>
              <a:t>adaboost</a:t>
            </a:r>
            <a:r>
              <a:rPr lang="en-GB" sz="6600" dirty="0">
                <a:ea typeface="+mn-lt"/>
                <a:cs typeface="+mn-lt"/>
              </a:rPr>
              <a:t> classifiers with data imbalance techniques such as </a:t>
            </a:r>
            <a:r>
              <a:rPr lang="en-GB" sz="6600" dirty="0" err="1">
                <a:ea typeface="+mn-lt"/>
                <a:cs typeface="+mn-lt"/>
              </a:rPr>
              <a:t>oversampling,smote</a:t>
            </a:r>
            <a:r>
              <a:rPr lang="en-GB" sz="6600" dirty="0">
                <a:ea typeface="+mn-lt"/>
                <a:cs typeface="+mn-lt"/>
              </a:rPr>
              <a:t> </a:t>
            </a:r>
            <a:endParaRPr lang="en-GB" sz="6600" dirty="0"/>
          </a:p>
          <a:p>
            <a:r>
              <a:rPr lang="en-GB" sz="6600" dirty="0">
                <a:ea typeface="+mn-lt"/>
                <a:cs typeface="+mn-lt"/>
              </a:rPr>
              <a:t>8)</a:t>
            </a:r>
            <a:r>
              <a:rPr lang="en-GB" sz="6600" err="1">
                <a:ea typeface="+mn-lt"/>
                <a:cs typeface="+mn-lt"/>
              </a:rPr>
              <a:t>testing:predicting</a:t>
            </a:r>
            <a:r>
              <a:rPr lang="en-GB" sz="6600" dirty="0">
                <a:ea typeface="+mn-lt"/>
                <a:cs typeface="+mn-lt"/>
              </a:rPr>
              <a:t> the output of test data</a:t>
            </a:r>
            <a:endParaRPr lang="en-GB" sz="6600" dirty="0"/>
          </a:p>
          <a:p>
            <a:r>
              <a:rPr lang="en-GB" sz="6600" dirty="0">
                <a:ea typeface="+mn-lt"/>
                <a:cs typeface="+mn-lt"/>
              </a:rPr>
              <a:t>9)comparing accuracy </a:t>
            </a:r>
            <a:r>
              <a:rPr lang="en-GB" sz="6600" dirty="0" err="1">
                <a:ea typeface="+mn-lt"/>
                <a:cs typeface="+mn-lt"/>
              </a:rPr>
              <a:t>score,roc</a:t>
            </a:r>
            <a:r>
              <a:rPr lang="en-GB" sz="6600" dirty="0">
                <a:ea typeface="+mn-lt"/>
                <a:cs typeface="+mn-lt"/>
              </a:rPr>
              <a:t> scores of different classifications</a:t>
            </a:r>
            <a:endParaRPr lang="en-GB" sz="6600" dirty="0"/>
          </a:p>
          <a:p>
            <a:r>
              <a:rPr lang="en-GB" sz="6600" dirty="0">
                <a:ea typeface="+mn-lt"/>
                <a:cs typeface="+mn-lt"/>
              </a:rPr>
              <a:t>10)conclude the best results with the above results</a:t>
            </a:r>
            <a:endParaRPr lang="en-GB" sz="6600" dirty="0"/>
          </a:p>
          <a:p>
            <a:br>
              <a:rPr lang="en-US" dirty="0"/>
            </a:br>
            <a:br>
              <a:rPr lang="en-US" dirty="0"/>
            </a:br>
            <a:endParaRPr lang="en-US" dirty="0"/>
          </a:p>
          <a:p>
            <a:endParaRPr lang="en-GB" dirty="0"/>
          </a:p>
        </p:txBody>
      </p:sp>
    </p:spTree>
    <p:extLst>
      <p:ext uri="{BB962C8B-B14F-4D97-AF65-F5344CB8AC3E}">
        <p14:creationId xmlns:p14="http://schemas.microsoft.com/office/powerpoint/2010/main" val="879147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CAACD-F2F3-447A-A10C-AC49B180C1E4}"/>
              </a:ext>
            </a:extLst>
          </p:cNvPr>
          <p:cNvSpPr>
            <a:spLocks noGrp="1"/>
          </p:cNvSpPr>
          <p:nvPr>
            <p:ph type="title"/>
          </p:nvPr>
        </p:nvSpPr>
        <p:spPr/>
        <p:txBody>
          <a:bodyPr/>
          <a:lstStyle/>
          <a:p>
            <a:r>
              <a:rPr lang="en-GB" dirty="0"/>
              <a:t>Data visualisation</a:t>
            </a:r>
          </a:p>
        </p:txBody>
      </p:sp>
      <p:pic>
        <p:nvPicPr>
          <p:cNvPr id="5" name="Picture 5" descr="A picture containing chart&#10;&#10;Description automatically generated">
            <a:extLst>
              <a:ext uri="{FF2B5EF4-FFF2-40B4-BE49-F238E27FC236}">
                <a16:creationId xmlns:a16="http://schemas.microsoft.com/office/drawing/2014/main" id="{4B1255CC-CAA4-4EA3-AA4F-1B722D144CC3}"/>
              </a:ext>
            </a:extLst>
          </p:cNvPr>
          <p:cNvPicPr>
            <a:picLocks noGrp="1" noChangeAspect="1"/>
          </p:cNvPicPr>
          <p:nvPr>
            <p:ph sz="half" idx="1"/>
          </p:nvPr>
        </p:nvPicPr>
        <p:blipFill>
          <a:blip r:embed="rId2"/>
          <a:stretch>
            <a:fillRect/>
          </a:stretch>
        </p:blipFill>
        <p:spPr>
          <a:xfrm>
            <a:off x="685800" y="3083515"/>
            <a:ext cx="5334000" cy="2246213"/>
          </a:xfrm>
        </p:spPr>
      </p:pic>
      <p:sp>
        <p:nvSpPr>
          <p:cNvPr id="4" name="Content Placeholder 3">
            <a:extLst>
              <a:ext uri="{FF2B5EF4-FFF2-40B4-BE49-F238E27FC236}">
                <a16:creationId xmlns:a16="http://schemas.microsoft.com/office/drawing/2014/main" id="{D621C631-E055-4C81-AD90-5DC443BA40E6}"/>
              </a:ext>
            </a:extLst>
          </p:cNvPr>
          <p:cNvSpPr>
            <a:spLocks noGrp="1"/>
          </p:cNvSpPr>
          <p:nvPr>
            <p:ph sz="half" idx="2"/>
          </p:nvPr>
        </p:nvSpPr>
        <p:spPr/>
        <p:txBody>
          <a:bodyPr vert="horz" lIns="91440" tIns="45720" rIns="91440" bIns="45720" rtlCol="0" anchor="t">
            <a:normAutofit/>
          </a:bodyPr>
          <a:lstStyle/>
          <a:p>
            <a:r>
              <a:rPr lang="en-GB" dirty="0"/>
              <a:t>You can see labels visualisation which label 1 consists  of 80 </a:t>
            </a:r>
            <a:r>
              <a:rPr lang="en-GB" dirty="0" err="1"/>
              <a:t>percnet</a:t>
            </a:r>
            <a:r>
              <a:rPr lang="en-GB" dirty="0"/>
              <a:t> of data</a:t>
            </a:r>
          </a:p>
        </p:txBody>
      </p:sp>
    </p:spTree>
    <p:extLst>
      <p:ext uri="{BB962C8B-B14F-4D97-AF65-F5344CB8AC3E}">
        <p14:creationId xmlns:p14="http://schemas.microsoft.com/office/powerpoint/2010/main" val="1770957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212DE-E12F-4A77-B3B9-190040A5AD0C}"/>
              </a:ext>
            </a:extLst>
          </p:cNvPr>
          <p:cNvSpPr>
            <a:spLocks noGrp="1"/>
          </p:cNvSpPr>
          <p:nvPr>
            <p:ph type="title"/>
          </p:nvPr>
        </p:nvSpPr>
        <p:spPr/>
        <p:txBody>
          <a:bodyPr/>
          <a:lstStyle/>
          <a:p>
            <a:r>
              <a:rPr lang="en-GB" dirty="0"/>
              <a:t>Data visualisation</a:t>
            </a:r>
          </a:p>
        </p:txBody>
      </p:sp>
      <p:sp>
        <p:nvSpPr>
          <p:cNvPr id="3" name="Content Placeholder 2">
            <a:extLst>
              <a:ext uri="{FF2B5EF4-FFF2-40B4-BE49-F238E27FC236}">
                <a16:creationId xmlns:a16="http://schemas.microsoft.com/office/drawing/2014/main" id="{1B57A3C5-79B2-439B-8F1D-3C4EF35F191B}"/>
              </a:ext>
            </a:extLst>
          </p:cNvPr>
          <p:cNvSpPr>
            <a:spLocks noGrp="1"/>
          </p:cNvSpPr>
          <p:nvPr>
            <p:ph idx="1"/>
          </p:nvPr>
        </p:nvSpPr>
        <p:spPr/>
        <p:txBody>
          <a:bodyPr vert="horz" lIns="91440" tIns="45720" rIns="91440" bIns="45720" rtlCol="0" anchor="t">
            <a:normAutofit/>
          </a:bodyPr>
          <a:lstStyle/>
          <a:p>
            <a:br>
              <a:rPr lang="en-US" dirty="0"/>
            </a:br>
            <a:br>
              <a:rPr lang="en-US" dirty="0"/>
            </a:br>
            <a:endParaRPr lang="en-US"/>
          </a:p>
          <a:p>
            <a:endParaRPr lang="en-GB" dirty="0"/>
          </a:p>
        </p:txBody>
      </p:sp>
      <p:pic>
        <p:nvPicPr>
          <p:cNvPr id="4" name="Picture 4" descr="A picture containing timeline&#10;&#10;Description automatically generated">
            <a:extLst>
              <a:ext uri="{FF2B5EF4-FFF2-40B4-BE49-F238E27FC236}">
                <a16:creationId xmlns:a16="http://schemas.microsoft.com/office/drawing/2014/main" id="{D42415E9-35AA-46C4-9AF6-AEFC598FE39E}"/>
              </a:ext>
            </a:extLst>
          </p:cNvPr>
          <p:cNvPicPr>
            <a:picLocks noChangeAspect="1"/>
          </p:cNvPicPr>
          <p:nvPr/>
        </p:nvPicPr>
        <p:blipFill>
          <a:blip r:embed="rId2"/>
          <a:stretch>
            <a:fillRect/>
          </a:stretch>
        </p:blipFill>
        <p:spPr>
          <a:xfrm>
            <a:off x="180110" y="2454691"/>
            <a:ext cx="14187053" cy="4137636"/>
          </a:xfrm>
          <a:prstGeom prst="rect">
            <a:avLst/>
          </a:prstGeom>
        </p:spPr>
      </p:pic>
    </p:spTree>
    <p:extLst>
      <p:ext uri="{BB962C8B-B14F-4D97-AF65-F5344CB8AC3E}">
        <p14:creationId xmlns:p14="http://schemas.microsoft.com/office/powerpoint/2010/main" val="2853680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02136-4BC6-457E-9453-6783BBB0B3A7}"/>
              </a:ext>
            </a:extLst>
          </p:cNvPr>
          <p:cNvSpPr>
            <a:spLocks noGrp="1"/>
          </p:cNvSpPr>
          <p:nvPr>
            <p:ph type="title"/>
          </p:nvPr>
        </p:nvSpPr>
        <p:spPr/>
        <p:txBody>
          <a:bodyPr/>
          <a:lstStyle/>
          <a:p>
            <a:r>
              <a:rPr lang="en-GB" dirty="0"/>
              <a:t>correlation</a:t>
            </a:r>
            <a:endParaRPr lang="en-US" dirty="0"/>
          </a:p>
        </p:txBody>
      </p:sp>
      <p:sp>
        <p:nvSpPr>
          <p:cNvPr id="3" name="Content Placeholder 2">
            <a:extLst>
              <a:ext uri="{FF2B5EF4-FFF2-40B4-BE49-F238E27FC236}">
                <a16:creationId xmlns:a16="http://schemas.microsoft.com/office/drawing/2014/main" id="{A704DF7A-4912-43B3-9AB9-14B7F148FE34}"/>
              </a:ext>
            </a:extLst>
          </p:cNvPr>
          <p:cNvSpPr>
            <a:spLocks noGrp="1"/>
          </p:cNvSpPr>
          <p:nvPr>
            <p:ph idx="1"/>
          </p:nvPr>
        </p:nvSpPr>
        <p:spPr/>
        <p:txBody>
          <a:bodyPr vert="horz" lIns="91440" tIns="45720" rIns="91440" bIns="45720" rtlCol="0" anchor="t">
            <a:noAutofit/>
          </a:bodyPr>
          <a:lstStyle/>
          <a:p>
            <a:r>
              <a:rPr lang="en-GB" sz="4400" dirty="0"/>
              <a:t>We can use heat map to visualise correlation , we can see highly correlated features with respect to the label. </a:t>
            </a:r>
          </a:p>
          <a:p>
            <a:r>
              <a:rPr lang="en-GB" sz="4400" dirty="0"/>
              <a:t>We can use RFE techniques for feature selection which could increase model performance</a:t>
            </a:r>
          </a:p>
        </p:txBody>
      </p:sp>
    </p:spTree>
    <p:extLst>
      <p:ext uri="{BB962C8B-B14F-4D97-AF65-F5344CB8AC3E}">
        <p14:creationId xmlns:p14="http://schemas.microsoft.com/office/powerpoint/2010/main" val="892349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118E5-6B9C-4A7B-9E0C-BEFF0C42ACA8}"/>
              </a:ext>
            </a:extLst>
          </p:cNvPr>
          <p:cNvSpPr>
            <a:spLocks noGrp="1"/>
          </p:cNvSpPr>
          <p:nvPr>
            <p:ph type="title"/>
          </p:nvPr>
        </p:nvSpPr>
        <p:spPr/>
        <p:txBody>
          <a:bodyPr/>
          <a:lstStyle/>
          <a:p>
            <a:r>
              <a:rPr lang="en-GB" dirty="0"/>
              <a:t>outliers</a:t>
            </a:r>
          </a:p>
        </p:txBody>
      </p:sp>
      <p:sp>
        <p:nvSpPr>
          <p:cNvPr id="3" name="Content Placeholder 2">
            <a:extLst>
              <a:ext uri="{FF2B5EF4-FFF2-40B4-BE49-F238E27FC236}">
                <a16:creationId xmlns:a16="http://schemas.microsoft.com/office/drawing/2014/main" id="{35988173-20F5-4C9A-A564-4D4409CEB1DA}"/>
              </a:ext>
            </a:extLst>
          </p:cNvPr>
          <p:cNvSpPr>
            <a:spLocks noGrp="1"/>
          </p:cNvSpPr>
          <p:nvPr>
            <p:ph idx="1"/>
          </p:nvPr>
        </p:nvSpPr>
        <p:spPr/>
        <p:txBody>
          <a:bodyPr vert="horz" lIns="91440" tIns="45720" rIns="91440" bIns="45720" rtlCol="0" anchor="t">
            <a:normAutofit/>
          </a:bodyPr>
          <a:lstStyle/>
          <a:p>
            <a:pPr marL="0" indent="0">
              <a:buNone/>
            </a:pPr>
            <a:r>
              <a:rPr lang="en-GB" sz="2800" dirty="0"/>
              <a:t>We should check outliers</a:t>
            </a:r>
          </a:p>
          <a:p>
            <a:pPr>
              <a:buNone/>
            </a:pPr>
            <a:r>
              <a:rPr lang="en-GB" sz="2800" dirty="0">
                <a:ea typeface="+mn-lt"/>
                <a:cs typeface="+mn-lt"/>
              </a:rPr>
              <a:t>Q1 = </a:t>
            </a:r>
            <a:r>
              <a:rPr lang="en-GB" sz="2800" dirty="0" err="1">
                <a:ea typeface="+mn-lt"/>
                <a:cs typeface="+mn-lt"/>
              </a:rPr>
              <a:t>df.quantile</a:t>
            </a:r>
            <a:r>
              <a:rPr lang="en-GB" sz="2800" dirty="0">
                <a:ea typeface="+mn-lt"/>
                <a:cs typeface="+mn-lt"/>
              </a:rPr>
              <a:t>(0.25)</a:t>
            </a:r>
            <a:endParaRPr lang="en-GB" sz="2800" dirty="0"/>
          </a:p>
          <a:p>
            <a:pPr>
              <a:buNone/>
            </a:pPr>
            <a:r>
              <a:rPr lang="en-GB" sz="2800" dirty="0">
                <a:ea typeface="+mn-lt"/>
                <a:cs typeface="+mn-lt"/>
              </a:rPr>
              <a:t>Q3 = </a:t>
            </a:r>
            <a:r>
              <a:rPr lang="en-GB" sz="2800" dirty="0" err="1">
                <a:ea typeface="+mn-lt"/>
                <a:cs typeface="+mn-lt"/>
              </a:rPr>
              <a:t>df.quantile</a:t>
            </a:r>
            <a:r>
              <a:rPr lang="en-GB" sz="2800" dirty="0">
                <a:ea typeface="+mn-lt"/>
                <a:cs typeface="+mn-lt"/>
              </a:rPr>
              <a:t>(0.75)</a:t>
            </a:r>
            <a:endParaRPr lang="en-GB" sz="2800" dirty="0"/>
          </a:p>
          <a:p>
            <a:pPr>
              <a:buNone/>
            </a:pPr>
            <a:r>
              <a:rPr lang="en-GB" sz="2800" dirty="0">
                <a:ea typeface="+mn-lt"/>
                <a:cs typeface="+mn-lt"/>
              </a:rPr>
              <a:t>IQR = Q3 - Q1</a:t>
            </a:r>
            <a:endParaRPr lang="en-GB" sz="2800" dirty="0"/>
          </a:p>
          <a:p>
            <a:pPr>
              <a:buNone/>
            </a:pPr>
            <a:r>
              <a:rPr lang="en-GB" sz="2800" dirty="0">
                <a:ea typeface="+mn-lt"/>
                <a:cs typeface="+mn-lt"/>
              </a:rPr>
              <a:t>print(IQR)</a:t>
            </a:r>
            <a:endParaRPr lang="en-GB" sz="2800" dirty="0"/>
          </a:p>
          <a:p>
            <a:pPr marL="0" indent="0">
              <a:buNone/>
            </a:pPr>
            <a:r>
              <a:rPr lang="en-GB" sz="2800" dirty="0"/>
              <a:t>We are getting more outliers ,but removing outliers can lead to loss of data</a:t>
            </a:r>
          </a:p>
        </p:txBody>
      </p:sp>
    </p:spTree>
    <p:extLst>
      <p:ext uri="{BB962C8B-B14F-4D97-AF65-F5344CB8AC3E}">
        <p14:creationId xmlns:p14="http://schemas.microsoft.com/office/powerpoint/2010/main" val="108124401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TC104033937[[fn=Vapor Trail]]</Template>
  <TotalTime>0</TotalTime>
  <Words>0</Words>
  <Application>Microsoft Office PowerPoint</Application>
  <PresentationFormat>Widescreen</PresentationFormat>
  <Paragraphs>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Vapor Trail</vt:lpstr>
      <vt:lpstr>Micro-Credit Defaulter Model </vt:lpstr>
      <vt:lpstr>aim</vt:lpstr>
      <vt:lpstr>Problem staement</vt:lpstr>
      <vt:lpstr>Problem statement</vt:lpstr>
      <vt:lpstr>Modeling of problem</vt:lpstr>
      <vt:lpstr>Data visualisation</vt:lpstr>
      <vt:lpstr>Data visualisation</vt:lpstr>
      <vt:lpstr>correlation</vt:lpstr>
      <vt:lpstr>outliers</vt:lpstr>
      <vt:lpstr>Train test split</vt:lpstr>
      <vt:lpstr>standardisation</vt:lpstr>
      <vt:lpstr>RandomForestClassifier smote oversampling</vt:lpstr>
      <vt:lpstr>Random forest classifier with smote output confusion matrix</vt:lpstr>
      <vt:lpstr>accuracy</vt:lpstr>
      <vt:lpstr>Roc curve</vt:lpstr>
      <vt:lpstr>conclusion</vt:lpstr>
      <vt:lpstr>Thanking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203</cp:revision>
  <dcterms:created xsi:type="dcterms:W3CDTF">2013-07-15T20:26:09Z</dcterms:created>
  <dcterms:modified xsi:type="dcterms:W3CDTF">2020-12-24T16:48:01Z</dcterms:modified>
</cp:coreProperties>
</file>