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73" r:id="rId5"/>
    <p:sldId id="259" r:id="rId6"/>
    <p:sldId id="260" r:id="rId7"/>
    <p:sldId id="262" r:id="rId8"/>
    <p:sldId id="261" r:id="rId9"/>
    <p:sldId id="271" r:id="rId10"/>
    <p:sldId id="263" r:id="rId11"/>
    <p:sldId id="264" r:id="rId12"/>
    <p:sldId id="275" r:id="rId13"/>
    <p:sldId id="274" r:id="rId14"/>
    <p:sldId id="266" r:id="rId15"/>
    <p:sldId id="267" r:id="rId16"/>
    <p:sldId id="269" r:id="rId17"/>
    <p:sldId id="268" r:id="rId18"/>
    <p:sldId id="27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BA47871-268A-4482-9301-951E112A0837}">
          <p14:sldIdLst>
            <p14:sldId id="256"/>
            <p14:sldId id="257"/>
            <p14:sldId id="258"/>
            <p14:sldId id="273"/>
            <p14:sldId id="259"/>
            <p14:sldId id="260"/>
            <p14:sldId id="262"/>
            <p14:sldId id="261"/>
            <p14:sldId id="271"/>
            <p14:sldId id="263"/>
            <p14:sldId id="264"/>
            <p14:sldId id="275"/>
            <p14:sldId id="274"/>
            <p14:sldId id="266"/>
            <p14:sldId id="267"/>
            <p14:sldId id="269"/>
            <p14:sldId id="268"/>
            <p14:sldId id="272"/>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maya Sahoo" initials="SS" lastIdx="1" clrIdx="0">
    <p:extLst>
      <p:ext uri="{19B8F6BF-5375-455C-9EA6-DF929625EA0E}">
        <p15:presenceInfo xmlns:p15="http://schemas.microsoft.com/office/powerpoint/2012/main" userId="a054cb4ff1fd8d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snapToGrid="0">
      <p:cViewPr varScale="1">
        <p:scale>
          <a:sx n="86" d="100"/>
          <a:sy n="86"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ABF3F-4430-4C92-A66E-627A726DD6C0}" type="datetimeFigureOut">
              <a:rPr lang="en-US" smtClean="0"/>
              <a:t>12/1/2021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FF1D479-F6A6-4C7D-B4EC-89864FC8750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463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ABF3F-4430-4C92-A66E-627A726DD6C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D479-F6A6-4C7D-B4EC-89864FC8750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933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ABF3F-4430-4C92-A66E-627A726DD6C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D479-F6A6-4C7D-B4EC-89864FC8750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6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ABF3F-4430-4C92-A66E-627A726DD6C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D479-F6A6-4C7D-B4EC-89864FC8750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543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ABF3F-4430-4C92-A66E-627A726DD6C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1D479-F6A6-4C7D-B4EC-89864FC8750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8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4ABF3F-4430-4C92-A66E-627A726DD6C0}"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D479-F6A6-4C7D-B4EC-89864FC8750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76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ABF3F-4430-4C92-A66E-627A726DD6C0}"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1D479-F6A6-4C7D-B4EC-89864FC8750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85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4ABF3F-4430-4C92-A66E-627A726DD6C0}"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1D479-F6A6-4C7D-B4EC-89864FC8750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26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ABF3F-4430-4C92-A66E-627A726DD6C0}"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1D479-F6A6-4C7D-B4EC-89864FC87506}" type="slidenum">
              <a:rPr lang="en-US" smtClean="0"/>
              <a:t>‹#›</a:t>
            </a:fld>
            <a:endParaRPr lang="en-US"/>
          </a:p>
        </p:txBody>
      </p:sp>
    </p:spTree>
    <p:extLst>
      <p:ext uri="{BB962C8B-B14F-4D97-AF65-F5344CB8AC3E}">
        <p14:creationId xmlns:p14="http://schemas.microsoft.com/office/powerpoint/2010/main" val="401097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ABF3F-4430-4C92-A66E-627A726DD6C0}"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1D479-F6A6-4C7D-B4EC-89864FC8750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767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94ABF3F-4430-4C92-A66E-627A726DD6C0}" type="datetimeFigureOut">
              <a:rPr lang="en-US" smtClean="0"/>
              <a:t>12/1/2021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FF1D479-F6A6-4C7D-B4EC-89864FC8750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7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94ABF3F-4430-4C92-A66E-627A726DD6C0}" type="datetimeFigureOut">
              <a:rPr lang="en-US" smtClean="0"/>
              <a:t>12/1/2021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F1D479-F6A6-4C7D-B4EC-89864FC8750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48414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162553F-C908-4178-A86C-103911C14846}"/>
              </a:ext>
            </a:extLst>
          </p:cNvPr>
          <p:cNvSpPr>
            <a:spLocks noGrp="1"/>
          </p:cNvSpPr>
          <p:nvPr>
            <p:ph type="ctrTitle"/>
          </p:nvPr>
        </p:nvSpPr>
        <p:spPr>
          <a:xfrm>
            <a:off x="-621437" y="479197"/>
            <a:ext cx="7622059" cy="3755452"/>
          </a:xfrm>
        </p:spPr>
        <p:txBody>
          <a:bodyPr>
            <a:noAutofit/>
          </a:bodyPr>
          <a:lstStyle/>
          <a:p>
            <a:pPr algn="ctr"/>
            <a:r>
              <a:rPr lang="en-IN" sz="3200" b="1" dirty="0"/>
              <a:t> Online Learning Management System</a:t>
            </a:r>
            <a:br>
              <a:rPr lang="en-IN" sz="3200" b="1" dirty="0"/>
            </a:br>
            <a:br>
              <a:rPr lang="en-US" sz="3200" b="1" dirty="0"/>
            </a:br>
            <a:br>
              <a:rPr lang="en-US" sz="3200" b="1" dirty="0"/>
            </a:br>
            <a:endParaRPr lang="en-US" sz="3200" dirty="0"/>
          </a:p>
        </p:txBody>
      </p:sp>
      <p:sp>
        <p:nvSpPr>
          <p:cNvPr id="6" name="TextBox 5">
            <a:extLst>
              <a:ext uri="{FF2B5EF4-FFF2-40B4-BE49-F238E27FC236}">
                <a16:creationId xmlns:a16="http://schemas.microsoft.com/office/drawing/2014/main" id="{3721ECDC-D9AB-4C29-A9E8-C90F1EF3E5A7}"/>
              </a:ext>
            </a:extLst>
          </p:cNvPr>
          <p:cNvSpPr txBox="1"/>
          <p:nvPr/>
        </p:nvSpPr>
        <p:spPr>
          <a:xfrm>
            <a:off x="-853847" y="2675727"/>
            <a:ext cx="8086877" cy="671851"/>
          </a:xfrm>
          <a:prstGeom prst="rect">
            <a:avLst/>
          </a:prstGeom>
          <a:noFill/>
        </p:spPr>
        <p:txBody>
          <a:bodyPr wrap="square" rtlCol="0">
            <a:spAutoFit/>
          </a:bodyPr>
          <a:lstStyle/>
          <a:p>
            <a:pPr algn="ctr">
              <a:lnSpc>
                <a:spcPct val="150000"/>
              </a:lnSpc>
            </a:pPr>
            <a:r>
              <a:rPr lang="en-IN" sz="2800" b="1" dirty="0">
                <a:solidFill>
                  <a:schemeClr val="dk2"/>
                </a:solidFill>
                <a:latin typeface="Poppins"/>
                <a:ea typeface="Poppins"/>
                <a:cs typeface="Poppins"/>
                <a:sym typeface="Poppins"/>
              </a:rPr>
              <a:t>(eLearn)</a:t>
            </a:r>
            <a:endParaRPr lang="en-US" sz="2800" b="1" dirty="0">
              <a:solidFill>
                <a:schemeClr val="dk2"/>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553F5A4C-5B43-46F4-9BFD-FA5DE8DD8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372" y="1090698"/>
            <a:ext cx="7622058" cy="6738667"/>
          </a:xfrm>
          <a:prstGeom prst="rect">
            <a:avLst/>
          </a:prstGeom>
        </p:spPr>
      </p:pic>
    </p:spTree>
    <p:extLst>
      <p:ext uri="{BB962C8B-B14F-4D97-AF65-F5344CB8AC3E}">
        <p14:creationId xmlns:p14="http://schemas.microsoft.com/office/powerpoint/2010/main" val="314918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8827F3B-C68E-4266-8578-42BC135F5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D23A4DA-778D-430F-A068-D8532205FCE9}"/>
              </a:ext>
            </a:extLst>
          </p:cNvPr>
          <p:cNvSpPr>
            <a:spLocks noGrp="1"/>
          </p:cNvSpPr>
          <p:nvPr>
            <p:ph idx="1"/>
          </p:nvPr>
        </p:nvSpPr>
        <p:spPr>
          <a:xfrm>
            <a:off x="0" y="144262"/>
            <a:ext cx="3986074" cy="1256192"/>
          </a:xfrm>
        </p:spPr>
        <p:txBody>
          <a:bodyPr>
            <a:normAutofit fontScale="70000" lnSpcReduction="20000"/>
          </a:bodyPr>
          <a:lstStyle/>
          <a:p>
            <a:pPr marL="0" indent="0" algn="ctr">
              <a:buNone/>
            </a:pPr>
            <a:r>
              <a:rPr lang="en-IN" dirty="0"/>
              <a:t>     </a:t>
            </a:r>
          </a:p>
          <a:p>
            <a:pPr marL="0" indent="0" algn="ctr">
              <a:buNone/>
            </a:pPr>
            <a:r>
              <a:rPr lang="en-IN" sz="3600" b="1" dirty="0"/>
              <a:t>(For Coordinator/Admin</a:t>
            </a:r>
            <a:r>
              <a:rPr lang="en-IN" sz="3600" b="1" dirty="0">
                <a:sym typeface="Wingdings" panose="05000000000000000000" pitchFamily="2" charset="2"/>
              </a:rPr>
              <a:t>)</a:t>
            </a:r>
            <a:endParaRPr lang="en-US" b="1" dirty="0"/>
          </a:p>
        </p:txBody>
      </p:sp>
      <p:sp>
        <p:nvSpPr>
          <p:cNvPr id="2" name="Title 1">
            <a:extLst>
              <a:ext uri="{FF2B5EF4-FFF2-40B4-BE49-F238E27FC236}">
                <a16:creationId xmlns:a16="http://schemas.microsoft.com/office/drawing/2014/main" id="{B0F68832-81DD-45A0-A998-37305778017F}"/>
              </a:ext>
            </a:extLst>
          </p:cNvPr>
          <p:cNvSpPr>
            <a:spLocks noGrp="1"/>
          </p:cNvSpPr>
          <p:nvPr>
            <p:ph type="title"/>
          </p:nvPr>
        </p:nvSpPr>
        <p:spPr>
          <a:xfrm>
            <a:off x="1" y="99460"/>
            <a:ext cx="6232124" cy="672898"/>
          </a:xfrm>
        </p:spPr>
        <p:txBody>
          <a:bodyPr>
            <a:normAutofit/>
          </a:bodyPr>
          <a:lstStyle/>
          <a:p>
            <a:r>
              <a:rPr lang="en-IN" sz="2800" b="1" dirty="0"/>
              <a:t>Activity Flow Diagram :-</a:t>
            </a:r>
            <a:endParaRPr lang="en-US" sz="2800" b="1" dirty="0"/>
          </a:p>
        </p:txBody>
      </p:sp>
    </p:spTree>
    <p:extLst>
      <p:ext uri="{BB962C8B-B14F-4D97-AF65-F5344CB8AC3E}">
        <p14:creationId xmlns:p14="http://schemas.microsoft.com/office/powerpoint/2010/main" val="53988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1D9B73-726D-46AB-8861-6EA514C19442}"/>
              </a:ext>
            </a:extLst>
          </p:cNvPr>
          <p:cNvSpPr>
            <a:spLocks noGrp="1"/>
          </p:cNvSpPr>
          <p:nvPr>
            <p:ph type="title"/>
          </p:nvPr>
        </p:nvSpPr>
        <p:spPr>
          <a:xfrm flipH="1">
            <a:off x="-1" y="23562"/>
            <a:ext cx="4764024" cy="633663"/>
          </a:xfrm>
        </p:spPr>
        <p:txBody>
          <a:bodyPr/>
          <a:lstStyle/>
          <a:p>
            <a:r>
              <a:rPr lang="en-IN" dirty="0"/>
              <a:t> </a:t>
            </a:r>
            <a:endParaRPr lang="en-US" dirty="0"/>
          </a:p>
        </p:txBody>
      </p:sp>
      <p:pic>
        <p:nvPicPr>
          <p:cNvPr id="2052" name="Picture 4">
            <a:extLst>
              <a:ext uri="{FF2B5EF4-FFF2-40B4-BE49-F238E27FC236}">
                <a16:creationId xmlns:a16="http://schemas.microsoft.com/office/drawing/2014/main" id="{472A116F-8B8B-41DC-853A-73D185E2E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0" y="-99460"/>
            <a:ext cx="1226741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9C8D038-B81B-461E-A47A-AD7FCA5F274F}"/>
              </a:ext>
            </a:extLst>
          </p:cNvPr>
          <p:cNvSpPr>
            <a:spLocks noGrp="1"/>
          </p:cNvSpPr>
          <p:nvPr>
            <p:ph idx="1"/>
          </p:nvPr>
        </p:nvSpPr>
        <p:spPr>
          <a:xfrm>
            <a:off x="-75421" y="435909"/>
            <a:ext cx="2457432" cy="633663"/>
          </a:xfrm>
        </p:spPr>
        <p:txBody>
          <a:bodyPr>
            <a:normAutofit/>
          </a:bodyPr>
          <a:lstStyle/>
          <a:p>
            <a:pPr marL="0" indent="0" algn="ctr">
              <a:buNone/>
            </a:pPr>
            <a:r>
              <a:rPr lang="en-IN" sz="2400" b="1" dirty="0"/>
              <a:t>(For Lectures)</a:t>
            </a:r>
            <a:endParaRPr lang="en-US" sz="1800" b="1" dirty="0"/>
          </a:p>
        </p:txBody>
      </p:sp>
      <p:sp>
        <p:nvSpPr>
          <p:cNvPr id="8" name="Title 1">
            <a:extLst>
              <a:ext uri="{FF2B5EF4-FFF2-40B4-BE49-F238E27FC236}">
                <a16:creationId xmlns:a16="http://schemas.microsoft.com/office/drawing/2014/main" id="{BA9861C0-6B03-4610-AF04-64F8116DC291}"/>
              </a:ext>
            </a:extLst>
          </p:cNvPr>
          <p:cNvSpPr txBox="1">
            <a:spLocks/>
          </p:cNvSpPr>
          <p:nvPr/>
        </p:nvSpPr>
        <p:spPr>
          <a:xfrm>
            <a:off x="1" y="99460"/>
            <a:ext cx="6232124" cy="450956"/>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2800" b="1" dirty="0"/>
              <a:t>Activity Flow Diagram :-</a:t>
            </a:r>
            <a:endParaRPr lang="en-US" sz="2800" b="1" dirty="0"/>
          </a:p>
        </p:txBody>
      </p:sp>
    </p:spTree>
    <p:extLst>
      <p:ext uri="{BB962C8B-B14F-4D97-AF65-F5344CB8AC3E}">
        <p14:creationId xmlns:p14="http://schemas.microsoft.com/office/powerpoint/2010/main" val="10562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1D9B73-726D-46AB-8861-6EA514C19442}"/>
              </a:ext>
            </a:extLst>
          </p:cNvPr>
          <p:cNvSpPr>
            <a:spLocks noGrp="1"/>
          </p:cNvSpPr>
          <p:nvPr>
            <p:ph type="title"/>
          </p:nvPr>
        </p:nvSpPr>
        <p:spPr>
          <a:xfrm flipH="1">
            <a:off x="-1" y="23562"/>
            <a:ext cx="4764024" cy="633663"/>
          </a:xfrm>
        </p:spPr>
        <p:txBody>
          <a:bodyPr/>
          <a:lstStyle/>
          <a:p>
            <a:r>
              <a:rPr lang="en-IN" dirty="0"/>
              <a:t> </a:t>
            </a:r>
            <a:endParaRPr lang="en-US" dirty="0"/>
          </a:p>
        </p:txBody>
      </p:sp>
      <p:pic>
        <p:nvPicPr>
          <p:cNvPr id="1026" name="Picture 2">
            <a:extLst>
              <a:ext uri="{FF2B5EF4-FFF2-40B4-BE49-F238E27FC236}">
                <a16:creationId xmlns:a16="http://schemas.microsoft.com/office/drawing/2014/main" id="{7CD4F8EE-ECBB-43B7-B6D6-73859E3494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9C8D038-B81B-461E-A47A-AD7FCA5F274F}"/>
              </a:ext>
            </a:extLst>
          </p:cNvPr>
          <p:cNvSpPr>
            <a:spLocks noGrp="1"/>
          </p:cNvSpPr>
          <p:nvPr>
            <p:ph idx="1"/>
          </p:nvPr>
        </p:nvSpPr>
        <p:spPr>
          <a:xfrm>
            <a:off x="-182083" y="363955"/>
            <a:ext cx="2457432" cy="633663"/>
          </a:xfrm>
        </p:spPr>
        <p:txBody>
          <a:bodyPr>
            <a:normAutofit/>
          </a:bodyPr>
          <a:lstStyle/>
          <a:p>
            <a:pPr marL="0" indent="0" algn="ctr">
              <a:buNone/>
            </a:pPr>
            <a:r>
              <a:rPr lang="en-IN" sz="2400" b="1" dirty="0"/>
              <a:t>(For Student)</a:t>
            </a:r>
            <a:endParaRPr lang="en-US" sz="1800" b="1" dirty="0"/>
          </a:p>
        </p:txBody>
      </p:sp>
      <p:sp>
        <p:nvSpPr>
          <p:cNvPr id="8" name="Title 1">
            <a:extLst>
              <a:ext uri="{FF2B5EF4-FFF2-40B4-BE49-F238E27FC236}">
                <a16:creationId xmlns:a16="http://schemas.microsoft.com/office/drawing/2014/main" id="{BA9861C0-6B03-4610-AF04-64F8116DC291}"/>
              </a:ext>
            </a:extLst>
          </p:cNvPr>
          <p:cNvSpPr txBox="1">
            <a:spLocks/>
          </p:cNvSpPr>
          <p:nvPr/>
        </p:nvSpPr>
        <p:spPr>
          <a:xfrm>
            <a:off x="1" y="99459"/>
            <a:ext cx="6232124" cy="4154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2800" b="1" dirty="0"/>
              <a:t>Activity Flow Diagram :-</a:t>
            </a:r>
            <a:endParaRPr lang="en-US" sz="2800" b="1" dirty="0"/>
          </a:p>
        </p:txBody>
      </p:sp>
    </p:spTree>
    <p:extLst>
      <p:ext uri="{BB962C8B-B14F-4D97-AF65-F5344CB8AC3E}">
        <p14:creationId xmlns:p14="http://schemas.microsoft.com/office/powerpoint/2010/main" val="15783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071D-3797-4719-AAFD-7C427FE8910F}"/>
              </a:ext>
            </a:extLst>
          </p:cNvPr>
          <p:cNvSpPr>
            <a:spLocks noGrp="1"/>
          </p:cNvSpPr>
          <p:nvPr>
            <p:ph type="title"/>
          </p:nvPr>
        </p:nvSpPr>
        <p:spPr>
          <a:xfrm>
            <a:off x="0" y="0"/>
            <a:ext cx="9603275" cy="506027"/>
          </a:xfrm>
        </p:spPr>
        <p:txBody>
          <a:bodyPr>
            <a:normAutofit fontScale="90000"/>
          </a:bodyPr>
          <a:lstStyle/>
          <a:p>
            <a:r>
              <a:rPr lang="en-IN" b="1" dirty="0"/>
              <a:t>Database Design :-</a:t>
            </a:r>
            <a:endParaRPr lang="en-US" b="1" dirty="0"/>
          </a:p>
        </p:txBody>
      </p:sp>
      <p:pic>
        <p:nvPicPr>
          <p:cNvPr id="11" name="Content Placeholder 10">
            <a:extLst>
              <a:ext uri="{FF2B5EF4-FFF2-40B4-BE49-F238E27FC236}">
                <a16:creationId xmlns:a16="http://schemas.microsoft.com/office/drawing/2014/main" id="{9157B3D5-93C1-40E0-BAE3-D8EF35AE9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06027"/>
            <a:ext cx="12192000" cy="6379990"/>
          </a:xfrm>
        </p:spPr>
      </p:pic>
    </p:spTree>
    <p:extLst>
      <p:ext uri="{BB962C8B-B14F-4D97-AF65-F5344CB8AC3E}">
        <p14:creationId xmlns:p14="http://schemas.microsoft.com/office/powerpoint/2010/main" val="300783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6B147D-B30A-42D5-8D3E-D615BFBF3EA3}"/>
              </a:ext>
            </a:extLst>
          </p:cNvPr>
          <p:cNvSpPr>
            <a:spLocks noGrp="1"/>
          </p:cNvSpPr>
          <p:nvPr>
            <p:ph type="title"/>
          </p:nvPr>
        </p:nvSpPr>
        <p:spPr>
          <a:xfrm>
            <a:off x="0" y="1"/>
            <a:ext cx="9603275" cy="342899"/>
          </a:xfrm>
        </p:spPr>
        <p:txBody>
          <a:bodyPr/>
          <a:lstStyle/>
          <a:p>
            <a:r>
              <a:rPr lang="en-IN" sz="1800" dirty="0"/>
              <a:t>Home Page / Welcome Page -</a:t>
            </a:r>
            <a:endParaRPr lang="en-US" dirty="0"/>
          </a:p>
        </p:txBody>
      </p:sp>
      <p:pic>
        <p:nvPicPr>
          <p:cNvPr id="2" name="Picture 1">
            <a:extLst>
              <a:ext uri="{FF2B5EF4-FFF2-40B4-BE49-F238E27FC236}">
                <a16:creationId xmlns:a16="http://schemas.microsoft.com/office/drawing/2014/main" id="{2D70467A-D45F-4BB5-8601-6A9E7F44A542}"/>
              </a:ext>
            </a:extLst>
          </p:cNvPr>
          <p:cNvPicPr>
            <a:picLocks noChangeAspect="1"/>
          </p:cNvPicPr>
          <p:nvPr/>
        </p:nvPicPr>
        <p:blipFill>
          <a:blip r:embed="rId2"/>
          <a:stretch>
            <a:fillRect/>
          </a:stretch>
        </p:blipFill>
        <p:spPr>
          <a:xfrm>
            <a:off x="0" y="275208"/>
            <a:ext cx="12192000" cy="6582792"/>
          </a:xfrm>
          <a:prstGeom prst="rect">
            <a:avLst/>
          </a:prstGeom>
        </p:spPr>
      </p:pic>
    </p:spTree>
    <p:extLst>
      <p:ext uri="{BB962C8B-B14F-4D97-AF65-F5344CB8AC3E}">
        <p14:creationId xmlns:p14="http://schemas.microsoft.com/office/powerpoint/2010/main" val="283940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4AFE-DC32-4DDF-A43F-CF2722BC892D}"/>
              </a:ext>
            </a:extLst>
          </p:cNvPr>
          <p:cNvSpPr>
            <a:spLocks noGrp="1"/>
          </p:cNvSpPr>
          <p:nvPr>
            <p:ph type="title"/>
          </p:nvPr>
        </p:nvSpPr>
        <p:spPr>
          <a:xfrm>
            <a:off x="0" y="1"/>
            <a:ext cx="9603275" cy="297179"/>
          </a:xfrm>
        </p:spPr>
        <p:txBody>
          <a:bodyPr>
            <a:normAutofit fontScale="90000"/>
          </a:bodyPr>
          <a:lstStyle/>
          <a:p>
            <a:r>
              <a:rPr lang="en-IN" sz="1600" dirty="0"/>
              <a:t>Signup and Login page -</a:t>
            </a:r>
            <a:endParaRPr lang="en-US" dirty="0"/>
          </a:p>
        </p:txBody>
      </p:sp>
      <p:pic>
        <p:nvPicPr>
          <p:cNvPr id="4" name="Picture 3">
            <a:extLst>
              <a:ext uri="{FF2B5EF4-FFF2-40B4-BE49-F238E27FC236}">
                <a16:creationId xmlns:a16="http://schemas.microsoft.com/office/drawing/2014/main" id="{DD835A90-79DC-47DD-BE42-701792A39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672"/>
            <a:ext cx="12191999" cy="6598328"/>
          </a:xfrm>
          <a:prstGeom prst="rect">
            <a:avLst/>
          </a:prstGeom>
        </p:spPr>
      </p:pic>
    </p:spTree>
    <p:extLst>
      <p:ext uri="{BB962C8B-B14F-4D97-AF65-F5344CB8AC3E}">
        <p14:creationId xmlns:p14="http://schemas.microsoft.com/office/powerpoint/2010/main" val="242471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C2020-C6B3-4A96-9327-9BFE526007A4}"/>
              </a:ext>
            </a:extLst>
          </p:cNvPr>
          <p:cNvSpPr>
            <a:spLocks noGrp="1"/>
          </p:cNvSpPr>
          <p:nvPr>
            <p:ph type="title"/>
          </p:nvPr>
        </p:nvSpPr>
        <p:spPr>
          <a:xfrm>
            <a:off x="0" y="1"/>
            <a:ext cx="9603275" cy="320039"/>
          </a:xfrm>
        </p:spPr>
        <p:txBody>
          <a:bodyPr>
            <a:noAutofit/>
          </a:bodyPr>
          <a:lstStyle/>
          <a:p>
            <a:r>
              <a:rPr lang="en-IN" sz="1400" dirty="0"/>
              <a:t>Admin Dashboard Page -</a:t>
            </a:r>
            <a:endParaRPr lang="en-US" sz="1800" dirty="0"/>
          </a:p>
        </p:txBody>
      </p:sp>
      <p:pic>
        <p:nvPicPr>
          <p:cNvPr id="3" name="Picture 2">
            <a:extLst>
              <a:ext uri="{FF2B5EF4-FFF2-40B4-BE49-F238E27FC236}">
                <a16:creationId xmlns:a16="http://schemas.microsoft.com/office/drawing/2014/main" id="{DB53BE58-AFC4-4968-9C83-84EBDC717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696"/>
            <a:ext cx="12192000" cy="6618303"/>
          </a:xfrm>
          <a:prstGeom prst="rect">
            <a:avLst/>
          </a:prstGeom>
        </p:spPr>
      </p:pic>
    </p:spTree>
    <p:extLst>
      <p:ext uri="{BB962C8B-B14F-4D97-AF65-F5344CB8AC3E}">
        <p14:creationId xmlns:p14="http://schemas.microsoft.com/office/powerpoint/2010/main" val="75556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D2F4CB-4B93-497D-A6E7-28EFEE1C6E68}"/>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8A76D1DA-7E6E-436A-BF76-4964F98EE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590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3997-106D-4D8E-8AEC-84AD841D09C1}"/>
              </a:ext>
            </a:extLst>
          </p:cNvPr>
          <p:cNvSpPr>
            <a:spLocks noGrp="1"/>
          </p:cNvSpPr>
          <p:nvPr>
            <p:ph type="title"/>
          </p:nvPr>
        </p:nvSpPr>
        <p:spPr>
          <a:xfrm>
            <a:off x="0" y="14406"/>
            <a:ext cx="9603275" cy="331823"/>
          </a:xfrm>
        </p:spPr>
        <p:txBody>
          <a:bodyPr>
            <a:normAutofit fontScale="90000"/>
          </a:bodyPr>
          <a:lstStyle/>
          <a:p>
            <a:r>
              <a:rPr lang="en-IN" b="1" dirty="0"/>
              <a:t>Database :-</a:t>
            </a:r>
            <a:endParaRPr lang="en-US" b="1" dirty="0"/>
          </a:p>
        </p:txBody>
      </p:sp>
      <p:pic>
        <p:nvPicPr>
          <p:cNvPr id="4" name="Picture 3">
            <a:extLst>
              <a:ext uri="{FF2B5EF4-FFF2-40B4-BE49-F238E27FC236}">
                <a16:creationId xmlns:a16="http://schemas.microsoft.com/office/drawing/2014/main" id="{30959FD5-E50D-4A23-9EA1-14904B39A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6128"/>
            <a:ext cx="12192000" cy="6431871"/>
          </a:xfrm>
          <a:prstGeom prst="rect">
            <a:avLst/>
          </a:prstGeom>
        </p:spPr>
      </p:pic>
    </p:spTree>
    <p:extLst>
      <p:ext uri="{BB962C8B-B14F-4D97-AF65-F5344CB8AC3E}">
        <p14:creationId xmlns:p14="http://schemas.microsoft.com/office/powerpoint/2010/main" val="236316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303;p36">
            <a:extLst>
              <a:ext uri="{FF2B5EF4-FFF2-40B4-BE49-F238E27FC236}">
                <a16:creationId xmlns:a16="http://schemas.microsoft.com/office/drawing/2014/main" id="{B8C9D04E-C190-4053-9446-418F190102B5}"/>
              </a:ext>
            </a:extLst>
          </p:cNvPr>
          <p:cNvSpPr txBox="1">
            <a:spLocks/>
          </p:cNvSpPr>
          <p:nvPr/>
        </p:nvSpPr>
        <p:spPr>
          <a:xfrm>
            <a:off x="1332806" y="666818"/>
            <a:ext cx="5967154" cy="1376266"/>
          </a:xfrm>
          <a:prstGeom prst="rect">
            <a:avLst/>
          </a:prstGeom>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Bef>
                <a:spcPts val="0"/>
              </a:spcBef>
            </a:pPr>
            <a:r>
              <a:rPr lang="en-US" sz="6000" dirty="0"/>
              <a:t>Thank  You </a:t>
            </a:r>
          </a:p>
        </p:txBody>
      </p:sp>
      <p:sp>
        <p:nvSpPr>
          <p:cNvPr id="3" name="Google Shape;304;p36">
            <a:extLst>
              <a:ext uri="{FF2B5EF4-FFF2-40B4-BE49-F238E27FC236}">
                <a16:creationId xmlns:a16="http://schemas.microsoft.com/office/drawing/2014/main" id="{CA80DE28-5C2A-4FE3-8CBF-71799750A8C8}"/>
              </a:ext>
            </a:extLst>
          </p:cNvPr>
          <p:cNvSpPr txBox="1">
            <a:spLocks/>
          </p:cNvSpPr>
          <p:nvPr/>
        </p:nvSpPr>
        <p:spPr>
          <a:xfrm>
            <a:off x="1144617" y="3036600"/>
            <a:ext cx="4863900" cy="784800"/>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Clr>
                <a:schemeClr val="dk1"/>
              </a:buClr>
              <a:buSzPts val="1100"/>
              <a:buFont typeface="Arial"/>
              <a:buNone/>
            </a:pPr>
            <a:r>
              <a:rPr lang="en-US" sz="3600" b="1" dirty="0"/>
              <a:t>Any questions?</a:t>
            </a:r>
          </a:p>
        </p:txBody>
      </p:sp>
      <p:pic>
        <p:nvPicPr>
          <p:cNvPr id="7" name="Graphic 6">
            <a:extLst>
              <a:ext uri="{FF2B5EF4-FFF2-40B4-BE49-F238E27FC236}">
                <a16:creationId xmlns:a16="http://schemas.microsoft.com/office/drawing/2014/main" id="{87354B47-BF11-4520-8DCB-F65D0306AE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8243" y="1599344"/>
            <a:ext cx="4152900" cy="4152900"/>
          </a:xfrm>
          <a:prstGeom prst="rect">
            <a:avLst/>
          </a:prstGeom>
        </p:spPr>
      </p:pic>
    </p:spTree>
    <p:extLst>
      <p:ext uri="{BB962C8B-B14F-4D97-AF65-F5344CB8AC3E}">
        <p14:creationId xmlns:p14="http://schemas.microsoft.com/office/powerpoint/2010/main" val="367546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0C8A-31A4-4C24-B013-7E2AF157487D}"/>
              </a:ext>
            </a:extLst>
          </p:cNvPr>
          <p:cNvSpPr>
            <a:spLocks noGrp="1"/>
          </p:cNvSpPr>
          <p:nvPr>
            <p:ph type="title"/>
          </p:nvPr>
        </p:nvSpPr>
        <p:spPr>
          <a:xfrm>
            <a:off x="1294362" y="746759"/>
            <a:ext cx="9603275" cy="822961"/>
          </a:xfrm>
        </p:spPr>
        <p:txBody>
          <a:bodyPr>
            <a:normAutofit/>
          </a:bodyPr>
          <a:lstStyle/>
          <a:p>
            <a:pPr algn="ctr"/>
            <a:r>
              <a:rPr lang="en-IN" b="1" dirty="0"/>
              <a:t>Online Learning management system</a:t>
            </a:r>
            <a:endParaRPr lang="en-US" b="1" dirty="0"/>
          </a:p>
        </p:txBody>
      </p:sp>
      <p:sp>
        <p:nvSpPr>
          <p:cNvPr id="3" name="Content Placeholder 2">
            <a:extLst>
              <a:ext uri="{FF2B5EF4-FFF2-40B4-BE49-F238E27FC236}">
                <a16:creationId xmlns:a16="http://schemas.microsoft.com/office/drawing/2014/main" id="{87C88375-07F4-4340-AA2A-13A3C088B2A5}"/>
              </a:ext>
            </a:extLst>
          </p:cNvPr>
          <p:cNvSpPr>
            <a:spLocks noGrp="1"/>
          </p:cNvSpPr>
          <p:nvPr>
            <p:ph idx="1"/>
          </p:nvPr>
        </p:nvSpPr>
        <p:spPr>
          <a:xfrm>
            <a:off x="76201" y="1106414"/>
            <a:ext cx="5455920" cy="2087879"/>
          </a:xfrm>
        </p:spPr>
        <p:txBody>
          <a:bodyPr>
            <a:normAutofit fontScale="92500" lnSpcReduction="10000"/>
          </a:bodyPr>
          <a:lstStyle/>
          <a:p>
            <a:pPr marL="0" indent="0">
              <a:buNone/>
            </a:pPr>
            <a:endParaRPr lang="en-IN" dirty="0"/>
          </a:p>
          <a:p>
            <a:pPr marL="0" indent="0">
              <a:buNone/>
            </a:pPr>
            <a:endParaRPr lang="en-US" dirty="0"/>
          </a:p>
          <a:p>
            <a:pPr marL="0" indent="0">
              <a:lnSpc>
                <a:spcPct val="150000"/>
              </a:lnSpc>
              <a:buNone/>
            </a:pPr>
            <a:r>
              <a:rPr lang="en-US" dirty="0"/>
              <a:t>	</a:t>
            </a:r>
            <a:r>
              <a:rPr lang="en-US" sz="2000" b="1" dirty="0"/>
              <a:t>Guided By :</a:t>
            </a:r>
            <a:r>
              <a:rPr lang="en-US" sz="2000" b="1" dirty="0">
                <a:solidFill>
                  <a:schemeClr val="tx1"/>
                </a:solidFill>
              </a:rPr>
              <a:t> </a:t>
            </a:r>
          </a:p>
          <a:p>
            <a:pPr marL="0" indent="0">
              <a:lnSpc>
                <a:spcPct val="150000"/>
              </a:lnSpc>
              <a:buNone/>
            </a:pPr>
            <a:r>
              <a:rPr lang="en-US" dirty="0"/>
              <a:t> </a:t>
            </a:r>
            <a:r>
              <a:rPr lang="en-US" sz="2000" dirty="0">
                <a:solidFill>
                  <a:schemeClr val="tx1"/>
                </a:solidFill>
              </a:rPr>
              <a:t>                           </a:t>
            </a:r>
            <a:r>
              <a:rPr lang="en-IN" sz="3000" b="1" dirty="0">
                <a:effectLst>
                  <a:outerShdw blurRad="38100" dist="38100" dir="2700000" algn="tl">
                    <a:srgbClr val="000000">
                      <a:alpha val="43137"/>
                    </a:srgbClr>
                  </a:outerShdw>
                </a:effectLst>
              </a:rPr>
              <a:t>Mrs. </a:t>
            </a:r>
            <a:r>
              <a:rPr lang="en-IN" sz="3000" b="1" dirty="0" err="1">
                <a:effectLst>
                  <a:outerShdw blurRad="38100" dist="38100" dir="2700000" algn="tl">
                    <a:srgbClr val="000000">
                      <a:alpha val="43137"/>
                    </a:srgbClr>
                  </a:outerShdw>
                </a:effectLst>
              </a:rPr>
              <a:t>Swarnalata</a:t>
            </a:r>
            <a:r>
              <a:rPr lang="en-IN" sz="3000" b="1" dirty="0">
                <a:effectLst>
                  <a:outerShdw blurRad="38100" dist="38100" dir="2700000" algn="tl">
                    <a:srgbClr val="000000">
                      <a:alpha val="43137"/>
                    </a:srgbClr>
                  </a:outerShdw>
                </a:effectLst>
              </a:rPr>
              <a:t> </a:t>
            </a:r>
            <a:r>
              <a:rPr lang="en-IN" sz="3000" b="1" dirty="0" err="1">
                <a:effectLst>
                  <a:outerShdw blurRad="38100" dist="38100" dir="2700000" algn="tl">
                    <a:srgbClr val="000000">
                      <a:alpha val="43137"/>
                    </a:srgbClr>
                  </a:outerShdw>
                </a:effectLst>
              </a:rPr>
              <a:t>Pati</a:t>
            </a:r>
            <a:endParaRPr lang="en-US" dirty="0"/>
          </a:p>
        </p:txBody>
      </p:sp>
      <p:sp>
        <p:nvSpPr>
          <p:cNvPr id="4" name="TextBox 3">
            <a:extLst>
              <a:ext uri="{FF2B5EF4-FFF2-40B4-BE49-F238E27FC236}">
                <a16:creationId xmlns:a16="http://schemas.microsoft.com/office/drawing/2014/main" id="{FF1DF8C4-488C-4D43-B849-9CCE884FE092}"/>
              </a:ext>
            </a:extLst>
          </p:cNvPr>
          <p:cNvSpPr txBox="1"/>
          <p:nvPr/>
        </p:nvSpPr>
        <p:spPr>
          <a:xfrm>
            <a:off x="7092832" y="1950298"/>
            <a:ext cx="3268493" cy="400110"/>
          </a:xfrm>
          <a:prstGeom prst="rect">
            <a:avLst/>
          </a:prstGeom>
          <a:noFill/>
        </p:spPr>
        <p:txBody>
          <a:bodyPr wrap="square" rtlCol="0">
            <a:spAutoFit/>
          </a:bodyPr>
          <a:lstStyle/>
          <a:p>
            <a:r>
              <a:rPr lang="en-US" sz="2000" b="1" dirty="0">
                <a:solidFill>
                  <a:schemeClr val="dk2"/>
                </a:solidFill>
                <a:latin typeface="Poppins"/>
                <a:ea typeface="Poppins"/>
                <a:cs typeface="Poppins"/>
              </a:rPr>
              <a:t>Designed By :</a:t>
            </a:r>
            <a:endParaRPr lang="en-US" sz="2800" b="1" dirty="0">
              <a:solidFill>
                <a:schemeClr val="dk2"/>
              </a:solidFill>
              <a:latin typeface="Poppins"/>
              <a:ea typeface="Poppins"/>
              <a:cs typeface="Poppins"/>
            </a:endParaRPr>
          </a:p>
        </p:txBody>
      </p:sp>
      <p:sp>
        <p:nvSpPr>
          <p:cNvPr id="5" name="TextBox 4">
            <a:extLst>
              <a:ext uri="{FF2B5EF4-FFF2-40B4-BE49-F238E27FC236}">
                <a16:creationId xmlns:a16="http://schemas.microsoft.com/office/drawing/2014/main" id="{372AB788-0590-43BF-9658-0E66823E94E2}"/>
              </a:ext>
            </a:extLst>
          </p:cNvPr>
          <p:cNvSpPr txBox="1"/>
          <p:nvPr/>
        </p:nvSpPr>
        <p:spPr>
          <a:xfrm>
            <a:off x="8110396" y="2215929"/>
            <a:ext cx="3388184" cy="1420325"/>
          </a:xfrm>
          <a:prstGeom prst="rect">
            <a:avLst/>
          </a:prstGeom>
          <a:noFill/>
        </p:spPr>
        <p:txBody>
          <a:bodyPr wrap="square" rtlCol="0">
            <a:spAutoFit/>
          </a:bodyPr>
          <a:lstStyle/>
          <a:p>
            <a:pPr>
              <a:lnSpc>
                <a:spcPct val="150000"/>
              </a:lnSpc>
            </a:pPr>
            <a:r>
              <a:rPr lang="en-US" sz="2000" b="1" dirty="0">
                <a:solidFill>
                  <a:schemeClr val="dk2"/>
                </a:solidFill>
                <a:latin typeface="Poppins"/>
                <a:ea typeface="Poppins"/>
                <a:cs typeface="Poppins"/>
                <a:sym typeface="Poppins"/>
              </a:rPr>
              <a:t>Name: </a:t>
            </a:r>
            <a:r>
              <a:rPr lang="en-US" sz="2000" b="1" dirty="0">
                <a:latin typeface="Poppins"/>
                <a:ea typeface="Poppins"/>
                <a:cs typeface="Poppins"/>
                <a:sym typeface="Poppins"/>
              </a:rPr>
              <a:t>Sudhamaya Sahoo</a:t>
            </a:r>
            <a:endParaRPr lang="en-US" sz="2000" b="1" dirty="0">
              <a:solidFill>
                <a:schemeClr val="tx1"/>
              </a:solidFill>
              <a:latin typeface="Poppins"/>
              <a:ea typeface="Poppins"/>
              <a:cs typeface="Poppins"/>
              <a:sym typeface="Poppins"/>
            </a:endParaRPr>
          </a:p>
          <a:p>
            <a:pPr>
              <a:lnSpc>
                <a:spcPct val="150000"/>
              </a:lnSpc>
            </a:pPr>
            <a:r>
              <a:rPr lang="en-US" sz="2000" b="1" dirty="0">
                <a:solidFill>
                  <a:schemeClr val="dk2"/>
                </a:solidFill>
                <a:latin typeface="Poppins"/>
                <a:ea typeface="Poppins"/>
                <a:cs typeface="Poppins"/>
                <a:sym typeface="Poppins"/>
              </a:rPr>
              <a:t>Regd. No </a:t>
            </a:r>
            <a:r>
              <a:rPr lang="en-US" sz="2000" b="1" dirty="0">
                <a:solidFill>
                  <a:schemeClr val="dk2"/>
                </a:solidFill>
                <a:latin typeface="Poppins"/>
                <a:ea typeface="Poppins"/>
                <a:cs typeface="Poppins"/>
              </a:rPr>
              <a:t>:</a:t>
            </a:r>
            <a:r>
              <a:rPr lang="en-US" dirty="0"/>
              <a:t> </a:t>
            </a:r>
            <a:r>
              <a:rPr lang="en-US" sz="2000" b="1" dirty="0">
                <a:solidFill>
                  <a:schemeClr val="tx1"/>
                </a:solidFill>
                <a:latin typeface="Poppins"/>
                <a:ea typeface="Poppins"/>
                <a:cs typeface="Poppins"/>
              </a:rPr>
              <a:t>1905106025</a:t>
            </a:r>
          </a:p>
          <a:p>
            <a:pPr>
              <a:lnSpc>
                <a:spcPct val="150000"/>
              </a:lnSpc>
            </a:pPr>
            <a:r>
              <a:rPr lang="en-US" sz="2000" b="1" dirty="0">
                <a:solidFill>
                  <a:schemeClr val="dk2"/>
                </a:solidFill>
                <a:latin typeface="Poppins"/>
                <a:ea typeface="Poppins"/>
                <a:cs typeface="Poppins"/>
              </a:rPr>
              <a:t>Semester:</a:t>
            </a:r>
            <a:r>
              <a:rPr lang="en-US" sz="2000" b="1" dirty="0">
                <a:solidFill>
                  <a:schemeClr val="tx1"/>
                </a:solidFill>
                <a:latin typeface="Poppins"/>
                <a:ea typeface="Poppins"/>
                <a:cs typeface="Poppins"/>
              </a:rPr>
              <a:t> 5</a:t>
            </a:r>
            <a:r>
              <a:rPr lang="en-US" sz="2000" b="1" baseline="30000" dirty="0">
                <a:latin typeface="Poppins"/>
                <a:ea typeface="Poppins"/>
                <a:cs typeface="Poppins"/>
              </a:rPr>
              <a:t>th</a:t>
            </a:r>
            <a:r>
              <a:rPr lang="en-US" sz="2000" b="1" dirty="0">
                <a:solidFill>
                  <a:schemeClr val="tx1"/>
                </a:solidFill>
                <a:latin typeface="Poppins"/>
                <a:ea typeface="Poppins"/>
                <a:cs typeface="Poppins"/>
              </a:rPr>
              <a:t>  Semester</a:t>
            </a:r>
          </a:p>
        </p:txBody>
      </p:sp>
      <p:sp>
        <p:nvSpPr>
          <p:cNvPr id="6" name="TextBox 5">
            <a:extLst>
              <a:ext uri="{FF2B5EF4-FFF2-40B4-BE49-F238E27FC236}">
                <a16:creationId xmlns:a16="http://schemas.microsoft.com/office/drawing/2014/main" id="{291A7EF8-4411-4B22-AB41-CF0DDB00A3D1}"/>
              </a:ext>
            </a:extLst>
          </p:cNvPr>
          <p:cNvSpPr txBox="1"/>
          <p:nvPr/>
        </p:nvSpPr>
        <p:spPr>
          <a:xfrm>
            <a:off x="2052560" y="4655447"/>
            <a:ext cx="8086877" cy="1015663"/>
          </a:xfrm>
          <a:prstGeom prst="rect">
            <a:avLst/>
          </a:prstGeom>
          <a:noFill/>
        </p:spPr>
        <p:txBody>
          <a:bodyPr wrap="square" rtlCol="0">
            <a:spAutoFit/>
          </a:bodyPr>
          <a:lstStyle/>
          <a:p>
            <a:pPr algn="ctr">
              <a:lnSpc>
                <a:spcPct val="150000"/>
              </a:lnSpc>
            </a:pPr>
            <a:r>
              <a:rPr lang="en-US" sz="2000" b="1" dirty="0">
                <a:solidFill>
                  <a:schemeClr val="dk2"/>
                </a:solidFill>
                <a:latin typeface="Poppins"/>
                <a:ea typeface="Poppins"/>
                <a:cs typeface="Poppins"/>
                <a:sym typeface="Poppins"/>
              </a:rPr>
              <a:t>College Of Engineering And Technology</a:t>
            </a:r>
          </a:p>
          <a:p>
            <a:pPr algn="ctr">
              <a:lnSpc>
                <a:spcPct val="150000"/>
              </a:lnSpc>
            </a:pPr>
            <a:r>
              <a:rPr lang="en-US" sz="2000" b="1" dirty="0">
                <a:solidFill>
                  <a:schemeClr val="dk2"/>
                </a:solidFill>
                <a:latin typeface="Poppins"/>
                <a:ea typeface="Poppins"/>
                <a:cs typeface="Poppins"/>
                <a:sym typeface="Poppins"/>
              </a:rPr>
              <a:t>Ghatikia,Bhubaneswar-751029</a:t>
            </a:r>
          </a:p>
        </p:txBody>
      </p:sp>
    </p:spTree>
    <p:extLst>
      <p:ext uri="{BB962C8B-B14F-4D97-AF65-F5344CB8AC3E}">
        <p14:creationId xmlns:p14="http://schemas.microsoft.com/office/powerpoint/2010/main" val="115140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1D1FC-75EA-4338-8F37-576D568469C7}"/>
              </a:ext>
            </a:extLst>
          </p:cNvPr>
          <p:cNvSpPr>
            <a:spLocks noGrp="1"/>
          </p:cNvSpPr>
          <p:nvPr>
            <p:ph idx="1"/>
          </p:nvPr>
        </p:nvSpPr>
        <p:spPr>
          <a:xfrm>
            <a:off x="0" y="639192"/>
            <a:ext cx="12191999" cy="6218808"/>
          </a:xfrm>
        </p:spPr>
        <p:txBody>
          <a:bodyPr>
            <a:noAutofit/>
          </a:bodyPr>
          <a:lstStyle/>
          <a:p>
            <a:pPr algn="just"/>
            <a:r>
              <a:rPr lang="en-US" sz="2400" b="1" dirty="0">
                <a:latin typeface="Times New Roman" panose="02020603050405020304" pitchFamily="18" charset="0"/>
              </a:rPr>
              <a:t>‘Online Learning Management System’</a:t>
            </a:r>
            <a:r>
              <a:rPr lang="en-US" sz="2400" dirty="0">
                <a:latin typeface="Times New Roman" panose="02020603050405020304" pitchFamily="18" charset="0"/>
              </a:rPr>
              <a:t> is a project which aims in developing a Online Application to maintain the works of a Department in the College Or in a teaching institute.</a:t>
            </a:r>
          </a:p>
          <a:p>
            <a:pPr algn="just"/>
            <a:r>
              <a:rPr lang="en-US" sz="2400" dirty="0">
                <a:latin typeface="Times New Roman" panose="02020603050405020304" pitchFamily="18" charset="0"/>
              </a:rPr>
              <a:t>This project has many features like students and teacher details, Add, Edit and Delete class records, Upload of notes and Uploading notifications etc. A student or a teacher can Register/login to his unique id after assigning a roll no. and Teacher Id by Admin. </a:t>
            </a:r>
          </a:p>
          <a:p>
            <a:pPr algn="just"/>
            <a:r>
              <a:rPr lang="en-US" sz="2400" dirty="0">
                <a:latin typeface="Times New Roman" panose="02020603050405020304" pitchFamily="18" charset="0"/>
              </a:rPr>
              <a:t>It also has a facility of admin login through which the admin can monitor the whole system. This System can be used to Add, Edit and Delete class records, Student or Teacher Data, see the ratings of teachers etc. The Admin after logging into his account can see how many students or teachers registered and how many notes uploaded with a well designed Dashboard. </a:t>
            </a:r>
          </a:p>
          <a:p>
            <a:pPr algn="just"/>
            <a:r>
              <a:rPr lang="en-US" sz="2400" dirty="0">
                <a:latin typeface="Times New Roman" panose="02020603050405020304" pitchFamily="18" charset="0"/>
              </a:rPr>
              <a:t>Overall this project of mine is being developed to help the departments of any Teaching institution to maintain the daily works in the best way possible and also reduce the human efforts. </a:t>
            </a:r>
          </a:p>
        </p:txBody>
      </p:sp>
      <p:sp>
        <p:nvSpPr>
          <p:cNvPr id="4" name="Google Shape;70;p15">
            <a:extLst>
              <a:ext uri="{FF2B5EF4-FFF2-40B4-BE49-F238E27FC236}">
                <a16:creationId xmlns:a16="http://schemas.microsoft.com/office/drawing/2014/main" id="{E43C0590-FF52-4971-93CA-73240E382FB8}"/>
              </a:ext>
            </a:extLst>
          </p:cNvPr>
          <p:cNvSpPr txBox="1">
            <a:spLocks/>
          </p:cNvSpPr>
          <p:nvPr/>
        </p:nvSpPr>
        <p:spPr>
          <a:xfrm>
            <a:off x="115409" y="45441"/>
            <a:ext cx="7033475" cy="558240"/>
          </a:xfrm>
          <a:prstGeom prst="rect">
            <a:avLst/>
          </a:prstGeom>
        </p:spPr>
        <p:txBody>
          <a:bodyPr spcFirstLastPara="1" vert="horz" wrap="square" lIns="0" tIns="0" rIns="0" bIns="0" rtlCol="0" anchor="b"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Bef>
                <a:spcPts val="0"/>
              </a:spcBef>
            </a:pPr>
            <a:r>
              <a:rPr lang="en-US" dirty="0"/>
              <a:t>  </a:t>
            </a:r>
            <a:r>
              <a:rPr lang="en-US" b="1" dirty="0"/>
              <a:t>Objective Of this project :-</a:t>
            </a:r>
          </a:p>
        </p:txBody>
      </p:sp>
    </p:spTree>
    <p:extLst>
      <p:ext uri="{BB962C8B-B14F-4D97-AF65-F5344CB8AC3E}">
        <p14:creationId xmlns:p14="http://schemas.microsoft.com/office/powerpoint/2010/main" val="349801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B38B-E600-4BC6-A334-3F9E57E6782E}"/>
              </a:ext>
            </a:extLst>
          </p:cNvPr>
          <p:cNvSpPr>
            <a:spLocks noGrp="1"/>
          </p:cNvSpPr>
          <p:nvPr>
            <p:ph type="title"/>
          </p:nvPr>
        </p:nvSpPr>
        <p:spPr>
          <a:xfrm>
            <a:off x="176154" y="152009"/>
            <a:ext cx="12015846" cy="686930"/>
          </a:xfrm>
        </p:spPr>
        <p:txBody>
          <a:bodyPr>
            <a:normAutofit fontScale="90000"/>
          </a:bodyPr>
          <a:lstStyle/>
          <a:p>
            <a:r>
              <a:rPr lang="en-US" sz="3600" b="1" dirty="0" err="1"/>
              <a:t>LITeRaTURE</a:t>
            </a:r>
            <a:r>
              <a:rPr lang="en-US" sz="3600" b="1" dirty="0"/>
              <a:t> SURVEY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495672-30FD-41BF-B2E2-6A99FB1C89C3}"/>
              </a:ext>
            </a:extLst>
          </p:cNvPr>
          <p:cNvSpPr>
            <a:spLocks noGrp="1"/>
          </p:cNvSpPr>
          <p:nvPr>
            <p:ph idx="1"/>
          </p:nvPr>
        </p:nvSpPr>
        <p:spPr>
          <a:xfrm>
            <a:off x="0" y="824533"/>
            <a:ext cx="12192000" cy="5974673"/>
          </a:xfrm>
        </p:spPr>
        <p:txBody>
          <a:bodyPr/>
          <a:lstStyle/>
          <a:p>
            <a:pPr lvl="1">
              <a:buFont typeface="Wingdings" panose="05000000000000000000" pitchFamily="2" charset="2"/>
              <a:buChar char="q"/>
            </a:pPr>
            <a:r>
              <a:rPr lang="en-US" sz="2000" dirty="0">
                <a:latin typeface="Times New Roman" panose="02020603050405020304" pitchFamily="18" charset="0"/>
              </a:rPr>
              <a:t>Literature survey is the most important step in software development process. Before developing the tool it is necessary to determine the time factor, economy and company strength. </a:t>
            </a:r>
          </a:p>
          <a:p>
            <a:pPr lvl="1">
              <a:buFont typeface="Wingdings" panose="05000000000000000000" pitchFamily="2" charset="2"/>
              <a:buChar char="q"/>
            </a:pPr>
            <a:r>
              <a:rPr lang="en-US" sz="2000" dirty="0">
                <a:latin typeface="Times New Roman" panose="02020603050405020304" pitchFamily="18" charset="0"/>
              </a:rPr>
              <a:t>Once the programmers start building the tool the programmers need lot of external support. This support can be obtained from senior programmers, from book or from websites. Before building the system the above consideration are taken into account for developing the proposed system.</a:t>
            </a:r>
          </a:p>
          <a:p>
            <a:pPr lvl="1">
              <a:buFont typeface="Wingdings" panose="05000000000000000000" pitchFamily="2" charset="2"/>
              <a:buChar char="q"/>
            </a:pPr>
            <a:r>
              <a:rPr lang="en-US" sz="2400" dirty="0">
                <a:latin typeface="Times New Roman" panose="02020603050405020304" pitchFamily="18" charset="0"/>
              </a:rPr>
              <a:t>I make this web based system by survey of these following literatures.</a:t>
            </a:r>
          </a:p>
          <a:p>
            <a:pPr marL="1143000" lvl="3">
              <a:spcBef>
                <a:spcPts val="1000"/>
              </a:spcBef>
            </a:pPr>
            <a:r>
              <a:rPr lang="en-US" sz="2400" dirty="0">
                <a:latin typeface="Times New Roman" panose="02020603050405020304" pitchFamily="18" charset="0"/>
              </a:rPr>
              <a:t>A Research Paper on </a:t>
            </a:r>
            <a:r>
              <a:rPr lang="en-US" sz="2400" b="1" dirty="0">
                <a:latin typeface="Times New Roman" panose="02020603050405020304" pitchFamily="18" charset="0"/>
              </a:rPr>
              <a:t>“Document-Oriented E-Learning Components”</a:t>
            </a:r>
          </a:p>
          <a:p>
            <a:pPr marL="1143000" lvl="3">
              <a:spcBef>
                <a:spcPts val="1000"/>
              </a:spcBef>
            </a:pPr>
            <a:r>
              <a:rPr lang="en-US" sz="2400" dirty="0">
                <a:latin typeface="Times New Roman" panose="02020603050405020304" pitchFamily="18" charset="0"/>
              </a:rPr>
              <a:t>A review paper on</a:t>
            </a:r>
            <a:r>
              <a:rPr lang="en-US" sz="2400" b="1" dirty="0">
                <a:latin typeface="Times New Roman" panose="02020603050405020304" pitchFamily="18" charset="0"/>
              </a:rPr>
              <a:t> “</a:t>
            </a:r>
            <a:r>
              <a:rPr lang="en-US" sz="2400" b="1" dirty="0" err="1">
                <a:latin typeface="Times New Roman" panose="02020603050405020304" pitchFamily="18" charset="0"/>
              </a:rPr>
              <a:t>e-Learning:technology</a:t>
            </a:r>
            <a:r>
              <a:rPr lang="en-US" sz="2400" b="1" dirty="0">
                <a:latin typeface="Times New Roman" panose="02020603050405020304" pitchFamily="18" charset="0"/>
              </a:rPr>
              <a:t> concepts”</a:t>
            </a:r>
          </a:p>
          <a:p>
            <a:pPr marL="1143000" lvl="3">
              <a:spcBef>
                <a:spcPts val="1000"/>
              </a:spcBef>
            </a:pPr>
            <a:r>
              <a:rPr lang="en-US" sz="2400" b="1" dirty="0">
                <a:latin typeface="Times New Roman" panose="02020603050405020304" pitchFamily="18" charset="0"/>
              </a:rPr>
              <a:t>“E-learning Advocate Project 2006/7 Integrating E-Learning into the English Curriculum at The University of Northampton.”</a:t>
            </a:r>
          </a:p>
          <a:p>
            <a:pPr marL="0" indent="0">
              <a:buNone/>
            </a:pPr>
            <a:endParaRPr lang="en-US" dirty="0"/>
          </a:p>
        </p:txBody>
      </p:sp>
    </p:spTree>
    <p:extLst>
      <p:ext uri="{BB962C8B-B14F-4D97-AF65-F5344CB8AC3E}">
        <p14:creationId xmlns:p14="http://schemas.microsoft.com/office/powerpoint/2010/main" val="236104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9B54-6EBC-4941-A899-73EAE63A6BFB}"/>
              </a:ext>
            </a:extLst>
          </p:cNvPr>
          <p:cNvSpPr>
            <a:spLocks noGrp="1"/>
          </p:cNvSpPr>
          <p:nvPr>
            <p:ph type="title"/>
          </p:nvPr>
        </p:nvSpPr>
        <p:spPr>
          <a:xfrm>
            <a:off x="486428" y="113263"/>
            <a:ext cx="5223542" cy="703134"/>
          </a:xfrm>
        </p:spPr>
        <p:txBody>
          <a:bodyPr/>
          <a:lstStyle/>
          <a:p>
            <a:r>
              <a:rPr lang="en-IN" b="1" dirty="0"/>
              <a:t>EXISTING SYSTEM :-</a:t>
            </a:r>
            <a:endParaRPr lang="en-US" b="1" dirty="0"/>
          </a:p>
        </p:txBody>
      </p:sp>
      <p:sp>
        <p:nvSpPr>
          <p:cNvPr id="3" name="Content Placeholder 2">
            <a:extLst>
              <a:ext uri="{FF2B5EF4-FFF2-40B4-BE49-F238E27FC236}">
                <a16:creationId xmlns:a16="http://schemas.microsoft.com/office/drawing/2014/main" id="{6E60A676-C596-4F72-B6C0-334884E513C9}"/>
              </a:ext>
            </a:extLst>
          </p:cNvPr>
          <p:cNvSpPr>
            <a:spLocks noGrp="1"/>
          </p:cNvSpPr>
          <p:nvPr>
            <p:ph idx="1"/>
          </p:nvPr>
        </p:nvSpPr>
        <p:spPr>
          <a:xfrm>
            <a:off x="274320" y="816397"/>
            <a:ext cx="11728290" cy="6041603"/>
          </a:xfrm>
        </p:spPr>
        <p:txBody>
          <a:bodyPr>
            <a:normAutofit/>
          </a:bodyPr>
          <a:lstStyle/>
          <a:p>
            <a:pPr>
              <a:lnSpc>
                <a:spcPct val="100000"/>
              </a:lnSpc>
            </a:pPr>
            <a:r>
              <a:rPr lang="en-US" sz="2200" b="1" dirty="0">
                <a:effectLst/>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In the existing system we have already seen there are lots of </a:t>
            </a:r>
            <a:r>
              <a:rPr lang="en-US" sz="2200" b="1" dirty="0">
                <a:latin typeface="Times New Roman" panose="02020603050405020304" pitchFamily="18" charset="0"/>
                <a:ea typeface="Calibri" panose="020F0502020204030204" pitchFamily="34" charset="0"/>
              </a:rPr>
              <a:t>Learning </a:t>
            </a:r>
            <a:r>
              <a:rPr lang="en-US" sz="2200" b="1" dirty="0" err="1">
                <a:latin typeface="Times New Roman" panose="02020603050405020304" pitchFamily="18" charset="0"/>
                <a:ea typeface="Calibri" panose="020F0502020204030204" pitchFamily="34" charset="0"/>
              </a:rPr>
              <a:t>Managemet</a:t>
            </a:r>
            <a:r>
              <a:rPr lang="en-US" sz="2200" b="1" dirty="0">
                <a:effectLst/>
                <a:latin typeface="Times New Roman" panose="02020603050405020304" pitchFamily="18" charset="0"/>
                <a:ea typeface="Calibri" panose="020F0502020204030204" pitchFamily="34" charset="0"/>
              </a:rPr>
              <a:t> </a:t>
            </a:r>
            <a:r>
              <a:rPr lang="en-US" sz="2200" b="1" dirty="0">
                <a:latin typeface="Times New Roman" panose="02020603050405020304" pitchFamily="18" charset="0"/>
                <a:ea typeface="Calibri" panose="020F0502020204030204" pitchFamily="34" charset="0"/>
              </a:rPr>
              <a:t>S</a:t>
            </a:r>
            <a:r>
              <a:rPr lang="en-US" sz="2200" b="1" dirty="0">
                <a:effectLst/>
                <a:latin typeface="Times New Roman" panose="02020603050405020304" pitchFamily="18" charset="0"/>
                <a:ea typeface="Calibri" panose="020F0502020204030204" pitchFamily="34" charset="0"/>
              </a:rPr>
              <a:t>ystems</a:t>
            </a:r>
            <a:r>
              <a:rPr lang="en-US" sz="2200" dirty="0">
                <a:effectLst/>
                <a:latin typeface="Times New Roman" panose="02020603050405020304" pitchFamily="18" charset="0"/>
                <a:ea typeface="Calibri" panose="020F0502020204030204" pitchFamily="34" charset="0"/>
              </a:rPr>
              <a:t>. Some institutions also maintain these systems by using social media applications like </a:t>
            </a:r>
            <a:r>
              <a:rPr lang="en-US" sz="2200" dirty="0" err="1">
                <a:effectLst/>
                <a:latin typeface="Times New Roman" panose="02020603050405020304" pitchFamily="18" charset="0"/>
                <a:ea typeface="Calibri" panose="020F0502020204030204" pitchFamily="34" charset="0"/>
              </a:rPr>
              <a:t>Whatsapp</a:t>
            </a:r>
            <a:r>
              <a:rPr lang="en-US" sz="2200" dirty="0">
                <a:effectLst/>
                <a:latin typeface="Times New Roman" panose="02020603050405020304" pitchFamily="18" charset="0"/>
                <a:ea typeface="Calibri" panose="020F0502020204030204" pitchFamily="34" charset="0"/>
              </a:rPr>
              <a:t> or Facebook.</a:t>
            </a:r>
          </a:p>
          <a:p>
            <a:r>
              <a:rPr lang="en-US" sz="2200" dirty="0">
                <a:effectLst/>
                <a:latin typeface="Times New Roman" panose="02020603050405020304" pitchFamily="18" charset="0"/>
                <a:ea typeface="Calibri" panose="020F0502020204030204" pitchFamily="34" charset="0"/>
              </a:rPr>
              <a:t>Also in the existing system we have seen some traditional system like classroom notes in physical mode, class schedules(Time-Tables) in physical mode, teachers and student data on a physical notebook record and sometimes notices and updates about classes or exams released through a physical copy mode.</a:t>
            </a:r>
            <a:endParaRPr lang="en-US" sz="2200" dirty="0">
              <a:latin typeface="Times New Roman" panose="02020603050405020304" pitchFamily="18" charset="0"/>
              <a:ea typeface="Calibri" panose="020F0502020204030204" pitchFamily="34" charset="0"/>
            </a:endParaRPr>
          </a:p>
          <a:p>
            <a:pPr marL="457200" algn="just">
              <a:lnSpc>
                <a:spcPct val="13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following are the drawbacks present in the existing system: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30000"/>
              </a:lnSpc>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With the traditional system both students and teachers face many issues to maintain those physical mode of records.</a:t>
            </a:r>
          </a:p>
          <a:p>
            <a:pPr marL="800100" lvl="1" indent="-342900" algn="just">
              <a:lnSpc>
                <a:spcPct val="130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these pandemic periods most of the colleges are closed for a long period of time. In this crucial time students could not able to get their class records, notes, updates and notices etc. at a single place.</a:t>
            </a:r>
          </a:p>
          <a:p>
            <a:pPr marL="800100" lvl="1" indent="-342900" algn="just">
              <a:lnSpc>
                <a:spcPct val="130000"/>
              </a:lnSpc>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Also we have seen some institutions who has maintaining these records online, they could not able to give all the data at one platform.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58006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DF45-F989-4CB0-829C-3057ACAD6530}"/>
              </a:ext>
            </a:extLst>
          </p:cNvPr>
          <p:cNvSpPr>
            <a:spLocks noGrp="1"/>
          </p:cNvSpPr>
          <p:nvPr>
            <p:ph type="title"/>
          </p:nvPr>
        </p:nvSpPr>
        <p:spPr>
          <a:xfrm>
            <a:off x="337169" y="332702"/>
            <a:ext cx="9603275" cy="784860"/>
          </a:xfrm>
        </p:spPr>
        <p:txBody>
          <a:bodyPr/>
          <a:lstStyle/>
          <a:p>
            <a:r>
              <a:rPr lang="en-IN" b="1" dirty="0"/>
              <a:t>Proposed System</a:t>
            </a:r>
            <a:r>
              <a:rPr lang="en-IN" dirty="0"/>
              <a:t> :-</a:t>
            </a:r>
            <a:endParaRPr lang="en-US" dirty="0"/>
          </a:p>
        </p:txBody>
      </p:sp>
      <p:sp>
        <p:nvSpPr>
          <p:cNvPr id="3" name="Content Placeholder 2">
            <a:extLst>
              <a:ext uri="{FF2B5EF4-FFF2-40B4-BE49-F238E27FC236}">
                <a16:creationId xmlns:a16="http://schemas.microsoft.com/office/drawing/2014/main" id="{914DE63C-17BC-4AD8-A42A-BBCBD44B61B2}"/>
              </a:ext>
            </a:extLst>
          </p:cNvPr>
          <p:cNvSpPr>
            <a:spLocks noGrp="1"/>
          </p:cNvSpPr>
          <p:nvPr>
            <p:ph idx="1"/>
          </p:nvPr>
        </p:nvSpPr>
        <p:spPr>
          <a:xfrm>
            <a:off x="337169" y="1019228"/>
            <a:ext cx="11517662" cy="5506069"/>
          </a:xfrm>
        </p:spPr>
        <p:txBody>
          <a:bodyPr>
            <a:normAutofit fontScale="92500"/>
          </a:bodyPr>
          <a:lstStyle/>
          <a:p>
            <a:pPr marL="457200" algn="just">
              <a:lnSpc>
                <a:spcPct val="130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My proposed system provides solution to existing system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30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my </a:t>
            </a:r>
            <a:r>
              <a:rPr lang="en-US" sz="2400" dirty="0">
                <a:latin typeface="Times New Roman" panose="02020603050405020304" pitchFamily="18" charset="0"/>
                <a:ea typeface="Calibri" panose="020F0502020204030204" pitchFamily="34" charset="0"/>
                <a:cs typeface="Times New Roman" panose="02020603050405020304" pitchFamily="18" charset="0"/>
              </a:rPr>
              <a:t>learning management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system a student can get all the data for any institution in one platform.</a:t>
            </a:r>
          </a:p>
          <a:p>
            <a:pPr marL="800100" lvl="1" indent="-342900" algn="just">
              <a:lnSpc>
                <a:spcPct val="130000"/>
              </a:lnSpc>
              <a:buFont typeface="+mj-lt"/>
              <a:buAutoNum type="arabicPeriod"/>
            </a:pPr>
            <a:r>
              <a:rPr lang="en-US" sz="2400" dirty="0">
                <a:latin typeface="Times New Roman" panose="02020603050405020304" pitchFamily="18" charset="0"/>
                <a:cs typeface="Times New Roman" panose="02020603050405020304" pitchFamily="18" charset="0"/>
              </a:rPr>
              <a:t>Also this system is proposed like there are no outsider student can enter to this system.</a:t>
            </a:r>
          </a:p>
          <a:p>
            <a:pPr marL="800100" lvl="1" indent="-342900" algn="just">
              <a:lnSpc>
                <a:spcPct val="130000"/>
              </a:lnSpc>
              <a:buFont typeface="+mj-lt"/>
              <a:buAutoNum type="arabicPeriod"/>
            </a:pPr>
            <a:r>
              <a:rPr lang="en-US" sz="2400" dirty="0">
                <a:latin typeface="Times New Roman" panose="02020603050405020304" pitchFamily="18" charset="0"/>
                <a:cs typeface="Times New Roman" panose="02020603050405020304" pitchFamily="18" charset="0"/>
              </a:rPr>
              <a:t>In this system admin of the institution is the key person who can give access to both students and teachers to enter the system.</a:t>
            </a:r>
          </a:p>
          <a:p>
            <a:pPr marL="800100" lvl="1" indent="-342900" algn="just">
              <a:lnSpc>
                <a:spcPct val="130000"/>
              </a:lnSpc>
              <a:buFont typeface="+mj-lt"/>
              <a:buAutoNum type="arabicPeriod"/>
            </a:pPr>
            <a:r>
              <a:rPr lang="en-US" sz="2400" dirty="0">
                <a:latin typeface="Times New Roman" panose="02020603050405020304" pitchFamily="18" charset="0"/>
                <a:cs typeface="Times New Roman" panose="02020603050405020304" pitchFamily="18" charset="0"/>
              </a:rPr>
              <a:t>Also admin can assign the subjects to the teacher and maintain the whole records of students and teachers.</a:t>
            </a:r>
          </a:p>
          <a:p>
            <a:pPr marL="800100" lvl="1" indent="-342900" algn="just">
              <a:lnSpc>
                <a:spcPct val="130000"/>
              </a:lnSpc>
              <a:buFont typeface="+mj-lt"/>
              <a:buAutoNum type="arabicPeriod"/>
            </a:pPr>
            <a:r>
              <a:rPr lang="en-US" sz="2400" dirty="0">
                <a:latin typeface="Times New Roman" panose="02020603050405020304" pitchFamily="18" charset="0"/>
                <a:cs typeface="Times New Roman" panose="02020603050405020304" pitchFamily="18" charset="0"/>
              </a:rPr>
              <a:t>After getting access, students can get all notes, class time tables, which subject has given to which teacher, all updates with a enhanced notification panel etc.</a:t>
            </a:r>
          </a:p>
          <a:p>
            <a:pPr marL="800100" lvl="1" indent="-342900" algn="just">
              <a:lnSpc>
                <a:spcPct val="130000"/>
              </a:lnSpc>
              <a:buFont typeface="+mj-lt"/>
              <a:buAutoNum type="arabicPeriod"/>
            </a:pPr>
            <a:r>
              <a:rPr lang="en-US" sz="2400" dirty="0">
                <a:latin typeface="Times New Roman" panose="02020603050405020304" pitchFamily="18" charset="0"/>
                <a:cs typeface="Times New Roman" panose="02020603050405020304" pitchFamily="18" charset="0"/>
              </a:rPr>
              <a:t> Also after getting access, teachers can upload notes and give any class or exam updates etc.</a:t>
            </a:r>
            <a:endParaRPr lang="en-US" dirty="0"/>
          </a:p>
        </p:txBody>
      </p:sp>
    </p:spTree>
    <p:extLst>
      <p:ext uri="{BB962C8B-B14F-4D97-AF65-F5344CB8AC3E}">
        <p14:creationId xmlns:p14="http://schemas.microsoft.com/office/powerpoint/2010/main" val="34568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121FA6-E64B-455C-8E9F-DC08D8ED6F58}"/>
              </a:ext>
            </a:extLst>
          </p:cNvPr>
          <p:cNvSpPr>
            <a:spLocks noGrp="1"/>
          </p:cNvSpPr>
          <p:nvPr>
            <p:ph type="title"/>
          </p:nvPr>
        </p:nvSpPr>
        <p:spPr>
          <a:xfrm>
            <a:off x="293339" y="248259"/>
            <a:ext cx="9603275" cy="635661"/>
          </a:xfrm>
        </p:spPr>
        <p:txBody>
          <a:bodyPr/>
          <a:lstStyle/>
          <a:p>
            <a:r>
              <a:rPr lang="en-IN" b="1" dirty="0"/>
              <a:t>Project Functionalities :-</a:t>
            </a:r>
            <a:endParaRPr lang="en-US" b="1" dirty="0"/>
          </a:p>
        </p:txBody>
      </p:sp>
      <p:sp>
        <p:nvSpPr>
          <p:cNvPr id="6" name="Content Placeholder 5">
            <a:extLst>
              <a:ext uri="{FF2B5EF4-FFF2-40B4-BE49-F238E27FC236}">
                <a16:creationId xmlns:a16="http://schemas.microsoft.com/office/drawing/2014/main" id="{EF2B4320-FE73-42A5-BFAB-E4BDDB79D369}"/>
              </a:ext>
            </a:extLst>
          </p:cNvPr>
          <p:cNvSpPr>
            <a:spLocks noGrp="1"/>
          </p:cNvSpPr>
          <p:nvPr>
            <p:ph idx="1"/>
          </p:nvPr>
        </p:nvSpPr>
        <p:spPr>
          <a:xfrm>
            <a:off x="-1008" y="962347"/>
            <a:ext cx="4296415" cy="5614534"/>
          </a:xfrm>
        </p:spPr>
        <p:txBody>
          <a:bodyPr>
            <a:normAutofit/>
          </a:bodyPr>
          <a:lstStyle/>
          <a:p>
            <a:r>
              <a:rPr lang="en-IN" sz="2400" b="1" dirty="0"/>
              <a:t>For Admin </a:t>
            </a:r>
            <a:r>
              <a:rPr lang="en-IN" sz="2400" b="1" dirty="0">
                <a:sym typeface="Wingdings" panose="05000000000000000000" pitchFamily="2" charset="2"/>
              </a:rPr>
              <a:t></a:t>
            </a:r>
            <a:endParaRPr lang="en-IN" sz="2400" dirty="0">
              <a:sym typeface="Wingdings" panose="05000000000000000000" pitchFamily="2" charset="2"/>
            </a:endParaRPr>
          </a:p>
          <a:p>
            <a:pPr lvl="1"/>
            <a:r>
              <a:rPr lang="en-IN" sz="2400" dirty="0">
                <a:sym typeface="Wingdings" panose="05000000000000000000" pitchFamily="2" charset="2"/>
              </a:rPr>
              <a:t>Dashboard</a:t>
            </a:r>
          </a:p>
          <a:p>
            <a:pPr lvl="1"/>
            <a:r>
              <a:rPr lang="en-IN" sz="2400" dirty="0">
                <a:sym typeface="Wingdings" panose="05000000000000000000" pitchFamily="2" charset="2"/>
              </a:rPr>
              <a:t>View/ Add Classes</a:t>
            </a:r>
          </a:p>
          <a:p>
            <a:pPr lvl="1"/>
            <a:r>
              <a:rPr lang="en-IN" sz="2400" dirty="0">
                <a:sym typeface="Wingdings" panose="05000000000000000000" pitchFamily="2" charset="2"/>
              </a:rPr>
              <a:t>Add subjects acc. To classes</a:t>
            </a:r>
          </a:p>
          <a:p>
            <a:pPr lvl="1"/>
            <a:r>
              <a:rPr lang="en-IN" sz="2400" dirty="0">
                <a:sym typeface="Wingdings" panose="05000000000000000000" pitchFamily="2" charset="2"/>
              </a:rPr>
              <a:t>Add/ Edit Lecturers details</a:t>
            </a:r>
          </a:p>
          <a:p>
            <a:pPr lvl="1"/>
            <a:r>
              <a:rPr lang="en-IN" sz="2400" dirty="0">
                <a:sym typeface="Wingdings" panose="05000000000000000000" pitchFamily="2" charset="2"/>
              </a:rPr>
              <a:t>Assign subjects to lecture</a:t>
            </a:r>
          </a:p>
          <a:p>
            <a:pPr lvl="1"/>
            <a:r>
              <a:rPr lang="en-IN" sz="2400" dirty="0">
                <a:sym typeface="Wingdings" panose="05000000000000000000" pitchFamily="2" charset="2"/>
              </a:rPr>
              <a:t> Add/ Edit Students details</a:t>
            </a:r>
          </a:p>
          <a:p>
            <a:pPr lvl="1"/>
            <a:r>
              <a:rPr lang="en-IN" sz="2400" dirty="0">
                <a:sym typeface="Wingdings" panose="05000000000000000000" pitchFamily="2" charset="2"/>
              </a:rPr>
              <a:t>View the evaluations</a:t>
            </a:r>
          </a:p>
          <a:p>
            <a:pPr lvl="1"/>
            <a:r>
              <a:rPr lang="en-IN" sz="2400" dirty="0">
                <a:sym typeface="Wingdings" panose="05000000000000000000" pitchFamily="2" charset="2"/>
              </a:rPr>
              <a:t>View all users</a:t>
            </a:r>
          </a:p>
          <a:p>
            <a:pPr lvl="1"/>
            <a:r>
              <a:rPr lang="en-IN" sz="2400" dirty="0">
                <a:sym typeface="Wingdings" panose="05000000000000000000" pitchFamily="2" charset="2"/>
              </a:rPr>
              <a:t>Change Password</a:t>
            </a:r>
          </a:p>
          <a:p>
            <a:pPr lvl="1"/>
            <a:r>
              <a:rPr lang="en-IN" sz="2400" dirty="0">
                <a:sym typeface="Wingdings" panose="05000000000000000000" pitchFamily="2" charset="2"/>
              </a:rPr>
              <a:t>Log Out</a:t>
            </a:r>
            <a:endParaRPr lang="en-US" sz="2400" dirty="0"/>
          </a:p>
        </p:txBody>
      </p:sp>
      <p:sp>
        <p:nvSpPr>
          <p:cNvPr id="4" name="Content Placeholder 5">
            <a:extLst>
              <a:ext uri="{FF2B5EF4-FFF2-40B4-BE49-F238E27FC236}">
                <a16:creationId xmlns:a16="http://schemas.microsoft.com/office/drawing/2014/main" id="{500158A7-D839-4859-A9A7-B276AA536898}"/>
              </a:ext>
            </a:extLst>
          </p:cNvPr>
          <p:cNvSpPr txBox="1">
            <a:spLocks/>
          </p:cNvSpPr>
          <p:nvPr/>
        </p:nvSpPr>
        <p:spPr>
          <a:xfrm>
            <a:off x="4295407" y="962347"/>
            <a:ext cx="4530383" cy="56145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t>For Teachers </a:t>
            </a:r>
            <a:r>
              <a:rPr lang="en-IN" sz="2400" b="1" dirty="0">
                <a:sym typeface="Wingdings" panose="05000000000000000000" pitchFamily="2" charset="2"/>
              </a:rPr>
              <a:t></a:t>
            </a:r>
          </a:p>
          <a:p>
            <a:pPr lvl="1"/>
            <a:r>
              <a:rPr lang="en-IN" sz="2400" dirty="0">
                <a:sym typeface="Wingdings" panose="05000000000000000000" pitchFamily="2" charset="2"/>
              </a:rPr>
              <a:t>Register</a:t>
            </a:r>
          </a:p>
          <a:p>
            <a:pPr lvl="1"/>
            <a:r>
              <a:rPr lang="en-IN" sz="2400" dirty="0" err="1">
                <a:sym typeface="Wingdings" panose="05000000000000000000" pitchFamily="2" charset="2"/>
              </a:rPr>
              <a:t>LogIn</a:t>
            </a:r>
            <a:endParaRPr lang="en-IN" sz="2400" dirty="0">
              <a:sym typeface="Wingdings" panose="05000000000000000000" pitchFamily="2" charset="2"/>
            </a:endParaRPr>
          </a:p>
          <a:p>
            <a:pPr lvl="1"/>
            <a:r>
              <a:rPr lang="en-IN" sz="2400" dirty="0">
                <a:sym typeface="Wingdings" panose="05000000000000000000" pitchFamily="2" charset="2"/>
              </a:rPr>
              <a:t>View Profile</a:t>
            </a:r>
          </a:p>
          <a:p>
            <a:pPr lvl="1"/>
            <a:r>
              <a:rPr lang="en-IN" sz="2400" dirty="0">
                <a:sym typeface="Wingdings" panose="05000000000000000000" pitchFamily="2" charset="2"/>
              </a:rPr>
              <a:t>View Notifications</a:t>
            </a:r>
          </a:p>
          <a:p>
            <a:pPr lvl="1"/>
            <a:r>
              <a:rPr lang="en-IN" sz="2400" dirty="0">
                <a:sym typeface="Wingdings" panose="05000000000000000000" pitchFamily="2" charset="2"/>
              </a:rPr>
              <a:t>Add Categories</a:t>
            </a:r>
          </a:p>
          <a:p>
            <a:pPr lvl="1"/>
            <a:r>
              <a:rPr lang="en-IN" sz="2400" dirty="0">
                <a:sym typeface="Wingdings" panose="05000000000000000000" pitchFamily="2" charset="2"/>
              </a:rPr>
              <a:t>Upload/ Delete Documents</a:t>
            </a:r>
          </a:p>
          <a:p>
            <a:pPr lvl="1"/>
            <a:r>
              <a:rPr lang="en-IN" sz="2400" dirty="0">
                <a:sym typeface="Wingdings" panose="05000000000000000000" pitchFamily="2" charset="2"/>
              </a:rPr>
              <a:t>Add/ Delete Announcements</a:t>
            </a:r>
          </a:p>
          <a:p>
            <a:pPr lvl="1"/>
            <a:r>
              <a:rPr lang="en-IN" sz="2400" dirty="0">
                <a:sym typeface="Wingdings" panose="05000000000000000000" pitchFamily="2" charset="2"/>
              </a:rPr>
              <a:t>Change Password</a:t>
            </a:r>
          </a:p>
          <a:p>
            <a:pPr lvl="1"/>
            <a:r>
              <a:rPr lang="en-IN" sz="2400" dirty="0">
                <a:sym typeface="Wingdings" panose="05000000000000000000" pitchFamily="2" charset="2"/>
              </a:rPr>
              <a:t>Log Out</a:t>
            </a:r>
            <a:endParaRPr lang="en-US" sz="2400" dirty="0"/>
          </a:p>
        </p:txBody>
      </p:sp>
      <p:sp>
        <p:nvSpPr>
          <p:cNvPr id="8" name="Content Placeholder 5">
            <a:extLst>
              <a:ext uri="{FF2B5EF4-FFF2-40B4-BE49-F238E27FC236}">
                <a16:creationId xmlns:a16="http://schemas.microsoft.com/office/drawing/2014/main" id="{0870B51E-0090-4AAA-B2BA-9282EB0BA852}"/>
              </a:ext>
            </a:extLst>
          </p:cNvPr>
          <p:cNvSpPr txBox="1">
            <a:spLocks/>
          </p:cNvSpPr>
          <p:nvPr/>
        </p:nvSpPr>
        <p:spPr>
          <a:xfrm>
            <a:off x="8825790" y="1030262"/>
            <a:ext cx="3274475" cy="561453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t>For Teachers </a:t>
            </a:r>
            <a:r>
              <a:rPr lang="en-IN" sz="2400" b="1" dirty="0">
                <a:sym typeface="Wingdings" panose="05000000000000000000" pitchFamily="2" charset="2"/>
              </a:rPr>
              <a:t></a:t>
            </a:r>
          </a:p>
          <a:p>
            <a:pPr lvl="1"/>
            <a:r>
              <a:rPr lang="en-IN" sz="2400" dirty="0">
                <a:sym typeface="Wingdings" panose="05000000000000000000" pitchFamily="2" charset="2"/>
              </a:rPr>
              <a:t>Register</a:t>
            </a:r>
          </a:p>
          <a:p>
            <a:pPr lvl="1"/>
            <a:r>
              <a:rPr lang="en-IN" sz="2400" dirty="0" err="1">
                <a:sym typeface="Wingdings" panose="05000000000000000000" pitchFamily="2" charset="2"/>
              </a:rPr>
              <a:t>LogIn</a:t>
            </a:r>
            <a:endParaRPr lang="en-IN" sz="2400" dirty="0">
              <a:sym typeface="Wingdings" panose="05000000000000000000" pitchFamily="2" charset="2"/>
            </a:endParaRPr>
          </a:p>
          <a:p>
            <a:pPr lvl="1"/>
            <a:r>
              <a:rPr lang="en-IN" sz="2400" dirty="0">
                <a:sym typeface="Wingdings" panose="05000000000000000000" pitchFamily="2" charset="2"/>
              </a:rPr>
              <a:t>View Profile</a:t>
            </a:r>
          </a:p>
          <a:p>
            <a:pPr lvl="1"/>
            <a:r>
              <a:rPr lang="en-IN" sz="2400" dirty="0">
                <a:sym typeface="Wingdings" panose="05000000000000000000" pitchFamily="2" charset="2"/>
              </a:rPr>
              <a:t>View Notifications</a:t>
            </a:r>
          </a:p>
          <a:p>
            <a:pPr lvl="1"/>
            <a:r>
              <a:rPr lang="en-IN" sz="2400" dirty="0">
                <a:sym typeface="Wingdings" panose="05000000000000000000" pitchFamily="2" charset="2"/>
              </a:rPr>
              <a:t>View Materials</a:t>
            </a:r>
          </a:p>
          <a:p>
            <a:pPr lvl="1"/>
            <a:r>
              <a:rPr lang="en-IN" sz="2400" dirty="0">
                <a:sym typeface="Wingdings" panose="05000000000000000000" pitchFamily="2" charset="2"/>
              </a:rPr>
              <a:t>Submit </a:t>
            </a:r>
            <a:r>
              <a:rPr lang="en-IN" sz="2400" dirty="0" err="1">
                <a:sym typeface="Wingdings" panose="05000000000000000000" pitchFamily="2" charset="2"/>
              </a:rPr>
              <a:t>Quries</a:t>
            </a:r>
            <a:endParaRPr lang="en-IN" sz="2400" dirty="0">
              <a:sym typeface="Wingdings" panose="05000000000000000000" pitchFamily="2" charset="2"/>
            </a:endParaRPr>
          </a:p>
          <a:p>
            <a:pPr lvl="1"/>
            <a:r>
              <a:rPr lang="en-IN" sz="2400" dirty="0">
                <a:sym typeface="Wingdings" panose="05000000000000000000" pitchFamily="2" charset="2"/>
              </a:rPr>
              <a:t>Submit Evaluations</a:t>
            </a:r>
          </a:p>
          <a:p>
            <a:pPr lvl="1"/>
            <a:r>
              <a:rPr lang="en-IN" sz="2400" dirty="0">
                <a:sym typeface="Wingdings" panose="05000000000000000000" pitchFamily="2" charset="2"/>
              </a:rPr>
              <a:t>Change Password</a:t>
            </a:r>
          </a:p>
          <a:p>
            <a:pPr lvl="1"/>
            <a:r>
              <a:rPr lang="en-IN" sz="2400" dirty="0">
                <a:sym typeface="Wingdings" panose="05000000000000000000" pitchFamily="2" charset="2"/>
              </a:rPr>
              <a:t>Log Out</a:t>
            </a:r>
            <a:endParaRPr lang="en-US" sz="2400" dirty="0"/>
          </a:p>
        </p:txBody>
      </p:sp>
    </p:spTree>
    <p:extLst>
      <p:ext uri="{BB962C8B-B14F-4D97-AF65-F5344CB8AC3E}">
        <p14:creationId xmlns:p14="http://schemas.microsoft.com/office/powerpoint/2010/main" val="38107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0E54-A714-438B-BA91-32525B2ABD6E}"/>
              </a:ext>
            </a:extLst>
          </p:cNvPr>
          <p:cNvSpPr>
            <a:spLocks noGrp="1"/>
          </p:cNvSpPr>
          <p:nvPr>
            <p:ph type="title"/>
          </p:nvPr>
        </p:nvSpPr>
        <p:spPr>
          <a:xfrm>
            <a:off x="504337" y="296759"/>
            <a:ext cx="9605635" cy="642911"/>
          </a:xfrm>
        </p:spPr>
        <p:txBody>
          <a:bodyPr/>
          <a:lstStyle/>
          <a:p>
            <a:r>
              <a:rPr lang="en-IN" b="1" dirty="0"/>
              <a:t>System requirement </a:t>
            </a:r>
            <a:r>
              <a:rPr lang="en-IN" dirty="0"/>
              <a:t>:-</a:t>
            </a:r>
            <a:endParaRPr lang="en-US" dirty="0"/>
          </a:p>
        </p:txBody>
      </p:sp>
      <p:sp>
        <p:nvSpPr>
          <p:cNvPr id="3" name="Content Placeholder 2">
            <a:extLst>
              <a:ext uri="{FF2B5EF4-FFF2-40B4-BE49-F238E27FC236}">
                <a16:creationId xmlns:a16="http://schemas.microsoft.com/office/drawing/2014/main" id="{1A740F7D-C8A0-4D18-88D6-C8562058C6FF}"/>
              </a:ext>
            </a:extLst>
          </p:cNvPr>
          <p:cNvSpPr>
            <a:spLocks noGrp="1"/>
          </p:cNvSpPr>
          <p:nvPr>
            <p:ph sz="half" idx="1"/>
          </p:nvPr>
        </p:nvSpPr>
        <p:spPr>
          <a:xfrm>
            <a:off x="504337" y="1008976"/>
            <a:ext cx="5591663" cy="4840047"/>
          </a:xfrm>
        </p:spPr>
        <p:txBody>
          <a:bodyPr>
            <a:normAutofit lnSpcReduction="10000"/>
          </a:bodyPr>
          <a:lstStyle/>
          <a:p>
            <a:r>
              <a:rPr lang="en-IN" sz="3600" dirty="0"/>
              <a:t>Software Requirements –</a:t>
            </a:r>
          </a:p>
          <a:p>
            <a:pPr lvl="1"/>
            <a:r>
              <a:rPr lang="en-IN" sz="3200" dirty="0"/>
              <a:t>Frontend</a:t>
            </a:r>
          </a:p>
          <a:p>
            <a:pPr lvl="2"/>
            <a:r>
              <a:rPr lang="en-IN" sz="2400" dirty="0"/>
              <a:t>HTML 5</a:t>
            </a:r>
          </a:p>
          <a:p>
            <a:pPr lvl="2"/>
            <a:r>
              <a:rPr lang="en-IN" sz="2400" dirty="0"/>
              <a:t>CSS 3</a:t>
            </a:r>
          </a:p>
          <a:p>
            <a:pPr lvl="2"/>
            <a:r>
              <a:rPr lang="en-IN" sz="2400" dirty="0"/>
              <a:t>Java Script</a:t>
            </a:r>
            <a:endParaRPr lang="en-IN" sz="2800" dirty="0"/>
          </a:p>
          <a:p>
            <a:pPr lvl="1"/>
            <a:r>
              <a:rPr lang="en-US" sz="3200" dirty="0"/>
              <a:t>Backend</a:t>
            </a:r>
          </a:p>
          <a:p>
            <a:pPr lvl="2"/>
            <a:r>
              <a:rPr lang="en-US" sz="2400" dirty="0"/>
              <a:t> JSP (JAVA server page)</a:t>
            </a:r>
          </a:p>
          <a:p>
            <a:pPr lvl="2"/>
            <a:r>
              <a:rPr lang="en-US" sz="2400" dirty="0"/>
              <a:t>Servlet</a:t>
            </a:r>
          </a:p>
          <a:p>
            <a:pPr lvl="2"/>
            <a:r>
              <a:rPr lang="en-US" sz="2400" dirty="0"/>
              <a:t>MySQL (5.7)</a:t>
            </a:r>
            <a:endParaRPr lang="en-IN" sz="2400" dirty="0"/>
          </a:p>
        </p:txBody>
      </p:sp>
      <p:sp>
        <p:nvSpPr>
          <p:cNvPr id="4" name="Content Placeholder 3">
            <a:extLst>
              <a:ext uri="{FF2B5EF4-FFF2-40B4-BE49-F238E27FC236}">
                <a16:creationId xmlns:a16="http://schemas.microsoft.com/office/drawing/2014/main" id="{FE6122FA-E4C1-4973-B405-5DC2FC87F257}"/>
              </a:ext>
            </a:extLst>
          </p:cNvPr>
          <p:cNvSpPr>
            <a:spLocks noGrp="1"/>
          </p:cNvSpPr>
          <p:nvPr>
            <p:ph sz="half" idx="2"/>
          </p:nvPr>
        </p:nvSpPr>
        <p:spPr>
          <a:xfrm>
            <a:off x="6096000" y="1147587"/>
            <a:ext cx="4962923" cy="4840046"/>
          </a:xfrm>
        </p:spPr>
        <p:txBody>
          <a:bodyPr>
            <a:normAutofit lnSpcReduction="10000"/>
          </a:bodyPr>
          <a:lstStyle/>
          <a:p>
            <a:endParaRPr lang="en-IN" sz="2800" dirty="0"/>
          </a:p>
          <a:p>
            <a:r>
              <a:rPr lang="en-IN" sz="3200" dirty="0"/>
              <a:t>System Requirements –</a:t>
            </a:r>
          </a:p>
          <a:p>
            <a:pPr lvl="1"/>
            <a:r>
              <a:rPr lang="en-IN" sz="2000" dirty="0"/>
              <a:t>i3 Processor or similar to this Processor</a:t>
            </a:r>
          </a:p>
          <a:p>
            <a:pPr lvl="1"/>
            <a:r>
              <a:rPr lang="en-IN" sz="2000" dirty="0"/>
              <a:t>Any OS with a Supported Web Browser</a:t>
            </a:r>
          </a:p>
          <a:p>
            <a:pPr lvl="1"/>
            <a:r>
              <a:rPr lang="en-IN" sz="2000" dirty="0"/>
              <a:t>IDE</a:t>
            </a:r>
          </a:p>
          <a:p>
            <a:pPr lvl="2"/>
            <a:r>
              <a:rPr lang="en-IN" sz="1800" dirty="0"/>
              <a:t>Eclipse</a:t>
            </a:r>
            <a:endParaRPr lang="en-US" sz="1800" dirty="0"/>
          </a:p>
        </p:txBody>
      </p:sp>
    </p:spTree>
    <p:extLst>
      <p:ext uri="{BB962C8B-B14F-4D97-AF65-F5344CB8AC3E}">
        <p14:creationId xmlns:p14="http://schemas.microsoft.com/office/powerpoint/2010/main" val="348500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CBCC71-38BB-484D-8AEF-28A7710F1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4D45B1-D30B-4E50-973D-4B89CC434AEF}"/>
              </a:ext>
            </a:extLst>
          </p:cNvPr>
          <p:cNvSpPr>
            <a:spLocks noGrp="1"/>
          </p:cNvSpPr>
          <p:nvPr>
            <p:ph type="title"/>
          </p:nvPr>
        </p:nvSpPr>
        <p:spPr>
          <a:xfrm>
            <a:off x="0" y="79899"/>
            <a:ext cx="9605635" cy="301841"/>
          </a:xfrm>
        </p:spPr>
        <p:txBody>
          <a:bodyPr>
            <a:normAutofit fontScale="90000"/>
          </a:bodyPr>
          <a:lstStyle/>
          <a:p>
            <a:r>
              <a:rPr lang="en-IN" b="1" dirty="0"/>
              <a:t>USE CASE DIAGRAM :-</a:t>
            </a:r>
            <a:endParaRPr lang="en-US" b="1" dirty="0"/>
          </a:p>
        </p:txBody>
      </p:sp>
    </p:spTree>
    <p:extLst>
      <p:ext uri="{BB962C8B-B14F-4D97-AF65-F5344CB8AC3E}">
        <p14:creationId xmlns:p14="http://schemas.microsoft.com/office/powerpoint/2010/main" val="2655821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2300</TotalTime>
  <Words>876</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Poppins</vt:lpstr>
      <vt:lpstr>Times New Roman</vt:lpstr>
      <vt:lpstr>Wingdings</vt:lpstr>
      <vt:lpstr>Gallery</vt:lpstr>
      <vt:lpstr> Online Learning Management System   </vt:lpstr>
      <vt:lpstr>Online Learning management system</vt:lpstr>
      <vt:lpstr>PowerPoint Presentation</vt:lpstr>
      <vt:lpstr>LITeRaTURE SURVEY :- </vt:lpstr>
      <vt:lpstr>EXISTING SYSTEM :-</vt:lpstr>
      <vt:lpstr>Proposed System :-</vt:lpstr>
      <vt:lpstr>Project Functionalities :-</vt:lpstr>
      <vt:lpstr>System requirement :-</vt:lpstr>
      <vt:lpstr>USE CASE DIAGRAM :-</vt:lpstr>
      <vt:lpstr>Activity Flow Diagram :-</vt:lpstr>
      <vt:lpstr> </vt:lpstr>
      <vt:lpstr> </vt:lpstr>
      <vt:lpstr>Database Design :-</vt:lpstr>
      <vt:lpstr>Home Page / Welcome Page -</vt:lpstr>
      <vt:lpstr>Signup and Login page -</vt:lpstr>
      <vt:lpstr>Admin Dashboard Page -</vt:lpstr>
      <vt:lpstr>PowerPoint Presentation</vt:lpstr>
      <vt:lpstr>Database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TECHNICIAN (A Online System For Service Of Electronic Devices)</dc:title>
  <dc:creator>Sudhamaya Sahoo</dc:creator>
  <cp:lastModifiedBy>Sudhamaya Sahoo</cp:lastModifiedBy>
  <cp:revision>87</cp:revision>
  <dcterms:created xsi:type="dcterms:W3CDTF">2021-01-06T04:51:59Z</dcterms:created>
  <dcterms:modified xsi:type="dcterms:W3CDTF">2021-12-01T17:58:24Z</dcterms:modified>
</cp:coreProperties>
</file>