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3"/>
    <p:sldMasterId id="2147483793" r:id="rId4"/>
  </p:sldMasterIdLst>
  <p:notesMasterIdLst>
    <p:notesMasterId r:id="rId14"/>
  </p:notes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안형근" initials="안형근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BCD"/>
    <a:srgbClr val="196825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1602" autoAdjust="0"/>
  </p:normalViewPr>
  <p:slideViewPr>
    <p:cSldViewPr>
      <p:cViewPr>
        <p:scale>
          <a:sx n="75" d="100"/>
          <a:sy n="75" d="100"/>
        </p:scale>
        <p:origin x="274" y="82"/>
      </p:cViewPr>
      <p:guideLst>
        <p:guide orient="horz" pos="2155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13" cy="360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5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4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8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9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4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3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4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9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3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20D05-DD72-4191-9DE4-973C6B36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3BEED-B5EE-4CE5-9779-4A46FC0A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6EEE5-9FAD-4986-8817-4EBA8703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87B4D-FB44-4D24-B871-8A429E42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1DFBE-28BB-454D-B502-217827A7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B939C-891E-4636-A7DA-3A5760E2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B2A3D-B9CB-43E7-9B9C-98F5609C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8EE4-544B-46F6-A64E-10036C4E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79566-436E-4AA5-84DE-0CAC457D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188D1-5254-4686-BF39-65E46512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44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63129-B425-4628-B413-656607A3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23C91-5573-489A-8AF5-39A67FDBD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F2E26-DD03-432D-ACA1-9D978EF1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E8541-A55F-48BC-B029-AF276835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C5C8-6FD1-44CB-A91E-61FEF49C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77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60" y="1600187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195" y="1600187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7997" y="3984188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632" y="3984188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568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bifarm"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FBC0EA-F75E-4D0D-8705-400B6F989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DC4B32-307D-4E34-815F-8B1B39DE99DD}"/>
              </a:ext>
            </a:extLst>
          </p:cNvPr>
          <p:cNvSpPr/>
          <p:nvPr userDrawn="1"/>
        </p:nvSpPr>
        <p:spPr>
          <a:xfrm>
            <a:off x="8472064" y="0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B6D724-F22C-4284-A61C-5471F824D6D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A76051-711B-4EFA-A1C5-E2781BAD2791}"/>
              </a:ext>
            </a:extLst>
          </p:cNvPr>
          <p:cNvCxnSpPr>
            <a:cxnSpLocks/>
          </p:cNvCxnSpPr>
          <p:nvPr userDrawn="1"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BC229C-815E-4F78-8756-AE7E095E414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5152" y="1664363"/>
            <a:ext cx="7883840" cy="4225556"/>
            <a:chOff x="223852" y="1628350"/>
            <a:chExt cx="7938870" cy="42270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175952F-9FF6-4906-B041-0A8AB319C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341"/>
            <a:stretch/>
          </p:blipFill>
          <p:spPr>
            <a:xfrm>
              <a:off x="223852" y="1628350"/>
              <a:ext cx="7938870" cy="422709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DAD6BA-B05F-417D-A5CF-C4D43CF0BE74}"/>
                </a:ext>
              </a:extLst>
            </p:cNvPr>
            <p:cNvSpPr/>
            <p:nvPr/>
          </p:nvSpPr>
          <p:spPr>
            <a:xfrm>
              <a:off x="404086" y="1664363"/>
              <a:ext cx="685314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50" dirty="0">
                  <a:solidFill>
                    <a:schemeClr val="tx1"/>
                  </a:solidFill>
                </a:rPr>
                <a:t>UbiFarm</a:t>
              </a:r>
              <a:endParaRPr lang="ko-KR" altLang="en-US" sz="5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B7D297-2D7A-4A80-9458-649E2431FC8A}"/>
                </a:ext>
              </a:extLst>
            </p:cNvPr>
            <p:cNvSpPr/>
            <p:nvPr/>
          </p:nvSpPr>
          <p:spPr>
            <a:xfrm>
              <a:off x="6491349" y="1844428"/>
              <a:ext cx="1476533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FE6B0-1B01-48B0-8199-E1A0A02F9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577" r="10973" b="-1940"/>
            <a:stretch/>
          </p:blipFill>
          <p:spPr>
            <a:xfrm>
              <a:off x="6887492" y="1814400"/>
              <a:ext cx="1129572" cy="1800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DFDE97C-C3EF-44E9-BB69-174289BD1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9357"/>
            <a:stretch/>
          </p:blipFill>
          <p:spPr>
            <a:xfrm>
              <a:off x="5901144" y="1814400"/>
              <a:ext cx="1130400" cy="18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2B56A0D-3615-4044-8709-44ACCFAF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8" y="1635549"/>
              <a:ext cx="163210" cy="1632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473CD5-5F27-4588-8F9E-1A9B1862BF5A}"/>
                </a:ext>
              </a:extLst>
            </p:cNvPr>
            <p:cNvSpPr txBox="1"/>
            <p:nvPr/>
          </p:nvSpPr>
          <p:spPr>
            <a:xfrm>
              <a:off x="945347" y="1825200"/>
              <a:ext cx="3421235" cy="144000"/>
            </a:xfrm>
            <a:prstGeom prst="rect">
              <a:avLst/>
            </a:prstGeom>
            <a:solidFill>
              <a:srgbClr val="F1F3F4"/>
            </a:solidFill>
          </p:spPr>
          <p:txBody>
            <a:bodyPr wrap="square" lIns="0" rtlCol="0">
              <a:normAutofit fontScale="25000" lnSpcReduction="20000"/>
            </a:bodyPr>
            <a:lstStyle/>
            <a:p>
              <a:r>
                <a:rPr lang="en-US" altLang="ko-KR" dirty="0"/>
                <a:t>www.ubifarm.com</a:t>
              </a:r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5604B-5EE8-457F-B71B-744A7963B212}"/>
              </a:ext>
            </a:extLst>
          </p:cNvPr>
          <p:cNvSpPr/>
          <p:nvPr/>
        </p:nvSpPr>
        <p:spPr>
          <a:xfrm>
            <a:off x="9201034" y="3645078"/>
            <a:ext cx="2317032" cy="3064668"/>
          </a:xfrm>
          <a:prstGeom prst="rect">
            <a:avLst/>
          </a:prstGeom>
          <a:pattFill prst="wdUpDiag">
            <a:fgClr>
              <a:srgbClr val="E0EBCD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B11BF7-813E-4320-96A8-205F14BC28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716" b="10118"/>
          <a:stretch/>
        </p:blipFill>
        <p:spPr>
          <a:xfrm>
            <a:off x="9576487" y="4003348"/>
            <a:ext cx="1566126" cy="2615332"/>
          </a:xfrm>
          <a:prstGeom prst="rect">
            <a:avLst/>
          </a:prstGeom>
        </p:spPr>
      </p:pic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D177449-BA96-4FEF-B066-492BCB95E99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98526" y="482439"/>
            <a:ext cx="4852490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25">
            <a:extLst>
              <a:ext uri="{FF2B5EF4-FFF2-40B4-BE49-F238E27FC236}">
                <a16:creationId xmlns:a16="http://schemas.microsoft.com/office/drawing/2014/main" id="{20E6B034-7CB6-4EB7-AD50-4DED08F0A29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8541694" y="1012413"/>
            <a:ext cx="3495657" cy="254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25">
            <a:extLst>
              <a:ext uri="{FF2B5EF4-FFF2-40B4-BE49-F238E27FC236}">
                <a16:creationId xmlns:a16="http://schemas.microsoft.com/office/drawing/2014/main" id="{62BCA11A-4C7D-4104-98A9-F7D7EE4F2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6156" y="3736354"/>
            <a:ext cx="2046789" cy="319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04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F1F8-2322-4FE8-979D-E27BBB13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384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098C-0D00-4404-A339-29C70237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E5E7F-9D2E-4F06-94B6-B4A9D20C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56DF-532B-43E9-905D-6C39C5DA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40F97-5211-43A1-BFB1-F556D940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2239B-344C-4AEC-AD44-ADC38DE6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9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7F53-E50F-4793-AFC9-AC786993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4DB94-A83D-4D36-BC5B-B035207F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1D5E5-340B-430F-8973-7CB565AC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1933-54D1-4D78-85CC-FFA503F4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B402F-8D43-4E57-9BC5-486E7784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E010A-0F8C-43F3-A997-EB46B1EA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5F109-35AA-408B-B658-77016542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8A217-6D98-449D-98A0-93AF1077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34788-F4B5-496E-B283-902F3129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75813-021C-4BFE-9A8C-E040FA05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71CB8-0FE2-4F23-9DE7-5CFE5B87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532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2FA79-552B-411E-BBCD-137CFB84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01C13-5FA7-4AB7-BA30-C67E0EF0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4E2E2A-250B-49B1-B077-1FD39224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428289-9BB4-4811-B1F2-D3A0FBDC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53CFD-C6F9-4AAB-8842-F5B4E4F14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78B824-6D0B-4AE6-8AD7-6D52C05C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F08FD8-7712-4CB8-BD67-D0BD523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A0E6F-D205-4F1B-9D67-A1144AE8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825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DFFF-2373-4389-BAE3-F5318B38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524C19-27B8-4EE3-A2C8-AA1DF2F0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321479-F8EE-4D8E-B9CA-F41C6D3E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5FF094-B99D-4080-8352-C766C495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77A8B-D664-417B-A83E-63ACC7E6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55735-AB3F-461B-97E5-2B28C253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0CF33-07E1-45EB-AD95-541CA1CA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8F5C3-5CD2-4EB4-9714-0AE7741C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C0A3A-9538-4EC9-8552-EAEDE317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888CF-6BFC-4644-9A0D-7DDF9126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568ED-17E5-46F3-8429-63F5DDC6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CF36C-5C5D-4F28-B365-5737A7A5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9833F-49FA-4AC6-9912-C1A54C26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18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030C5-A52C-4E24-A8AB-FF3C7C64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4916F-3B27-4DC8-85BA-0054E4B7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8E6A5-8364-4EDA-8DB6-2D135043F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39CF-7545-4ED4-B4E5-E03EAB34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8C4B0-EF02-40E9-8B72-E6F03003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96682-6F0D-47CC-AAD5-6E47FDAD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630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F1807C-A85E-425F-ABC4-52DC0CEF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94324-BEA8-4E21-9D5E-243F1917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D2896-A9EF-48C2-B482-6CBB74F8B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CC1C2-DA07-4552-963B-1F3C3D3B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78C05-D026-40E1-9258-6633818C6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sldNum="0" hdr="0" ftr="0" dt="0"/>
  <p:txStyles>
    <p:titleStyle>
      <a:lvl1pPr algn="l" defTabSz="914309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6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20.jpe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20.jpe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20.jpe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3A4D70-3B90-4C40-8530-31E6639E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31" y="0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3A3F90-C848-4BB7-BD06-23DB065E831F}"/>
              </a:ext>
            </a:extLst>
          </p:cNvPr>
          <p:cNvSpPr txBox="1"/>
          <p:nvPr/>
        </p:nvSpPr>
        <p:spPr>
          <a:xfrm>
            <a:off x="6841237" y="2921169"/>
            <a:ext cx="36115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Smart</a:t>
            </a:r>
            <a:r>
              <a:rPr lang="en-US" altLang="ko-KR" sz="3600" b="1" dirty="0"/>
              <a:t> </a:t>
            </a:r>
            <a:r>
              <a:rPr lang="en-US" altLang="ko-KR" sz="4000" b="1" dirty="0">
                <a:solidFill>
                  <a:srgbClr val="196825"/>
                </a:solidFill>
              </a:rPr>
              <a:t>UbiFarm</a:t>
            </a:r>
          </a:p>
          <a:p>
            <a:r>
              <a:rPr lang="en-US" altLang="ko-KR" sz="1200" b="1" dirty="0"/>
              <a:t> </a:t>
            </a:r>
          </a:p>
          <a:p>
            <a:pPr algn="ctr"/>
            <a:r>
              <a:rPr lang="en-US" altLang="ko-KR" sz="2400" dirty="0"/>
              <a:t>Storyboard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94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2064" y="0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 화면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300" dirty="0"/>
              <a:t>사이트 접속 시 보여지는 화면</a:t>
            </a:r>
            <a:endParaRPr lang="en-US" altLang="ko-KR" sz="13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회원가입 </a:t>
            </a:r>
            <a:r>
              <a:rPr lang="en-US" altLang="ko-KR" sz="1300" dirty="0"/>
              <a:t>:</a:t>
            </a:r>
            <a:r>
              <a:rPr lang="ko-KR" altLang="en-US" sz="1300" dirty="0"/>
              <a:t> 회원이 아닌 경우 </a:t>
            </a:r>
            <a:r>
              <a:rPr lang="en-US" altLang="ko-KR" sz="1300" dirty="0"/>
              <a:t>“</a:t>
            </a:r>
            <a:r>
              <a:rPr lang="ko-KR" altLang="en-US" sz="1300" dirty="0"/>
              <a:t>회원가입</a:t>
            </a:r>
            <a:r>
              <a:rPr lang="en-US" altLang="ko-KR" sz="1300" dirty="0"/>
              <a:t>” </a:t>
            </a:r>
            <a:br>
              <a:rPr lang="en-US" altLang="ko-KR" sz="1300" dirty="0"/>
            </a:br>
            <a:r>
              <a:rPr lang="en-US" altLang="ko-KR" sz="1300" dirty="0"/>
              <a:t>  </a:t>
            </a:r>
            <a:r>
              <a:rPr lang="ko-KR" altLang="en-US" sz="1300" dirty="0"/>
              <a:t>버튼 클릭 시 회원가입 페이지로 이동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로그인 </a:t>
            </a:r>
            <a:r>
              <a:rPr lang="en-US" altLang="ko-KR" sz="1300" dirty="0"/>
              <a:t>: </a:t>
            </a:r>
            <a:r>
              <a:rPr lang="ko-KR" altLang="en-US" sz="1300" dirty="0"/>
              <a:t>아이디</a:t>
            </a:r>
            <a:r>
              <a:rPr lang="en-US" altLang="ko-KR" sz="1300" dirty="0"/>
              <a:t>, </a:t>
            </a:r>
            <a:r>
              <a:rPr lang="ko-KR" altLang="en-US" sz="1300" dirty="0"/>
              <a:t>비밀번호 입력 후 </a:t>
            </a:r>
            <a:br>
              <a:rPr lang="en-US" altLang="ko-KR" sz="1300" dirty="0"/>
            </a:br>
            <a:r>
              <a:rPr lang="en-US" altLang="ko-KR" sz="1300" dirty="0"/>
              <a:t>  “</a:t>
            </a:r>
            <a:r>
              <a:rPr lang="ko-KR" altLang="en-US" sz="1300" dirty="0"/>
              <a:t>로그인</a:t>
            </a:r>
            <a:r>
              <a:rPr lang="en-US" altLang="ko-KR" sz="1300" dirty="0"/>
              <a:t>” </a:t>
            </a:r>
            <a:r>
              <a:rPr lang="ko-KR" altLang="en-US" sz="1300" dirty="0"/>
              <a:t>버튼 클릭 시 로그인 시도</a:t>
            </a:r>
            <a:endParaRPr lang="en-US" altLang="ko-KR" sz="1300" dirty="0"/>
          </a:p>
          <a:p>
            <a:endParaRPr lang="en-US" altLang="ko-KR" sz="1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로그인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523A49E8-A73A-410B-A7CA-471C08C44441}"/>
              </a:ext>
            </a:extLst>
          </p:cNvPr>
          <p:cNvGrpSpPr>
            <a:grpSpLocks noChangeAspect="1"/>
          </p:cNvGrpSpPr>
          <p:nvPr/>
        </p:nvGrpSpPr>
        <p:grpSpPr>
          <a:xfrm>
            <a:off x="405152" y="1664363"/>
            <a:ext cx="7883840" cy="4225556"/>
            <a:chOff x="223852" y="1628350"/>
            <a:chExt cx="7938870" cy="4227096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C5E92233-417D-4F01-B28E-200EEF267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341"/>
            <a:stretch/>
          </p:blipFill>
          <p:spPr>
            <a:xfrm>
              <a:off x="223852" y="1628350"/>
              <a:ext cx="7938870" cy="4227096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37CE07F-C11D-4BA9-B517-EC8423E4E70A}"/>
                </a:ext>
              </a:extLst>
            </p:cNvPr>
            <p:cNvSpPr/>
            <p:nvPr/>
          </p:nvSpPr>
          <p:spPr>
            <a:xfrm>
              <a:off x="404086" y="1664363"/>
              <a:ext cx="685314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50" dirty="0">
                  <a:solidFill>
                    <a:schemeClr val="tx1"/>
                  </a:solidFill>
                </a:rPr>
                <a:t>UbiFarm</a:t>
              </a:r>
              <a:endParaRPr lang="ko-KR" altLang="en-US" sz="55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EF031BD-01A9-4DD1-A002-F2425BB680ED}"/>
                </a:ext>
              </a:extLst>
            </p:cNvPr>
            <p:cNvSpPr/>
            <p:nvPr/>
          </p:nvSpPr>
          <p:spPr>
            <a:xfrm>
              <a:off x="6491349" y="1844428"/>
              <a:ext cx="1476533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5BD645C-CF7A-472B-A4E3-1FAE94D5D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577" r="10973" b="-1940"/>
            <a:stretch/>
          </p:blipFill>
          <p:spPr>
            <a:xfrm>
              <a:off x="6887492" y="1814400"/>
              <a:ext cx="1129572" cy="180065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8797107A-3D0C-4EE9-A7B7-59422379B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9357"/>
            <a:stretch/>
          </p:blipFill>
          <p:spPr>
            <a:xfrm>
              <a:off x="5901144" y="1814400"/>
              <a:ext cx="1130400" cy="180000"/>
            </a:xfrm>
            <a:prstGeom prst="rect">
              <a:avLst/>
            </a:prstGeom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1DA47632-1539-43E3-880A-3F2CB200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8" y="1635549"/>
              <a:ext cx="163210" cy="163210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4F89C18A-5918-4337-882A-7F559AFC778A}"/>
                </a:ext>
              </a:extLst>
            </p:cNvPr>
            <p:cNvSpPr txBox="1"/>
            <p:nvPr/>
          </p:nvSpPr>
          <p:spPr>
            <a:xfrm>
              <a:off x="945347" y="1825200"/>
              <a:ext cx="3421235" cy="144000"/>
            </a:xfrm>
            <a:prstGeom prst="rect">
              <a:avLst/>
            </a:prstGeom>
            <a:solidFill>
              <a:srgbClr val="F1F3F4"/>
            </a:solidFill>
          </p:spPr>
          <p:txBody>
            <a:bodyPr wrap="square" lIns="0" rtlCol="0">
              <a:normAutofit fontScale="25000" lnSpcReduction="20000"/>
            </a:bodyPr>
            <a:lstStyle/>
            <a:p>
              <a:r>
                <a:rPr lang="en-US" altLang="ko-KR" dirty="0"/>
                <a:t>www.ubifarm.com</a:t>
              </a:r>
              <a:endParaRPr lang="ko-KR" altLang="en-US" dirty="0"/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7310D729-359C-4336-9AF3-F1F131C50D31}"/>
              </a:ext>
            </a:extLst>
          </p:cNvPr>
          <p:cNvGrpSpPr>
            <a:grpSpLocks noChangeAspect="1"/>
          </p:cNvGrpSpPr>
          <p:nvPr/>
        </p:nvGrpSpPr>
        <p:grpSpPr>
          <a:xfrm>
            <a:off x="9172800" y="3754800"/>
            <a:ext cx="2317032" cy="3064668"/>
            <a:chOff x="9655447" y="3501026"/>
            <a:chExt cx="2561969" cy="33886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AA0557-3C04-4E76-A839-28B02DF5A772}"/>
                </a:ext>
              </a:extLst>
            </p:cNvPr>
            <p:cNvSpPr/>
            <p:nvPr/>
          </p:nvSpPr>
          <p:spPr>
            <a:xfrm>
              <a:off x="9655447" y="3501026"/>
              <a:ext cx="2561969" cy="3388640"/>
            </a:xfrm>
            <a:prstGeom prst="rect">
              <a:avLst/>
            </a:prstGeom>
            <a:pattFill prst="wdUpDiag">
              <a:fgClr>
                <a:srgbClr val="E0EBCD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378104-7A39-48CD-87DC-9FDCA1401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16" b="10118"/>
            <a:stretch/>
          </p:blipFill>
          <p:spPr>
            <a:xfrm>
              <a:off x="10070589" y="3897169"/>
              <a:ext cx="1731684" cy="28918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3E57DC-9194-41A6-8090-0AF49161059C}"/>
                </a:ext>
              </a:extLst>
            </p:cNvPr>
            <p:cNvSpPr txBox="1"/>
            <p:nvPr/>
          </p:nvSpPr>
          <p:spPr>
            <a:xfrm>
              <a:off x="10342217" y="3589392"/>
              <a:ext cx="1374239" cy="34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모바일 화면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646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7458" y="14268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851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 화면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300" dirty="0"/>
              <a:t>회원정보를 입력하여 가입하는 화면</a:t>
            </a:r>
            <a:endParaRPr lang="en-US" altLang="ko-KR" sz="13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회원가입 </a:t>
            </a:r>
            <a:r>
              <a:rPr lang="en-US" altLang="ko-KR" sz="1300" dirty="0"/>
              <a:t>: </a:t>
            </a:r>
            <a:r>
              <a:rPr lang="ko-KR" altLang="en-US" sz="1300" dirty="0"/>
              <a:t>회원 정보 입력 후</a:t>
            </a:r>
            <a:br>
              <a:rPr lang="en-US" altLang="ko-KR" sz="1300" dirty="0"/>
            </a:br>
            <a:r>
              <a:rPr lang="en-US" altLang="ko-KR" sz="1300" dirty="0"/>
              <a:t>  “</a:t>
            </a:r>
            <a:r>
              <a:rPr lang="ko-KR" altLang="en-US" sz="1300" dirty="0"/>
              <a:t>회원가입</a:t>
            </a:r>
            <a:r>
              <a:rPr lang="en-US" altLang="ko-KR" sz="1300" dirty="0"/>
              <a:t>“ </a:t>
            </a:r>
            <a:r>
              <a:rPr lang="ko-KR" altLang="en-US" sz="1300" dirty="0"/>
              <a:t>버튼 클릭 시 회원가입 시도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특이 사항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회원가입 시 농장명과 농장 위치도 함께 </a:t>
            </a:r>
            <a:br>
              <a:rPr lang="en-US" altLang="ko-KR" sz="1300" dirty="0"/>
            </a:br>
            <a:r>
              <a:rPr lang="en-US" altLang="ko-KR" sz="1300" dirty="0"/>
              <a:t>  </a:t>
            </a:r>
            <a:r>
              <a:rPr lang="ko-KR" altLang="en-US" sz="1300" dirty="0"/>
              <a:t>입력하게 함</a:t>
            </a:r>
            <a:endParaRPr lang="en-US" altLang="ko-KR" sz="13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회원가입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523A49E8-A73A-410B-A7CA-471C08C44441}"/>
              </a:ext>
            </a:extLst>
          </p:cNvPr>
          <p:cNvGrpSpPr>
            <a:grpSpLocks noChangeAspect="1"/>
          </p:cNvGrpSpPr>
          <p:nvPr/>
        </p:nvGrpSpPr>
        <p:grpSpPr>
          <a:xfrm>
            <a:off x="405152" y="1664363"/>
            <a:ext cx="7883840" cy="4225556"/>
            <a:chOff x="223852" y="1628350"/>
            <a:chExt cx="7938870" cy="4227096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C5E92233-417D-4F01-B28E-200EEF267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341"/>
            <a:stretch/>
          </p:blipFill>
          <p:spPr>
            <a:xfrm>
              <a:off x="223852" y="1628350"/>
              <a:ext cx="7938870" cy="4227096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37CE07F-C11D-4BA9-B517-EC8423E4E70A}"/>
                </a:ext>
              </a:extLst>
            </p:cNvPr>
            <p:cNvSpPr/>
            <p:nvPr/>
          </p:nvSpPr>
          <p:spPr>
            <a:xfrm>
              <a:off x="404086" y="1664363"/>
              <a:ext cx="685314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50" dirty="0">
                  <a:solidFill>
                    <a:schemeClr val="tx1"/>
                  </a:solidFill>
                </a:rPr>
                <a:t>UbiFarm</a:t>
              </a:r>
              <a:endParaRPr lang="ko-KR" altLang="en-US" sz="55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EF031BD-01A9-4DD1-A002-F2425BB680ED}"/>
                </a:ext>
              </a:extLst>
            </p:cNvPr>
            <p:cNvSpPr/>
            <p:nvPr/>
          </p:nvSpPr>
          <p:spPr>
            <a:xfrm>
              <a:off x="6491349" y="1844428"/>
              <a:ext cx="1476533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5BD645C-CF7A-472B-A4E3-1FAE94D5D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577" r="10973" b="-1940"/>
            <a:stretch/>
          </p:blipFill>
          <p:spPr>
            <a:xfrm>
              <a:off x="6887492" y="1814400"/>
              <a:ext cx="1129572" cy="180065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8797107A-3D0C-4EE9-A7B7-59422379B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9357"/>
            <a:stretch/>
          </p:blipFill>
          <p:spPr>
            <a:xfrm>
              <a:off x="5901144" y="1814400"/>
              <a:ext cx="1130400" cy="180000"/>
            </a:xfrm>
            <a:prstGeom prst="rect">
              <a:avLst/>
            </a:prstGeom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1DA47632-1539-43E3-880A-3F2CB200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8" y="1635549"/>
              <a:ext cx="163210" cy="163210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4F89C18A-5918-4337-882A-7F559AFC778A}"/>
                </a:ext>
              </a:extLst>
            </p:cNvPr>
            <p:cNvSpPr txBox="1"/>
            <p:nvPr/>
          </p:nvSpPr>
          <p:spPr>
            <a:xfrm>
              <a:off x="945347" y="1825200"/>
              <a:ext cx="3421235" cy="144000"/>
            </a:xfrm>
            <a:prstGeom prst="rect">
              <a:avLst/>
            </a:prstGeom>
            <a:solidFill>
              <a:srgbClr val="F1F3F4"/>
            </a:solidFill>
          </p:spPr>
          <p:txBody>
            <a:bodyPr wrap="square" lIns="0" rtlCol="0">
              <a:normAutofit fontScale="25000" lnSpcReduction="20000"/>
            </a:bodyPr>
            <a:lstStyle/>
            <a:p>
              <a:r>
                <a:rPr lang="en-US" altLang="ko-KR" dirty="0"/>
                <a:t>www.ubifarm.com</a:t>
              </a:r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9ED93B-FAA0-490E-AAD8-521220EB2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02" b="5358"/>
          <a:stretch/>
        </p:blipFill>
        <p:spPr>
          <a:xfrm>
            <a:off x="405152" y="2034000"/>
            <a:ext cx="7884000" cy="382892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62B342D-DBE2-4B44-88A2-40079B30BAFF}"/>
              </a:ext>
            </a:extLst>
          </p:cNvPr>
          <p:cNvGrpSpPr/>
          <p:nvPr/>
        </p:nvGrpSpPr>
        <p:grpSpPr>
          <a:xfrm>
            <a:off x="9172800" y="3754800"/>
            <a:ext cx="2317032" cy="3064668"/>
            <a:chOff x="9864371" y="3785567"/>
            <a:chExt cx="2317032" cy="3064668"/>
          </a:xfrm>
        </p:grpSpPr>
        <p:grpSp>
          <p:nvGrpSpPr>
            <p:cNvPr id="1029" name="그룹 1028">
              <a:extLst>
                <a:ext uri="{FF2B5EF4-FFF2-40B4-BE49-F238E27FC236}">
                  <a16:creationId xmlns:a16="http://schemas.microsoft.com/office/drawing/2014/main" id="{7310D729-359C-4336-9AF3-F1F131C50D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4371" y="3785567"/>
              <a:ext cx="2317032" cy="3064668"/>
              <a:chOff x="9655447" y="3501026"/>
              <a:chExt cx="2561969" cy="33886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AA0557-3C04-4E76-A839-28B02DF5A772}"/>
                  </a:ext>
                </a:extLst>
              </p:cNvPr>
              <p:cNvSpPr/>
              <p:nvPr/>
            </p:nvSpPr>
            <p:spPr>
              <a:xfrm>
                <a:off x="9655447" y="3501026"/>
                <a:ext cx="2561969" cy="3388640"/>
              </a:xfrm>
              <a:prstGeom prst="rect">
                <a:avLst/>
              </a:prstGeom>
              <a:pattFill prst="wdUpDiag">
                <a:fgClr>
                  <a:srgbClr val="E0EBCD"/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9378104-7A39-48CD-87DC-9FDCA1401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2716" b="10118"/>
              <a:stretch/>
            </p:blipFill>
            <p:spPr>
              <a:xfrm>
                <a:off x="10070589" y="3897169"/>
                <a:ext cx="1731684" cy="289180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3E57DC-9194-41A6-8090-0AF49161059C}"/>
                  </a:ext>
                </a:extLst>
              </p:cNvPr>
              <p:cNvSpPr txBox="1"/>
              <p:nvPr/>
            </p:nvSpPr>
            <p:spPr>
              <a:xfrm>
                <a:off x="10342217" y="3589392"/>
                <a:ext cx="1374239" cy="34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모바일 화면</a:t>
                </a:r>
                <a:endParaRPr lang="en-US" altLang="ko-KR" sz="1400" dirty="0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9790AB-DF8C-47A0-A99B-6EB166A0E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2155" b="10773"/>
            <a:stretch/>
          </p:blipFill>
          <p:spPr>
            <a:xfrm>
              <a:off x="10238319" y="4143600"/>
              <a:ext cx="1569136" cy="261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5612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7458" y="14268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4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마이페이지 화면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300" dirty="0"/>
              <a:t>회원정보를 보여주는 화면</a:t>
            </a:r>
            <a:endParaRPr lang="en-US" altLang="ko-KR" sz="13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이름</a:t>
            </a:r>
            <a:r>
              <a:rPr lang="en-US" altLang="ko-KR" sz="1300" dirty="0"/>
              <a:t>, </a:t>
            </a:r>
            <a:r>
              <a:rPr lang="ko-KR" altLang="en-US" sz="1300" dirty="0"/>
              <a:t>아이디</a:t>
            </a:r>
            <a:r>
              <a:rPr lang="en-US" altLang="ko-KR" sz="1300" dirty="0"/>
              <a:t>, </a:t>
            </a:r>
            <a:r>
              <a:rPr lang="ko-KR" altLang="en-US" sz="1300" dirty="0"/>
              <a:t>전화번호를 보여줌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특이 사항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농장 등록 </a:t>
            </a:r>
            <a:r>
              <a:rPr lang="en-US" altLang="ko-KR" sz="1300" dirty="0"/>
              <a:t>: </a:t>
            </a:r>
            <a:r>
              <a:rPr lang="ko-KR" altLang="en-US" sz="1300" dirty="0"/>
              <a:t>농장정보를 입력하면 농장을 </a:t>
            </a:r>
            <a:br>
              <a:rPr lang="en-US" altLang="ko-KR" sz="1300" dirty="0"/>
            </a:br>
            <a:r>
              <a:rPr lang="en-US" altLang="ko-KR" sz="1300" dirty="0"/>
              <a:t>  </a:t>
            </a:r>
            <a:r>
              <a:rPr lang="ko-KR" altLang="en-US" sz="1300" dirty="0"/>
              <a:t>추가로 등록할 수 있게 함</a:t>
            </a:r>
            <a:endParaRPr lang="en-US" altLang="ko-KR" sz="13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마이페이지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523A49E8-A73A-410B-A7CA-471C08C44441}"/>
              </a:ext>
            </a:extLst>
          </p:cNvPr>
          <p:cNvGrpSpPr>
            <a:grpSpLocks noChangeAspect="1"/>
          </p:cNvGrpSpPr>
          <p:nvPr/>
        </p:nvGrpSpPr>
        <p:grpSpPr>
          <a:xfrm>
            <a:off x="405152" y="1664363"/>
            <a:ext cx="7883840" cy="4225556"/>
            <a:chOff x="223852" y="1628350"/>
            <a:chExt cx="7938870" cy="4227096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C5E92233-417D-4F01-B28E-200EEF267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341"/>
            <a:stretch/>
          </p:blipFill>
          <p:spPr>
            <a:xfrm>
              <a:off x="223852" y="1628350"/>
              <a:ext cx="7938870" cy="4227096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37CE07F-C11D-4BA9-B517-EC8423E4E70A}"/>
                </a:ext>
              </a:extLst>
            </p:cNvPr>
            <p:cNvSpPr/>
            <p:nvPr/>
          </p:nvSpPr>
          <p:spPr>
            <a:xfrm>
              <a:off x="404086" y="1664363"/>
              <a:ext cx="685314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50" dirty="0">
                  <a:solidFill>
                    <a:schemeClr val="tx1"/>
                  </a:solidFill>
                </a:rPr>
                <a:t>UbiFarm</a:t>
              </a:r>
              <a:endParaRPr lang="ko-KR" altLang="en-US" sz="55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EF031BD-01A9-4DD1-A002-F2425BB680ED}"/>
                </a:ext>
              </a:extLst>
            </p:cNvPr>
            <p:cNvSpPr/>
            <p:nvPr/>
          </p:nvSpPr>
          <p:spPr>
            <a:xfrm>
              <a:off x="6491349" y="1844428"/>
              <a:ext cx="1476533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5BD645C-CF7A-472B-A4E3-1FAE94D5D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577" r="10973" b="-1940"/>
            <a:stretch/>
          </p:blipFill>
          <p:spPr>
            <a:xfrm>
              <a:off x="6887492" y="1814400"/>
              <a:ext cx="1129572" cy="180065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8797107A-3D0C-4EE9-A7B7-59422379B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9357"/>
            <a:stretch/>
          </p:blipFill>
          <p:spPr>
            <a:xfrm>
              <a:off x="5901144" y="1814400"/>
              <a:ext cx="1130400" cy="180000"/>
            </a:xfrm>
            <a:prstGeom prst="rect">
              <a:avLst/>
            </a:prstGeom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1DA47632-1539-43E3-880A-3F2CB200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8" y="1635549"/>
              <a:ext cx="163210" cy="163210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4F89C18A-5918-4337-882A-7F559AFC778A}"/>
                </a:ext>
              </a:extLst>
            </p:cNvPr>
            <p:cNvSpPr txBox="1"/>
            <p:nvPr/>
          </p:nvSpPr>
          <p:spPr>
            <a:xfrm>
              <a:off x="945347" y="1825200"/>
              <a:ext cx="3421235" cy="144000"/>
            </a:xfrm>
            <a:prstGeom prst="rect">
              <a:avLst/>
            </a:prstGeom>
            <a:solidFill>
              <a:srgbClr val="F1F3F4"/>
            </a:solidFill>
          </p:spPr>
          <p:txBody>
            <a:bodyPr wrap="square" lIns="0" rtlCol="0">
              <a:normAutofit fontScale="25000" lnSpcReduction="20000"/>
            </a:bodyPr>
            <a:lstStyle/>
            <a:p>
              <a:r>
                <a:rPr lang="en-US" altLang="ko-KR" dirty="0"/>
                <a:t>www.ubifarm.com</a:t>
              </a:r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9ED93B-FAA0-490E-AAD8-521220EB2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02" b="5358"/>
          <a:stretch/>
        </p:blipFill>
        <p:spPr>
          <a:xfrm>
            <a:off x="405152" y="2034000"/>
            <a:ext cx="7884000" cy="3828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DB4019-6301-4A3E-BCC7-18EC452036D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327" b="5358"/>
          <a:stretch/>
        </p:blipFill>
        <p:spPr>
          <a:xfrm>
            <a:off x="406800" y="2034000"/>
            <a:ext cx="7884000" cy="382779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0B79BD-F846-4C0B-9D53-40BA13B616A0}"/>
              </a:ext>
            </a:extLst>
          </p:cNvPr>
          <p:cNvGrpSpPr/>
          <p:nvPr/>
        </p:nvGrpSpPr>
        <p:grpSpPr>
          <a:xfrm>
            <a:off x="9172800" y="3754800"/>
            <a:ext cx="2317032" cy="3064668"/>
            <a:chOff x="9864371" y="3785567"/>
            <a:chExt cx="2317032" cy="3064668"/>
          </a:xfrm>
        </p:grpSpPr>
        <p:grpSp>
          <p:nvGrpSpPr>
            <p:cNvPr id="1029" name="그룹 1028">
              <a:extLst>
                <a:ext uri="{FF2B5EF4-FFF2-40B4-BE49-F238E27FC236}">
                  <a16:creationId xmlns:a16="http://schemas.microsoft.com/office/drawing/2014/main" id="{7310D729-359C-4336-9AF3-F1F131C50D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4371" y="3785567"/>
              <a:ext cx="2317032" cy="3064668"/>
              <a:chOff x="9655447" y="3501026"/>
              <a:chExt cx="2561969" cy="33886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AA0557-3C04-4E76-A839-28B02DF5A772}"/>
                  </a:ext>
                </a:extLst>
              </p:cNvPr>
              <p:cNvSpPr/>
              <p:nvPr/>
            </p:nvSpPr>
            <p:spPr>
              <a:xfrm>
                <a:off x="9655447" y="3501026"/>
                <a:ext cx="2561969" cy="3388640"/>
              </a:xfrm>
              <a:prstGeom prst="rect">
                <a:avLst/>
              </a:prstGeom>
              <a:pattFill prst="wdUpDiag">
                <a:fgClr>
                  <a:srgbClr val="E0EBCD"/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9378104-7A39-48CD-87DC-9FDCA1401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12716" b="10118"/>
              <a:stretch/>
            </p:blipFill>
            <p:spPr>
              <a:xfrm>
                <a:off x="10070589" y="3897169"/>
                <a:ext cx="1731684" cy="289180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3E57DC-9194-41A6-8090-0AF49161059C}"/>
                  </a:ext>
                </a:extLst>
              </p:cNvPr>
              <p:cNvSpPr txBox="1"/>
              <p:nvPr/>
            </p:nvSpPr>
            <p:spPr>
              <a:xfrm>
                <a:off x="10342217" y="3589392"/>
                <a:ext cx="1374239" cy="34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모바일 화면</a:t>
                </a:r>
                <a:endParaRPr lang="en-US" altLang="ko-KR" sz="1400" dirty="0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9790AB-DF8C-47A0-A99B-6EB166A0E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2155" b="10773"/>
            <a:stretch/>
          </p:blipFill>
          <p:spPr>
            <a:xfrm>
              <a:off x="10238400" y="4143600"/>
              <a:ext cx="1569136" cy="26172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56C810-943A-4EBE-A448-758B758DF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2192" b="10467"/>
            <a:stretch/>
          </p:blipFill>
          <p:spPr>
            <a:xfrm>
              <a:off x="10238400" y="4147200"/>
              <a:ext cx="1569600" cy="2627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9400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7458" y="14268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b="1" dirty="0"/>
              <a:t>UbiFarm</a:t>
            </a:r>
          </a:p>
          <a:p>
            <a:pPr>
              <a:defRPr lang="ko-KR" altLang="en-US"/>
            </a:pPr>
            <a:endParaRPr lang="en-US" altLang="ko-KR" sz="1400" b="1" dirty="0"/>
          </a:p>
          <a:p>
            <a:pPr>
              <a:defRPr lang="ko-KR" altLang="en-US"/>
            </a:pPr>
            <a:r>
              <a:rPr lang="ko-KR" altLang="en-US" sz="1300" dirty="0"/>
              <a:t>자신의 농장을 관리하는 화면</a:t>
            </a: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dirty="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 marL="171450" indent="-171450">
              <a:lnSpc>
                <a:spcPct val="150000"/>
              </a:lnSpc>
              <a:buChar char="-"/>
              <a:defRPr lang="ko-KR" altLang="en-US"/>
            </a:pPr>
            <a:r>
              <a:rPr lang="ko-KR" altLang="en-US" sz="1300" dirty="0"/>
              <a:t>농장</a:t>
            </a:r>
            <a:r>
              <a:rPr lang="en-US" altLang="ko-KR" sz="1300" dirty="0"/>
              <a:t> </a:t>
            </a:r>
            <a:r>
              <a:rPr lang="ko-KR" altLang="en-US" sz="1300" dirty="0"/>
              <a:t>정보</a:t>
            </a:r>
            <a:r>
              <a:rPr lang="en-US" altLang="ko-KR" sz="1300" dirty="0"/>
              <a:t>, </a:t>
            </a:r>
            <a:r>
              <a:rPr lang="ko-KR" altLang="en-US" sz="1300" dirty="0"/>
              <a:t>온도</a:t>
            </a:r>
            <a:r>
              <a:rPr lang="en-US" altLang="ko-KR" sz="1300" dirty="0"/>
              <a:t>, </a:t>
            </a:r>
            <a:r>
              <a:rPr lang="ko-KR" altLang="en-US" sz="1300" dirty="0"/>
              <a:t>습도</a:t>
            </a:r>
            <a:r>
              <a:rPr lang="en-US" altLang="ko-KR" sz="1300" dirty="0"/>
              <a:t>, </a:t>
            </a:r>
            <a:r>
              <a:rPr lang="ko-KR" altLang="en-US" sz="1300" dirty="0"/>
              <a:t>이산화탄소 농도를 </a:t>
            </a:r>
            <a:br>
              <a:rPr lang="en-US" altLang="ko-KR" sz="1300" dirty="0"/>
            </a:br>
            <a:r>
              <a:rPr lang="ko-KR" altLang="en-US" sz="1300" dirty="0"/>
              <a:t>각각의 그룹으로 나눠 정보 별 수치를 </a:t>
            </a:r>
            <a:br>
              <a:rPr lang="en-US" altLang="ko-KR" sz="1300" dirty="0"/>
            </a:br>
            <a:r>
              <a:rPr lang="ko-KR" altLang="en-US" sz="1300" dirty="0"/>
              <a:t>파악하기 쉽게 함</a:t>
            </a:r>
          </a:p>
          <a:p>
            <a:pPr>
              <a:defRPr lang="ko-KR" altLang="en-US"/>
            </a:pPr>
            <a:endParaRPr lang="ko-KR" altLang="en-US" sz="1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177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UbiFarm</a:t>
            </a:r>
            <a:endParaRPr lang="ko-KR" altLang="en-US" sz="24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E78BA3A-3514-43FB-A57C-750E05FA9F5A}"/>
              </a:ext>
            </a:extLst>
          </p:cNvPr>
          <p:cNvGrpSpPr/>
          <p:nvPr/>
        </p:nvGrpSpPr>
        <p:grpSpPr>
          <a:xfrm>
            <a:off x="405152" y="1664363"/>
            <a:ext cx="7885648" cy="4225556"/>
            <a:chOff x="405152" y="1664363"/>
            <a:chExt cx="7885648" cy="422555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3DAD25-6E08-408A-8BD0-873071843E67}"/>
                </a:ext>
              </a:extLst>
            </p:cNvPr>
            <p:cNvGrpSpPr/>
            <p:nvPr/>
          </p:nvGrpSpPr>
          <p:grpSpPr>
            <a:xfrm>
              <a:off x="405152" y="1664363"/>
              <a:ext cx="7885648" cy="4225556"/>
              <a:chOff x="405152" y="1664363"/>
              <a:chExt cx="7885648" cy="4225556"/>
            </a:xfrm>
          </p:grpSpPr>
          <p:grpSp>
            <p:nvGrpSpPr>
              <p:cNvPr id="1028" name="그룹 1027">
                <a:extLst>
                  <a:ext uri="{FF2B5EF4-FFF2-40B4-BE49-F238E27FC236}">
                    <a16:creationId xmlns:a16="http://schemas.microsoft.com/office/drawing/2014/main" id="{523A49E8-A73A-410B-A7CA-471C08C44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5152" y="1664363"/>
                <a:ext cx="7883840" cy="4225556"/>
                <a:chOff x="223852" y="1628350"/>
                <a:chExt cx="7938870" cy="4227096"/>
              </a:xfrm>
            </p:grpSpPr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5E92233-417D-4F01-B28E-200EEF267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5341"/>
                <a:stretch/>
              </p:blipFill>
              <p:spPr>
                <a:xfrm>
                  <a:off x="223852" y="1628350"/>
                  <a:ext cx="7938870" cy="4227096"/>
                </a:xfrm>
                <a:prstGeom prst="rect">
                  <a:avLst/>
                </a:prstGeom>
              </p:spPr>
            </p:pic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37CE07F-C11D-4BA9-B517-EC8423E4E70A}"/>
                    </a:ext>
                  </a:extLst>
                </p:cNvPr>
                <p:cNvSpPr/>
                <p:nvPr/>
              </p:nvSpPr>
              <p:spPr>
                <a:xfrm>
                  <a:off x="404086" y="1664363"/>
                  <a:ext cx="685314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UbiFarm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EF031BD-01A9-4DD1-A002-F2425BB680ED}"/>
                    </a:ext>
                  </a:extLst>
                </p:cNvPr>
                <p:cNvSpPr/>
                <p:nvPr/>
              </p:nvSpPr>
              <p:spPr>
                <a:xfrm>
                  <a:off x="6491349" y="1844428"/>
                  <a:ext cx="1476533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F5BD645C-CF7A-472B-A4E3-1FAE94D5D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577" r="10973" b="-1940"/>
                <a:stretch/>
              </p:blipFill>
              <p:spPr>
                <a:xfrm>
                  <a:off x="6887492" y="1814400"/>
                  <a:ext cx="1129572" cy="180065"/>
                </a:xfrm>
                <a:prstGeom prst="rect">
                  <a:avLst/>
                </a:prstGeom>
              </p:spPr>
            </p:pic>
            <p:pic>
              <p:nvPicPr>
                <p:cNvPr id="94" name="그림 93">
                  <a:extLst>
                    <a:ext uri="{FF2B5EF4-FFF2-40B4-BE49-F238E27FC236}">
                      <a16:creationId xmlns:a16="http://schemas.microsoft.com/office/drawing/2014/main" id="{8797107A-3D0C-4EE9-A7B7-59422379B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9357"/>
                <a:stretch/>
              </p:blipFill>
              <p:spPr>
                <a:xfrm>
                  <a:off x="5901144" y="1814400"/>
                  <a:ext cx="1130400" cy="180000"/>
                </a:xfrm>
                <a:prstGeom prst="rect">
                  <a:avLst/>
                </a:prstGeom>
              </p:spPr>
            </p:pic>
            <p:pic>
              <p:nvPicPr>
                <p:cNvPr id="1024" name="그림 1023">
                  <a:extLst>
                    <a:ext uri="{FF2B5EF4-FFF2-40B4-BE49-F238E27FC236}">
                      <a16:creationId xmlns:a16="http://schemas.microsoft.com/office/drawing/2014/main" id="{1DA47632-1539-43E3-880A-3F2CB2005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78" y="1635549"/>
                  <a:ext cx="163210" cy="163210"/>
                </a:xfrm>
                <a:prstGeom prst="rect">
                  <a:avLst/>
                </a:prstGeom>
              </p:spPr>
            </p:pic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4F89C18A-5918-4337-882A-7F559AFC778A}"/>
                    </a:ext>
                  </a:extLst>
                </p:cNvPr>
                <p:cNvSpPr txBox="1"/>
                <p:nvPr/>
              </p:nvSpPr>
              <p:spPr>
                <a:xfrm>
                  <a:off x="945347" y="1825200"/>
                  <a:ext cx="3421235" cy="144000"/>
                </a:xfrm>
                <a:prstGeom prst="rect">
                  <a:avLst/>
                </a:prstGeom>
                <a:solidFill>
                  <a:srgbClr val="F1F3F4"/>
                </a:solidFill>
              </p:spPr>
              <p:txBody>
                <a:bodyPr wrap="square" lIns="0" rtlCol="0">
                  <a:normAutofit fontScale="25000" lnSpcReduction="20000"/>
                </a:bodyPr>
                <a:lstStyle/>
                <a:p>
                  <a:r>
                    <a:rPr lang="en-US" altLang="ko-KR" dirty="0"/>
                    <a:t>www.ubifarm.com</a:t>
                  </a:r>
                  <a:endParaRPr lang="ko-KR" altLang="en-US" dirty="0"/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39ED93B-FAA0-490E-AAD8-521220EB2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302" b="5358"/>
              <a:stretch/>
            </p:blipFill>
            <p:spPr>
              <a:xfrm>
                <a:off x="405152" y="2034000"/>
                <a:ext cx="7884000" cy="382892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9DB4019-6301-4A3E-BCC7-18EC452036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8327" b="5358"/>
              <a:stretch/>
            </p:blipFill>
            <p:spPr>
              <a:xfrm>
                <a:off x="406800" y="2034000"/>
                <a:ext cx="7884000" cy="3827793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E389013-BDD1-4F78-BAE1-EFC483E4F74F}"/>
                  </a:ext>
                </a:extLst>
              </p:cNvPr>
              <p:cNvGrpSpPr/>
              <p:nvPr/>
            </p:nvGrpSpPr>
            <p:grpSpPr>
              <a:xfrm>
                <a:off x="406800" y="2423445"/>
                <a:ext cx="7884000" cy="3418426"/>
                <a:chOff x="1819329" y="2564688"/>
                <a:chExt cx="7884000" cy="3418426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0A5B7E11-4743-41E0-87FC-1D205E0A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671"/>
                <a:stretch/>
              </p:blipFill>
              <p:spPr>
                <a:xfrm>
                  <a:off x="1819329" y="2564688"/>
                  <a:ext cx="7884000" cy="3418426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56C2511E-E549-4874-88E9-9F4E324B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4219223" y="3144060"/>
                  <a:ext cx="681033" cy="494881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9E157B97-7DA5-4F19-842B-2CE24B48DB3A}"/>
                    </a:ext>
                  </a:extLst>
                </p:cNvPr>
                <p:cNvPicPr/>
                <p:nvPr/>
              </p:nvPicPr>
              <p:blipFill rotWithShape="1">
                <a:blip r:embed="rId12"/>
                <a:stretch>
                  <a:fillRect/>
                </a:stretch>
              </p:blipFill>
              <p:spPr>
                <a:xfrm>
                  <a:off x="5868039" y="3170106"/>
                  <a:ext cx="645189" cy="416742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5830A76-15EA-4F69-95C3-3637101D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tretch>
                  <a:fillRect/>
                </a:stretch>
              </p:blipFill>
              <p:spPr>
                <a:xfrm>
                  <a:off x="7529766" y="3130704"/>
                  <a:ext cx="1456686" cy="820793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ABD5668D-0ACC-41B3-9366-9780EAE73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tretch>
                  <a:fillRect/>
                </a:stretch>
              </p:blipFill>
              <p:spPr>
                <a:xfrm>
                  <a:off x="4111691" y="4133822"/>
                  <a:ext cx="1612972" cy="1745107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8E8FD500-9244-4795-B181-0B5BE6A0F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tretch>
                  <a:fillRect/>
                </a:stretch>
              </p:blipFill>
              <p:spPr>
                <a:xfrm>
                  <a:off x="5724664" y="4133822"/>
                  <a:ext cx="1756348" cy="1771153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25E16AB-1FA6-42C4-A503-4AFEC89F8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7481011" y="4185914"/>
                  <a:ext cx="1651633" cy="171844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A483765-87EC-4078-AEC9-AB108746B716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04799" y="2092429"/>
              <a:ext cx="507600" cy="16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4521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7458" y="14268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7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b="1" dirty="0"/>
              <a:t>UbiFarm – </a:t>
            </a:r>
            <a:r>
              <a:rPr lang="ko-KR" altLang="en-US" sz="1400" b="1" dirty="0"/>
              <a:t>농장 정보</a:t>
            </a:r>
            <a:endParaRPr lang="en-US" altLang="ko-KR" sz="1400" b="1" dirty="0"/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dirty="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농장 위치와 농장 위치에 따른 온실 번호 선택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농장 위치에 따른 실외 온도 및 습도 정보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en-US" altLang="ko-KR" sz="1300" dirty="0"/>
              <a:t>AC</a:t>
            </a:r>
            <a:r>
              <a:rPr lang="ko-KR" altLang="en-US" sz="1300" dirty="0"/>
              <a:t>의 </a:t>
            </a:r>
            <a:r>
              <a:rPr lang="en-US" altLang="ko-KR" sz="1300" dirty="0"/>
              <a:t>ON/OFF</a:t>
            </a:r>
            <a:r>
              <a:rPr lang="ko-KR" altLang="en-US" sz="1300" dirty="0"/>
              <a:t> 스위치 및 온도 조절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en-US" altLang="ko-KR" sz="1300" dirty="0"/>
              <a:t>FAN</a:t>
            </a:r>
            <a:r>
              <a:rPr lang="ko-KR" altLang="en-US" sz="1300" dirty="0"/>
              <a:t>의 </a:t>
            </a:r>
            <a:r>
              <a:rPr lang="en-US" altLang="ko-KR" sz="1300" dirty="0"/>
              <a:t>ON/OFF</a:t>
            </a:r>
            <a:r>
              <a:rPr lang="ko-KR" altLang="en-US" sz="1300" dirty="0"/>
              <a:t> 스위치 및 강도 조절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en-US" altLang="ko-KR" sz="1300" dirty="0"/>
              <a:t>Valve</a:t>
            </a:r>
            <a:r>
              <a:rPr lang="ko-KR" altLang="en-US" sz="1300" dirty="0"/>
              <a:t>의 </a:t>
            </a:r>
            <a:r>
              <a:rPr lang="en-US" altLang="ko-KR" sz="1300" dirty="0"/>
              <a:t>ON/OFF</a:t>
            </a:r>
            <a:r>
              <a:rPr lang="ko-KR" altLang="en-US" sz="1300" dirty="0"/>
              <a:t> 스위치 및 세기 조절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보은커튼, 천장개폐기의 </a:t>
            </a:r>
            <a:r>
              <a:rPr lang="en-US" altLang="ko-KR" sz="1300" dirty="0"/>
              <a:t>ON/OFF</a:t>
            </a:r>
            <a:r>
              <a:rPr lang="ko-KR" altLang="en-US" sz="1300" dirty="0"/>
              <a:t> 스위치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177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UbiFarm</a:t>
            </a:r>
            <a:endParaRPr lang="ko-KR" altLang="en-US" sz="24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E78BA3A-3514-43FB-A57C-750E05FA9F5A}"/>
              </a:ext>
            </a:extLst>
          </p:cNvPr>
          <p:cNvGrpSpPr/>
          <p:nvPr/>
        </p:nvGrpSpPr>
        <p:grpSpPr>
          <a:xfrm>
            <a:off x="405152" y="1664363"/>
            <a:ext cx="7885648" cy="4225556"/>
            <a:chOff x="405152" y="1664363"/>
            <a:chExt cx="7885648" cy="422555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3DAD25-6E08-408A-8BD0-873071843E67}"/>
                </a:ext>
              </a:extLst>
            </p:cNvPr>
            <p:cNvGrpSpPr/>
            <p:nvPr/>
          </p:nvGrpSpPr>
          <p:grpSpPr>
            <a:xfrm>
              <a:off x="405152" y="1664363"/>
              <a:ext cx="7885648" cy="4225556"/>
              <a:chOff x="405152" y="1664363"/>
              <a:chExt cx="7885648" cy="4225556"/>
            </a:xfrm>
          </p:grpSpPr>
          <p:grpSp>
            <p:nvGrpSpPr>
              <p:cNvPr id="1028" name="그룹 1027">
                <a:extLst>
                  <a:ext uri="{FF2B5EF4-FFF2-40B4-BE49-F238E27FC236}">
                    <a16:creationId xmlns:a16="http://schemas.microsoft.com/office/drawing/2014/main" id="{523A49E8-A73A-410B-A7CA-471C08C44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5152" y="1664363"/>
                <a:ext cx="7883840" cy="4225556"/>
                <a:chOff x="223852" y="1628350"/>
                <a:chExt cx="7938870" cy="4227096"/>
              </a:xfrm>
            </p:grpSpPr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5E92233-417D-4F01-B28E-200EEF267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5341"/>
                <a:stretch/>
              </p:blipFill>
              <p:spPr>
                <a:xfrm>
                  <a:off x="223852" y="1628350"/>
                  <a:ext cx="7938870" cy="4227096"/>
                </a:xfrm>
                <a:prstGeom prst="rect">
                  <a:avLst/>
                </a:prstGeom>
              </p:spPr>
            </p:pic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37CE07F-C11D-4BA9-B517-EC8423E4E70A}"/>
                    </a:ext>
                  </a:extLst>
                </p:cNvPr>
                <p:cNvSpPr/>
                <p:nvPr/>
              </p:nvSpPr>
              <p:spPr>
                <a:xfrm>
                  <a:off x="404086" y="1664363"/>
                  <a:ext cx="685314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UbiFarm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EF031BD-01A9-4DD1-A002-F2425BB680ED}"/>
                    </a:ext>
                  </a:extLst>
                </p:cNvPr>
                <p:cNvSpPr/>
                <p:nvPr/>
              </p:nvSpPr>
              <p:spPr>
                <a:xfrm>
                  <a:off x="6491349" y="1844428"/>
                  <a:ext cx="1476533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F5BD645C-CF7A-472B-A4E3-1FAE94D5D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577" r="10973" b="-1940"/>
                <a:stretch/>
              </p:blipFill>
              <p:spPr>
                <a:xfrm>
                  <a:off x="6887492" y="1814400"/>
                  <a:ext cx="1129572" cy="180065"/>
                </a:xfrm>
                <a:prstGeom prst="rect">
                  <a:avLst/>
                </a:prstGeom>
              </p:spPr>
            </p:pic>
            <p:pic>
              <p:nvPicPr>
                <p:cNvPr id="94" name="그림 93">
                  <a:extLst>
                    <a:ext uri="{FF2B5EF4-FFF2-40B4-BE49-F238E27FC236}">
                      <a16:creationId xmlns:a16="http://schemas.microsoft.com/office/drawing/2014/main" id="{8797107A-3D0C-4EE9-A7B7-59422379B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9357"/>
                <a:stretch/>
              </p:blipFill>
              <p:spPr>
                <a:xfrm>
                  <a:off x="5901144" y="1814400"/>
                  <a:ext cx="1130400" cy="180000"/>
                </a:xfrm>
                <a:prstGeom prst="rect">
                  <a:avLst/>
                </a:prstGeom>
              </p:spPr>
            </p:pic>
            <p:pic>
              <p:nvPicPr>
                <p:cNvPr id="1024" name="그림 1023">
                  <a:extLst>
                    <a:ext uri="{FF2B5EF4-FFF2-40B4-BE49-F238E27FC236}">
                      <a16:creationId xmlns:a16="http://schemas.microsoft.com/office/drawing/2014/main" id="{1DA47632-1539-43E3-880A-3F2CB2005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78" y="1635549"/>
                  <a:ext cx="163210" cy="163210"/>
                </a:xfrm>
                <a:prstGeom prst="rect">
                  <a:avLst/>
                </a:prstGeom>
              </p:spPr>
            </p:pic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4F89C18A-5918-4337-882A-7F559AFC778A}"/>
                    </a:ext>
                  </a:extLst>
                </p:cNvPr>
                <p:cNvSpPr txBox="1"/>
                <p:nvPr/>
              </p:nvSpPr>
              <p:spPr>
                <a:xfrm>
                  <a:off x="945347" y="1825200"/>
                  <a:ext cx="3421235" cy="144000"/>
                </a:xfrm>
                <a:prstGeom prst="rect">
                  <a:avLst/>
                </a:prstGeom>
                <a:solidFill>
                  <a:srgbClr val="F1F3F4"/>
                </a:solidFill>
              </p:spPr>
              <p:txBody>
                <a:bodyPr wrap="square" lIns="0" rtlCol="0">
                  <a:normAutofit fontScale="25000" lnSpcReduction="20000"/>
                </a:bodyPr>
                <a:lstStyle/>
                <a:p>
                  <a:r>
                    <a:rPr lang="en-US" altLang="ko-KR" dirty="0"/>
                    <a:t>www.ubifarm.com</a:t>
                  </a:r>
                  <a:endParaRPr lang="ko-KR" altLang="en-US" dirty="0"/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39ED93B-FAA0-490E-AAD8-521220EB2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302" b="5358"/>
              <a:stretch/>
            </p:blipFill>
            <p:spPr>
              <a:xfrm>
                <a:off x="405152" y="2034000"/>
                <a:ext cx="7884000" cy="382892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9DB4019-6301-4A3E-BCC7-18EC452036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8327" b="5358"/>
              <a:stretch/>
            </p:blipFill>
            <p:spPr>
              <a:xfrm>
                <a:off x="406800" y="2034000"/>
                <a:ext cx="7884000" cy="3827793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E389013-BDD1-4F78-BAE1-EFC483E4F74F}"/>
                  </a:ext>
                </a:extLst>
              </p:cNvPr>
              <p:cNvGrpSpPr/>
              <p:nvPr/>
            </p:nvGrpSpPr>
            <p:grpSpPr>
              <a:xfrm>
                <a:off x="406800" y="2423445"/>
                <a:ext cx="7884000" cy="3418426"/>
                <a:chOff x="1819329" y="2564688"/>
                <a:chExt cx="7884000" cy="3418426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0A5B7E11-4743-41E0-87FC-1D205E0A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671"/>
                <a:stretch/>
              </p:blipFill>
              <p:spPr>
                <a:xfrm>
                  <a:off x="1819329" y="2564688"/>
                  <a:ext cx="7884000" cy="3418426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56C2511E-E549-4874-88E9-9F4E324B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4219223" y="3144060"/>
                  <a:ext cx="681033" cy="494881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9E157B97-7DA5-4F19-842B-2CE24B48DB3A}"/>
                    </a:ext>
                  </a:extLst>
                </p:cNvPr>
                <p:cNvPicPr/>
                <p:nvPr/>
              </p:nvPicPr>
              <p:blipFill rotWithShape="1">
                <a:blip r:embed="rId12"/>
                <a:stretch>
                  <a:fillRect/>
                </a:stretch>
              </p:blipFill>
              <p:spPr>
                <a:xfrm>
                  <a:off x="5868039" y="3170106"/>
                  <a:ext cx="645189" cy="416742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5830A76-15EA-4F69-95C3-3637101D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tretch>
                  <a:fillRect/>
                </a:stretch>
              </p:blipFill>
              <p:spPr>
                <a:xfrm>
                  <a:off x="7529766" y="3130704"/>
                  <a:ext cx="1456686" cy="820793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ABD5668D-0ACC-41B3-9366-9780EAE73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tretch>
                  <a:fillRect/>
                </a:stretch>
              </p:blipFill>
              <p:spPr>
                <a:xfrm>
                  <a:off x="4111691" y="4133822"/>
                  <a:ext cx="1612972" cy="1745107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8E8FD500-9244-4795-B181-0B5BE6A0F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tretch>
                  <a:fillRect/>
                </a:stretch>
              </p:blipFill>
              <p:spPr>
                <a:xfrm>
                  <a:off x="5724664" y="4133822"/>
                  <a:ext cx="1756348" cy="1771153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25E16AB-1FA6-42C4-A503-4AFEC89F8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7481011" y="4185914"/>
                  <a:ext cx="1651633" cy="171844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A483765-87EC-4078-AEC9-AB108746B716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04799" y="2092429"/>
              <a:ext cx="507600" cy="1656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0951E-300C-4943-AE7D-4D08C53CFEB1}"/>
              </a:ext>
            </a:extLst>
          </p:cNvPr>
          <p:cNvGrpSpPr/>
          <p:nvPr/>
        </p:nvGrpSpPr>
        <p:grpSpPr>
          <a:xfrm>
            <a:off x="9170914" y="3753117"/>
            <a:ext cx="2317032" cy="3064668"/>
            <a:chOff x="9864371" y="3821580"/>
            <a:chExt cx="2317032" cy="306466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5068813-8816-4A1B-A596-0499BD3D5B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4371" y="3821580"/>
              <a:ext cx="2317032" cy="3064668"/>
              <a:chOff x="9655447" y="3501026"/>
              <a:chExt cx="2561969" cy="338864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C56EC61-9FD1-4743-A3B8-3B27FCB8735E}"/>
                  </a:ext>
                </a:extLst>
              </p:cNvPr>
              <p:cNvSpPr/>
              <p:nvPr/>
            </p:nvSpPr>
            <p:spPr>
              <a:xfrm>
                <a:off x="9655447" y="3501026"/>
                <a:ext cx="2561969" cy="3388640"/>
              </a:xfrm>
              <a:prstGeom prst="rect">
                <a:avLst/>
              </a:prstGeom>
              <a:pattFill prst="wdUpDiag">
                <a:fgClr>
                  <a:srgbClr val="E0EBCD"/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C4E1FFAC-E5AD-42D6-BA10-B47A295D38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t="12716" b="10118"/>
              <a:stretch/>
            </p:blipFill>
            <p:spPr>
              <a:xfrm>
                <a:off x="10070589" y="3897169"/>
                <a:ext cx="1731684" cy="2891804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0AE6612-70F9-4E5A-B56B-4550C257ABD6}"/>
                  </a:ext>
                </a:extLst>
              </p:cNvPr>
              <p:cNvSpPr txBox="1"/>
              <p:nvPr/>
            </p:nvSpPr>
            <p:spPr>
              <a:xfrm>
                <a:off x="10342217" y="3589392"/>
                <a:ext cx="1374239" cy="34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모바일 화면</a:t>
                </a:r>
                <a:endParaRPr lang="en-US" altLang="ko-KR" sz="1400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11A4BAD-8F30-4706-8A24-3967CE0533D5}"/>
                </a:ext>
              </a:extLst>
            </p:cNvPr>
            <p:cNvGrpSpPr/>
            <p:nvPr/>
          </p:nvGrpSpPr>
          <p:grpSpPr>
            <a:xfrm>
              <a:off x="10238400" y="4183213"/>
              <a:ext cx="1569600" cy="2627125"/>
              <a:chOff x="10238400" y="4183213"/>
              <a:chExt cx="1569600" cy="2627125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39E695FA-2A07-422D-9526-C9FD7376B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t="12192" b="10467"/>
              <a:stretch/>
            </p:blipFill>
            <p:spPr>
              <a:xfrm>
                <a:off x="10238400" y="4183213"/>
                <a:ext cx="1569600" cy="2627125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E7A07B8-E577-4BA5-88AE-FC192C445C09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0"/>
              <a:srcRect t="8124"/>
              <a:stretch/>
            </p:blipFill>
            <p:spPr>
              <a:xfrm>
                <a:off x="10238400" y="4356000"/>
                <a:ext cx="1569600" cy="2414514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EA14DEC-1EF2-4FF7-BACF-C68AD633476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0"/>
              <a:srcRect l="13003" t="706" b="92937"/>
              <a:stretch/>
            </p:blipFill>
            <p:spPr>
              <a:xfrm>
                <a:off x="10418102" y="4186081"/>
                <a:ext cx="1365511" cy="167052"/>
              </a:xfrm>
              <a:prstGeom prst="rect">
                <a:avLst/>
              </a:prstGeom>
            </p:spPr>
          </p:pic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588F4C-23FA-4703-BECD-590B41D71945}"/>
              </a:ext>
            </a:extLst>
          </p:cNvPr>
          <p:cNvSpPr/>
          <p:nvPr/>
        </p:nvSpPr>
        <p:spPr>
          <a:xfrm>
            <a:off x="2722346" y="2423445"/>
            <a:ext cx="5209523" cy="33142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2824FA2-BDE8-4422-8469-A441E6FD1C9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862"/>
          <a:stretch/>
        </p:blipFill>
        <p:spPr>
          <a:xfrm>
            <a:off x="2749209" y="3560467"/>
            <a:ext cx="1425358" cy="13770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2BBE13-1CAC-406A-840B-013B72CAB5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49209" y="2422312"/>
            <a:ext cx="1425358" cy="10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228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7458" y="14268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4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b="1" dirty="0"/>
              <a:t>UbiFarm – </a:t>
            </a:r>
            <a:r>
              <a:rPr lang="ko-KR" altLang="en-US" sz="1400" b="1" dirty="0"/>
              <a:t>온도</a:t>
            </a:r>
            <a:endParaRPr lang="en-US" altLang="ko-KR" sz="1400" b="1" dirty="0"/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dirty="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농장 위치 및 온실번호에 따른 </a:t>
            </a:r>
            <a:br>
              <a:rPr lang="en-US" altLang="ko-KR" sz="1300" dirty="0"/>
            </a:br>
            <a:r>
              <a:rPr lang="ko-KR" altLang="en-US" sz="1300" dirty="0"/>
              <a:t>농장의 현재온도를 알려줌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 err="1"/>
              <a:t>온습도</a:t>
            </a:r>
            <a:r>
              <a:rPr lang="ko-KR" altLang="en-US" sz="1300" dirty="0"/>
              <a:t> 조절장치를 통한 온도 조절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시간에 따라 현재온도 수치 변화를 </a:t>
            </a:r>
            <a:br>
              <a:rPr lang="en-US" altLang="ko-KR" sz="1300" dirty="0"/>
            </a:br>
            <a:r>
              <a:rPr lang="ko-KR" altLang="en-US" sz="1300" dirty="0"/>
              <a:t>그래프로 보여줌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177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UbiFarm</a:t>
            </a:r>
            <a:endParaRPr lang="ko-KR" altLang="en-US" sz="24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E78BA3A-3514-43FB-A57C-750E05FA9F5A}"/>
              </a:ext>
            </a:extLst>
          </p:cNvPr>
          <p:cNvGrpSpPr/>
          <p:nvPr/>
        </p:nvGrpSpPr>
        <p:grpSpPr>
          <a:xfrm>
            <a:off x="405152" y="1664363"/>
            <a:ext cx="7885648" cy="4225556"/>
            <a:chOff x="405152" y="1664363"/>
            <a:chExt cx="7885648" cy="422555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3DAD25-6E08-408A-8BD0-873071843E67}"/>
                </a:ext>
              </a:extLst>
            </p:cNvPr>
            <p:cNvGrpSpPr/>
            <p:nvPr/>
          </p:nvGrpSpPr>
          <p:grpSpPr>
            <a:xfrm>
              <a:off x="405152" y="1664363"/>
              <a:ext cx="7885648" cy="4225556"/>
              <a:chOff x="405152" y="1664363"/>
              <a:chExt cx="7885648" cy="4225556"/>
            </a:xfrm>
          </p:grpSpPr>
          <p:grpSp>
            <p:nvGrpSpPr>
              <p:cNvPr id="1028" name="그룹 1027">
                <a:extLst>
                  <a:ext uri="{FF2B5EF4-FFF2-40B4-BE49-F238E27FC236}">
                    <a16:creationId xmlns:a16="http://schemas.microsoft.com/office/drawing/2014/main" id="{523A49E8-A73A-410B-A7CA-471C08C44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5152" y="1664363"/>
                <a:ext cx="7883840" cy="4225556"/>
                <a:chOff x="223852" y="1628350"/>
                <a:chExt cx="7938870" cy="4227096"/>
              </a:xfrm>
            </p:grpSpPr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5E92233-417D-4F01-B28E-200EEF267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5341"/>
                <a:stretch/>
              </p:blipFill>
              <p:spPr>
                <a:xfrm>
                  <a:off x="223852" y="1628350"/>
                  <a:ext cx="7938870" cy="4227096"/>
                </a:xfrm>
                <a:prstGeom prst="rect">
                  <a:avLst/>
                </a:prstGeom>
              </p:spPr>
            </p:pic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37CE07F-C11D-4BA9-B517-EC8423E4E70A}"/>
                    </a:ext>
                  </a:extLst>
                </p:cNvPr>
                <p:cNvSpPr/>
                <p:nvPr/>
              </p:nvSpPr>
              <p:spPr>
                <a:xfrm>
                  <a:off x="404086" y="1664363"/>
                  <a:ext cx="685314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UbiFarm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EF031BD-01A9-4DD1-A002-F2425BB680ED}"/>
                    </a:ext>
                  </a:extLst>
                </p:cNvPr>
                <p:cNvSpPr/>
                <p:nvPr/>
              </p:nvSpPr>
              <p:spPr>
                <a:xfrm>
                  <a:off x="6491349" y="1844428"/>
                  <a:ext cx="1476533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F5BD645C-CF7A-472B-A4E3-1FAE94D5D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577" r="10973" b="-1940"/>
                <a:stretch/>
              </p:blipFill>
              <p:spPr>
                <a:xfrm>
                  <a:off x="6887492" y="1814400"/>
                  <a:ext cx="1129572" cy="180065"/>
                </a:xfrm>
                <a:prstGeom prst="rect">
                  <a:avLst/>
                </a:prstGeom>
              </p:spPr>
            </p:pic>
            <p:pic>
              <p:nvPicPr>
                <p:cNvPr id="94" name="그림 93">
                  <a:extLst>
                    <a:ext uri="{FF2B5EF4-FFF2-40B4-BE49-F238E27FC236}">
                      <a16:creationId xmlns:a16="http://schemas.microsoft.com/office/drawing/2014/main" id="{8797107A-3D0C-4EE9-A7B7-59422379B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9357"/>
                <a:stretch/>
              </p:blipFill>
              <p:spPr>
                <a:xfrm>
                  <a:off x="5901144" y="1814400"/>
                  <a:ext cx="1130400" cy="180000"/>
                </a:xfrm>
                <a:prstGeom prst="rect">
                  <a:avLst/>
                </a:prstGeom>
              </p:spPr>
            </p:pic>
            <p:pic>
              <p:nvPicPr>
                <p:cNvPr id="1024" name="그림 1023">
                  <a:extLst>
                    <a:ext uri="{FF2B5EF4-FFF2-40B4-BE49-F238E27FC236}">
                      <a16:creationId xmlns:a16="http://schemas.microsoft.com/office/drawing/2014/main" id="{1DA47632-1539-43E3-880A-3F2CB2005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78" y="1635549"/>
                  <a:ext cx="163210" cy="163210"/>
                </a:xfrm>
                <a:prstGeom prst="rect">
                  <a:avLst/>
                </a:prstGeom>
              </p:spPr>
            </p:pic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4F89C18A-5918-4337-882A-7F559AFC778A}"/>
                    </a:ext>
                  </a:extLst>
                </p:cNvPr>
                <p:cNvSpPr txBox="1"/>
                <p:nvPr/>
              </p:nvSpPr>
              <p:spPr>
                <a:xfrm>
                  <a:off x="945347" y="1825200"/>
                  <a:ext cx="3421235" cy="144000"/>
                </a:xfrm>
                <a:prstGeom prst="rect">
                  <a:avLst/>
                </a:prstGeom>
                <a:solidFill>
                  <a:srgbClr val="F1F3F4"/>
                </a:solidFill>
              </p:spPr>
              <p:txBody>
                <a:bodyPr wrap="square" lIns="0" rtlCol="0">
                  <a:normAutofit fontScale="25000" lnSpcReduction="20000"/>
                </a:bodyPr>
                <a:lstStyle/>
                <a:p>
                  <a:r>
                    <a:rPr lang="en-US" altLang="ko-KR" dirty="0"/>
                    <a:t>www.ubifarm.com</a:t>
                  </a:r>
                  <a:endParaRPr lang="ko-KR" altLang="en-US" dirty="0"/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39ED93B-FAA0-490E-AAD8-521220EB2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302" b="5358"/>
              <a:stretch/>
            </p:blipFill>
            <p:spPr>
              <a:xfrm>
                <a:off x="405152" y="2034000"/>
                <a:ext cx="7884000" cy="382892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9DB4019-6301-4A3E-BCC7-18EC452036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8327" b="5358"/>
              <a:stretch/>
            </p:blipFill>
            <p:spPr>
              <a:xfrm>
                <a:off x="406800" y="2034000"/>
                <a:ext cx="7884000" cy="3827793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E389013-BDD1-4F78-BAE1-EFC483E4F74F}"/>
                  </a:ext>
                </a:extLst>
              </p:cNvPr>
              <p:cNvGrpSpPr/>
              <p:nvPr/>
            </p:nvGrpSpPr>
            <p:grpSpPr>
              <a:xfrm>
                <a:off x="406800" y="2423445"/>
                <a:ext cx="7884000" cy="3418426"/>
                <a:chOff x="1819329" y="2564688"/>
                <a:chExt cx="7884000" cy="3418426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0A5B7E11-4743-41E0-87FC-1D205E0A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671"/>
                <a:stretch/>
              </p:blipFill>
              <p:spPr>
                <a:xfrm>
                  <a:off x="1819329" y="2564688"/>
                  <a:ext cx="7884000" cy="3418426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56C2511E-E549-4874-88E9-9F4E324B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4219223" y="3144060"/>
                  <a:ext cx="681033" cy="494881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9E157B97-7DA5-4F19-842B-2CE24B48DB3A}"/>
                    </a:ext>
                  </a:extLst>
                </p:cNvPr>
                <p:cNvPicPr/>
                <p:nvPr/>
              </p:nvPicPr>
              <p:blipFill rotWithShape="1">
                <a:blip r:embed="rId12"/>
                <a:stretch>
                  <a:fillRect/>
                </a:stretch>
              </p:blipFill>
              <p:spPr>
                <a:xfrm>
                  <a:off x="5868039" y="3170106"/>
                  <a:ext cx="645189" cy="416742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5830A76-15EA-4F69-95C3-3637101D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tretch>
                  <a:fillRect/>
                </a:stretch>
              </p:blipFill>
              <p:spPr>
                <a:xfrm>
                  <a:off x="7529766" y="3130704"/>
                  <a:ext cx="1456686" cy="820793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ABD5668D-0ACC-41B3-9366-9780EAE73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tretch>
                  <a:fillRect/>
                </a:stretch>
              </p:blipFill>
              <p:spPr>
                <a:xfrm>
                  <a:off x="4111691" y="4133822"/>
                  <a:ext cx="1612972" cy="1745107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8E8FD500-9244-4795-B181-0B5BE6A0F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tretch>
                  <a:fillRect/>
                </a:stretch>
              </p:blipFill>
              <p:spPr>
                <a:xfrm>
                  <a:off x="5724664" y="4133822"/>
                  <a:ext cx="1756348" cy="1771153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25E16AB-1FA6-42C4-A503-4AFEC89F8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7481011" y="4185914"/>
                  <a:ext cx="1651633" cy="171844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A483765-87EC-4078-AEC9-AB108746B716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04799" y="2092429"/>
              <a:ext cx="507600" cy="16560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588F4C-23FA-4703-BECD-590B41D71945}"/>
              </a:ext>
            </a:extLst>
          </p:cNvPr>
          <p:cNvSpPr/>
          <p:nvPr/>
        </p:nvSpPr>
        <p:spPr>
          <a:xfrm>
            <a:off x="1053386" y="2393078"/>
            <a:ext cx="1673645" cy="33142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7BC6B3-D6A0-493B-AA1D-54ED71E200CA}"/>
              </a:ext>
            </a:extLst>
          </p:cNvPr>
          <p:cNvSpPr/>
          <p:nvPr/>
        </p:nvSpPr>
        <p:spPr>
          <a:xfrm>
            <a:off x="4347072" y="2452041"/>
            <a:ext cx="3384000" cy="33142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C60E5B-D43C-48D1-A3C0-3AE8646D0B97}"/>
              </a:ext>
            </a:extLst>
          </p:cNvPr>
          <p:cNvGrpSpPr/>
          <p:nvPr/>
        </p:nvGrpSpPr>
        <p:grpSpPr>
          <a:xfrm>
            <a:off x="9172800" y="3754800"/>
            <a:ext cx="2317032" cy="3064668"/>
            <a:chOff x="9864371" y="3821580"/>
            <a:chExt cx="2317032" cy="306466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A74F5A0-E061-4FEE-BA9B-D8ED54C8E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2155" b="10773"/>
            <a:stretch/>
          </p:blipFill>
          <p:spPr>
            <a:xfrm>
              <a:off x="10238400" y="4179613"/>
              <a:ext cx="1569136" cy="261720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C20951E-300C-4943-AE7D-4D08C53CFEB1}"/>
                </a:ext>
              </a:extLst>
            </p:cNvPr>
            <p:cNvGrpSpPr/>
            <p:nvPr/>
          </p:nvGrpSpPr>
          <p:grpSpPr>
            <a:xfrm>
              <a:off x="9864371" y="3821580"/>
              <a:ext cx="2317032" cy="3064668"/>
              <a:chOff x="9864371" y="3821580"/>
              <a:chExt cx="2317032" cy="306466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068813-8816-4A1B-A596-0499BD3D5B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64371" y="3821580"/>
                <a:ext cx="2317032" cy="3064668"/>
                <a:chOff x="9655447" y="3501026"/>
                <a:chExt cx="2561969" cy="338864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C56EC61-9FD1-4743-A3B8-3B27FCB8735E}"/>
                    </a:ext>
                  </a:extLst>
                </p:cNvPr>
                <p:cNvSpPr/>
                <p:nvPr/>
              </p:nvSpPr>
              <p:spPr>
                <a:xfrm>
                  <a:off x="9655447" y="3501026"/>
                  <a:ext cx="2561969" cy="3388640"/>
                </a:xfrm>
                <a:prstGeom prst="rect">
                  <a:avLst/>
                </a:prstGeom>
                <a:pattFill prst="wdUpDiag">
                  <a:fgClr>
                    <a:srgbClr val="E0EBCD"/>
                  </a:fgClr>
                  <a:bgClr>
                    <a:schemeClr val="bg1"/>
                  </a:bgClr>
                </a:patt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C4E1FFAC-E5AD-42D6-BA10-B47A295D3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t="12716" b="10118"/>
                <a:stretch/>
              </p:blipFill>
              <p:spPr>
                <a:xfrm>
                  <a:off x="10070589" y="3897169"/>
                  <a:ext cx="1731684" cy="2891804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0AE6612-70F9-4E5A-B56B-4550C257ABD6}"/>
                    </a:ext>
                  </a:extLst>
                </p:cNvPr>
                <p:cNvSpPr txBox="1"/>
                <p:nvPr/>
              </p:nvSpPr>
              <p:spPr>
                <a:xfrm>
                  <a:off x="10342217" y="3589392"/>
                  <a:ext cx="1374239" cy="340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모바일 화면</a:t>
                  </a:r>
                  <a:endParaRPr lang="en-US" altLang="ko-KR" sz="1400" dirty="0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211A4BAD-8F30-4706-8A24-3967CE0533D5}"/>
                  </a:ext>
                </a:extLst>
              </p:cNvPr>
              <p:cNvGrpSpPr/>
              <p:nvPr/>
            </p:nvGrpSpPr>
            <p:grpSpPr>
              <a:xfrm>
                <a:off x="10238400" y="4183213"/>
                <a:ext cx="1569600" cy="2627125"/>
                <a:chOff x="10238400" y="4183213"/>
                <a:chExt cx="1569600" cy="2627125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39E695FA-2A07-422D-9526-C9FD7376B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t="12192" b="10467"/>
                <a:stretch/>
              </p:blipFill>
              <p:spPr>
                <a:xfrm>
                  <a:off x="10238400" y="4183213"/>
                  <a:ext cx="1569600" cy="2627125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3E7A07B8-E577-4BA5-88AE-FC192C445C09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1"/>
                <a:srcRect t="8124"/>
                <a:stretch/>
              </p:blipFill>
              <p:spPr>
                <a:xfrm>
                  <a:off x="10238400" y="4356000"/>
                  <a:ext cx="1569600" cy="2414514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1EA14DEC-1EF2-4FF7-BACF-C68AD6334766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1"/>
                <a:srcRect l="13003" t="706" b="92937"/>
                <a:stretch/>
              </p:blipFill>
              <p:spPr>
                <a:xfrm>
                  <a:off x="10418102" y="4186081"/>
                  <a:ext cx="1365511" cy="1670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BF49227-EBD5-47E2-ABCE-D0566BC75074}"/>
                </a:ext>
              </a:extLst>
            </p:cNvPr>
            <p:cNvGrpSpPr/>
            <p:nvPr/>
          </p:nvGrpSpPr>
          <p:grpSpPr>
            <a:xfrm>
              <a:off x="10238400" y="4406392"/>
              <a:ext cx="1569600" cy="2402584"/>
              <a:chOff x="10238400" y="4586457"/>
              <a:chExt cx="1569600" cy="2402584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D41BA127-5631-4A18-B76B-F4E2A2C82D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t="8577"/>
              <a:stretch/>
            </p:blipFill>
            <p:spPr>
              <a:xfrm>
                <a:off x="10238400" y="4586457"/>
                <a:ext cx="1569600" cy="240258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169300B6-4001-4BB0-B35A-EA941E1C56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0395361" y="5015917"/>
                <a:ext cx="519675" cy="386407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40CBA24D-6FB0-4FDA-97D6-770618A18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>
                <a:off x="10364451" y="5699834"/>
                <a:ext cx="1345449" cy="12755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90287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7458" y="14268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4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b="1" dirty="0"/>
              <a:t>UbiFarm – </a:t>
            </a:r>
            <a:r>
              <a:rPr lang="ko-KR" altLang="en-US" sz="1400" b="1" dirty="0"/>
              <a:t>습도</a:t>
            </a:r>
            <a:endParaRPr lang="en-US" altLang="ko-KR" sz="1400" b="1" dirty="0"/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dirty="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농장 위치 및 온실번호에 따른 </a:t>
            </a:r>
            <a:br>
              <a:rPr lang="en-US" altLang="ko-KR" sz="1300" dirty="0"/>
            </a:br>
            <a:r>
              <a:rPr lang="ko-KR" altLang="en-US" sz="1300" dirty="0"/>
              <a:t>농장의 현재습도를 알려줌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 err="1"/>
              <a:t>온습도</a:t>
            </a:r>
            <a:r>
              <a:rPr lang="ko-KR" altLang="en-US" sz="1300" dirty="0"/>
              <a:t> 조절장치를 통한 습도 조절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시간에 따라 현재습도 수치 변화를 </a:t>
            </a:r>
            <a:br>
              <a:rPr lang="en-US" altLang="ko-KR" sz="1300" dirty="0"/>
            </a:br>
            <a:r>
              <a:rPr lang="ko-KR" altLang="en-US" sz="1300" dirty="0"/>
              <a:t>그래프로 보여줌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177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UbiFarm</a:t>
            </a:r>
            <a:endParaRPr lang="ko-KR" altLang="en-US" sz="24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E78BA3A-3514-43FB-A57C-750E05FA9F5A}"/>
              </a:ext>
            </a:extLst>
          </p:cNvPr>
          <p:cNvGrpSpPr/>
          <p:nvPr/>
        </p:nvGrpSpPr>
        <p:grpSpPr>
          <a:xfrm>
            <a:off x="405152" y="1664363"/>
            <a:ext cx="7885648" cy="4225556"/>
            <a:chOff x="405152" y="1664363"/>
            <a:chExt cx="7885648" cy="422555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3DAD25-6E08-408A-8BD0-873071843E67}"/>
                </a:ext>
              </a:extLst>
            </p:cNvPr>
            <p:cNvGrpSpPr/>
            <p:nvPr/>
          </p:nvGrpSpPr>
          <p:grpSpPr>
            <a:xfrm>
              <a:off x="405152" y="1664363"/>
              <a:ext cx="7885648" cy="4225556"/>
              <a:chOff x="405152" y="1664363"/>
              <a:chExt cx="7885648" cy="4225556"/>
            </a:xfrm>
          </p:grpSpPr>
          <p:grpSp>
            <p:nvGrpSpPr>
              <p:cNvPr id="1028" name="그룹 1027">
                <a:extLst>
                  <a:ext uri="{FF2B5EF4-FFF2-40B4-BE49-F238E27FC236}">
                    <a16:creationId xmlns:a16="http://schemas.microsoft.com/office/drawing/2014/main" id="{523A49E8-A73A-410B-A7CA-471C08C44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5152" y="1664363"/>
                <a:ext cx="7883840" cy="4225556"/>
                <a:chOff x="223852" y="1628350"/>
                <a:chExt cx="7938870" cy="4227096"/>
              </a:xfrm>
            </p:grpSpPr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5E92233-417D-4F01-B28E-200EEF267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5341"/>
                <a:stretch/>
              </p:blipFill>
              <p:spPr>
                <a:xfrm>
                  <a:off x="223852" y="1628350"/>
                  <a:ext cx="7938870" cy="4227096"/>
                </a:xfrm>
                <a:prstGeom prst="rect">
                  <a:avLst/>
                </a:prstGeom>
              </p:spPr>
            </p:pic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37CE07F-C11D-4BA9-B517-EC8423E4E70A}"/>
                    </a:ext>
                  </a:extLst>
                </p:cNvPr>
                <p:cNvSpPr/>
                <p:nvPr/>
              </p:nvSpPr>
              <p:spPr>
                <a:xfrm>
                  <a:off x="404086" y="1664363"/>
                  <a:ext cx="685314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UbiFarm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EF031BD-01A9-4DD1-A002-F2425BB680ED}"/>
                    </a:ext>
                  </a:extLst>
                </p:cNvPr>
                <p:cNvSpPr/>
                <p:nvPr/>
              </p:nvSpPr>
              <p:spPr>
                <a:xfrm>
                  <a:off x="6491349" y="1844428"/>
                  <a:ext cx="1476533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F5BD645C-CF7A-472B-A4E3-1FAE94D5D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577" r="10973" b="-1940"/>
                <a:stretch/>
              </p:blipFill>
              <p:spPr>
                <a:xfrm>
                  <a:off x="6887492" y="1814400"/>
                  <a:ext cx="1129572" cy="180065"/>
                </a:xfrm>
                <a:prstGeom prst="rect">
                  <a:avLst/>
                </a:prstGeom>
              </p:spPr>
            </p:pic>
            <p:pic>
              <p:nvPicPr>
                <p:cNvPr id="94" name="그림 93">
                  <a:extLst>
                    <a:ext uri="{FF2B5EF4-FFF2-40B4-BE49-F238E27FC236}">
                      <a16:creationId xmlns:a16="http://schemas.microsoft.com/office/drawing/2014/main" id="{8797107A-3D0C-4EE9-A7B7-59422379B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9357"/>
                <a:stretch/>
              </p:blipFill>
              <p:spPr>
                <a:xfrm>
                  <a:off x="5901144" y="1814400"/>
                  <a:ext cx="1130400" cy="180000"/>
                </a:xfrm>
                <a:prstGeom prst="rect">
                  <a:avLst/>
                </a:prstGeom>
              </p:spPr>
            </p:pic>
            <p:pic>
              <p:nvPicPr>
                <p:cNvPr id="1024" name="그림 1023">
                  <a:extLst>
                    <a:ext uri="{FF2B5EF4-FFF2-40B4-BE49-F238E27FC236}">
                      <a16:creationId xmlns:a16="http://schemas.microsoft.com/office/drawing/2014/main" id="{1DA47632-1539-43E3-880A-3F2CB2005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78" y="1635549"/>
                  <a:ext cx="163210" cy="163210"/>
                </a:xfrm>
                <a:prstGeom prst="rect">
                  <a:avLst/>
                </a:prstGeom>
              </p:spPr>
            </p:pic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4F89C18A-5918-4337-882A-7F559AFC778A}"/>
                    </a:ext>
                  </a:extLst>
                </p:cNvPr>
                <p:cNvSpPr txBox="1"/>
                <p:nvPr/>
              </p:nvSpPr>
              <p:spPr>
                <a:xfrm>
                  <a:off x="945347" y="1825200"/>
                  <a:ext cx="3421235" cy="144000"/>
                </a:xfrm>
                <a:prstGeom prst="rect">
                  <a:avLst/>
                </a:prstGeom>
                <a:solidFill>
                  <a:srgbClr val="F1F3F4"/>
                </a:solidFill>
              </p:spPr>
              <p:txBody>
                <a:bodyPr wrap="square" lIns="0" rtlCol="0">
                  <a:normAutofit fontScale="25000" lnSpcReduction="20000"/>
                </a:bodyPr>
                <a:lstStyle/>
                <a:p>
                  <a:r>
                    <a:rPr lang="en-US" altLang="ko-KR" dirty="0"/>
                    <a:t>www.ubifarm.com</a:t>
                  </a:r>
                  <a:endParaRPr lang="ko-KR" altLang="en-US" dirty="0"/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39ED93B-FAA0-490E-AAD8-521220EB2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302" b="5358"/>
              <a:stretch/>
            </p:blipFill>
            <p:spPr>
              <a:xfrm>
                <a:off x="405152" y="2034000"/>
                <a:ext cx="7884000" cy="382892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9DB4019-6301-4A3E-BCC7-18EC452036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8327" b="5358"/>
              <a:stretch/>
            </p:blipFill>
            <p:spPr>
              <a:xfrm>
                <a:off x="406800" y="2034000"/>
                <a:ext cx="7884000" cy="3827793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E389013-BDD1-4F78-BAE1-EFC483E4F74F}"/>
                  </a:ext>
                </a:extLst>
              </p:cNvPr>
              <p:cNvGrpSpPr/>
              <p:nvPr/>
            </p:nvGrpSpPr>
            <p:grpSpPr>
              <a:xfrm>
                <a:off x="406800" y="2423445"/>
                <a:ext cx="7884000" cy="3418426"/>
                <a:chOff x="1819329" y="2564688"/>
                <a:chExt cx="7884000" cy="3418426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0A5B7E11-4743-41E0-87FC-1D205E0A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671"/>
                <a:stretch/>
              </p:blipFill>
              <p:spPr>
                <a:xfrm>
                  <a:off x="1819329" y="2564688"/>
                  <a:ext cx="7884000" cy="3418426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56C2511E-E549-4874-88E9-9F4E324B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4219223" y="3144060"/>
                  <a:ext cx="681033" cy="494881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9E157B97-7DA5-4F19-842B-2CE24B48DB3A}"/>
                    </a:ext>
                  </a:extLst>
                </p:cNvPr>
                <p:cNvPicPr/>
                <p:nvPr/>
              </p:nvPicPr>
              <p:blipFill rotWithShape="1">
                <a:blip r:embed="rId12"/>
                <a:stretch>
                  <a:fillRect/>
                </a:stretch>
              </p:blipFill>
              <p:spPr>
                <a:xfrm>
                  <a:off x="5868039" y="3170106"/>
                  <a:ext cx="645189" cy="416742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5830A76-15EA-4F69-95C3-3637101D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tretch>
                  <a:fillRect/>
                </a:stretch>
              </p:blipFill>
              <p:spPr>
                <a:xfrm>
                  <a:off x="7529766" y="3130704"/>
                  <a:ext cx="1456686" cy="820793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ABD5668D-0ACC-41B3-9366-9780EAE73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tretch>
                  <a:fillRect/>
                </a:stretch>
              </p:blipFill>
              <p:spPr>
                <a:xfrm>
                  <a:off x="4111691" y="4133822"/>
                  <a:ext cx="1612972" cy="1745107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8E8FD500-9244-4795-B181-0B5BE6A0F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tretch>
                  <a:fillRect/>
                </a:stretch>
              </p:blipFill>
              <p:spPr>
                <a:xfrm>
                  <a:off x="5724664" y="4133822"/>
                  <a:ext cx="1756348" cy="1771153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25E16AB-1FA6-42C4-A503-4AFEC89F8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7481011" y="4185914"/>
                  <a:ext cx="1651633" cy="171844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A483765-87EC-4078-AEC9-AB108746B716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04799" y="2092429"/>
              <a:ext cx="507600" cy="16560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588F4C-23FA-4703-BECD-590B41D71945}"/>
              </a:ext>
            </a:extLst>
          </p:cNvPr>
          <p:cNvSpPr/>
          <p:nvPr/>
        </p:nvSpPr>
        <p:spPr>
          <a:xfrm>
            <a:off x="6043722" y="2394406"/>
            <a:ext cx="1673645" cy="33142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7BC6B3-D6A0-493B-AA1D-54ED71E200CA}"/>
              </a:ext>
            </a:extLst>
          </p:cNvPr>
          <p:cNvSpPr/>
          <p:nvPr/>
        </p:nvSpPr>
        <p:spPr>
          <a:xfrm>
            <a:off x="934032" y="2460639"/>
            <a:ext cx="3384000" cy="33142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BA0267B-4C3C-4A18-82BE-3AB35FEAE71D}"/>
              </a:ext>
            </a:extLst>
          </p:cNvPr>
          <p:cNvGrpSpPr/>
          <p:nvPr/>
        </p:nvGrpSpPr>
        <p:grpSpPr>
          <a:xfrm>
            <a:off x="9172800" y="3754800"/>
            <a:ext cx="2317032" cy="3064668"/>
            <a:chOff x="9864371" y="3821580"/>
            <a:chExt cx="2317032" cy="306466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A74F5A0-E061-4FEE-BA9B-D8ED54C8E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2155" b="10773"/>
            <a:stretch/>
          </p:blipFill>
          <p:spPr>
            <a:xfrm>
              <a:off x="10238400" y="4179613"/>
              <a:ext cx="1569136" cy="261720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C20951E-300C-4943-AE7D-4D08C53CFEB1}"/>
                </a:ext>
              </a:extLst>
            </p:cNvPr>
            <p:cNvGrpSpPr/>
            <p:nvPr/>
          </p:nvGrpSpPr>
          <p:grpSpPr>
            <a:xfrm>
              <a:off x="9864371" y="3821580"/>
              <a:ext cx="2317032" cy="3064668"/>
              <a:chOff x="9864371" y="3821580"/>
              <a:chExt cx="2317032" cy="306466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068813-8816-4A1B-A596-0499BD3D5B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64371" y="3821580"/>
                <a:ext cx="2317032" cy="3064668"/>
                <a:chOff x="9655447" y="3501026"/>
                <a:chExt cx="2561969" cy="338864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C56EC61-9FD1-4743-A3B8-3B27FCB8735E}"/>
                    </a:ext>
                  </a:extLst>
                </p:cNvPr>
                <p:cNvSpPr/>
                <p:nvPr/>
              </p:nvSpPr>
              <p:spPr>
                <a:xfrm>
                  <a:off x="9655447" y="3501026"/>
                  <a:ext cx="2561969" cy="3388640"/>
                </a:xfrm>
                <a:prstGeom prst="rect">
                  <a:avLst/>
                </a:prstGeom>
                <a:pattFill prst="wdUpDiag">
                  <a:fgClr>
                    <a:srgbClr val="E0EBCD"/>
                  </a:fgClr>
                  <a:bgClr>
                    <a:schemeClr val="bg1"/>
                  </a:bgClr>
                </a:patt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C4E1FFAC-E5AD-42D6-BA10-B47A295D3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t="12716" b="10118"/>
                <a:stretch/>
              </p:blipFill>
              <p:spPr>
                <a:xfrm>
                  <a:off x="10070589" y="3897169"/>
                  <a:ext cx="1731684" cy="2891804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0AE6612-70F9-4E5A-B56B-4550C257ABD6}"/>
                    </a:ext>
                  </a:extLst>
                </p:cNvPr>
                <p:cNvSpPr txBox="1"/>
                <p:nvPr/>
              </p:nvSpPr>
              <p:spPr>
                <a:xfrm>
                  <a:off x="10342217" y="3589392"/>
                  <a:ext cx="1374239" cy="340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모바일 화면</a:t>
                  </a:r>
                  <a:endParaRPr lang="en-US" altLang="ko-KR" sz="1400" dirty="0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211A4BAD-8F30-4706-8A24-3967CE0533D5}"/>
                  </a:ext>
                </a:extLst>
              </p:cNvPr>
              <p:cNvGrpSpPr/>
              <p:nvPr/>
            </p:nvGrpSpPr>
            <p:grpSpPr>
              <a:xfrm>
                <a:off x="10238400" y="4183213"/>
                <a:ext cx="1569600" cy="2627125"/>
                <a:chOff x="10238400" y="4183213"/>
                <a:chExt cx="1569600" cy="2627125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39E695FA-2A07-422D-9526-C9FD7376B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t="12192" b="10467"/>
                <a:stretch/>
              </p:blipFill>
              <p:spPr>
                <a:xfrm>
                  <a:off x="10238400" y="4183213"/>
                  <a:ext cx="1569600" cy="2627125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3E7A07B8-E577-4BA5-88AE-FC192C445C09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1"/>
                <a:srcRect t="8124"/>
                <a:stretch/>
              </p:blipFill>
              <p:spPr>
                <a:xfrm>
                  <a:off x="10238400" y="4356000"/>
                  <a:ext cx="1569600" cy="2414514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1EA14DEC-1EF2-4FF7-BACF-C68AD6334766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1"/>
                <a:srcRect l="13003" t="706" b="92937"/>
                <a:stretch/>
              </p:blipFill>
              <p:spPr>
                <a:xfrm>
                  <a:off x="10418102" y="4186081"/>
                  <a:ext cx="1365511" cy="1670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FE5373-31F7-48D9-B1BA-6FF73B15A298}"/>
                </a:ext>
              </a:extLst>
            </p:cNvPr>
            <p:cNvGrpSpPr/>
            <p:nvPr/>
          </p:nvGrpSpPr>
          <p:grpSpPr>
            <a:xfrm>
              <a:off x="10238400" y="4384657"/>
              <a:ext cx="1569600" cy="2393552"/>
              <a:chOff x="10238400" y="4590448"/>
              <a:chExt cx="1569600" cy="239355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FDACA014-FE36-47E1-88C2-5C10A7AEB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t="8937"/>
              <a:stretch/>
            </p:blipFill>
            <p:spPr>
              <a:xfrm>
                <a:off x="10238400" y="4590448"/>
                <a:ext cx="1569600" cy="2389049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B430E708-727D-480E-A30C-519027BB6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10297260" y="5722417"/>
                <a:ext cx="1393020" cy="1261583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E08C5E1-9F0F-400B-9DC1-A9E96678AB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10434600" y="5007606"/>
                <a:ext cx="529740" cy="3336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00863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그림 1042">
            <a:extLst>
              <a:ext uri="{FF2B5EF4-FFF2-40B4-BE49-F238E27FC236}">
                <a16:creationId xmlns:a16="http://schemas.microsoft.com/office/drawing/2014/main" id="{723004C6-89B3-493F-B51D-D2B07FE9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59D69-298C-4F50-8046-9022BE486CCC}"/>
              </a:ext>
            </a:extLst>
          </p:cNvPr>
          <p:cNvSpPr/>
          <p:nvPr/>
        </p:nvSpPr>
        <p:spPr>
          <a:xfrm>
            <a:off x="8477458" y="14268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188AA-82EA-4734-9A0B-6A2753CBC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F57DE-F91A-407B-834C-AD0DCF8E7360}"/>
              </a:ext>
            </a:extLst>
          </p:cNvPr>
          <p:cNvSpPr txBox="1"/>
          <p:nvPr/>
        </p:nvSpPr>
        <p:spPr>
          <a:xfrm>
            <a:off x="8544090" y="1016129"/>
            <a:ext cx="3790375" cy="21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b="1" dirty="0"/>
              <a:t>UbiFarm – </a:t>
            </a:r>
            <a:r>
              <a:rPr lang="ko-KR" altLang="en-US" sz="1400" b="1" dirty="0"/>
              <a:t>이산화탄소 농도</a:t>
            </a:r>
            <a:endParaRPr lang="en-US" altLang="ko-KR" sz="1400" b="1" dirty="0"/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dirty="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/>
              <a:t>&lt;</a:t>
            </a:r>
            <a:r>
              <a:rPr lang="ko-KR" altLang="en-US" sz="1400" dirty="0"/>
              <a:t>화면 설계</a:t>
            </a:r>
            <a:r>
              <a:rPr lang="en-US" altLang="ko-KR" sz="1400" dirty="0"/>
              <a:t>&gt;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농장 위치 및 온실번호에 따른</a:t>
            </a:r>
            <a:br>
              <a:rPr lang="en-US" altLang="ko-KR" sz="1300" dirty="0"/>
            </a:br>
            <a:r>
              <a:rPr lang="ko-KR" altLang="en-US" sz="1300" dirty="0"/>
              <a:t>농장의 현재 이산화탄소 농도를 알려줌</a:t>
            </a:r>
          </a:p>
          <a:p>
            <a:pPr marL="171450" indent="-171450">
              <a:lnSpc>
                <a:spcPct val="150000"/>
              </a:lnSpc>
              <a:buChar char="-"/>
              <a:defRPr/>
            </a:pPr>
            <a:r>
              <a:rPr lang="ko-KR" altLang="en-US" sz="1300" dirty="0"/>
              <a:t>시간에 따라 이산화탄소 농도 수치 변화를</a:t>
            </a:r>
            <a:br>
              <a:rPr lang="en-US" altLang="ko-KR" sz="1300" dirty="0"/>
            </a:br>
            <a:r>
              <a:rPr lang="ko-KR" altLang="en-US" sz="1300" dirty="0"/>
              <a:t>그래프로 보여줌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A84B8-C18B-43A6-A406-95C99191BF76}"/>
              </a:ext>
            </a:extLst>
          </p:cNvPr>
          <p:cNvCxnSpPr>
            <a:cxnSpLocks/>
          </p:cNvCxnSpPr>
          <p:nvPr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5AD892-AC91-41F0-A663-C56F87F81C35}"/>
              </a:ext>
            </a:extLst>
          </p:cNvPr>
          <p:cNvSpPr txBox="1"/>
          <p:nvPr/>
        </p:nvSpPr>
        <p:spPr>
          <a:xfrm>
            <a:off x="405152" y="482438"/>
            <a:ext cx="177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UbiFarm</a:t>
            </a:r>
            <a:endParaRPr lang="ko-KR" altLang="en-US" sz="24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E78BA3A-3514-43FB-A57C-750E05FA9F5A}"/>
              </a:ext>
            </a:extLst>
          </p:cNvPr>
          <p:cNvGrpSpPr/>
          <p:nvPr/>
        </p:nvGrpSpPr>
        <p:grpSpPr>
          <a:xfrm>
            <a:off x="405152" y="1664363"/>
            <a:ext cx="7885648" cy="4225556"/>
            <a:chOff x="405152" y="1664363"/>
            <a:chExt cx="7885648" cy="422555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3DAD25-6E08-408A-8BD0-873071843E67}"/>
                </a:ext>
              </a:extLst>
            </p:cNvPr>
            <p:cNvGrpSpPr/>
            <p:nvPr/>
          </p:nvGrpSpPr>
          <p:grpSpPr>
            <a:xfrm>
              <a:off x="405152" y="1664363"/>
              <a:ext cx="7885648" cy="4225556"/>
              <a:chOff x="405152" y="1664363"/>
              <a:chExt cx="7885648" cy="4225556"/>
            </a:xfrm>
          </p:grpSpPr>
          <p:grpSp>
            <p:nvGrpSpPr>
              <p:cNvPr id="1028" name="그룹 1027">
                <a:extLst>
                  <a:ext uri="{FF2B5EF4-FFF2-40B4-BE49-F238E27FC236}">
                    <a16:creationId xmlns:a16="http://schemas.microsoft.com/office/drawing/2014/main" id="{523A49E8-A73A-410B-A7CA-471C08C44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5152" y="1664363"/>
                <a:ext cx="7883840" cy="4225556"/>
                <a:chOff x="223852" y="1628350"/>
                <a:chExt cx="7938870" cy="4227096"/>
              </a:xfrm>
            </p:grpSpPr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5E92233-417D-4F01-B28E-200EEF267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5341"/>
                <a:stretch/>
              </p:blipFill>
              <p:spPr>
                <a:xfrm>
                  <a:off x="223852" y="1628350"/>
                  <a:ext cx="7938870" cy="4227096"/>
                </a:xfrm>
                <a:prstGeom prst="rect">
                  <a:avLst/>
                </a:prstGeom>
              </p:spPr>
            </p:pic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37CE07F-C11D-4BA9-B517-EC8423E4E70A}"/>
                    </a:ext>
                  </a:extLst>
                </p:cNvPr>
                <p:cNvSpPr/>
                <p:nvPr/>
              </p:nvSpPr>
              <p:spPr>
                <a:xfrm>
                  <a:off x="404086" y="1664363"/>
                  <a:ext cx="685314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UbiFarm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EF031BD-01A9-4DD1-A002-F2425BB680ED}"/>
                    </a:ext>
                  </a:extLst>
                </p:cNvPr>
                <p:cNvSpPr/>
                <p:nvPr/>
              </p:nvSpPr>
              <p:spPr>
                <a:xfrm>
                  <a:off x="6491349" y="1844428"/>
                  <a:ext cx="1476533" cy="105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F5BD645C-CF7A-472B-A4E3-1FAE94D5D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577" r="10973" b="-1940"/>
                <a:stretch/>
              </p:blipFill>
              <p:spPr>
                <a:xfrm>
                  <a:off x="6887492" y="1814400"/>
                  <a:ext cx="1129572" cy="180065"/>
                </a:xfrm>
                <a:prstGeom prst="rect">
                  <a:avLst/>
                </a:prstGeom>
              </p:spPr>
            </p:pic>
            <p:pic>
              <p:nvPicPr>
                <p:cNvPr id="94" name="그림 93">
                  <a:extLst>
                    <a:ext uri="{FF2B5EF4-FFF2-40B4-BE49-F238E27FC236}">
                      <a16:creationId xmlns:a16="http://schemas.microsoft.com/office/drawing/2014/main" id="{8797107A-3D0C-4EE9-A7B7-59422379B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9357"/>
                <a:stretch/>
              </p:blipFill>
              <p:spPr>
                <a:xfrm>
                  <a:off x="5901144" y="1814400"/>
                  <a:ext cx="1130400" cy="180000"/>
                </a:xfrm>
                <a:prstGeom prst="rect">
                  <a:avLst/>
                </a:prstGeom>
              </p:spPr>
            </p:pic>
            <p:pic>
              <p:nvPicPr>
                <p:cNvPr id="1024" name="그림 1023">
                  <a:extLst>
                    <a:ext uri="{FF2B5EF4-FFF2-40B4-BE49-F238E27FC236}">
                      <a16:creationId xmlns:a16="http://schemas.microsoft.com/office/drawing/2014/main" id="{1DA47632-1539-43E3-880A-3F2CB2005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78" y="1635549"/>
                  <a:ext cx="163210" cy="163210"/>
                </a:xfrm>
                <a:prstGeom prst="rect">
                  <a:avLst/>
                </a:prstGeom>
              </p:spPr>
            </p:pic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4F89C18A-5918-4337-882A-7F559AFC778A}"/>
                    </a:ext>
                  </a:extLst>
                </p:cNvPr>
                <p:cNvSpPr txBox="1"/>
                <p:nvPr/>
              </p:nvSpPr>
              <p:spPr>
                <a:xfrm>
                  <a:off x="945347" y="1825200"/>
                  <a:ext cx="3421235" cy="144000"/>
                </a:xfrm>
                <a:prstGeom prst="rect">
                  <a:avLst/>
                </a:prstGeom>
                <a:solidFill>
                  <a:srgbClr val="F1F3F4"/>
                </a:solidFill>
              </p:spPr>
              <p:txBody>
                <a:bodyPr wrap="square" lIns="0" rtlCol="0">
                  <a:normAutofit fontScale="25000" lnSpcReduction="20000"/>
                </a:bodyPr>
                <a:lstStyle/>
                <a:p>
                  <a:r>
                    <a:rPr lang="en-US" altLang="ko-KR" dirty="0"/>
                    <a:t>www.ubifarm.com</a:t>
                  </a:r>
                  <a:endParaRPr lang="ko-KR" altLang="en-US" dirty="0"/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39ED93B-FAA0-490E-AAD8-521220EB2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302" b="5358"/>
              <a:stretch/>
            </p:blipFill>
            <p:spPr>
              <a:xfrm>
                <a:off x="405152" y="2034000"/>
                <a:ext cx="7884000" cy="382892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9DB4019-6301-4A3E-BCC7-18EC452036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8327" b="5358"/>
              <a:stretch/>
            </p:blipFill>
            <p:spPr>
              <a:xfrm>
                <a:off x="406800" y="2034000"/>
                <a:ext cx="7884000" cy="3827793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E389013-BDD1-4F78-BAE1-EFC483E4F74F}"/>
                  </a:ext>
                </a:extLst>
              </p:cNvPr>
              <p:cNvGrpSpPr/>
              <p:nvPr/>
            </p:nvGrpSpPr>
            <p:grpSpPr>
              <a:xfrm>
                <a:off x="406800" y="2423445"/>
                <a:ext cx="7884000" cy="3418426"/>
                <a:chOff x="1819329" y="2564688"/>
                <a:chExt cx="7884000" cy="3418426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0A5B7E11-4743-41E0-87FC-1D205E0A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671"/>
                <a:stretch/>
              </p:blipFill>
              <p:spPr>
                <a:xfrm>
                  <a:off x="1819329" y="2564688"/>
                  <a:ext cx="7884000" cy="3418426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56C2511E-E549-4874-88E9-9F4E324B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4219223" y="3144060"/>
                  <a:ext cx="681033" cy="494881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9E157B97-7DA5-4F19-842B-2CE24B48DB3A}"/>
                    </a:ext>
                  </a:extLst>
                </p:cNvPr>
                <p:cNvPicPr/>
                <p:nvPr/>
              </p:nvPicPr>
              <p:blipFill rotWithShape="1">
                <a:blip r:embed="rId12"/>
                <a:stretch>
                  <a:fillRect/>
                </a:stretch>
              </p:blipFill>
              <p:spPr>
                <a:xfrm>
                  <a:off x="5868039" y="3170106"/>
                  <a:ext cx="645189" cy="416742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5830A76-15EA-4F69-95C3-3637101D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tretch>
                  <a:fillRect/>
                </a:stretch>
              </p:blipFill>
              <p:spPr>
                <a:xfrm>
                  <a:off x="7529766" y="3130704"/>
                  <a:ext cx="1456686" cy="820793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ABD5668D-0ACC-41B3-9366-9780EAE73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tretch>
                  <a:fillRect/>
                </a:stretch>
              </p:blipFill>
              <p:spPr>
                <a:xfrm>
                  <a:off x="4111691" y="4133822"/>
                  <a:ext cx="1612972" cy="1745107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8E8FD500-9244-4795-B181-0B5BE6A0F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tretch>
                  <a:fillRect/>
                </a:stretch>
              </p:blipFill>
              <p:spPr>
                <a:xfrm>
                  <a:off x="5724664" y="4133822"/>
                  <a:ext cx="1756348" cy="1771153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25E16AB-1FA6-42C4-A503-4AFEC89F8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7481011" y="4185914"/>
                  <a:ext cx="1651633" cy="171844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A483765-87EC-4078-AEC9-AB108746B716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04799" y="2092429"/>
              <a:ext cx="507600" cy="16560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588F4C-23FA-4703-BECD-590B41D71945}"/>
              </a:ext>
            </a:extLst>
          </p:cNvPr>
          <p:cNvSpPr/>
          <p:nvPr/>
        </p:nvSpPr>
        <p:spPr>
          <a:xfrm>
            <a:off x="824382" y="2492662"/>
            <a:ext cx="5209523" cy="33142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F5F347-F1B9-41DE-81B1-44F12E0D66CD}"/>
              </a:ext>
            </a:extLst>
          </p:cNvPr>
          <p:cNvGrpSpPr/>
          <p:nvPr/>
        </p:nvGrpSpPr>
        <p:grpSpPr>
          <a:xfrm>
            <a:off x="9172800" y="3754800"/>
            <a:ext cx="2317032" cy="3064668"/>
            <a:chOff x="9864371" y="3821580"/>
            <a:chExt cx="2317032" cy="306466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A74F5A0-E061-4FEE-BA9B-D8ED54C8E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2155" b="10773"/>
            <a:stretch/>
          </p:blipFill>
          <p:spPr>
            <a:xfrm>
              <a:off x="10238400" y="4179613"/>
              <a:ext cx="1569136" cy="261720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C20951E-300C-4943-AE7D-4D08C53CFEB1}"/>
                </a:ext>
              </a:extLst>
            </p:cNvPr>
            <p:cNvGrpSpPr/>
            <p:nvPr/>
          </p:nvGrpSpPr>
          <p:grpSpPr>
            <a:xfrm>
              <a:off x="9864371" y="3821580"/>
              <a:ext cx="2317032" cy="3064668"/>
              <a:chOff x="9864371" y="3821580"/>
              <a:chExt cx="2317032" cy="306466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068813-8816-4A1B-A596-0499BD3D5B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64371" y="3821580"/>
                <a:ext cx="2317032" cy="3064668"/>
                <a:chOff x="9655447" y="3501026"/>
                <a:chExt cx="2561969" cy="338864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C56EC61-9FD1-4743-A3B8-3B27FCB8735E}"/>
                    </a:ext>
                  </a:extLst>
                </p:cNvPr>
                <p:cNvSpPr/>
                <p:nvPr/>
              </p:nvSpPr>
              <p:spPr>
                <a:xfrm>
                  <a:off x="9655447" y="3501026"/>
                  <a:ext cx="2561969" cy="3388640"/>
                </a:xfrm>
                <a:prstGeom prst="rect">
                  <a:avLst/>
                </a:prstGeom>
                <a:pattFill prst="wdUpDiag">
                  <a:fgClr>
                    <a:srgbClr val="E0EBCD"/>
                  </a:fgClr>
                  <a:bgClr>
                    <a:schemeClr val="bg1"/>
                  </a:bgClr>
                </a:patt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C4E1FFAC-E5AD-42D6-BA10-B47A295D3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t="12716" b="10118"/>
                <a:stretch/>
              </p:blipFill>
              <p:spPr>
                <a:xfrm>
                  <a:off x="10070589" y="3897169"/>
                  <a:ext cx="1731684" cy="2891804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0AE6612-70F9-4E5A-B56B-4550C257ABD6}"/>
                    </a:ext>
                  </a:extLst>
                </p:cNvPr>
                <p:cNvSpPr txBox="1"/>
                <p:nvPr/>
              </p:nvSpPr>
              <p:spPr>
                <a:xfrm>
                  <a:off x="10342217" y="3589392"/>
                  <a:ext cx="1374239" cy="340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모바일 화면</a:t>
                  </a:r>
                  <a:endParaRPr lang="en-US" altLang="ko-KR" sz="1400" dirty="0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211A4BAD-8F30-4706-8A24-3967CE0533D5}"/>
                  </a:ext>
                </a:extLst>
              </p:cNvPr>
              <p:cNvGrpSpPr/>
              <p:nvPr/>
            </p:nvGrpSpPr>
            <p:grpSpPr>
              <a:xfrm>
                <a:off x="10238400" y="4183213"/>
                <a:ext cx="1569600" cy="2627125"/>
                <a:chOff x="10238400" y="4183213"/>
                <a:chExt cx="1569600" cy="2627125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39E695FA-2A07-422D-9526-C9FD7376B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t="12192" b="10467"/>
                <a:stretch/>
              </p:blipFill>
              <p:spPr>
                <a:xfrm>
                  <a:off x="10238400" y="4183213"/>
                  <a:ext cx="1569600" cy="2627125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3E7A07B8-E577-4BA5-88AE-FC192C445C09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1"/>
                <a:srcRect t="8124"/>
                <a:stretch/>
              </p:blipFill>
              <p:spPr>
                <a:xfrm>
                  <a:off x="10238400" y="4356000"/>
                  <a:ext cx="1569600" cy="2414514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1EA14DEC-1EF2-4FF7-BACF-C68AD6334766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1"/>
                <a:srcRect l="13003" t="706" b="92937"/>
                <a:stretch/>
              </p:blipFill>
              <p:spPr>
                <a:xfrm>
                  <a:off x="10418102" y="4186081"/>
                  <a:ext cx="1365511" cy="1670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0DE4B-A61E-4D56-92C3-85F69D2829E3}"/>
                </a:ext>
              </a:extLst>
            </p:cNvPr>
            <p:cNvGrpSpPr/>
            <p:nvPr/>
          </p:nvGrpSpPr>
          <p:grpSpPr>
            <a:xfrm>
              <a:off x="10237143" y="4402402"/>
              <a:ext cx="1569600" cy="2375807"/>
              <a:chOff x="10237143" y="4653442"/>
              <a:chExt cx="1569600" cy="2375807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38811724-F573-4180-B982-79873E3310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t="9605"/>
              <a:stretch/>
            </p:blipFill>
            <p:spPr>
              <a:xfrm>
                <a:off x="10237143" y="4653442"/>
                <a:ext cx="1569600" cy="237333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BFF7E0BB-DACB-4B4E-A32A-D4D2F6A6C3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tretch>
                <a:fillRect/>
              </a:stretch>
            </p:blipFill>
            <p:spPr>
              <a:xfrm>
                <a:off x="10412407" y="5043692"/>
                <a:ext cx="1280092" cy="696683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D4CECD30-2B6B-4AD0-90E0-2D9857072B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>
                <a:off x="10408485" y="5766026"/>
                <a:ext cx="1319778" cy="12632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23217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F6125C84-80B0-4051-9AC2-E6E3269809F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10FBD85-9190-4AD5-94A1-1CBE81FF56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393</Words>
  <Application>Microsoft Office PowerPoint</Application>
  <PresentationFormat>사용자 지정</PresentationFormat>
  <Paragraphs>97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지수 김</cp:lastModifiedBy>
  <cp:revision>25</cp:revision>
  <dcterms:created xsi:type="dcterms:W3CDTF">2020-12-16T12:18:03Z</dcterms:created>
  <dcterms:modified xsi:type="dcterms:W3CDTF">2022-01-10T05:46:14Z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