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60" r:id="rId3"/>
    <p:sldId id="262" r:id="rId4"/>
    <p:sldId id="257" r:id="rId5"/>
    <p:sldId id="261" r:id="rId6"/>
    <p:sldId id="259" r:id="rId7"/>
    <p:sldId id="258" r:id="rId8"/>
    <p:sldId id="267" r:id="rId9"/>
    <p:sldId id="263" r:id="rId10"/>
    <p:sldId id="264"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p:scale>
          <a:sx n="85" d="100"/>
          <a:sy n="85" d="100"/>
        </p:scale>
        <p:origin x="22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96584-7B90-41AB-B5EF-7FCDAA772228}" type="datetimeFigureOut">
              <a:rPr lang="en-US" smtClean="0"/>
              <a:t>8/22/2020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F43E4-406D-4EE6-AD6F-1DA262BA6F9D}" type="slidenum">
              <a:rPr lang="en-US" smtClean="0"/>
              <a:t>‹#›</a:t>
            </a:fld>
            <a:endParaRPr lang="en-US"/>
          </a:p>
        </p:txBody>
      </p:sp>
    </p:spTree>
    <p:extLst>
      <p:ext uri="{BB962C8B-B14F-4D97-AF65-F5344CB8AC3E}">
        <p14:creationId xmlns:p14="http://schemas.microsoft.com/office/powerpoint/2010/main" val="361371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1</a:t>
            </a:fld>
            <a:endParaRPr lang="en-US"/>
          </a:p>
        </p:txBody>
      </p:sp>
    </p:spTree>
    <p:extLst>
      <p:ext uri="{BB962C8B-B14F-4D97-AF65-F5344CB8AC3E}">
        <p14:creationId xmlns:p14="http://schemas.microsoft.com/office/powerpoint/2010/main" val="3218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 - Using the 1.5 IQR rule and we found 4 outliers by the number of cases</a:t>
            </a:r>
          </a:p>
          <a:p>
            <a:endParaRPr lang="en-US" dirty="0"/>
          </a:p>
        </p:txBody>
      </p:sp>
      <p:sp>
        <p:nvSpPr>
          <p:cNvPr id="4" name="Slide Number Placeholder 3"/>
          <p:cNvSpPr>
            <a:spLocks noGrp="1"/>
          </p:cNvSpPr>
          <p:nvPr>
            <p:ph type="sldNum" sz="quarter" idx="5"/>
          </p:nvPr>
        </p:nvSpPr>
        <p:spPr/>
        <p:txBody>
          <a:bodyPr/>
          <a:lstStyle/>
          <a:p>
            <a:fld id="{FA3F43E4-406D-4EE6-AD6F-1DA262BA6F9D}" type="slidenum">
              <a:rPr lang="en-US" smtClean="0"/>
              <a:t>10</a:t>
            </a:fld>
            <a:endParaRPr lang="en-US"/>
          </a:p>
        </p:txBody>
      </p:sp>
    </p:spTree>
    <p:extLst>
      <p:ext uri="{BB962C8B-B14F-4D97-AF65-F5344CB8AC3E}">
        <p14:creationId xmlns:p14="http://schemas.microsoft.com/office/powerpoint/2010/main" val="350649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 correlation coefficient increased slightly and we can see a weak correlation between the population density and the number of COVID-19 cases. As the population density increases, the number of cases increased.</a:t>
            </a:r>
          </a:p>
        </p:txBody>
      </p:sp>
      <p:sp>
        <p:nvSpPr>
          <p:cNvPr id="4" name="Slide Number Placeholder 3"/>
          <p:cNvSpPr>
            <a:spLocks noGrp="1"/>
          </p:cNvSpPr>
          <p:nvPr>
            <p:ph type="sldNum" sz="quarter" idx="5"/>
          </p:nvPr>
        </p:nvSpPr>
        <p:spPr/>
        <p:txBody>
          <a:bodyPr/>
          <a:lstStyle/>
          <a:p>
            <a:fld id="{FA3F43E4-406D-4EE6-AD6F-1DA262BA6F9D}" type="slidenum">
              <a:rPr lang="en-US" smtClean="0"/>
              <a:t>11</a:t>
            </a:fld>
            <a:endParaRPr lang="en-US"/>
          </a:p>
        </p:txBody>
      </p:sp>
    </p:spTree>
    <p:extLst>
      <p:ext uri="{BB962C8B-B14F-4D97-AF65-F5344CB8AC3E}">
        <p14:creationId xmlns:p14="http://schemas.microsoft.com/office/powerpoint/2010/main" val="1880122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We calculated how many square feet (pi * r ^ 2) and converted to square mile a person can occupy in order to properly maintain a 6 feet distance. Our data shows that every state has enough space to social distance</a:t>
            </a:r>
          </a:p>
        </p:txBody>
      </p:sp>
      <p:sp>
        <p:nvSpPr>
          <p:cNvPr id="4" name="Slide Number Placeholder 3"/>
          <p:cNvSpPr>
            <a:spLocks noGrp="1"/>
          </p:cNvSpPr>
          <p:nvPr>
            <p:ph type="sldNum" sz="quarter" idx="5"/>
          </p:nvPr>
        </p:nvSpPr>
        <p:spPr/>
        <p:txBody>
          <a:bodyPr/>
          <a:lstStyle/>
          <a:p>
            <a:fld id="{FA3F43E4-406D-4EE6-AD6F-1DA262BA6F9D}" type="slidenum">
              <a:rPr lang="en-US" smtClean="0"/>
              <a:t>12</a:t>
            </a:fld>
            <a:endParaRPr lang="en-US"/>
          </a:p>
        </p:txBody>
      </p:sp>
    </p:spTree>
    <p:extLst>
      <p:ext uri="{BB962C8B-B14F-4D97-AF65-F5344CB8AC3E}">
        <p14:creationId xmlns:p14="http://schemas.microsoft.com/office/powerpoint/2010/main" val="72403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13</a:t>
            </a:fld>
            <a:endParaRPr lang="en-US"/>
          </a:p>
        </p:txBody>
      </p:sp>
    </p:spTree>
    <p:extLst>
      <p:ext uri="{BB962C8B-B14F-4D97-AF65-F5344CB8AC3E}">
        <p14:creationId xmlns:p14="http://schemas.microsoft.com/office/powerpoint/2010/main" val="44705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t>
            </a:r>
          </a:p>
        </p:txBody>
      </p:sp>
      <p:sp>
        <p:nvSpPr>
          <p:cNvPr id="4" name="Slide Number Placeholder 3"/>
          <p:cNvSpPr>
            <a:spLocks noGrp="1"/>
          </p:cNvSpPr>
          <p:nvPr>
            <p:ph type="sldNum" sz="quarter" idx="5"/>
          </p:nvPr>
        </p:nvSpPr>
        <p:spPr/>
        <p:txBody>
          <a:bodyPr/>
          <a:lstStyle/>
          <a:p>
            <a:fld id="{FA3F43E4-406D-4EE6-AD6F-1DA262BA6F9D}" type="slidenum">
              <a:rPr lang="en-US" smtClean="0"/>
              <a:t>2</a:t>
            </a:fld>
            <a:endParaRPr lang="en-US"/>
          </a:p>
        </p:txBody>
      </p:sp>
    </p:spTree>
    <p:extLst>
      <p:ext uri="{BB962C8B-B14F-4D97-AF65-F5344CB8AC3E}">
        <p14:creationId xmlns:p14="http://schemas.microsoft.com/office/powerpoint/2010/main" val="125729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t>
            </a:r>
          </a:p>
        </p:txBody>
      </p:sp>
      <p:sp>
        <p:nvSpPr>
          <p:cNvPr id="4" name="Slide Number Placeholder 3"/>
          <p:cNvSpPr>
            <a:spLocks noGrp="1"/>
          </p:cNvSpPr>
          <p:nvPr>
            <p:ph type="sldNum" sz="quarter" idx="5"/>
          </p:nvPr>
        </p:nvSpPr>
        <p:spPr/>
        <p:txBody>
          <a:bodyPr/>
          <a:lstStyle/>
          <a:p>
            <a:fld id="{FA3F43E4-406D-4EE6-AD6F-1DA262BA6F9D}" type="slidenum">
              <a:rPr lang="en-US" smtClean="0"/>
              <a:t>3</a:t>
            </a:fld>
            <a:endParaRPr lang="en-US"/>
          </a:p>
        </p:txBody>
      </p:sp>
    </p:spTree>
    <p:extLst>
      <p:ext uri="{BB962C8B-B14F-4D97-AF65-F5344CB8AC3E}">
        <p14:creationId xmlns:p14="http://schemas.microsoft.com/office/powerpoint/2010/main" val="5874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4</a:t>
            </a:fld>
            <a:endParaRPr lang="en-US"/>
          </a:p>
        </p:txBody>
      </p:sp>
    </p:spTree>
    <p:extLst>
      <p:ext uri="{BB962C8B-B14F-4D97-AF65-F5344CB8AC3E}">
        <p14:creationId xmlns:p14="http://schemas.microsoft.com/office/powerpoint/2010/main" val="10176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 heatmap shows the areas with the most COVID-19 cases in the US weighed by number of COVID-19 cases.</a:t>
            </a:r>
          </a:p>
        </p:txBody>
      </p:sp>
      <p:sp>
        <p:nvSpPr>
          <p:cNvPr id="4" name="Slide Number Placeholder 3"/>
          <p:cNvSpPr>
            <a:spLocks noGrp="1"/>
          </p:cNvSpPr>
          <p:nvPr>
            <p:ph type="sldNum" sz="quarter" idx="5"/>
          </p:nvPr>
        </p:nvSpPr>
        <p:spPr/>
        <p:txBody>
          <a:bodyPr/>
          <a:lstStyle/>
          <a:p>
            <a:fld id="{FA3F43E4-406D-4EE6-AD6F-1DA262BA6F9D}" type="slidenum">
              <a:rPr lang="en-US" smtClean="0"/>
              <a:t>5</a:t>
            </a:fld>
            <a:endParaRPr lang="en-US"/>
          </a:p>
        </p:txBody>
      </p:sp>
    </p:spTree>
    <p:extLst>
      <p:ext uri="{BB962C8B-B14F-4D97-AF65-F5344CB8AC3E}">
        <p14:creationId xmlns:p14="http://schemas.microsoft.com/office/powerpoint/2010/main" val="329815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The correlation between income and mortality rate is inconclusive. There is no cure so no one is safe and it’s affecting everyone from all income ranges. **Disclaimer: Average income was taken from 2018 Census, We will need more resources and time to gather more data**</a:t>
            </a:r>
          </a:p>
        </p:txBody>
      </p:sp>
      <p:sp>
        <p:nvSpPr>
          <p:cNvPr id="4" name="Slide Number Placeholder 3"/>
          <p:cNvSpPr>
            <a:spLocks noGrp="1"/>
          </p:cNvSpPr>
          <p:nvPr>
            <p:ph type="sldNum" sz="quarter" idx="5"/>
          </p:nvPr>
        </p:nvSpPr>
        <p:spPr/>
        <p:txBody>
          <a:bodyPr/>
          <a:lstStyle/>
          <a:p>
            <a:fld id="{FA3F43E4-406D-4EE6-AD6F-1DA262BA6F9D}" type="slidenum">
              <a:rPr lang="en-US" smtClean="0"/>
              <a:t>6</a:t>
            </a:fld>
            <a:endParaRPr lang="en-US"/>
          </a:p>
        </p:txBody>
      </p:sp>
    </p:spTree>
    <p:extLst>
      <p:ext uri="{BB962C8B-B14F-4D97-AF65-F5344CB8AC3E}">
        <p14:creationId xmlns:p14="http://schemas.microsoft.com/office/powerpoint/2010/main" val="206589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This bar graph shows the comparison between states and COVID-19 mortality rate. We can visually see that there are higher mortality rates in some states over the other. Furthermore, we can find more data to determine why the mortality rate may be lower for some states over the other. Example: California has one of the most cases but a pretty low mortality rate. Maybe there’s more resources (e.g. more ventilators, more accessible hospitals).</a:t>
            </a:r>
          </a:p>
        </p:txBody>
      </p:sp>
      <p:sp>
        <p:nvSpPr>
          <p:cNvPr id="4" name="Slide Number Placeholder 3"/>
          <p:cNvSpPr>
            <a:spLocks noGrp="1"/>
          </p:cNvSpPr>
          <p:nvPr>
            <p:ph type="sldNum" sz="quarter" idx="5"/>
          </p:nvPr>
        </p:nvSpPr>
        <p:spPr/>
        <p:txBody>
          <a:bodyPr/>
          <a:lstStyle/>
          <a:p>
            <a:fld id="{FA3F43E4-406D-4EE6-AD6F-1DA262BA6F9D}" type="slidenum">
              <a:rPr lang="en-US" smtClean="0"/>
              <a:t>7</a:t>
            </a:fld>
            <a:endParaRPr lang="en-US"/>
          </a:p>
        </p:txBody>
      </p:sp>
    </p:spTree>
    <p:extLst>
      <p:ext uri="{BB962C8B-B14F-4D97-AF65-F5344CB8AC3E}">
        <p14:creationId xmlns:p14="http://schemas.microsoft.com/office/powerpoint/2010/main" val="50417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There is a moderate correlation between state population density and mortality rate. As population density increases, the mortality rate increase. SO, lets take social distancing seriously!</a:t>
            </a:r>
          </a:p>
        </p:txBody>
      </p:sp>
      <p:sp>
        <p:nvSpPr>
          <p:cNvPr id="4" name="Slide Number Placeholder 3"/>
          <p:cNvSpPr>
            <a:spLocks noGrp="1"/>
          </p:cNvSpPr>
          <p:nvPr>
            <p:ph type="sldNum" sz="quarter" idx="5"/>
          </p:nvPr>
        </p:nvSpPr>
        <p:spPr/>
        <p:txBody>
          <a:bodyPr/>
          <a:lstStyle/>
          <a:p>
            <a:fld id="{FA3F43E4-406D-4EE6-AD6F-1DA262BA6F9D}" type="slidenum">
              <a:rPr lang="en-US" smtClean="0"/>
              <a:t>8</a:t>
            </a:fld>
            <a:endParaRPr lang="en-US"/>
          </a:p>
        </p:txBody>
      </p:sp>
    </p:spTree>
    <p:extLst>
      <p:ext uri="{BB962C8B-B14F-4D97-AF65-F5344CB8AC3E}">
        <p14:creationId xmlns:p14="http://schemas.microsoft.com/office/powerpoint/2010/main" val="188721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We plotted the population density for every state by the number of COVID-19 cases. From this, we can see that more cases doesn’t mean higher mortality rate. For example, California.</a:t>
            </a:r>
          </a:p>
        </p:txBody>
      </p:sp>
      <p:sp>
        <p:nvSpPr>
          <p:cNvPr id="4" name="Slide Number Placeholder 3"/>
          <p:cNvSpPr>
            <a:spLocks noGrp="1"/>
          </p:cNvSpPr>
          <p:nvPr>
            <p:ph type="sldNum" sz="quarter" idx="5"/>
          </p:nvPr>
        </p:nvSpPr>
        <p:spPr/>
        <p:txBody>
          <a:bodyPr/>
          <a:lstStyle/>
          <a:p>
            <a:fld id="{FA3F43E4-406D-4EE6-AD6F-1DA262BA6F9D}" type="slidenum">
              <a:rPr lang="en-US" smtClean="0"/>
              <a:t>9</a:t>
            </a:fld>
            <a:endParaRPr lang="en-US"/>
          </a:p>
        </p:txBody>
      </p:sp>
    </p:spTree>
    <p:extLst>
      <p:ext uri="{BB962C8B-B14F-4D97-AF65-F5344CB8AC3E}">
        <p14:creationId xmlns:p14="http://schemas.microsoft.com/office/powerpoint/2010/main" val="283305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9665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5908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538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19177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337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0080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58568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751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2700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7206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737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941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2314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6756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9382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195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8/22/2020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2753697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1767D9-21A8-4CD5-9649-5103BFAFB3D5}"/>
              </a:ext>
            </a:extLst>
          </p:cNvPr>
          <p:cNvPicPr>
            <a:picLocks noChangeAspect="1"/>
          </p:cNvPicPr>
          <p:nvPr/>
        </p:nvPicPr>
        <p:blipFill rotWithShape="1">
          <a:blip r:embed="rId3">
            <a:duotone>
              <a:schemeClr val="accent1">
                <a:shade val="45000"/>
                <a:satMod val="135000"/>
              </a:schemeClr>
              <a:prstClr val="white"/>
            </a:duotone>
          </a:blip>
          <a:srcRect l="9091" t="10958" b="12434"/>
          <a:stretch/>
        </p:blipFill>
        <p:spPr>
          <a:xfrm>
            <a:off x="23" y="-31"/>
            <a:ext cx="12191977" cy="6858022"/>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591726-B303-40F3-A0F2-9BB461F150D9}"/>
              </a:ext>
            </a:extLst>
          </p:cNvPr>
          <p:cNvSpPr>
            <a:spLocks noGrp="1"/>
          </p:cNvSpPr>
          <p:nvPr>
            <p:ph type="ctrTitle"/>
          </p:nvPr>
        </p:nvSpPr>
        <p:spPr>
          <a:xfrm>
            <a:off x="4791450" y="1678665"/>
            <a:ext cx="4482553" cy="2369131"/>
          </a:xfrm>
        </p:spPr>
        <p:txBody>
          <a:bodyPr>
            <a:normAutofit/>
          </a:bodyPr>
          <a:lstStyle/>
          <a:p>
            <a:pPr>
              <a:lnSpc>
                <a:spcPct val="90000"/>
              </a:lnSpc>
            </a:pPr>
            <a:r>
              <a:rPr lang="en-US" sz="4500" dirty="0"/>
              <a:t>COVID-19 Cases </a:t>
            </a:r>
            <a:r>
              <a:rPr lang="en-US" sz="4500" b="1" dirty="0"/>
              <a:t>in</a:t>
            </a:r>
            <a:r>
              <a:rPr lang="en-US" sz="4500" dirty="0"/>
              <a:t> the United States (U.S.)</a:t>
            </a:r>
          </a:p>
        </p:txBody>
      </p:sp>
      <p:sp>
        <p:nvSpPr>
          <p:cNvPr id="3" name="Subtitle 2">
            <a:extLst>
              <a:ext uri="{FF2B5EF4-FFF2-40B4-BE49-F238E27FC236}">
                <a16:creationId xmlns:a16="http://schemas.microsoft.com/office/drawing/2014/main" id="{87DEF493-1AC6-4304-8A93-FE03F6E6B776}"/>
              </a:ext>
            </a:extLst>
          </p:cNvPr>
          <p:cNvSpPr>
            <a:spLocks noGrp="1"/>
          </p:cNvSpPr>
          <p:nvPr>
            <p:ph type="subTitle" idx="1"/>
          </p:nvPr>
        </p:nvSpPr>
        <p:spPr>
          <a:xfrm>
            <a:off x="4788276" y="4050832"/>
            <a:ext cx="4485725" cy="1096899"/>
          </a:xfrm>
        </p:spPr>
        <p:txBody>
          <a:bodyPr>
            <a:normAutofit/>
          </a:bodyPr>
          <a:lstStyle/>
          <a:p>
            <a:pPr>
              <a:lnSpc>
                <a:spcPct val="90000"/>
              </a:lnSpc>
            </a:pPr>
            <a:r>
              <a:rPr lang="en-US" dirty="0"/>
              <a:t>Belinda </a:t>
            </a:r>
            <a:r>
              <a:rPr lang="en-US" dirty="0" err="1"/>
              <a:t>Soerjohadi</a:t>
            </a:r>
            <a:endParaRPr lang="en-US" dirty="0"/>
          </a:p>
          <a:p>
            <a:pPr>
              <a:lnSpc>
                <a:spcPct val="90000"/>
              </a:lnSpc>
            </a:pPr>
            <a:r>
              <a:rPr lang="en-US" dirty="0"/>
              <a:t>Jessica Nguyen</a:t>
            </a:r>
          </a:p>
          <a:p>
            <a:pPr>
              <a:lnSpc>
                <a:spcPct val="90000"/>
              </a:lnSpc>
            </a:pPr>
            <a:r>
              <a:rPr lang="en-US" dirty="0"/>
              <a:t>Saki Sugiura</a:t>
            </a:r>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285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7704-4993-4C94-AA4F-3ABB82C944A2}"/>
              </a:ext>
            </a:extLst>
          </p:cNvPr>
          <p:cNvSpPr>
            <a:spLocks noGrp="1"/>
          </p:cNvSpPr>
          <p:nvPr>
            <p:ph type="title"/>
          </p:nvPr>
        </p:nvSpPr>
        <p:spPr/>
        <p:txBody>
          <a:bodyPr>
            <a:normAutofit/>
          </a:bodyPr>
          <a:lstStyle/>
          <a:p>
            <a:pPr algn="ctr"/>
            <a:r>
              <a:rPr lang="en-US" sz="3200" dirty="0"/>
              <a:t>Outliers by Number of COVID-19 Cases</a:t>
            </a:r>
            <a:endParaRPr lang="en-US" sz="2900" dirty="0"/>
          </a:p>
        </p:txBody>
      </p:sp>
      <p:sp>
        <p:nvSpPr>
          <p:cNvPr id="7" name="TextBox 6">
            <a:extLst>
              <a:ext uri="{FF2B5EF4-FFF2-40B4-BE49-F238E27FC236}">
                <a16:creationId xmlns:a16="http://schemas.microsoft.com/office/drawing/2014/main" id="{44FDC5E7-43FD-496D-910A-D504DFAC70B2}"/>
              </a:ext>
            </a:extLst>
          </p:cNvPr>
          <p:cNvSpPr txBox="1"/>
          <p:nvPr/>
        </p:nvSpPr>
        <p:spPr>
          <a:xfrm>
            <a:off x="9008532" y="2953644"/>
            <a:ext cx="2356555" cy="369332"/>
          </a:xfrm>
          <a:prstGeom prst="rect">
            <a:avLst/>
          </a:prstGeom>
          <a:noFill/>
        </p:spPr>
        <p:txBody>
          <a:bodyPr wrap="square">
            <a:spAutoFit/>
          </a:bodyPr>
          <a:lstStyle/>
          <a:p>
            <a:r>
              <a:rPr lang="en-US" sz="1800" dirty="0"/>
              <a:t>:</a:t>
            </a:r>
          </a:p>
        </p:txBody>
      </p:sp>
      <p:pic>
        <p:nvPicPr>
          <p:cNvPr id="9" name="Picture 8" descr="A screenshot of a cell phone&#10;&#10;Description automatically generated">
            <a:extLst>
              <a:ext uri="{FF2B5EF4-FFF2-40B4-BE49-F238E27FC236}">
                <a16:creationId xmlns:a16="http://schemas.microsoft.com/office/drawing/2014/main" id="{0635706B-FCBF-4236-B45E-9A92008F8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89" y="2119827"/>
            <a:ext cx="10167506" cy="1667633"/>
          </a:xfrm>
          <a:prstGeom prst="rect">
            <a:avLst/>
          </a:prstGeom>
        </p:spPr>
      </p:pic>
    </p:spTree>
    <p:extLst>
      <p:ext uri="{BB962C8B-B14F-4D97-AF65-F5344CB8AC3E}">
        <p14:creationId xmlns:p14="http://schemas.microsoft.com/office/powerpoint/2010/main" val="22756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001D-326B-46ED-A39F-000894AA05F6}"/>
              </a:ext>
            </a:extLst>
          </p:cNvPr>
          <p:cNvSpPr>
            <a:spLocks noGrp="1"/>
          </p:cNvSpPr>
          <p:nvPr>
            <p:ph type="title"/>
          </p:nvPr>
        </p:nvSpPr>
        <p:spPr/>
        <p:txBody>
          <a:bodyPr>
            <a:normAutofit fontScale="90000"/>
          </a:bodyPr>
          <a:lstStyle/>
          <a:p>
            <a:pPr algn="ctr"/>
            <a:r>
              <a:rPr lang="en-US" sz="3600" dirty="0"/>
              <a:t>Scatter Plot with Linear Regression Line of  Population Density by Number of COVID-19 Cases (without Outliers)</a:t>
            </a:r>
            <a:endParaRPr lang="en-US" dirty="0"/>
          </a:p>
        </p:txBody>
      </p:sp>
      <p:pic>
        <p:nvPicPr>
          <p:cNvPr id="8" name="Content Placeholder 4" descr="A close up of a map&#10;&#10;Description automatically generated">
            <a:extLst>
              <a:ext uri="{FF2B5EF4-FFF2-40B4-BE49-F238E27FC236}">
                <a16:creationId xmlns:a16="http://schemas.microsoft.com/office/drawing/2014/main" id="{3942FAAE-7A50-4F89-857E-FE29925F99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633" y="2366963"/>
            <a:ext cx="6096070" cy="3881437"/>
          </a:xfrm>
        </p:spPr>
      </p:pic>
    </p:spTree>
    <p:extLst>
      <p:ext uri="{BB962C8B-B14F-4D97-AF65-F5344CB8AC3E}">
        <p14:creationId xmlns:p14="http://schemas.microsoft.com/office/powerpoint/2010/main" val="215129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6A14-1F43-4CED-92C9-A46D98DFAFBD}"/>
              </a:ext>
            </a:extLst>
          </p:cNvPr>
          <p:cNvSpPr>
            <a:spLocks noGrp="1"/>
          </p:cNvSpPr>
          <p:nvPr>
            <p:ph type="title"/>
          </p:nvPr>
        </p:nvSpPr>
        <p:spPr/>
        <p:txBody>
          <a:bodyPr/>
          <a:lstStyle/>
          <a:p>
            <a:r>
              <a:rPr lang="en-US" dirty="0"/>
              <a:t>Social Distancing (6 feet)</a:t>
            </a:r>
          </a:p>
        </p:txBody>
      </p:sp>
      <p:sp>
        <p:nvSpPr>
          <p:cNvPr id="3" name="Content Placeholder 2">
            <a:extLst>
              <a:ext uri="{FF2B5EF4-FFF2-40B4-BE49-F238E27FC236}">
                <a16:creationId xmlns:a16="http://schemas.microsoft.com/office/drawing/2014/main" id="{5870E19D-F4F6-459A-B514-1092AD4CD65A}"/>
              </a:ext>
            </a:extLst>
          </p:cNvPr>
          <p:cNvSpPr>
            <a:spLocks noGrp="1"/>
          </p:cNvSpPr>
          <p:nvPr>
            <p:ph idx="1"/>
          </p:nvPr>
        </p:nvSpPr>
        <p:spPr>
          <a:xfrm>
            <a:off x="6096000" y="822856"/>
            <a:ext cx="3663424" cy="373766"/>
          </a:xfrm>
        </p:spPr>
        <p:txBody>
          <a:bodyPr>
            <a:normAutofit fontScale="85000" lnSpcReduction="10000"/>
          </a:bodyPr>
          <a:lstStyle/>
          <a:p>
            <a:r>
              <a:rPr lang="el-GR" dirty="0"/>
              <a:t>π</a:t>
            </a:r>
            <a:r>
              <a:rPr lang="en-US" dirty="0"/>
              <a:t> * radius ^ 2 = 113.1 square feet</a:t>
            </a:r>
          </a:p>
          <a:p>
            <a:endParaRPr lang="en-US" dirty="0"/>
          </a:p>
        </p:txBody>
      </p:sp>
      <p:pic>
        <p:nvPicPr>
          <p:cNvPr id="5" name="Picture 4">
            <a:extLst>
              <a:ext uri="{FF2B5EF4-FFF2-40B4-BE49-F238E27FC236}">
                <a16:creationId xmlns:a16="http://schemas.microsoft.com/office/drawing/2014/main" id="{292756E3-0AA7-4920-9EE8-680FE8D57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23" y="1543730"/>
            <a:ext cx="8395131" cy="1016052"/>
          </a:xfrm>
          <a:prstGeom prst="rect">
            <a:avLst/>
          </a:prstGeom>
        </p:spPr>
      </p:pic>
      <p:pic>
        <p:nvPicPr>
          <p:cNvPr id="9" name="Picture 8" descr="A picture containing knife, bird, table&#10;&#10;Description automatically generated">
            <a:extLst>
              <a:ext uri="{FF2B5EF4-FFF2-40B4-BE49-F238E27FC236}">
                <a16:creationId xmlns:a16="http://schemas.microsoft.com/office/drawing/2014/main" id="{6CC3D097-24EC-47A6-A08D-F9B2FCE52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796" y="3174688"/>
            <a:ext cx="3952658" cy="94561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6D9EB40-10F8-4586-83C1-8C9DAF17E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40" y="3174688"/>
            <a:ext cx="4704748" cy="3003651"/>
          </a:xfrm>
          <a:prstGeom prst="rect">
            <a:avLst/>
          </a:prstGeom>
        </p:spPr>
      </p:pic>
      <p:sp>
        <p:nvSpPr>
          <p:cNvPr id="13" name="TextBox 12">
            <a:extLst>
              <a:ext uri="{FF2B5EF4-FFF2-40B4-BE49-F238E27FC236}">
                <a16:creationId xmlns:a16="http://schemas.microsoft.com/office/drawing/2014/main" id="{74A3C85B-B3BA-41B0-B12D-6BBA9DB40205}"/>
              </a:ext>
            </a:extLst>
          </p:cNvPr>
          <p:cNvSpPr txBox="1"/>
          <p:nvPr/>
        </p:nvSpPr>
        <p:spPr>
          <a:xfrm>
            <a:off x="488140" y="2906890"/>
            <a:ext cx="6101644" cy="369332"/>
          </a:xfrm>
          <a:prstGeom prst="rect">
            <a:avLst/>
          </a:prstGeom>
          <a:noFill/>
        </p:spPr>
        <p:txBody>
          <a:bodyPr wrap="square">
            <a:spAutoFit/>
          </a:bodyPr>
          <a:lstStyle/>
          <a:p>
            <a:r>
              <a:rPr lang="en-US" dirty="0"/>
              <a:t>TOP 10 Highest Population Density States:</a:t>
            </a:r>
          </a:p>
        </p:txBody>
      </p:sp>
    </p:spTree>
    <p:extLst>
      <p:ext uri="{BB962C8B-B14F-4D97-AF65-F5344CB8AC3E}">
        <p14:creationId xmlns:p14="http://schemas.microsoft.com/office/powerpoint/2010/main" val="119696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7BEA-F09A-49BA-93E6-4E3E1597063E}"/>
              </a:ext>
            </a:extLst>
          </p:cNvPr>
          <p:cNvSpPr>
            <a:spLocks noGrp="1"/>
          </p:cNvSpPr>
          <p:nvPr>
            <p:ph type="title"/>
          </p:nvPr>
        </p:nvSpPr>
        <p:spPr>
          <a:xfrm>
            <a:off x="3025423" y="2878667"/>
            <a:ext cx="8596668" cy="1320800"/>
          </a:xfrm>
        </p:spPr>
        <p:txBody>
          <a:bodyPr>
            <a:noAutofit/>
          </a:bodyPr>
          <a:lstStyle/>
          <a:p>
            <a:r>
              <a:rPr lang="en-US" sz="8800" dirty="0"/>
              <a:t>The END!</a:t>
            </a:r>
          </a:p>
        </p:txBody>
      </p:sp>
    </p:spTree>
    <p:extLst>
      <p:ext uri="{BB962C8B-B14F-4D97-AF65-F5344CB8AC3E}">
        <p14:creationId xmlns:p14="http://schemas.microsoft.com/office/powerpoint/2010/main" val="398867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ADC2C3F-CB65-4C7F-ABC6-02D3BA8FF416}"/>
              </a:ext>
            </a:extLst>
          </p:cNvPr>
          <p:cNvSpPr>
            <a:spLocks noGrp="1"/>
          </p:cNvSpPr>
          <p:nvPr>
            <p:ph type="title"/>
          </p:nvPr>
        </p:nvSpPr>
        <p:spPr>
          <a:xfrm>
            <a:off x="643467" y="816638"/>
            <a:ext cx="3367359" cy="5224724"/>
          </a:xfrm>
        </p:spPr>
        <p:txBody>
          <a:bodyPr anchor="ctr">
            <a:normAutofit/>
          </a:bodyPr>
          <a:lstStyle/>
          <a:p>
            <a:r>
              <a:rPr lang="en-US"/>
              <a:t>Project Description/</a:t>
            </a:r>
            <a:br>
              <a:rPr lang="en-US"/>
            </a:br>
            <a:r>
              <a:rPr lang="en-US"/>
              <a:t>Outline</a:t>
            </a:r>
          </a:p>
        </p:txBody>
      </p:sp>
      <p:sp>
        <p:nvSpPr>
          <p:cNvPr id="3" name="Content Placeholder 2">
            <a:extLst>
              <a:ext uri="{FF2B5EF4-FFF2-40B4-BE49-F238E27FC236}">
                <a16:creationId xmlns:a16="http://schemas.microsoft.com/office/drawing/2014/main" id="{91A38C7F-05DE-4776-97F2-60BF24294552}"/>
              </a:ext>
            </a:extLst>
          </p:cNvPr>
          <p:cNvSpPr>
            <a:spLocks noGrp="1"/>
          </p:cNvSpPr>
          <p:nvPr>
            <p:ph idx="1"/>
          </p:nvPr>
        </p:nvSpPr>
        <p:spPr>
          <a:xfrm>
            <a:off x="4654295" y="816638"/>
            <a:ext cx="4619706" cy="5224724"/>
          </a:xfrm>
        </p:spPr>
        <p:txBody>
          <a:bodyPr anchor="ctr">
            <a:normAutofit/>
          </a:bodyPr>
          <a:lstStyle/>
          <a:p>
            <a:r>
              <a:rPr lang="en-US" dirty="0"/>
              <a:t>Is there a correlation between income and mortality rate?</a:t>
            </a:r>
          </a:p>
          <a:p>
            <a:r>
              <a:rPr lang="en-US" dirty="0"/>
              <a:t>What is the mortality rate comparison between the states?</a:t>
            </a:r>
          </a:p>
          <a:p>
            <a:r>
              <a:rPr lang="en-US" dirty="0"/>
              <a:t>Is there a correlation between state population and number of cases?</a:t>
            </a:r>
          </a:p>
        </p:txBody>
      </p:sp>
    </p:spTree>
    <p:extLst>
      <p:ext uri="{BB962C8B-B14F-4D97-AF65-F5344CB8AC3E}">
        <p14:creationId xmlns:p14="http://schemas.microsoft.com/office/powerpoint/2010/main" val="23228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C2C3F-CB65-4C7F-ABC6-02D3BA8FF416}"/>
              </a:ext>
            </a:extLst>
          </p:cNvPr>
          <p:cNvSpPr>
            <a:spLocks noGrp="1"/>
          </p:cNvSpPr>
          <p:nvPr>
            <p:ph type="title"/>
          </p:nvPr>
        </p:nvSpPr>
        <p:spPr>
          <a:xfrm>
            <a:off x="1043950" y="1179151"/>
            <a:ext cx="3300646" cy="4463889"/>
          </a:xfrm>
        </p:spPr>
        <p:txBody>
          <a:bodyPr anchor="ctr">
            <a:normAutofit/>
          </a:bodyPr>
          <a:lstStyle/>
          <a:p>
            <a:r>
              <a:rPr lang="en-US"/>
              <a:t>Datasets We Used</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A38C7F-05DE-4776-97F2-60BF24294552}"/>
              </a:ext>
            </a:extLst>
          </p:cNvPr>
          <p:cNvSpPr>
            <a:spLocks noGrp="1"/>
          </p:cNvSpPr>
          <p:nvPr>
            <p:ph idx="1"/>
          </p:nvPr>
        </p:nvSpPr>
        <p:spPr>
          <a:xfrm>
            <a:off x="4939814" y="1109145"/>
            <a:ext cx="6021698" cy="4463889"/>
          </a:xfrm>
        </p:spPr>
        <p:txBody>
          <a:bodyPr anchor="ctr">
            <a:normAutofit/>
          </a:bodyPr>
          <a:lstStyle/>
          <a:p>
            <a:pPr marL="0" indent="0" algn="ctr">
              <a:buNone/>
            </a:pPr>
            <a:r>
              <a:rPr lang="en-US" sz="2800" b="1" dirty="0"/>
              <a:t>Census Data</a:t>
            </a:r>
          </a:p>
          <a:p>
            <a:pPr marL="0" indent="0" algn="ctr">
              <a:buNone/>
            </a:pPr>
            <a:endParaRPr lang="en-US" b="1" dirty="0"/>
          </a:p>
          <a:p>
            <a:pPr marL="0" indent="0" algn="ctr">
              <a:buNone/>
            </a:pPr>
            <a:r>
              <a:rPr lang="en-US" sz="2800" b="1" dirty="0"/>
              <a:t>State Size Data</a:t>
            </a:r>
          </a:p>
          <a:p>
            <a:pPr lvl="2" algn="ctr"/>
            <a:endParaRPr lang="en-US" dirty="0"/>
          </a:p>
          <a:p>
            <a:pPr marL="0" indent="0" algn="ctr">
              <a:buNone/>
            </a:pPr>
            <a:r>
              <a:rPr lang="en-US" sz="2800" b="1" dirty="0"/>
              <a:t>COVID-19 Data</a:t>
            </a:r>
          </a:p>
          <a:p>
            <a:pPr marL="0" indent="0" algn="ctr">
              <a:buNone/>
            </a:pPr>
            <a:r>
              <a:rPr lang="en-US" dirty="0"/>
              <a:t>(</a:t>
            </a:r>
            <a:r>
              <a:rPr lang="en-US" i="1" dirty="0"/>
              <a:t>New York Times</a:t>
            </a:r>
            <a:r>
              <a:rPr lang="en-US" dirty="0"/>
              <a:t>)</a:t>
            </a:r>
          </a:p>
          <a:p>
            <a:pPr marL="0" indent="0" algn="ctr">
              <a:buNone/>
            </a:pPr>
            <a:r>
              <a:rPr lang="en-US" b="0" i="0" dirty="0">
                <a:effectLst/>
                <a:latin typeface="Arial" panose="020B0604020202020204" pitchFamily="34" charset="0"/>
              </a:rPr>
              <a:t>https://raw.githubusercontent.com/nytimes/covid-19-data/master/us-states.csv</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200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621-EB52-4E50-B239-9D11C70C0CA6}"/>
              </a:ext>
            </a:extLst>
          </p:cNvPr>
          <p:cNvSpPr>
            <a:spLocks noGrp="1"/>
          </p:cNvSpPr>
          <p:nvPr>
            <p:ph type="title"/>
          </p:nvPr>
        </p:nvSpPr>
        <p:spPr/>
        <p:txBody>
          <a:bodyPr/>
          <a:lstStyle/>
          <a:p>
            <a:pPr algn="ctr"/>
            <a:r>
              <a:rPr lang="en-US" dirty="0"/>
              <a:t>Top 10 Most Populated States </a:t>
            </a:r>
            <a:br>
              <a:rPr lang="en-US" dirty="0"/>
            </a:br>
            <a:r>
              <a:rPr lang="en-US" dirty="0"/>
              <a:t>by Population</a:t>
            </a:r>
          </a:p>
        </p:txBody>
      </p:sp>
      <p:pic>
        <p:nvPicPr>
          <p:cNvPr id="5" name="Content Placeholder 4" descr="A screenshot of a cell phone&#10;&#10;Description automatically generated">
            <a:extLst>
              <a:ext uri="{FF2B5EF4-FFF2-40B4-BE49-F238E27FC236}">
                <a16:creationId xmlns:a16="http://schemas.microsoft.com/office/drawing/2014/main" id="{094E2D6C-C7C4-4B28-86E1-E7F7A6F89D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704192"/>
            <a:ext cx="8596312" cy="2794228"/>
          </a:xfrm>
        </p:spPr>
      </p:pic>
    </p:spTree>
    <p:extLst>
      <p:ext uri="{BB962C8B-B14F-4D97-AF65-F5344CB8AC3E}">
        <p14:creationId xmlns:p14="http://schemas.microsoft.com/office/powerpoint/2010/main" val="249539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621-EB52-4E50-B239-9D11C70C0CA6}"/>
              </a:ext>
            </a:extLst>
          </p:cNvPr>
          <p:cNvSpPr>
            <a:spLocks noGrp="1"/>
          </p:cNvSpPr>
          <p:nvPr>
            <p:ph type="title"/>
          </p:nvPr>
        </p:nvSpPr>
        <p:spPr/>
        <p:txBody>
          <a:bodyPr/>
          <a:lstStyle/>
          <a:p>
            <a:pPr algn="ctr"/>
            <a:r>
              <a:rPr lang="en-US" dirty="0"/>
              <a:t>Heatmap of States by </a:t>
            </a:r>
            <a:br>
              <a:rPr lang="en-US" dirty="0"/>
            </a:br>
            <a:r>
              <a:rPr lang="en-US" dirty="0"/>
              <a:t>Number of COVID-19 Cases</a:t>
            </a:r>
          </a:p>
        </p:txBody>
      </p:sp>
      <p:pic>
        <p:nvPicPr>
          <p:cNvPr id="9" name="Content Placeholder 8" descr="A picture containing text, map&#10;&#10;Description automatically generated">
            <a:extLst>
              <a:ext uri="{FF2B5EF4-FFF2-40B4-BE49-F238E27FC236}">
                <a16:creationId xmlns:a16="http://schemas.microsoft.com/office/drawing/2014/main" id="{6FF30ACA-ECA9-4A57-A231-83F96C5DB9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378599"/>
            <a:ext cx="8596312" cy="3445415"/>
          </a:xfrm>
        </p:spPr>
      </p:pic>
    </p:spTree>
    <p:extLst>
      <p:ext uri="{BB962C8B-B14F-4D97-AF65-F5344CB8AC3E}">
        <p14:creationId xmlns:p14="http://schemas.microsoft.com/office/powerpoint/2010/main" val="128983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4419-D753-4C5B-A75C-6BB95FF62D09}"/>
              </a:ext>
            </a:extLst>
          </p:cNvPr>
          <p:cNvSpPr>
            <a:spLocks noGrp="1"/>
          </p:cNvSpPr>
          <p:nvPr>
            <p:ph type="title"/>
          </p:nvPr>
        </p:nvSpPr>
        <p:spPr/>
        <p:txBody>
          <a:bodyPr>
            <a:normAutofit/>
          </a:bodyPr>
          <a:lstStyle/>
          <a:p>
            <a:pPr algn="ctr"/>
            <a:r>
              <a:rPr lang="en-US" sz="3200" dirty="0"/>
              <a:t>Bar Graph of Income by </a:t>
            </a:r>
            <a:br>
              <a:rPr lang="en-US" sz="3200" dirty="0"/>
            </a:br>
            <a:r>
              <a:rPr lang="en-US" sz="3200" dirty="0"/>
              <a:t>Mortality Rate (%) of COVID-19 Cases</a:t>
            </a:r>
          </a:p>
        </p:txBody>
      </p:sp>
      <p:pic>
        <p:nvPicPr>
          <p:cNvPr id="15" name="Content Placeholder 14" descr="A screenshot of a cell phone&#10;&#10;Description automatically generated">
            <a:extLst>
              <a:ext uri="{FF2B5EF4-FFF2-40B4-BE49-F238E27FC236}">
                <a16:creationId xmlns:a16="http://schemas.microsoft.com/office/drawing/2014/main" id="{D5B89990-679E-4B69-88D1-4D9111BDAC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728" y="1930400"/>
            <a:ext cx="6410764" cy="4233333"/>
          </a:xfrm>
        </p:spPr>
      </p:pic>
      <p:sp>
        <p:nvSpPr>
          <p:cNvPr id="17" name="TextBox 16">
            <a:extLst>
              <a:ext uri="{FF2B5EF4-FFF2-40B4-BE49-F238E27FC236}">
                <a16:creationId xmlns:a16="http://schemas.microsoft.com/office/drawing/2014/main" id="{2181D269-85F3-4F09-8B6C-EFCD005A549F}"/>
              </a:ext>
            </a:extLst>
          </p:cNvPr>
          <p:cNvSpPr txBox="1"/>
          <p:nvPr/>
        </p:nvSpPr>
        <p:spPr>
          <a:xfrm>
            <a:off x="7278886" y="2413337"/>
            <a:ext cx="2785533" cy="2308324"/>
          </a:xfrm>
          <a:prstGeom prst="rect">
            <a:avLst/>
          </a:prstGeom>
          <a:noFill/>
        </p:spPr>
        <p:txBody>
          <a:bodyPr wrap="square">
            <a:spAutoFit/>
          </a:bodyPr>
          <a:lstStyle/>
          <a:p>
            <a:r>
              <a:rPr lang="en-US" dirty="0"/>
              <a:t>We used binning to bin the range of median income per state.</a:t>
            </a:r>
          </a:p>
          <a:p>
            <a:endParaRPr lang="en-US" dirty="0"/>
          </a:p>
          <a:p>
            <a:r>
              <a:rPr lang="en-US" dirty="0"/>
              <a:t>Then, we graphed income by mortality rate after grouping by the range of incomes.</a:t>
            </a:r>
          </a:p>
        </p:txBody>
      </p:sp>
    </p:spTree>
    <p:extLst>
      <p:ext uri="{BB962C8B-B14F-4D97-AF65-F5344CB8AC3E}">
        <p14:creationId xmlns:p14="http://schemas.microsoft.com/office/powerpoint/2010/main" val="5226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8949-C4AE-4B40-809A-7F233982D208}"/>
              </a:ext>
            </a:extLst>
          </p:cNvPr>
          <p:cNvSpPr>
            <a:spLocks noGrp="1"/>
          </p:cNvSpPr>
          <p:nvPr>
            <p:ph type="title"/>
          </p:nvPr>
        </p:nvSpPr>
        <p:spPr/>
        <p:txBody>
          <a:bodyPr/>
          <a:lstStyle/>
          <a:p>
            <a:pPr algn="ctr"/>
            <a:r>
              <a:rPr lang="en-US" dirty="0"/>
              <a:t>Bar Graph of States by </a:t>
            </a:r>
            <a:br>
              <a:rPr lang="en-US" dirty="0"/>
            </a:br>
            <a:r>
              <a:rPr lang="en-US" dirty="0"/>
              <a:t>Mortality Rate (%) of COVID-19 Cases</a:t>
            </a:r>
          </a:p>
        </p:txBody>
      </p:sp>
      <p:pic>
        <p:nvPicPr>
          <p:cNvPr id="11" name="Content Placeholder 10" descr="A picture containing fence&#10;&#10;Description automatically generated">
            <a:extLst>
              <a:ext uri="{FF2B5EF4-FFF2-40B4-BE49-F238E27FC236}">
                <a16:creationId xmlns:a16="http://schemas.microsoft.com/office/drawing/2014/main" id="{48B207F1-87E1-41C1-A3A0-003BF3CE55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77" y="1993194"/>
            <a:ext cx="9703581" cy="3330222"/>
          </a:xfrm>
        </p:spPr>
      </p:pic>
      <p:sp>
        <p:nvSpPr>
          <p:cNvPr id="7" name="TextBox 6">
            <a:extLst>
              <a:ext uri="{FF2B5EF4-FFF2-40B4-BE49-F238E27FC236}">
                <a16:creationId xmlns:a16="http://schemas.microsoft.com/office/drawing/2014/main" id="{FBBD11D6-368D-4DBC-AE8B-04B42352F021}"/>
              </a:ext>
            </a:extLst>
          </p:cNvPr>
          <p:cNvSpPr txBox="1"/>
          <p:nvPr/>
        </p:nvSpPr>
        <p:spPr>
          <a:xfrm>
            <a:off x="1631424" y="5386210"/>
            <a:ext cx="7642578" cy="369332"/>
          </a:xfrm>
          <a:prstGeom prst="rect">
            <a:avLst/>
          </a:prstGeom>
          <a:noFill/>
        </p:spPr>
        <p:txBody>
          <a:bodyPr wrap="square">
            <a:spAutoFit/>
          </a:bodyPr>
          <a:lstStyle/>
          <a:p>
            <a:r>
              <a:rPr lang="en-US" dirty="0"/>
              <a:t>*Mortality Rate (%) Calculated by Death / Number of Cases * 100%</a:t>
            </a:r>
          </a:p>
        </p:txBody>
      </p:sp>
    </p:spTree>
    <p:extLst>
      <p:ext uri="{BB962C8B-B14F-4D97-AF65-F5344CB8AC3E}">
        <p14:creationId xmlns:p14="http://schemas.microsoft.com/office/powerpoint/2010/main" val="70074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57B3-FB26-471F-AB0E-499E0AF5847F}"/>
              </a:ext>
            </a:extLst>
          </p:cNvPr>
          <p:cNvSpPr>
            <a:spLocks noGrp="1"/>
          </p:cNvSpPr>
          <p:nvPr>
            <p:ph type="title"/>
          </p:nvPr>
        </p:nvSpPr>
        <p:spPr/>
        <p:txBody>
          <a:bodyPr>
            <a:normAutofit/>
          </a:bodyPr>
          <a:lstStyle/>
          <a:p>
            <a:pPr algn="ctr"/>
            <a:r>
              <a:rPr lang="en-US" sz="3600" dirty="0"/>
              <a:t>Scatter Plot with Linear Regression Line of Population Density by Mortality Rate</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CBB9F715-644A-4E4B-A5AB-1C15D2A61D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046" y="2468563"/>
            <a:ext cx="5682702" cy="3881437"/>
          </a:xfrm>
        </p:spPr>
      </p:pic>
      <p:pic>
        <p:nvPicPr>
          <p:cNvPr id="7" name="Picture 6">
            <a:extLst>
              <a:ext uri="{FF2B5EF4-FFF2-40B4-BE49-F238E27FC236}">
                <a16:creationId xmlns:a16="http://schemas.microsoft.com/office/drawing/2014/main" id="{D9B1A367-921A-4F2F-A101-6194A3C9F75A}"/>
              </a:ext>
            </a:extLst>
          </p:cNvPr>
          <p:cNvPicPr>
            <a:picLocks noChangeAspect="1"/>
          </p:cNvPicPr>
          <p:nvPr/>
        </p:nvPicPr>
        <p:blipFill>
          <a:blip r:embed="rId4"/>
          <a:stretch>
            <a:fillRect/>
          </a:stretch>
        </p:blipFill>
        <p:spPr>
          <a:xfrm>
            <a:off x="6096000" y="3516139"/>
            <a:ext cx="4255377" cy="1786283"/>
          </a:xfrm>
          <a:prstGeom prst="rect">
            <a:avLst/>
          </a:prstGeom>
        </p:spPr>
      </p:pic>
    </p:spTree>
    <p:extLst>
      <p:ext uri="{BB962C8B-B14F-4D97-AF65-F5344CB8AC3E}">
        <p14:creationId xmlns:p14="http://schemas.microsoft.com/office/powerpoint/2010/main" val="414814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E306-DE56-4CF8-B9C7-7690EFC0F4D4}"/>
              </a:ext>
            </a:extLst>
          </p:cNvPr>
          <p:cNvSpPr>
            <a:spLocks noGrp="1"/>
          </p:cNvSpPr>
          <p:nvPr>
            <p:ph type="title"/>
          </p:nvPr>
        </p:nvSpPr>
        <p:spPr/>
        <p:txBody>
          <a:bodyPr>
            <a:normAutofit fontScale="90000"/>
          </a:bodyPr>
          <a:lstStyle/>
          <a:p>
            <a:pPr algn="ctr"/>
            <a:r>
              <a:rPr lang="en-US" sz="3200" dirty="0"/>
              <a:t>Scatter Plot with Linear Regression Line of  Population Density by Number of COVID-19 Cases (with Outliers)</a:t>
            </a:r>
          </a:p>
        </p:txBody>
      </p:sp>
      <p:pic>
        <p:nvPicPr>
          <p:cNvPr id="23" name="Content Placeholder 22" descr="A screenshot of a cell phone&#10;&#10;Description automatically generated">
            <a:extLst>
              <a:ext uri="{FF2B5EF4-FFF2-40B4-BE49-F238E27FC236}">
                <a16:creationId xmlns:a16="http://schemas.microsoft.com/office/drawing/2014/main" id="{1D512D74-F6F4-4842-A437-9065997797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689" y="2048429"/>
            <a:ext cx="5767311" cy="3641172"/>
          </a:xfrm>
        </p:spPr>
      </p:pic>
      <p:pic>
        <p:nvPicPr>
          <p:cNvPr id="25" name="Picture 24" descr="A screenshot of a cell phone&#10;&#10;Description automatically generated">
            <a:extLst>
              <a:ext uri="{FF2B5EF4-FFF2-40B4-BE49-F238E27FC236}">
                <a16:creationId xmlns:a16="http://schemas.microsoft.com/office/drawing/2014/main" id="{CDFE3DCA-0533-4DED-88E5-615E7CFD8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377" y="2844800"/>
            <a:ext cx="6569623" cy="1818912"/>
          </a:xfrm>
          <a:prstGeom prst="rect">
            <a:avLst/>
          </a:prstGeom>
        </p:spPr>
      </p:pic>
    </p:spTree>
    <p:extLst>
      <p:ext uri="{BB962C8B-B14F-4D97-AF65-F5344CB8AC3E}">
        <p14:creationId xmlns:p14="http://schemas.microsoft.com/office/powerpoint/2010/main" val="3592791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600</Words>
  <Application>Microsoft Office PowerPoint</Application>
  <PresentationFormat>Widescreen</PresentationFormat>
  <Paragraphs>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COVID-19 Cases in the United States (U.S.)</vt:lpstr>
      <vt:lpstr>Project Description/ Outline</vt:lpstr>
      <vt:lpstr>Datasets We Used</vt:lpstr>
      <vt:lpstr>Top 10 Most Populated States  by Population</vt:lpstr>
      <vt:lpstr>Heatmap of States by  Number of COVID-19 Cases</vt:lpstr>
      <vt:lpstr>Bar Graph of Income by  Mortality Rate (%) of COVID-19 Cases</vt:lpstr>
      <vt:lpstr>Bar Graph of States by  Mortality Rate (%) of COVID-19 Cases</vt:lpstr>
      <vt:lpstr>Scatter Plot with Linear Regression Line of Population Density by Mortality Rate</vt:lpstr>
      <vt:lpstr>Scatter Plot with Linear Regression Line of  Population Density by Number of COVID-19 Cases (with Outliers)</vt:lpstr>
      <vt:lpstr>Outliers by Number of COVID-19 Cases</vt:lpstr>
      <vt:lpstr>Scatter Plot with Linear Regression Line of  Population Density by Number of COVID-19 Cases (without Outliers)</vt:lpstr>
      <vt:lpstr>Social Distancing (6 feet)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 in the United States (U.S.)</dc:title>
  <dc:creator>sakisugiura47@gmail.com</dc:creator>
  <cp:lastModifiedBy>sakisugiura47@gmail.com</cp:lastModifiedBy>
  <cp:revision>10</cp:revision>
  <dcterms:created xsi:type="dcterms:W3CDTF">2020-08-22T20:35:23Z</dcterms:created>
  <dcterms:modified xsi:type="dcterms:W3CDTF">2020-08-23T19:25:00Z</dcterms:modified>
</cp:coreProperties>
</file>