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864" r:id="rId2"/>
  </p:sldMasterIdLst>
  <p:sldIdLst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74" r:id="rId14"/>
    <p:sldId id="269" r:id="rId15"/>
    <p:sldId id="270" r:id="rId16"/>
    <p:sldId id="271" r:id="rId17"/>
    <p:sldId id="272" r:id="rId18"/>
    <p:sldId id="268" r:id="rId19"/>
    <p:sldId id="275" r:id="rId20"/>
    <p:sldId id="276" r:id="rId21"/>
    <p:sldId id="27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81474-7410-42A2-8EED-E78DD6905DD3}">
          <p14:sldIdLst>
            <p14:sldId id="257"/>
          </p14:sldIdLst>
        </p14:section>
        <p14:section name="Untitled Section" id="{A4614406-EE71-4F82-9AD8-1772CE038EE9}">
          <p14:sldIdLst>
            <p14:sldId id="258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7"/>
            <p14:sldId id="274"/>
            <p14:sldId id="269"/>
            <p14:sldId id="270"/>
            <p14:sldId id="271"/>
            <p14:sldId id="272"/>
            <p14:sldId id="268"/>
            <p14:sldId id="275"/>
            <p14:sldId id="276"/>
            <p14:sldId id="277"/>
          </p14:sldIdLst>
        </p14:section>
        <p14:section name="Untitled Section" id="{98373D6B-0305-4C9C-A575-30C52BB6C1F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4133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pos="4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" y="522"/>
      </p:cViewPr>
      <p:guideLst>
        <p:guide orient="horz" pos="346"/>
        <p:guide pos="3840"/>
        <p:guide orient="horz" pos="1094"/>
        <p:guide orient="horz" pos="4133"/>
        <p:guide pos="347"/>
        <p:guide pos="4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B0980-A0CD-4F35-9DE4-0E3F37621C6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F25095FD-55BB-4D57-8E68-538AF1D2A60C}">
      <dgm:prSet phldrT="[Text]"/>
      <dgm:spPr/>
      <dgm:t>
        <a:bodyPr/>
        <a:lstStyle/>
        <a:p>
          <a:r>
            <a:rPr lang="en-IN" dirty="0" smtClean="0"/>
            <a:t>1.Black hat hackers</a:t>
          </a:r>
        </a:p>
      </dgm:t>
    </dgm:pt>
    <dgm:pt modelId="{02719D90-C403-48E2-8DC0-CE60BBBBDC85}" type="parTrans" cxnId="{40916DD7-9D60-4BA1-8AB0-CDFE710B3B66}">
      <dgm:prSet/>
      <dgm:spPr/>
      <dgm:t>
        <a:bodyPr/>
        <a:lstStyle/>
        <a:p>
          <a:endParaRPr lang="en-IN"/>
        </a:p>
      </dgm:t>
    </dgm:pt>
    <dgm:pt modelId="{CD36F5EA-DCA0-44C7-8D22-6948CA69206B}" type="sibTrans" cxnId="{40916DD7-9D60-4BA1-8AB0-CDFE710B3B66}">
      <dgm:prSet/>
      <dgm:spPr/>
      <dgm:t>
        <a:bodyPr/>
        <a:lstStyle/>
        <a:p>
          <a:endParaRPr lang="en-IN"/>
        </a:p>
      </dgm:t>
    </dgm:pt>
    <dgm:pt modelId="{76B49BC8-153A-4676-AF45-D0499671F0CB}">
      <dgm:prSet phldrT="[Text]"/>
      <dgm:spPr/>
      <dgm:t>
        <a:bodyPr/>
        <a:lstStyle/>
        <a:p>
          <a:r>
            <a:rPr lang="en-IN" dirty="0" smtClean="0"/>
            <a:t>2.White hat hackers</a:t>
          </a:r>
          <a:endParaRPr lang="en-IN" dirty="0"/>
        </a:p>
      </dgm:t>
    </dgm:pt>
    <dgm:pt modelId="{41E08C5D-B540-454A-A9CD-A5FFDA8925D8}" type="parTrans" cxnId="{344686E6-DC21-42E7-B522-176AE596437B}">
      <dgm:prSet/>
      <dgm:spPr/>
      <dgm:t>
        <a:bodyPr/>
        <a:lstStyle/>
        <a:p>
          <a:endParaRPr lang="en-IN"/>
        </a:p>
      </dgm:t>
    </dgm:pt>
    <dgm:pt modelId="{89FF7CBC-58D3-47DB-905F-F67F15B32515}" type="sibTrans" cxnId="{344686E6-DC21-42E7-B522-176AE596437B}">
      <dgm:prSet/>
      <dgm:spPr/>
      <dgm:t>
        <a:bodyPr/>
        <a:lstStyle/>
        <a:p>
          <a:endParaRPr lang="en-IN"/>
        </a:p>
      </dgm:t>
    </dgm:pt>
    <dgm:pt modelId="{A16CA867-101D-49D5-AA40-B599683FCAAE}">
      <dgm:prSet phldrT="[Text]"/>
      <dgm:spPr/>
      <dgm:t>
        <a:bodyPr/>
        <a:lstStyle/>
        <a:p>
          <a:r>
            <a:rPr lang="en-US" dirty="0" smtClean="0"/>
            <a:t>3.Grey hat hackers</a:t>
          </a:r>
          <a:endParaRPr lang="en-IN" dirty="0"/>
        </a:p>
      </dgm:t>
    </dgm:pt>
    <dgm:pt modelId="{85B86822-9A26-4955-BB71-2ADFD2AC992E}" type="parTrans" cxnId="{CF15B18E-1C74-4E90-9213-33287D2F8D31}">
      <dgm:prSet/>
      <dgm:spPr/>
      <dgm:t>
        <a:bodyPr/>
        <a:lstStyle/>
        <a:p>
          <a:endParaRPr lang="en-IN"/>
        </a:p>
      </dgm:t>
    </dgm:pt>
    <dgm:pt modelId="{1426A7A0-84CA-479A-AEFD-96CC31941A6E}" type="sibTrans" cxnId="{CF15B18E-1C74-4E90-9213-33287D2F8D31}">
      <dgm:prSet/>
      <dgm:spPr/>
      <dgm:t>
        <a:bodyPr/>
        <a:lstStyle/>
        <a:p>
          <a:endParaRPr lang="en-IN"/>
        </a:p>
      </dgm:t>
    </dgm:pt>
    <dgm:pt modelId="{C1A9A999-638C-4BE3-8720-C7065D68EDFF}" type="pres">
      <dgm:prSet presAssocID="{241B0980-A0CD-4F35-9DE4-0E3F37621C6C}" presName="compositeShape" presStyleCnt="0">
        <dgm:presLayoutVars>
          <dgm:dir/>
          <dgm:resizeHandles/>
        </dgm:presLayoutVars>
      </dgm:prSet>
      <dgm:spPr/>
    </dgm:pt>
    <dgm:pt modelId="{44B60683-0319-47AA-8EFF-BD395BAB38F0}" type="pres">
      <dgm:prSet presAssocID="{241B0980-A0CD-4F35-9DE4-0E3F37621C6C}" presName="pyramid" presStyleLbl="node1" presStyleIdx="0" presStyleCnt="1"/>
      <dgm:spPr/>
    </dgm:pt>
    <dgm:pt modelId="{11999A73-B725-448D-9FB5-C7555DFAEFAE}" type="pres">
      <dgm:prSet presAssocID="{241B0980-A0CD-4F35-9DE4-0E3F37621C6C}" presName="theList" presStyleCnt="0"/>
      <dgm:spPr/>
    </dgm:pt>
    <dgm:pt modelId="{A2C9F03B-C683-40F7-BF22-16C1E82A4088}" type="pres">
      <dgm:prSet presAssocID="{F25095FD-55BB-4D57-8E68-538AF1D2A60C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E7AEC8-2A7D-4513-8C98-B9BE157F9AC1}" type="pres">
      <dgm:prSet presAssocID="{F25095FD-55BB-4D57-8E68-538AF1D2A60C}" presName="aSpace" presStyleCnt="0"/>
      <dgm:spPr/>
    </dgm:pt>
    <dgm:pt modelId="{56927A89-C3AA-4DB8-8EEA-ECDDAC3B7396}" type="pres">
      <dgm:prSet presAssocID="{76B49BC8-153A-4676-AF45-D0499671F0CB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CBB0B4-A51A-490F-8094-D5A2B5C8A8FD}" type="pres">
      <dgm:prSet presAssocID="{76B49BC8-153A-4676-AF45-D0499671F0CB}" presName="aSpace" presStyleCnt="0"/>
      <dgm:spPr/>
    </dgm:pt>
    <dgm:pt modelId="{0841D3A7-E60A-4441-8CC0-ED51DB2A2E81}" type="pres">
      <dgm:prSet presAssocID="{A16CA867-101D-49D5-AA40-B599683FCAA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363ACB-3E3A-4ABB-9A70-1AF4F6BCDA49}" type="pres">
      <dgm:prSet presAssocID="{A16CA867-101D-49D5-AA40-B599683FCAAE}" presName="aSpace" presStyleCnt="0"/>
      <dgm:spPr/>
    </dgm:pt>
  </dgm:ptLst>
  <dgm:cxnLst>
    <dgm:cxn modelId="{344686E6-DC21-42E7-B522-176AE596437B}" srcId="{241B0980-A0CD-4F35-9DE4-0E3F37621C6C}" destId="{76B49BC8-153A-4676-AF45-D0499671F0CB}" srcOrd="1" destOrd="0" parTransId="{41E08C5D-B540-454A-A9CD-A5FFDA8925D8}" sibTransId="{89FF7CBC-58D3-47DB-905F-F67F15B32515}"/>
    <dgm:cxn modelId="{CF15B18E-1C74-4E90-9213-33287D2F8D31}" srcId="{241B0980-A0CD-4F35-9DE4-0E3F37621C6C}" destId="{A16CA867-101D-49D5-AA40-B599683FCAAE}" srcOrd="2" destOrd="0" parTransId="{85B86822-9A26-4955-BB71-2ADFD2AC992E}" sibTransId="{1426A7A0-84CA-479A-AEFD-96CC31941A6E}"/>
    <dgm:cxn modelId="{2E3B7B3A-573E-49D8-950B-3E552258406D}" type="presOf" srcId="{76B49BC8-153A-4676-AF45-D0499671F0CB}" destId="{56927A89-C3AA-4DB8-8EEA-ECDDAC3B7396}" srcOrd="0" destOrd="0" presId="urn:microsoft.com/office/officeart/2005/8/layout/pyramid2"/>
    <dgm:cxn modelId="{8511C1D4-4C53-4975-BAD7-AAACCE56D8D4}" type="presOf" srcId="{F25095FD-55BB-4D57-8E68-538AF1D2A60C}" destId="{A2C9F03B-C683-40F7-BF22-16C1E82A4088}" srcOrd="0" destOrd="0" presId="urn:microsoft.com/office/officeart/2005/8/layout/pyramid2"/>
    <dgm:cxn modelId="{6AE8D31A-4C73-4798-8715-610B6C053525}" type="presOf" srcId="{241B0980-A0CD-4F35-9DE4-0E3F37621C6C}" destId="{C1A9A999-638C-4BE3-8720-C7065D68EDFF}" srcOrd="0" destOrd="0" presId="urn:microsoft.com/office/officeart/2005/8/layout/pyramid2"/>
    <dgm:cxn modelId="{6B62E0E9-6848-4900-862F-00973DBEEAF0}" type="presOf" srcId="{A16CA867-101D-49D5-AA40-B599683FCAAE}" destId="{0841D3A7-E60A-4441-8CC0-ED51DB2A2E81}" srcOrd="0" destOrd="0" presId="urn:microsoft.com/office/officeart/2005/8/layout/pyramid2"/>
    <dgm:cxn modelId="{40916DD7-9D60-4BA1-8AB0-CDFE710B3B66}" srcId="{241B0980-A0CD-4F35-9DE4-0E3F37621C6C}" destId="{F25095FD-55BB-4D57-8E68-538AF1D2A60C}" srcOrd="0" destOrd="0" parTransId="{02719D90-C403-48E2-8DC0-CE60BBBBDC85}" sibTransId="{CD36F5EA-DCA0-44C7-8D22-6948CA69206B}"/>
    <dgm:cxn modelId="{463470CD-B2FD-464E-9D9C-3F12F8A6E921}" type="presParOf" srcId="{C1A9A999-638C-4BE3-8720-C7065D68EDFF}" destId="{44B60683-0319-47AA-8EFF-BD395BAB38F0}" srcOrd="0" destOrd="0" presId="urn:microsoft.com/office/officeart/2005/8/layout/pyramid2"/>
    <dgm:cxn modelId="{1D315886-2959-446C-856C-D4A271C2C24D}" type="presParOf" srcId="{C1A9A999-638C-4BE3-8720-C7065D68EDFF}" destId="{11999A73-B725-448D-9FB5-C7555DFAEFAE}" srcOrd="1" destOrd="0" presId="urn:microsoft.com/office/officeart/2005/8/layout/pyramid2"/>
    <dgm:cxn modelId="{49AC2908-6D76-4D0A-A2FF-810C0BB9C483}" type="presParOf" srcId="{11999A73-B725-448D-9FB5-C7555DFAEFAE}" destId="{A2C9F03B-C683-40F7-BF22-16C1E82A4088}" srcOrd="0" destOrd="0" presId="urn:microsoft.com/office/officeart/2005/8/layout/pyramid2"/>
    <dgm:cxn modelId="{B4445C3F-076B-450A-9330-D450DC8115BA}" type="presParOf" srcId="{11999A73-B725-448D-9FB5-C7555DFAEFAE}" destId="{BCE7AEC8-2A7D-4513-8C98-B9BE157F9AC1}" srcOrd="1" destOrd="0" presId="urn:microsoft.com/office/officeart/2005/8/layout/pyramid2"/>
    <dgm:cxn modelId="{E3D3B945-45C6-4974-A233-F3039061D12B}" type="presParOf" srcId="{11999A73-B725-448D-9FB5-C7555DFAEFAE}" destId="{56927A89-C3AA-4DB8-8EEA-ECDDAC3B7396}" srcOrd="2" destOrd="0" presId="urn:microsoft.com/office/officeart/2005/8/layout/pyramid2"/>
    <dgm:cxn modelId="{45C5EC4B-0473-4070-94F2-D72ACA425121}" type="presParOf" srcId="{11999A73-B725-448D-9FB5-C7555DFAEFAE}" destId="{92CBB0B4-A51A-490F-8094-D5A2B5C8A8FD}" srcOrd="3" destOrd="0" presId="urn:microsoft.com/office/officeart/2005/8/layout/pyramid2"/>
    <dgm:cxn modelId="{357DAD6A-9CB0-40A3-9769-AD778500784D}" type="presParOf" srcId="{11999A73-B725-448D-9FB5-C7555DFAEFAE}" destId="{0841D3A7-E60A-4441-8CC0-ED51DB2A2E81}" srcOrd="4" destOrd="0" presId="urn:microsoft.com/office/officeart/2005/8/layout/pyramid2"/>
    <dgm:cxn modelId="{655316AB-12F1-43D8-9357-D99548B88AB9}" type="presParOf" srcId="{11999A73-B725-448D-9FB5-C7555DFAEFAE}" destId="{02363ACB-3E3A-4ABB-9A70-1AF4F6BCDA4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60683-0319-47AA-8EFF-BD395BAB38F0}">
      <dsp:nvSpPr>
        <dsp:cNvPr id="0" name=""/>
        <dsp:cNvSpPr/>
      </dsp:nvSpPr>
      <dsp:spPr>
        <a:xfrm>
          <a:off x="783167" y="0"/>
          <a:ext cx="4825388" cy="48253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9F03B-C683-40F7-BF22-16C1E82A4088}">
      <dsp:nvSpPr>
        <dsp:cNvPr id="0" name=""/>
        <dsp:cNvSpPr/>
      </dsp:nvSpPr>
      <dsp:spPr>
        <a:xfrm>
          <a:off x="3195861" y="485130"/>
          <a:ext cx="3136502" cy="11422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1.Black hat hackers</a:t>
          </a:r>
        </a:p>
      </dsp:txBody>
      <dsp:txXfrm>
        <a:off x="3251621" y="540890"/>
        <a:ext cx="3024982" cy="1030739"/>
      </dsp:txXfrm>
    </dsp:sp>
    <dsp:sp modelId="{56927A89-C3AA-4DB8-8EEA-ECDDAC3B7396}">
      <dsp:nvSpPr>
        <dsp:cNvPr id="0" name=""/>
        <dsp:cNvSpPr/>
      </dsp:nvSpPr>
      <dsp:spPr>
        <a:xfrm>
          <a:off x="3195861" y="1770172"/>
          <a:ext cx="3136502" cy="11422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2.White hat hackers</a:t>
          </a:r>
          <a:endParaRPr lang="en-IN" sz="3000" kern="1200" dirty="0"/>
        </a:p>
      </dsp:txBody>
      <dsp:txXfrm>
        <a:off x="3251621" y="1825932"/>
        <a:ext cx="3024982" cy="1030739"/>
      </dsp:txXfrm>
    </dsp:sp>
    <dsp:sp modelId="{0841D3A7-E60A-4441-8CC0-ED51DB2A2E81}">
      <dsp:nvSpPr>
        <dsp:cNvPr id="0" name=""/>
        <dsp:cNvSpPr/>
      </dsp:nvSpPr>
      <dsp:spPr>
        <a:xfrm>
          <a:off x="3195861" y="3055215"/>
          <a:ext cx="3136502" cy="11422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3.Grey hat hackers</a:t>
          </a:r>
          <a:endParaRPr lang="en-IN" sz="3000" kern="1200" dirty="0"/>
        </a:p>
      </dsp:txBody>
      <dsp:txXfrm>
        <a:off x="3251621" y="3110975"/>
        <a:ext cx="3024982" cy="1030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8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62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01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4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09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2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3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73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83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3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4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3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76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87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00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725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2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86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71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44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647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0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45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2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7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6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43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1D92-5716-4828-BCBA-C1C2D45EE355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501F96-CD77-4D5A-A286-C3F6CB8CA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661" y="1165225"/>
            <a:ext cx="4329627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Hacking</a:t>
            </a:r>
            <a:endParaRPr lang="en-IN" sz="6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-562" r="21787" b="561"/>
          <a:stretch/>
        </p:blipFill>
        <p:spPr>
          <a:xfrm>
            <a:off x="561861" y="539827"/>
            <a:ext cx="5596568" cy="58830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8747" y="2490629"/>
            <a:ext cx="2944257" cy="615422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Abi</a:t>
            </a:r>
            <a:r>
              <a:rPr lang="en-US" dirty="0" smtClean="0"/>
              <a:t> &amp; </a:t>
            </a:r>
            <a:r>
              <a:rPr lang="en-US" dirty="0" err="1" smtClean="0"/>
              <a:t>Pavi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8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White 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6235527" cy="3880773"/>
          </a:xfrm>
        </p:spPr>
        <p:txBody>
          <a:bodyPr/>
          <a:lstStyle/>
          <a:p>
            <a:r>
              <a:rPr lang="en-IN" dirty="0"/>
              <a:t>A white hat hacker </a:t>
            </a:r>
            <a:r>
              <a:rPr lang="en-IN" dirty="0" smtClean="0"/>
              <a:t>or </a:t>
            </a:r>
            <a:r>
              <a:rPr lang="en-IN" dirty="0"/>
              <a:t>ethical </a:t>
            </a:r>
            <a:r>
              <a:rPr lang="en-IN" dirty="0" smtClean="0"/>
              <a:t>hacker is</a:t>
            </a:r>
            <a:r>
              <a:rPr lang="en-IN" dirty="0"/>
              <a:t> </a:t>
            </a:r>
            <a:r>
              <a:rPr lang="en-IN" b="1" dirty="0"/>
              <a:t>an individual who uses hacking skills to identify security vulnerabilities in hardware, software </a:t>
            </a:r>
            <a:r>
              <a:rPr lang="en-IN" b="1" dirty="0" smtClean="0"/>
              <a:t>or networks.</a:t>
            </a:r>
          </a:p>
          <a:p>
            <a:r>
              <a:rPr lang="en-IN" dirty="0"/>
              <a:t>However, unlike black hat hackers </a:t>
            </a:r>
            <a:r>
              <a:rPr lang="en-IN" dirty="0" smtClean="0"/>
              <a:t>or </a:t>
            </a:r>
            <a:r>
              <a:rPr lang="en-IN" dirty="0"/>
              <a:t>malicious </a:t>
            </a:r>
            <a:r>
              <a:rPr lang="en-IN" dirty="0" smtClean="0"/>
              <a:t>hackers white </a:t>
            </a:r>
            <a:r>
              <a:rPr lang="en-IN" dirty="0"/>
              <a:t>hat </a:t>
            </a:r>
            <a:r>
              <a:rPr lang="en-IN" dirty="0" smtClean="0"/>
              <a:t>hackers respect </a:t>
            </a:r>
            <a:r>
              <a:rPr lang="en-IN" dirty="0"/>
              <a:t>the rule of </a:t>
            </a:r>
            <a:r>
              <a:rPr lang="en-IN" dirty="0" smtClean="0"/>
              <a:t>law </a:t>
            </a:r>
            <a:r>
              <a:rPr lang="en-IN" dirty="0"/>
              <a:t>as it applies to hacking</a:t>
            </a:r>
            <a:r>
              <a:rPr lang="en-IN" dirty="0" smtClean="0"/>
              <a:t>.</a:t>
            </a:r>
          </a:p>
          <a:p>
            <a:pPr lvl="0"/>
            <a:r>
              <a:rPr lang="en-IN" dirty="0"/>
              <a:t>A white hat is an ethical security hacker.</a:t>
            </a:r>
          </a:p>
          <a:p>
            <a:pPr lvl="0"/>
            <a:r>
              <a:rPr lang="en-IN" dirty="0"/>
              <a:t>The good guys in the hacking </a:t>
            </a:r>
            <a:r>
              <a:rPr lang="en-IN" dirty="0" smtClean="0"/>
              <a:t>world.</a:t>
            </a:r>
            <a:endParaRPr lang="en-IN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25" y="210846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The dark side of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8596668" cy="3880773"/>
          </a:xfrm>
        </p:spPr>
        <p:txBody>
          <a:bodyPr/>
          <a:lstStyle/>
          <a:p>
            <a:pPr lvl="0"/>
            <a:r>
              <a:rPr lang="en-IN" dirty="0"/>
              <a:t>To gain unauthorized access in order to tamper with or destroy </a:t>
            </a:r>
            <a:r>
              <a:rPr lang="en-IN" dirty="0" smtClean="0"/>
              <a:t>information.</a:t>
            </a:r>
            <a:endParaRPr lang="en-IN" dirty="0"/>
          </a:p>
          <a:p>
            <a:pPr lvl="0"/>
            <a:r>
              <a:rPr lang="en-IN" dirty="0"/>
              <a:t>Gain unauthorized access to system or computer services in order to steal data for criminal </a:t>
            </a:r>
            <a:r>
              <a:rPr lang="en-IN" dirty="0" smtClean="0"/>
              <a:t>purposes.</a:t>
            </a:r>
            <a:endParaRPr lang="en-IN" dirty="0"/>
          </a:p>
          <a:p>
            <a:r>
              <a:rPr lang="en-IN" dirty="0" smtClean="0"/>
              <a:t>Terrorism.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4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Why do hackers hack?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8596668" cy="4824413"/>
          </a:xfrm>
        </p:spPr>
        <p:txBody>
          <a:bodyPr>
            <a:normAutofit/>
          </a:bodyPr>
          <a:lstStyle/>
          <a:p>
            <a:pPr marL="400050" lvl="0" indent="-400050">
              <a:buFont typeface="+mj-lt"/>
              <a:buAutoNum type="romanLcPeriod"/>
            </a:pPr>
            <a:r>
              <a:rPr lang="en-US" dirty="0" smtClean="0">
                <a:solidFill>
                  <a:schemeClr val="accent1"/>
                </a:solidFill>
              </a:rPr>
              <a:t>Money: </a:t>
            </a:r>
            <a:r>
              <a:rPr lang="en-US" dirty="0" smtClean="0"/>
              <a:t>lot </a:t>
            </a:r>
            <a:r>
              <a:rPr lang="en-US" dirty="0"/>
              <a:t>of hackers are simply motivated by money</a:t>
            </a:r>
            <a:r>
              <a:rPr lang="en-US" dirty="0" smtClean="0"/>
              <a:t>. </a:t>
            </a:r>
            <a:r>
              <a:rPr lang="en-US" dirty="0"/>
              <a:t>Hackers don’t just </a:t>
            </a:r>
            <a:r>
              <a:rPr lang="en-US" dirty="0" smtClean="0"/>
              <a:t>hack </a:t>
            </a:r>
            <a:r>
              <a:rPr lang="en-US" dirty="0"/>
              <a:t>businesses and ask for a </a:t>
            </a:r>
            <a:r>
              <a:rPr lang="en-US" dirty="0" smtClean="0"/>
              <a:t>ransom.</a:t>
            </a:r>
          </a:p>
          <a:p>
            <a:pPr marL="400050" indent="-400050">
              <a:buFont typeface="+mj-lt"/>
              <a:buAutoNum type="romanLcPeriod"/>
            </a:pPr>
            <a:r>
              <a:rPr lang="en-IN" b="1" dirty="0">
                <a:solidFill>
                  <a:schemeClr val="accent1"/>
                </a:solidFill>
              </a:rPr>
              <a:t>Steal/Leak </a:t>
            </a:r>
            <a:r>
              <a:rPr lang="en-IN" b="1" dirty="0" smtClean="0">
                <a:solidFill>
                  <a:schemeClr val="accent1"/>
                </a:solidFill>
              </a:rPr>
              <a:t>Information: </a:t>
            </a:r>
            <a:r>
              <a:rPr lang="en-US" dirty="0"/>
              <a:t>One of the most common reasons for hackers to hack is to steal or leak information.</a:t>
            </a:r>
            <a:endParaRPr lang="en-IN" b="1" dirty="0"/>
          </a:p>
          <a:p>
            <a:pPr marL="400050" indent="-400050">
              <a:buFont typeface="+mj-lt"/>
              <a:buAutoNum type="romanLcPeriod"/>
            </a:pPr>
            <a:r>
              <a:rPr lang="en-IN" b="1" dirty="0" smtClean="0">
                <a:solidFill>
                  <a:schemeClr val="accent1"/>
                </a:solidFill>
              </a:rPr>
              <a:t>Disruption:</a:t>
            </a:r>
            <a:r>
              <a:rPr lang="en-IN" b="1" dirty="0" smtClean="0"/>
              <a:t> </a:t>
            </a:r>
            <a:r>
              <a:rPr lang="en-US" dirty="0"/>
              <a:t>These hackers don’t care about money or data; they seem to feel that they have a higher purpose in life.</a:t>
            </a:r>
            <a:endParaRPr lang="en-IN" b="1" dirty="0"/>
          </a:p>
          <a:p>
            <a:pPr marL="400050" indent="-400050">
              <a:buFont typeface="+mj-lt"/>
              <a:buAutoNum type="romanLcPeriod"/>
            </a:pPr>
            <a:r>
              <a:rPr lang="en-IN" b="1" dirty="0" smtClean="0">
                <a:solidFill>
                  <a:schemeClr val="accent1"/>
                </a:solidFill>
              </a:rPr>
              <a:t>Espionage:</a:t>
            </a:r>
            <a:r>
              <a:rPr lang="en-IN" b="1" dirty="0" smtClean="0"/>
              <a:t> </a:t>
            </a:r>
            <a:r>
              <a:rPr lang="en-US" dirty="0"/>
              <a:t>Espionage is another type of theft except, instead of direct financial gain, the hackers are seeking protected </a:t>
            </a:r>
            <a:r>
              <a:rPr lang="en-US" dirty="0" smtClean="0"/>
              <a:t>information. Stolen information </a:t>
            </a:r>
            <a:r>
              <a:rPr lang="en-US" dirty="0"/>
              <a:t>can be either sold or used by adversaries to gain tactical </a:t>
            </a:r>
            <a:r>
              <a:rPr lang="en-US" dirty="0" smtClean="0"/>
              <a:t>advantages.</a:t>
            </a:r>
            <a:endParaRPr lang="en-IN" b="1" dirty="0"/>
          </a:p>
          <a:p>
            <a:pPr marL="400050" indent="-400050">
              <a:buFont typeface="+mj-lt"/>
              <a:buAutoNum type="romanLcPeriod"/>
            </a:pPr>
            <a:r>
              <a:rPr lang="en-IN" b="1" dirty="0" smtClean="0">
                <a:solidFill>
                  <a:schemeClr val="accent1"/>
                </a:solidFill>
              </a:rPr>
              <a:t>Fun:</a:t>
            </a:r>
            <a:r>
              <a:rPr lang="en-IN" b="1" dirty="0" smtClean="0"/>
              <a:t> </a:t>
            </a:r>
            <a:r>
              <a:rPr lang="en-US" dirty="0"/>
              <a:t>A lot of hackers will tell you that breaking into a secure system is an enjoyable hobby that tests their knowledge and skills.</a:t>
            </a:r>
            <a:endParaRPr lang="en-IN" b="1" dirty="0"/>
          </a:p>
          <a:p>
            <a:pPr marL="400050" lvl="0" indent="-400050">
              <a:buFont typeface="+mj-lt"/>
              <a:buAutoNum type="roman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6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What to do when system got hacked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8596668" cy="3880773"/>
          </a:xfrm>
        </p:spPr>
        <p:txBody>
          <a:bodyPr/>
          <a:lstStyle/>
          <a:p>
            <a:pPr lvl="0">
              <a:buFont typeface="+mj-lt"/>
              <a:buAutoNum type="arabicParenR"/>
            </a:pPr>
            <a:r>
              <a:rPr lang="en-IN" dirty="0"/>
              <a:t>First thing to do is to disconnect your system from internet.</a:t>
            </a:r>
          </a:p>
          <a:p>
            <a:pPr lvl="0">
              <a:buFont typeface="+mj-lt"/>
              <a:buAutoNum type="arabicParenR"/>
            </a:pPr>
            <a:r>
              <a:rPr lang="en-IN" dirty="0"/>
              <a:t>Run anti-virus scan on your computer.</a:t>
            </a:r>
          </a:p>
          <a:p>
            <a:pPr>
              <a:buFont typeface="+mj-lt"/>
              <a:buAutoNum type="arabicParenR"/>
            </a:pPr>
            <a:r>
              <a:rPr lang="en-IN" dirty="0"/>
              <a:t>Take it to a professional if problems persist.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6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Crackers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4814351" cy="3880773"/>
          </a:xfrm>
        </p:spPr>
        <p:txBody>
          <a:bodyPr/>
          <a:lstStyle/>
          <a:p>
            <a:pPr lvl="0"/>
            <a:r>
              <a:rPr lang="en-IN" dirty="0"/>
              <a:t>Person who enter into others system and violet the system, damage the data, create havoc is called CRACKER.</a:t>
            </a:r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096001" y="1736725"/>
            <a:ext cx="4700529" cy="355137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Hackers </a:t>
            </a:r>
            <a:r>
              <a:rPr lang="en-IN" sz="4000" b="1" dirty="0" smtClean="0"/>
              <a:t>vs. </a:t>
            </a:r>
            <a:r>
              <a:rPr lang="en-IN" sz="4000" b="1" dirty="0"/>
              <a:t>Crackers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616119"/>
              </p:ext>
            </p:extLst>
          </p:nvPr>
        </p:nvGraphicFramePr>
        <p:xfrm>
          <a:off x="550861" y="1736723"/>
          <a:ext cx="8824492" cy="390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246"/>
                <a:gridCol w="4412246"/>
              </a:tblGrid>
              <a:tr h="975978">
                <a:tc>
                  <a:txBody>
                    <a:bodyPr/>
                    <a:lstStyle/>
                    <a:p>
                      <a:r>
                        <a:rPr lang="en-US" dirty="0" smtClean="0"/>
                        <a:t>Hackers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Crackers</a:t>
                      </a:r>
                      <a:endParaRPr lang="en-IN" dirty="0"/>
                    </a:p>
                  </a:txBody>
                  <a:tcPr/>
                </a:tc>
              </a:tr>
              <a:tr h="9759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ethical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unethical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9759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hackers do have ethical certificates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Crackers do not have ethical certificates</a:t>
                      </a:r>
                    </a:p>
                  </a:txBody>
                  <a:tcPr/>
                </a:tc>
              </a:tr>
              <a:tr h="975978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 for good purposes too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used for good purposes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7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Hacking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8596668" cy="3880773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accent1"/>
                </a:solidFill>
              </a:rPr>
              <a:t>Scanners:</a:t>
            </a:r>
            <a:r>
              <a:rPr lang="en-IN" dirty="0"/>
              <a:t> Program that automatically detects security weakness in remote host. Port scanners are used for hacking.</a:t>
            </a:r>
          </a:p>
          <a:p>
            <a:pPr lvl="0"/>
            <a:r>
              <a:rPr lang="en-IN" b="1" dirty="0">
                <a:solidFill>
                  <a:schemeClr val="accent1"/>
                </a:solidFill>
              </a:rPr>
              <a:t>Telnet:</a:t>
            </a:r>
            <a:r>
              <a:rPr lang="en-IN" dirty="0"/>
              <a:t> It’s a terminal emulation program that allows us to connect to remote system.</a:t>
            </a:r>
          </a:p>
          <a:p>
            <a:pPr lvl="0"/>
            <a:r>
              <a:rPr lang="en-IN" b="1" dirty="0">
                <a:solidFill>
                  <a:schemeClr val="accent1"/>
                </a:solidFill>
              </a:rPr>
              <a:t>Ftp:</a:t>
            </a:r>
            <a:r>
              <a:rPr lang="en-IN" dirty="0"/>
              <a:t> File transfer protocol is also used for hacking too.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9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Prevention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5545137" cy="3880773"/>
          </a:xfrm>
        </p:spPr>
        <p:txBody>
          <a:bodyPr/>
          <a:lstStyle/>
          <a:p>
            <a:pPr lvl="0"/>
            <a:r>
              <a:rPr lang="en-IN" dirty="0"/>
              <a:t>Install anti-virus </a:t>
            </a:r>
            <a:r>
              <a:rPr lang="en-IN" dirty="0" smtClean="0"/>
              <a:t>software.</a:t>
            </a:r>
            <a:endParaRPr lang="en-IN" dirty="0"/>
          </a:p>
          <a:p>
            <a:pPr lvl="0"/>
            <a:r>
              <a:rPr lang="en-IN" dirty="0"/>
              <a:t>Install a firewall/ make sure you have one.</a:t>
            </a:r>
          </a:p>
          <a:p>
            <a:pPr lvl="0"/>
            <a:r>
              <a:rPr lang="en-IN" dirty="0"/>
              <a:t>Have backups of any important information on your computer stored separately.</a:t>
            </a:r>
          </a:p>
          <a:p>
            <a:pPr lvl="0"/>
            <a:r>
              <a:rPr lang="en-IN" dirty="0"/>
              <a:t>Use unique and strong passwords.</a:t>
            </a:r>
          </a:p>
          <a:p>
            <a:pPr lvl="0"/>
            <a:r>
              <a:rPr lang="en-IN" dirty="0"/>
              <a:t>Don’t use unauthorized </a:t>
            </a:r>
            <a:r>
              <a:rPr lang="en-IN" dirty="0" smtClean="0"/>
              <a:t>applications.</a:t>
            </a:r>
            <a:endParaRPr lang="en-IN" dirty="0"/>
          </a:p>
          <a:p>
            <a:pPr lvl="0"/>
            <a:r>
              <a:rPr lang="en-IN" dirty="0"/>
              <a:t>Don’t click unauthorized website links.</a:t>
            </a:r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096000" y="1736725"/>
            <a:ext cx="4776103" cy="34502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Prevention – Firewall </a:t>
            </a:r>
            <a:r>
              <a:rPr lang="en-IN" b="1" dirty="0" err="1" smtClean="0"/>
              <a:t>maintanance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5545137" cy="3880773"/>
          </a:xfrm>
        </p:spPr>
        <p:txBody>
          <a:bodyPr/>
          <a:lstStyle/>
          <a:p>
            <a:r>
              <a:rPr lang="en-US" dirty="0"/>
              <a:t>Block all access by default. When configuring a firewall, it's important to start by blocking access to the network from all traffic. ...</a:t>
            </a:r>
          </a:p>
          <a:p>
            <a:r>
              <a:rPr lang="en-US" dirty="0"/>
              <a:t>Regularly audit firewall rules and policies. ...</a:t>
            </a:r>
          </a:p>
          <a:p>
            <a:r>
              <a:rPr lang="en-US" dirty="0"/>
              <a:t>Keep the firewall up-to-date. ...</a:t>
            </a:r>
          </a:p>
          <a:p>
            <a:r>
              <a:rPr lang="en-US" dirty="0"/>
              <a:t>Keep track of authorized users.</a:t>
            </a:r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096000" y="1736725"/>
            <a:ext cx="4776103" cy="34502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 of Hacking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9287200" cy="3880773"/>
          </a:xfrm>
        </p:spPr>
        <p:txBody>
          <a:bodyPr/>
          <a:lstStyle/>
          <a:p>
            <a:r>
              <a:rPr lang="en-US" dirty="0"/>
              <a:t>To recover lost information, especially in case you lost your password.</a:t>
            </a:r>
          </a:p>
          <a:p>
            <a:r>
              <a:rPr lang="en-US" dirty="0"/>
              <a:t>To perform penetration testing to strengthen computer and network security.</a:t>
            </a:r>
          </a:p>
          <a:p>
            <a:r>
              <a:rPr lang="en-US" dirty="0"/>
              <a:t>To put adequate preventative measures in place to prevent security breaches.</a:t>
            </a:r>
          </a:p>
          <a:p>
            <a:r>
              <a:rPr lang="en-US" dirty="0"/>
              <a:t>To have a computer system that prevents malicious hackers from gaining access.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7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8596668" cy="3880773"/>
          </a:xfrm>
        </p:spPr>
        <p:txBody>
          <a:bodyPr/>
          <a:lstStyle/>
          <a:p>
            <a:r>
              <a:rPr lang="en-US" dirty="0" smtClean="0"/>
              <a:t>What is Hacking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Types of Hacking</a:t>
            </a:r>
          </a:p>
          <a:p>
            <a:r>
              <a:rPr lang="en-US" dirty="0" smtClean="0"/>
              <a:t>Types of Hackers</a:t>
            </a:r>
          </a:p>
          <a:p>
            <a:r>
              <a:rPr lang="en-US" dirty="0" smtClean="0"/>
              <a:t>Prevention</a:t>
            </a:r>
          </a:p>
          <a:p>
            <a:r>
              <a:rPr lang="en-US" dirty="0" smtClean="0"/>
              <a:t>Crackers</a:t>
            </a:r>
          </a:p>
          <a:p>
            <a:r>
              <a:rPr lang="en-US" dirty="0" smtClean="0"/>
              <a:t>Hacking tools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78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US" b="1" dirty="0" smtClean="0"/>
              <a:t>Disadvantages of Hacking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9287200" cy="3880773"/>
          </a:xfrm>
        </p:spPr>
        <p:txBody>
          <a:bodyPr/>
          <a:lstStyle/>
          <a:p>
            <a:r>
              <a:rPr lang="en-US" dirty="0"/>
              <a:t>Massive security breach.</a:t>
            </a:r>
          </a:p>
          <a:p>
            <a:r>
              <a:rPr lang="en-US" dirty="0"/>
              <a:t>Unauthorized system access on private information.</a:t>
            </a:r>
          </a:p>
          <a:p>
            <a:r>
              <a:rPr lang="en-US" dirty="0"/>
              <a:t>Privacy violation.</a:t>
            </a:r>
          </a:p>
          <a:p>
            <a:r>
              <a:rPr lang="en-US" dirty="0"/>
              <a:t>Hampering system operation.</a:t>
            </a:r>
          </a:p>
          <a:p>
            <a:r>
              <a:rPr lang="en-US" dirty="0"/>
              <a:t>Denial of service attacks.</a:t>
            </a:r>
          </a:p>
          <a:p>
            <a:r>
              <a:rPr lang="en-US" dirty="0"/>
              <a:t>Malicious attack on the system.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8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1736725"/>
            <a:ext cx="12192000" cy="1400530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Thank you !!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82878" y="3137255"/>
            <a:ext cx="3426245" cy="297455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What </a:t>
            </a:r>
            <a:r>
              <a:rPr lang="en-IN" sz="4000" b="1" dirty="0">
                <a:latin typeface="+mn-lt"/>
              </a:rPr>
              <a:t>is</a:t>
            </a:r>
            <a:r>
              <a:rPr lang="en-IN" sz="4000" b="1" dirty="0"/>
              <a:t> hacking?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8596668" cy="3880773"/>
          </a:xfrm>
        </p:spPr>
        <p:txBody>
          <a:bodyPr/>
          <a:lstStyle/>
          <a:p>
            <a:pPr lvl="0"/>
            <a:r>
              <a:rPr lang="en-IN" dirty="0"/>
              <a:t>Hacking is the gaining of access to a computer and viewing, copying, or creating data without the intention of destroying data or maliciously harming the computer.</a:t>
            </a:r>
          </a:p>
          <a:p>
            <a:r>
              <a:rPr lang="en-IN" dirty="0"/>
              <a:t>Hacking refers to activities that seek to compromise digital devices, such as computers, smartphones, tablets, and even entire networks.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Who is hacker?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5545137" cy="3880773"/>
          </a:xfrm>
        </p:spPr>
        <p:txBody>
          <a:bodyPr/>
          <a:lstStyle/>
          <a:p>
            <a:r>
              <a:rPr lang="en-IN" dirty="0"/>
              <a:t>A hacker is any person engaged in hacking.</a:t>
            </a:r>
          </a:p>
          <a:p>
            <a:pPr lvl="0"/>
            <a:r>
              <a:rPr lang="en-IN" dirty="0"/>
              <a:t>A hacker is a person skilled in information technology who uses their technical knowledge to achieve a goal or overcome an obstacle, within a computerized system by non-standard means.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736725"/>
            <a:ext cx="55451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6940"/>
            <a:ext cx="5840425" cy="40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8596668" cy="3880773"/>
          </a:xfrm>
        </p:spPr>
        <p:txBody>
          <a:bodyPr/>
          <a:lstStyle/>
          <a:p>
            <a:pPr lvl="0"/>
            <a:r>
              <a:rPr lang="en-IN" dirty="0"/>
              <a:t>First computer hack was in late 1960’s when Bell Labs successfully hacked and modified a UNIX operating system.</a:t>
            </a:r>
          </a:p>
          <a:p>
            <a:pPr lvl="0"/>
            <a:r>
              <a:rPr lang="en-IN" dirty="0"/>
              <a:t>In 1980’s people started to hack computer system to gain access to confidential information.</a:t>
            </a:r>
          </a:p>
          <a:p>
            <a:pPr lvl="0"/>
            <a:r>
              <a:rPr lang="en-IN" dirty="0"/>
              <a:t>Several groups formed to tap into sensitive information.</a:t>
            </a:r>
          </a:p>
          <a:p>
            <a:pPr lvl="0"/>
            <a:r>
              <a:rPr lang="en-IN" dirty="0"/>
              <a:t>Gangs began fighting in early 1190’s.</a:t>
            </a:r>
          </a:p>
          <a:p>
            <a:pPr lvl="0"/>
            <a:r>
              <a:rPr lang="en-IN" dirty="0"/>
              <a:t>In late 1990’s law enforcers began to take hacking seriously by making stricter laws against hacking.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64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Types of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8596668" cy="3880773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IN" dirty="0"/>
              <a:t>Website Hacking</a:t>
            </a:r>
          </a:p>
          <a:p>
            <a:pPr lvl="0">
              <a:buFont typeface="+mj-lt"/>
              <a:buAutoNum type="arabicPeriod"/>
            </a:pPr>
            <a:r>
              <a:rPr lang="en-IN" dirty="0"/>
              <a:t>Network Hacking</a:t>
            </a:r>
          </a:p>
          <a:p>
            <a:pPr lvl="0">
              <a:buFont typeface="+mj-lt"/>
              <a:buAutoNum type="arabicPeriod"/>
            </a:pPr>
            <a:r>
              <a:rPr lang="en-IN" dirty="0"/>
              <a:t>Ethical Hacking</a:t>
            </a:r>
          </a:p>
          <a:p>
            <a:pPr lvl="0">
              <a:buFont typeface="+mj-lt"/>
              <a:buAutoNum type="arabicPeriod"/>
            </a:pPr>
            <a:r>
              <a:rPr lang="en-IN" dirty="0"/>
              <a:t>Email Hacking</a:t>
            </a:r>
          </a:p>
          <a:p>
            <a:pPr lvl="0">
              <a:buFont typeface="+mj-lt"/>
              <a:buAutoNum type="arabicPeriod"/>
            </a:pPr>
            <a:r>
              <a:rPr lang="en-IN" dirty="0"/>
              <a:t>Password Hacking</a:t>
            </a:r>
          </a:p>
          <a:p>
            <a:pPr lvl="0">
              <a:buFont typeface="+mj-lt"/>
              <a:buAutoNum type="arabicPeriod"/>
            </a:pPr>
            <a:r>
              <a:rPr lang="en-IN" dirty="0"/>
              <a:t>Online Banking Hacking</a:t>
            </a:r>
          </a:p>
          <a:p>
            <a:pPr>
              <a:buFont typeface="+mj-lt"/>
              <a:buAutoNum type="arabicPeriod"/>
            </a:pPr>
            <a:r>
              <a:rPr lang="en-IN" dirty="0"/>
              <a:t>Computer Hacking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7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Type of hackers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26147715"/>
              </p:ext>
            </p:extLst>
          </p:nvPr>
        </p:nvGraphicFramePr>
        <p:xfrm>
          <a:off x="1249802" y="1266940"/>
          <a:ext cx="7115531" cy="4825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8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/>
              <a:t>Black </a:t>
            </a:r>
            <a:r>
              <a:rPr lang="en-IN" b="1" dirty="0" smtClean="0"/>
              <a:t>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6422814" cy="3880773"/>
          </a:xfrm>
        </p:spPr>
        <p:txBody>
          <a:bodyPr/>
          <a:lstStyle/>
          <a:p>
            <a:r>
              <a:rPr lang="en-IN" dirty="0"/>
              <a:t>Black hat </a:t>
            </a:r>
            <a:r>
              <a:rPr lang="en-IN" dirty="0" smtClean="0"/>
              <a:t>hackers are </a:t>
            </a:r>
            <a:r>
              <a:rPr lang="en-IN" b="1" dirty="0" smtClean="0"/>
              <a:t>malicious hackers, sometimes called crackers</a:t>
            </a:r>
            <a:r>
              <a:rPr lang="en-IN" dirty="0" smtClean="0"/>
              <a:t>.</a:t>
            </a:r>
          </a:p>
          <a:p>
            <a:pPr lvl="0"/>
            <a:r>
              <a:rPr lang="en-IN" dirty="0"/>
              <a:t>Black hats lack ethics, sometimes violate laws, and break into computer systems with malicious intent, and they may violate the confidentiality, integrity, or availability of an organization's systems and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They Hacks </a:t>
            </a:r>
            <a:r>
              <a:rPr lang="en-IN" dirty="0"/>
              <a:t>system for malicious purposes or </a:t>
            </a:r>
            <a:r>
              <a:rPr lang="en-IN" dirty="0" smtClean="0"/>
              <a:t>self-gain.</a:t>
            </a:r>
            <a:endParaRPr lang="en-IN" dirty="0"/>
          </a:p>
          <a:p>
            <a:r>
              <a:rPr lang="en-IN" dirty="0"/>
              <a:t>Some wipe memory off of other computers for fun.</a:t>
            </a:r>
          </a:p>
          <a:p>
            <a:pPr lvl="0"/>
            <a:endParaRPr lang="en-IN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11" y="1905517"/>
            <a:ext cx="2262398" cy="22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8596668" cy="717665"/>
          </a:xfrm>
        </p:spPr>
        <p:txBody>
          <a:bodyPr>
            <a:normAutofit/>
          </a:bodyPr>
          <a:lstStyle/>
          <a:p>
            <a:r>
              <a:rPr lang="en-IN" b="1" dirty="0" smtClean="0"/>
              <a:t>Grey 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736725"/>
            <a:ext cx="6279595" cy="3880773"/>
          </a:xfrm>
        </p:spPr>
        <p:txBody>
          <a:bodyPr/>
          <a:lstStyle/>
          <a:p>
            <a:pPr lvl="0"/>
            <a:r>
              <a:rPr lang="en-IN" dirty="0"/>
              <a:t>A </a:t>
            </a:r>
            <a:r>
              <a:rPr lang="en-IN" dirty="0" smtClean="0"/>
              <a:t>grey </a:t>
            </a:r>
            <a:r>
              <a:rPr lang="en-IN" dirty="0"/>
              <a:t>hat hacker </a:t>
            </a:r>
            <a:r>
              <a:rPr lang="en-IN" dirty="0" smtClean="0"/>
              <a:t>is</a:t>
            </a:r>
            <a:r>
              <a:rPr lang="en-IN" dirty="0"/>
              <a:t> </a:t>
            </a:r>
            <a:r>
              <a:rPr lang="en-IN" b="1" dirty="0"/>
              <a:t>someone who may violate ethical standards or principles, but without the malicious intent ascribed to black hat hackers</a:t>
            </a:r>
            <a:r>
              <a:rPr lang="en-IN" dirty="0"/>
              <a:t>.</a:t>
            </a:r>
          </a:p>
          <a:p>
            <a:r>
              <a:rPr lang="en-IN" dirty="0" smtClean="0"/>
              <a:t>Grey </a:t>
            </a:r>
            <a:r>
              <a:rPr lang="en-IN" dirty="0"/>
              <a:t>hat hackers may engage in practices that seem less than completely above board, but are often operating for the common good</a:t>
            </a:r>
            <a:r>
              <a:rPr lang="en-IN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93" y="1736725"/>
            <a:ext cx="3074737" cy="24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295</TotalTime>
  <Words>739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Trebuchet MS</vt:lpstr>
      <vt:lpstr>Wingdings 3</vt:lpstr>
      <vt:lpstr>Slice</vt:lpstr>
      <vt:lpstr>Facet</vt:lpstr>
      <vt:lpstr>Hacking</vt:lpstr>
      <vt:lpstr>Contents</vt:lpstr>
      <vt:lpstr>What is hacking? </vt:lpstr>
      <vt:lpstr>Who is hacker?</vt:lpstr>
      <vt:lpstr>History</vt:lpstr>
      <vt:lpstr>Types of Hacking</vt:lpstr>
      <vt:lpstr>Type of hackers</vt:lpstr>
      <vt:lpstr>Black Hat Hackers</vt:lpstr>
      <vt:lpstr>Grey Hat Hackers</vt:lpstr>
      <vt:lpstr>White Hat Hackers</vt:lpstr>
      <vt:lpstr>The dark side of Hacking</vt:lpstr>
      <vt:lpstr>Why do hackers hack?</vt:lpstr>
      <vt:lpstr>What to do when system got hacked</vt:lpstr>
      <vt:lpstr>Crackers</vt:lpstr>
      <vt:lpstr>Hackers vs. Crackers </vt:lpstr>
      <vt:lpstr>Hacking tools</vt:lpstr>
      <vt:lpstr>Prevention</vt:lpstr>
      <vt:lpstr>Prevention – Firewall maintanance</vt:lpstr>
      <vt:lpstr>Advantages of Hacking</vt:lpstr>
      <vt:lpstr>Disadvantages of Hacking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dc:creator>Sugumar Sundaram, Integra-PDY, IN</dc:creator>
  <cp:lastModifiedBy>Sugumar Sundaram, Integra-PDY, IN</cp:lastModifiedBy>
  <cp:revision>19</cp:revision>
  <dcterms:created xsi:type="dcterms:W3CDTF">2022-05-11T11:53:06Z</dcterms:created>
  <dcterms:modified xsi:type="dcterms:W3CDTF">2022-05-11T17:14:34Z</dcterms:modified>
</cp:coreProperties>
</file>