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0" r:id="rId4"/>
    <p:sldId id="267" r:id="rId5"/>
    <p:sldId id="259" r:id="rId6"/>
    <p:sldId id="268" r:id="rId7"/>
    <p:sldId id="269" r:id="rId8"/>
    <p:sldId id="270" r:id="rId9"/>
    <p:sldId id="271" r:id="rId10"/>
    <p:sldId id="272" r:id="rId11"/>
    <p:sldId id="273" r:id="rId12"/>
    <p:sldId id="275" r:id="rId13"/>
    <p:sldId id="274"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4674"/>
  </p:normalViewPr>
  <p:slideViewPr>
    <p:cSldViewPr>
      <p:cViewPr varScale="1">
        <p:scale>
          <a:sx n="124" d="100"/>
          <a:sy n="124" d="100"/>
        </p:scale>
        <p:origin x="680" y="16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10/23/24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10/23/24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10/23/24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10/23/24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10/23/24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10/23/24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10/23/24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533400"/>
            <a:ext cx="4098175" cy="3177380"/>
          </a:xfrm>
        </p:spPr>
        <p:txBody>
          <a:bodyPr/>
          <a:lstStyle/>
          <a:p>
            <a:r>
              <a:rPr lang="en-US" dirty="0"/>
              <a:t>Hospital Appointment System</a:t>
            </a:r>
          </a:p>
        </p:txBody>
      </p:sp>
      <p:sp>
        <p:nvSpPr>
          <p:cNvPr id="3" name="Subtitle 2"/>
          <p:cNvSpPr>
            <a:spLocks noGrp="1"/>
          </p:cNvSpPr>
          <p:nvPr>
            <p:ph type="subTitle" idx="1"/>
          </p:nvPr>
        </p:nvSpPr>
        <p:spPr>
          <a:xfrm>
            <a:off x="1066800" y="3886200"/>
            <a:ext cx="4098175" cy="685800"/>
          </a:xfrm>
        </p:spPr>
        <p:txBody>
          <a:bodyPr/>
          <a:lstStyle/>
          <a:p>
            <a:r>
              <a:rPr lang="en-US" dirty="0"/>
              <a:t>Group 3</a:t>
            </a:r>
          </a:p>
        </p:txBody>
      </p:sp>
      <p:sp>
        <p:nvSpPr>
          <p:cNvPr id="4" name="TextBox 3">
            <a:extLst>
              <a:ext uri="{FF2B5EF4-FFF2-40B4-BE49-F238E27FC236}">
                <a16:creationId xmlns:a16="http://schemas.microsoft.com/office/drawing/2014/main" id="{CA834499-8665-2667-B4D6-B71E25B5DF69}"/>
              </a:ext>
            </a:extLst>
          </p:cNvPr>
          <p:cNvSpPr txBox="1"/>
          <p:nvPr/>
        </p:nvSpPr>
        <p:spPr>
          <a:xfrm>
            <a:off x="1093839" y="4285755"/>
            <a:ext cx="2590800" cy="923330"/>
          </a:xfrm>
          <a:prstGeom prst="rect">
            <a:avLst/>
          </a:prstGeom>
          <a:noFill/>
        </p:spPr>
        <p:txBody>
          <a:bodyPr wrap="square" rtlCol="0">
            <a:spAutoFit/>
          </a:bodyPr>
          <a:lstStyle/>
          <a:p>
            <a:r>
              <a:rPr lang="en-SG" b="0" i="0" dirty="0" err="1">
                <a:solidFill>
                  <a:srgbClr val="00B0F0"/>
                </a:solidFill>
                <a:effectLst/>
                <a:latin typeface="Open Sans" panose="020B0606030504020204" pitchFamily="34" charset="0"/>
              </a:rPr>
              <a:t>Sukhbat</a:t>
            </a:r>
            <a:r>
              <a:rPr lang="en-SG" b="0" i="0" dirty="0">
                <a:solidFill>
                  <a:srgbClr val="00B0F0"/>
                </a:solidFill>
                <a:effectLst/>
                <a:latin typeface="Open Sans" panose="020B0606030504020204" pitchFamily="34" charset="0"/>
              </a:rPr>
              <a:t> </a:t>
            </a:r>
            <a:r>
              <a:rPr lang="en-SG" b="0" i="0" dirty="0" err="1">
                <a:solidFill>
                  <a:srgbClr val="00B0F0"/>
                </a:solidFill>
                <a:effectLst/>
                <a:latin typeface="Open Sans" panose="020B0606030504020204" pitchFamily="34" charset="0"/>
              </a:rPr>
              <a:t>Amartugs</a:t>
            </a:r>
            <a:endParaRPr lang="en-SG" b="0" i="0" dirty="0">
              <a:solidFill>
                <a:srgbClr val="00B0F0"/>
              </a:solidFill>
              <a:effectLst/>
              <a:latin typeface="Open Sans" panose="020B0606030504020204" pitchFamily="34" charset="0"/>
            </a:endParaRPr>
          </a:p>
          <a:p>
            <a:r>
              <a:rPr lang="en-SG" b="0" i="0" dirty="0" err="1">
                <a:solidFill>
                  <a:srgbClr val="00B0F0"/>
                </a:solidFill>
                <a:effectLst/>
                <a:latin typeface="Open Sans" panose="020B0606030504020204" pitchFamily="34" charset="0"/>
              </a:rPr>
              <a:t>Nomin</a:t>
            </a:r>
            <a:r>
              <a:rPr lang="en-SG" b="0" i="0" dirty="0">
                <a:solidFill>
                  <a:srgbClr val="00B0F0"/>
                </a:solidFill>
                <a:effectLst/>
                <a:latin typeface="Open Sans" panose="020B0606030504020204" pitchFamily="34" charset="0"/>
              </a:rPr>
              <a:t> </a:t>
            </a:r>
            <a:r>
              <a:rPr lang="en-SG" b="0" i="0" dirty="0" err="1">
                <a:solidFill>
                  <a:srgbClr val="00B0F0"/>
                </a:solidFill>
                <a:effectLst/>
                <a:latin typeface="Open Sans" panose="020B0606030504020204" pitchFamily="34" charset="0"/>
              </a:rPr>
              <a:t>Nergui</a:t>
            </a:r>
            <a:endParaRPr lang="en-SG" b="0" i="0" dirty="0">
              <a:solidFill>
                <a:srgbClr val="00B0F0"/>
              </a:solidFill>
              <a:effectLst/>
              <a:latin typeface="Open Sans" panose="020B0606030504020204" pitchFamily="34" charset="0"/>
            </a:endParaRPr>
          </a:p>
          <a:p>
            <a:r>
              <a:rPr lang="en-SG" b="0" i="0" dirty="0">
                <a:solidFill>
                  <a:srgbClr val="00B0F0"/>
                </a:solidFill>
                <a:effectLst/>
                <a:latin typeface="Open Sans" panose="020B0606030504020204" pitchFamily="34" charset="0"/>
              </a:rPr>
              <a:t>Myo Min Tun</a:t>
            </a:r>
            <a:endParaRPr lang="en-SG" dirty="0">
              <a:solidFill>
                <a:srgbClr val="00B0F0"/>
              </a:solidFill>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6" name="TextBox 5">
            <a:extLst>
              <a:ext uri="{FF2B5EF4-FFF2-40B4-BE49-F238E27FC236}">
                <a16:creationId xmlns:a16="http://schemas.microsoft.com/office/drawing/2014/main" id="{25E3F009-B98D-5670-F796-1326325004C0}"/>
              </a:ext>
            </a:extLst>
          </p:cNvPr>
          <p:cNvSpPr txBox="1"/>
          <p:nvPr/>
        </p:nvSpPr>
        <p:spPr>
          <a:xfrm>
            <a:off x="8534400" y="1828800"/>
            <a:ext cx="3581400" cy="369332"/>
          </a:xfrm>
          <a:prstGeom prst="rect">
            <a:avLst/>
          </a:prstGeom>
          <a:noFill/>
        </p:spPr>
        <p:txBody>
          <a:bodyPr wrap="square" rtlCol="0">
            <a:spAutoFit/>
          </a:bodyPr>
          <a:lstStyle/>
          <a:p>
            <a:r>
              <a:rPr lang="en-US" dirty="0"/>
              <a:t>Manage Doctor Schedule</a:t>
            </a:r>
            <a:endParaRPr lang="en-SG" dirty="0"/>
          </a:p>
        </p:txBody>
      </p:sp>
      <p:pic>
        <p:nvPicPr>
          <p:cNvPr id="5" name="Picture 4">
            <a:extLst>
              <a:ext uri="{FF2B5EF4-FFF2-40B4-BE49-F238E27FC236}">
                <a16:creationId xmlns:a16="http://schemas.microsoft.com/office/drawing/2014/main" id="{DFA176B9-3FE5-F67D-2690-0E4BD84FF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369404"/>
            <a:ext cx="7940003" cy="5446669"/>
          </a:xfrm>
          <a:prstGeom prst="rect">
            <a:avLst/>
          </a:prstGeom>
        </p:spPr>
      </p:pic>
    </p:spTree>
    <p:extLst>
      <p:ext uri="{BB962C8B-B14F-4D97-AF65-F5344CB8AC3E}">
        <p14:creationId xmlns:p14="http://schemas.microsoft.com/office/powerpoint/2010/main" val="38719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6" name="TextBox 5">
            <a:extLst>
              <a:ext uri="{FF2B5EF4-FFF2-40B4-BE49-F238E27FC236}">
                <a16:creationId xmlns:a16="http://schemas.microsoft.com/office/drawing/2014/main" id="{25E3F009-B98D-5670-F796-1326325004C0}"/>
              </a:ext>
            </a:extLst>
          </p:cNvPr>
          <p:cNvSpPr txBox="1"/>
          <p:nvPr/>
        </p:nvSpPr>
        <p:spPr>
          <a:xfrm>
            <a:off x="8534400" y="1828800"/>
            <a:ext cx="3581400" cy="4247317"/>
          </a:xfrm>
          <a:prstGeom prst="rect">
            <a:avLst/>
          </a:prstGeom>
          <a:noFill/>
        </p:spPr>
        <p:txBody>
          <a:bodyPr wrap="square" rtlCol="0">
            <a:spAutoFit/>
          </a:bodyPr>
          <a:lstStyle/>
          <a:p>
            <a:r>
              <a:rPr lang="en-US" b="1" u="sng" dirty="0"/>
              <a:t>Validation before creating an Appointment</a:t>
            </a:r>
            <a:br>
              <a:rPr lang="en-US" dirty="0"/>
            </a:br>
            <a:br>
              <a:rPr lang="en-US" dirty="0"/>
            </a:br>
            <a:r>
              <a:rPr lang="en-US" dirty="0"/>
              <a:t>1. Patient Id should not be blank.</a:t>
            </a:r>
            <a:br>
              <a:rPr lang="en-US" dirty="0"/>
            </a:br>
            <a:r>
              <a:rPr lang="en-US" dirty="0"/>
              <a:t>2. If Patient is not found, cannot proceed to book an appointment.</a:t>
            </a:r>
            <a:br>
              <a:rPr lang="en-US" dirty="0"/>
            </a:br>
            <a:r>
              <a:rPr lang="en-US" dirty="0"/>
              <a:t>3. Doctor schedule should not be blank.</a:t>
            </a:r>
            <a:br>
              <a:rPr lang="en-US" dirty="0"/>
            </a:br>
            <a:r>
              <a:rPr lang="en-US" dirty="0"/>
              <a:t>4. If Doctor schedule is not found, cannot proceed to book an appointment.</a:t>
            </a:r>
            <a:br>
              <a:rPr lang="en-US" dirty="0"/>
            </a:br>
            <a:r>
              <a:rPr lang="en-US" dirty="0"/>
              <a:t>5. If Doctor schedule is already booked by another appointment, cannot be reused to book the appointment.</a:t>
            </a:r>
            <a:endParaRPr lang="en-SG" dirty="0"/>
          </a:p>
        </p:txBody>
      </p:sp>
      <p:pic>
        <p:nvPicPr>
          <p:cNvPr id="4" name="Picture 3">
            <a:extLst>
              <a:ext uri="{FF2B5EF4-FFF2-40B4-BE49-F238E27FC236}">
                <a16:creationId xmlns:a16="http://schemas.microsoft.com/office/drawing/2014/main" id="{BAE48806-51E6-A673-AAFB-623B87A7BEA2}"/>
              </a:ext>
            </a:extLst>
          </p:cNvPr>
          <p:cNvPicPr>
            <a:picLocks noChangeAspect="1"/>
          </p:cNvPicPr>
          <p:nvPr/>
        </p:nvPicPr>
        <p:blipFill>
          <a:blip r:embed="rId2"/>
          <a:stretch>
            <a:fillRect/>
          </a:stretch>
        </p:blipFill>
        <p:spPr>
          <a:xfrm>
            <a:off x="609600" y="1633619"/>
            <a:ext cx="6363080" cy="5117122"/>
          </a:xfrm>
          <a:prstGeom prst="rect">
            <a:avLst/>
          </a:prstGeom>
        </p:spPr>
      </p:pic>
    </p:spTree>
    <p:extLst>
      <p:ext uri="{BB962C8B-B14F-4D97-AF65-F5344CB8AC3E}">
        <p14:creationId xmlns:p14="http://schemas.microsoft.com/office/powerpoint/2010/main" val="363312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For Database</a:t>
            </a:r>
          </a:p>
        </p:txBody>
      </p:sp>
      <p:sp>
        <p:nvSpPr>
          <p:cNvPr id="6" name="TextBox 5">
            <a:extLst>
              <a:ext uri="{FF2B5EF4-FFF2-40B4-BE49-F238E27FC236}">
                <a16:creationId xmlns:a16="http://schemas.microsoft.com/office/drawing/2014/main" id="{25E3F009-B98D-5670-F796-1326325004C0}"/>
              </a:ext>
            </a:extLst>
          </p:cNvPr>
          <p:cNvSpPr txBox="1"/>
          <p:nvPr/>
        </p:nvSpPr>
        <p:spPr>
          <a:xfrm>
            <a:off x="8458200" y="2362200"/>
            <a:ext cx="3581400" cy="2585323"/>
          </a:xfrm>
          <a:prstGeom prst="rect">
            <a:avLst/>
          </a:prstGeom>
          <a:noFill/>
        </p:spPr>
        <p:txBody>
          <a:bodyPr wrap="square" rtlCol="0">
            <a:spAutoFit/>
          </a:bodyPr>
          <a:lstStyle/>
          <a:p>
            <a:r>
              <a:rPr lang="en-US" b="1" u="sng" dirty="0"/>
              <a:t>Validation for data integrity</a:t>
            </a:r>
            <a:br>
              <a:rPr lang="en-US" dirty="0"/>
            </a:br>
            <a:endParaRPr lang="en-US" dirty="0"/>
          </a:p>
          <a:p>
            <a:r>
              <a:rPr lang="en-US" dirty="0"/>
              <a:t>We used database constraints for the data integrity</a:t>
            </a:r>
          </a:p>
          <a:p>
            <a:br>
              <a:rPr lang="en-US" dirty="0"/>
            </a:br>
            <a:r>
              <a:rPr lang="en-US" dirty="0"/>
              <a:t>1. Primary KEY: To check no unique ids can be same.</a:t>
            </a:r>
          </a:p>
          <a:p>
            <a:r>
              <a:rPr lang="en-US" dirty="0"/>
              <a:t>2. NOT NULL: some fields should not be nullable</a:t>
            </a:r>
          </a:p>
        </p:txBody>
      </p:sp>
      <p:pic>
        <p:nvPicPr>
          <p:cNvPr id="3" name="Picture 2">
            <a:extLst>
              <a:ext uri="{FF2B5EF4-FFF2-40B4-BE49-F238E27FC236}">
                <a16:creationId xmlns:a16="http://schemas.microsoft.com/office/drawing/2014/main" id="{0C2548C2-7913-6254-9601-74352B583155}"/>
              </a:ext>
            </a:extLst>
          </p:cNvPr>
          <p:cNvPicPr>
            <a:picLocks noChangeAspect="1"/>
          </p:cNvPicPr>
          <p:nvPr/>
        </p:nvPicPr>
        <p:blipFill>
          <a:blip r:embed="rId2"/>
          <a:stretch>
            <a:fillRect/>
          </a:stretch>
        </p:blipFill>
        <p:spPr>
          <a:xfrm>
            <a:off x="228600" y="2057400"/>
            <a:ext cx="7772400" cy="4257082"/>
          </a:xfrm>
          <a:prstGeom prst="rect">
            <a:avLst/>
          </a:prstGeom>
        </p:spPr>
      </p:pic>
    </p:spTree>
    <p:extLst>
      <p:ext uri="{BB962C8B-B14F-4D97-AF65-F5344CB8AC3E}">
        <p14:creationId xmlns:p14="http://schemas.microsoft.com/office/powerpoint/2010/main" val="65275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DD19-BE04-615B-85D5-C732B63D3C93}"/>
              </a:ext>
            </a:extLst>
          </p:cNvPr>
          <p:cNvSpPr>
            <a:spLocks noGrp="1"/>
          </p:cNvSpPr>
          <p:nvPr>
            <p:ph type="title"/>
          </p:nvPr>
        </p:nvSpPr>
        <p:spPr/>
        <p:txBody>
          <a:bodyPr/>
          <a:lstStyle/>
          <a:p>
            <a:r>
              <a:rPr lang="en-SG" dirty="0"/>
              <a:t>Conclusion with STC Knowledge</a:t>
            </a:r>
          </a:p>
        </p:txBody>
      </p:sp>
      <p:sp>
        <p:nvSpPr>
          <p:cNvPr id="5" name="TextBox 4">
            <a:extLst>
              <a:ext uri="{FF2B5EF4-FFF2-40B4-BE49-F238E27FC236}">
                <a16:creationId xmlns:a16="http://schemas.microsoft.com/office/drawing/2014/main" id="{5699BBB7-9D13-1425-848E-5D1CB65B14A2}"/>
              </a:ext>
            </a:extLst>
          </p:cNvPr>
          <p:cNvSpPr txBox="1"/>
          <p:nvPr/>
        </p:nvSpPr>
        <p:spPr>
          <a:xfrm>
            <a:off x="1066800" y="1676400"/>
            <a:ext cx="4724400" cy="400110"/>
          </a:xfrm>
          <a:prstGeom prst="rect">
            <a:avLst/>
          </a:prstGeom>
          <a:noFill/>
        </p:spPr>
        <p:txBody>
          <a:bodyPr wrap="square" rtlCol="0">
            <a:spAutoFit/>
          </a:bodyPr>
          <a:lstStyle/>
          <a:p>
            <a:r>
              <a:rPr lang="en-SG" sz="2000" cap="all" dirty="0">
                <a:solidFill>
                  <a:schemeClr val="tx1">
                    <a:lumMod val="50000"/>
                    <a:lumOff val="50000"/>
                  </a:schemeClr>
                </a:solidFill>
              </a:rPr>
              <a:t>java stream</a:t>
            </a:r>
          </a:p>
        </p:txBody>
      </p:sp>
      <p:sp>
        <p:nvSpPr>
          <p:cNvPr id="7" name="TextBox 6">
            <a:extLst>
              <a:ext uri="{FF2B5EF4-FFF2-40B4-BE49-F238E27FC236}">
                <a16:creationId xmlns:a16="http://schemas.microsoft.com/office/drawing/2014/main" id="{D7CCD784-B3A5-4051-D679-A09E5053EDA2}"/>
              </a:ext>
            </a:extLst>
          </p:cNvPr>
          <p:cNvSpPr txBox="1"/>
          <p:nvPr/>
        </p:nvSpPr>
        <p:spPr>
          <a:xfrm>
            <a:off x="1066800" y="2076510"/>
            <a:ext cx="10515600" cy="1200329"/>
          </a:xfrm>
          <a:prstGeom prst="rect">
            <a:avLst/>
          </a:prstGeom>
          <a:noFill/>
        </p:spPr>
        <p:txBody>
          <a:bodyPr wrap="square">
            <a:spAutoFit/>
          </a:bodyPr>
          <a:lstStyle/>
          <a:p>
            <a:r>
              <a:rPr lang="en-US" dirty="0"/>
              <a:t>In Java Streams, functional programming enables easy and efficient data processing, just as pure consciousness holds nature’s laws, guiding effortless flow in the universe. Similarly, Java Streams offer a structured, rule-based way to transform and retrieve data, achieving optimized results through clear, simple syntax.</a:t>
            </a:r>
            <a:endParaRPr lang="en-SG" dirty="0"/>
          </a:p>
        </p:txBody>
      </p:sp>
      <p:sp>
        <p:nvSpPr>
          <p:cNvPr id="9" name="TextBox 8">
            <a:extLst>
              <a:ext uri="{FF2B5EF4-FFF2-40B4-BE49-F238E27FC236}">
                <a16:creationId xmlns:a16="http://schemas.microsoft.com/office/drawing/2014/main" id="{85392F1D-F8B6-B3D9-0DBD-8C1AF84CFCEA}"/>
              </a:ext>
            </a:extLst>
          </p:cNvPr>
          <p:cNvSpPr txBox="1"/>
          <p:nvPr/>
        </p:nvSpPr>
        <p:spPr>
          <a:xfrm>
            <a:off x="1143000" y="3928566"/>
            <a:ext cx="9982200" cy="646331"/>
          </a:xfrm>
          <a:prstGeom prst="rect">
            <a:avLst/>
          </a:prstGeom>
          <a:noFill/>
        </p:spPr>
        <p:txBody>
          <a:bodyPr wrap="square">
            <a:spAutoFit/>
          </a:bodyPr>
          <a:lstStyle/>
          <a:p>
            <a:r>
              <a:rPr lang="en-US" dirty="0"/>
              <a:t>Functional interfaces simplify coding by using single methods for clear and efficient code.</a:t>
            </a:r>
            <a:br>
              <a:rPr lang="en-US" dirty="0"/>
            </a:br>
            <a:r>
              <a:rPr lang="en-US" dirty="0"/>
              <a:t>Pure consciousness  show how simplicity and clarity are valuable and </a:t>
            </a:r>
            <a:r>
              <a:rPr lang="en-US"/>
              <a:t>understanding our mind.</a:t>
            </a:r>
            <a:endParaRPr lang="en-SG" dirty="0"/>
          </a:p>
        </p:txBody>
      </p:sp>
      <p:sp>
        <p:nvSpPr>
          <p:cNvPr id="10" name="TextBox 9">
            <a:extLst>
              <a:ext uri="{FF2B5EF4-FFF2-40B4-BE49-F238E27FC236}">
                <a16:creationId xmlns:a16="http://schemas.microsoft.com/office/drawing/2014/main" id="{7BF39FC0-3FDF-8C28-6D08-60A15DA85B33}"/>
              </a:ext>
            </a:extLst>
          </p:cNvPr>
          <p:cNvSpPr txBox="1"/>
          <p:nvPr/>
        </p:nvSpPr>
        <p:spPr>
          <a:xfrm>
            <a:off x="1125794" y="3545108"/>
            <a:ext cx="4724400" cy="400110"/>
          </a:xfrm>
          <a:prstGeom prst="rect">
            <a:avLst/>
          </a:prstGeom>
          <a:noFill/>
        </p:spPr>
        <p:txBody>
          <a:bodyPr wrap="square" rtlCol="0">
            <a:spAutoFit/>
          </a:bodyPr>
          <a:lstStyle/>
          <a:p>
            <a:r>
              <a:rPr lang="en-SG" sz="2000" cap="all" dirty="0">
                <a:solidFill>
                  <a:schemeClr val="tx1">
                    <a:lumMod val="50000"/>
                    <a:lumOff val="50000"/>
                  </a:schemeClr>
                </a:solidFill>
              </a:rPr>
              <a:t>Functional interface</a:t>
            </a:r>
          </a:p>
        </p:txBody>
      </p:sp>
    </p:spTree>
    <p:extLst>
      <p:ext uri="{BB962C8B-B14F-4D97-AF65-F5344CB8AC3E}">
        <p14:creationId xmlns:p14="http://schemas.microsoft.com/office/powerpoint/2010/main" val="310205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p:txBody>
          <a:bodyPr/>
          <a:lstStyle/>
          <a:p>
            <a:pPr marL="0" marR="0" indent="0">
              <a:spcBef>
                <a:spcPts val="0"/>
              </a:spcBef>
              <a:spcAft>
                <a:spcPts val="0"/>
              </a:spcAft>
              <a:buNone/>
            </a:pPr>
            <a:r>
              <a:rPr lang="en-US" dirty="0"/>
              <a:t>The Hospital Appointment System will help to manage patient appointments in a hospital or clinic and that an administrator can use to add new doctors to the staff, create new patient records, and manage staff schedules.</a:t>
            </a:r>
            <a:endParaRPr lang="en-SG"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a:xfrm>
            <a:off x="1066800" y="1825624"/>
            <a:ext cx="10287000" cy="4575175"/>
          </a:xfrm>
        </p:spPr>
        <p:txBody>
          <a:bodyPr>
            <a:normAutofit fontScale="92500" lnSpcReduction="10000"/>
          </a:bodyPr>
          <a:lstStyle/>
          <a:p>
            <a:pPr marL="0" marR="0">
              <a:spcBef>
                <a:spcPts val="0"/>
              </a:spcBef>
              <a:spcAft>
                <a:spcPts val="0"/>
              </a:spcAft>
            </a:pPr>
            <a:r>
              <a:rPr lang="en-US" dirty="0"/>
              <a:t>The Hospital Appointment System is for receptionists to book appointments only during available time slots. Each patient session will have a fixed duration of one hour to maintain consistency. Additionally, receptionists will be able to manage appointment statuses by marking them as "IN" (checked-in), "OUT" (completed), or "CANCELLED" to track the patient's visit in real-time.</a:t>
            </a:r>
          </a:p>
          <a:p>
            <a:pPr marL="0" marR="0" indent="0">
              <a:spcBef>
                <a:spcPts val="0"/>
              </a:spcBef>
              <a:spcAft>
                <a:spcPts val="0"/>
              </a:spcAft>
              <a:buNone/>
            </a:pPr>
            <a:endParaRPr lang="en-SG" dirty="0"/>
          </a:p>
          <a:p>
            <a:pPr marL="0" marR="0">
              <a:spcBef>
                <a:spcPts val="0"/>
              </a:spcBef>
              <a:spcAft>
                <a:spcPts val="0"/>
              </a:spcAft>
            </a:pPr>
            <a:r>
              <a:rPr lang="en-US" dirty="0"/>
              <a:t>On the administrative side, the system will allow administrators to manage doctor profiles, including their specialties, working hours, and schedules. Administrators will also have control over staff management. Full access to all appointment and patient information will be provided to administrators, allowing them to oversee operations effectively and maintain accurate records.</a:t>
            </a:r>
          </a:p>
          <a:p>
            <a:pPr marL="0" marR="0">
              <a:spcBef>
                <a:spcPts val="0"/>
              </a:spcBef>
              <a:spcAft>
                <a:spcPts val="0"/>
              </a:spcAft>
            </a:pPr>
            <a:endParaRPr lang="en-SG" dirty="0"/>
          </a:p>
          <a:p>
            <a:pPr marL="0" marR="0">
              <a:spcBef>
                <a:spcPts val="0"/>
              </a:spcBef>
              <a:spcAft>
                <a:spcPts val="0"/>
              </a:spcAft>
            </a:pPr>
            <a:r>
              <a:rPr lang="en-US" dirty="0"/>
              <a:t>This solution will reduce scheduling conflicts, improve staff coordination, and enhance the overall patient experience through efficient management and real-time information access.</a:t>
            </a:r>
            <a:endParaRPr lang="en-SG"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2862322"/>
          </a:xfrm>
          <a:prstGeom prst="rect">
            <a:avLst/>
          </a:prstGeom>
          <a:noFill/>
        </p:spPr>
        <p:txBody>
          <a:bodyPr wrap="square" rtlCol="0">
            <a:spAutoFit/>
          </a:bodyPr>
          <a:lstStyle/>
          <a:p>
            <a:r>
              <a:rPr lang="en-US" dirty="0"/>
              <a:t>1. Schedule Appointment </a:t>
            </a:r>
          </a:p>
          <a:p>
            <a:r>
              <a:rPr lang="en-US" dirty="0"/>
              <a:t>When a receptionist is logged into the system, he/she can see the appointments and selects the option to schedule a new appointment, they are presented with a form to enter the patient ID, doctor selection, and appointment date/time. After submitting the form, the system checks for available time slots and confirms the booking.</a:t>
            </a:r>
          </a:p>
          <a:p>
            <a:endParaRPr lang="en-US" dirty="0"/>
          </a:p>
          <a:p>
            <a:r>
              <a:rPr lang="en-US" dirty="0"/>
              <a:t>2. Check In/Out appointment</a:t>
            </a:r>
          </a:p>
          <a:p>
            <a:r>
              <a:rPr lang="en-US" dirty="0"/>
              <a:t>When a patient arrives for their appointment, the receptionist check in the patient and after a patient's appointment is completed, the receptionist checks out their appointment and save the appointment history. If patients request to cancel their appointment the receptionist would cancel the appointment.</a:t>
            </a:r>
          </a:p>
        </p:txBody>
      </p:sp>
    </p:spTree>
    <p:extLst>
      <p:ext uri="{BB962C8B-B14F-4D97-AF65-F5344CB8AC3E}">
        <p14:creationId xmlns:p14="http://schemas.microsoft.com/office/powerpoint/2010/main" val="264639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2585323"/>
          </a:xfrm>
          <a:prstGeom prst="rect">
            <a:avLst/>
          </a:prstGeom>
          <a:noFill/>
        </p:spPr>
        <p:txBody>
          <a:bodyPr wrap="square" rtlCol="0">
            <a:spAutoFit/>
          </a:bodyPr>
          <a:lstStyle/>
          <a:p>
            <a:r>
              <a:rPr lang="en-US" dirty="0"/>
              <a:t>3. Manage Doctors / Register Them</a:t>
            </a:r>
          </a:p>
          <a:p>
            <a:r>
              <a:rPr lang="en-US" dirty="0"/>
              <a:t>When an administrator is logged into the system and selects the option to manage doctors, they can add a new doctor or edit/remove an existing one by filling out a form with fields for doctor ID, name, specialty, and availability, with the system persisting the doctor’s information.</a:t>
            </a:r>
          </a:p>
          <a:p>
            <a:endParaRPr lang="en-US" dirty="0"/>
          </a:p>
          <a:p>
            <a:r>
              <a:rPr lang="en-US" dirty="0"/>
              <a:t>4. Manage Patients / Create Patient Record</a:t>
            </a:r>
          </a:p>
          <a:p>
            <a:r>
              <a:rPr lang="en-US" dirty="0"/>
              <a:t>When an administrator is logged into the system and selects the option to manage patients, they can create a new patient record or edit/remove an existing record by filling out a form with fields for patient ID, name, contact information, and medical history, and the system will persist the patient’s information.</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3139321"/>
          </a:xfrm>
          <a:prstGeom prst="rect">
            <a:avLst/>
          </a:prstGeom>
          <a:noFill/>
        </p:spPr>
        <p:txBody>
          <a:bodyPr wrap="square" rtlCol="0">
            <a:spAutoFit/>
          </a:bodyPr>
          <a:lstStyle/>
          <a:p>
            <a:pPr marL="0" marR="0">
              <a:spcBef>
                <a:spcPts val="0"/>
              </a:spcBef>
              <a:spcAft>
                <a:spcPts val="0"/>
              </a:spcAft>
            </a:pPr>
            <a:r>
              <a:rPr lang="en-US" dirty="0"/>
              <a:t>5. Manage Staff Schedules</a:t>
            </a:r>
            <a:endParaRPr lang="en-SG" dirty="0"/>
          </a:p>
          <a:p>
            <a:pPr marL="0" marR="0">
              <a:spcBef>
                <a:spcPts val="0"/>
              </a:spcBef>
              <a:spcAft>
                <a:spcPts val="0"/>
              </a:spcAft>
            </a:pPr>
            <a:r>
              <a:rPr lang="en-US" dirty="0"/>
              <a:t> </a:t>
            </a:r>
            <a:br>
              <a:rPr lang="en-US" dirty="0"/>
            </a:br>
            <a:r>
              <a:rPr lang="en-US" dirty="0"/>
              <a:t>When an administrator is logged into the system and selects the option to manage staff schedules, they can choose a doctor to adjust their schedule and set or modify their working hours and availability, with the system saving the updated schedule.</a:t>
            </a:r>
            <a:endParaRPr lang="en-SG" dirty="0"/>
          </a:p>
          <a:p>
            <a:pPr marL="0" marR="0">
              <a:spcBef>
                <a:spcPts val="0"/>
              </a:spcBef>
              <a:spcAft>
                <a:spcPts val="0"/>
              </a:spcAft>
            </a:pPr>
            <a:r>
              <a:rPr lang="en-US" dirty="0"/>
              <a:t> </a:t>
            </a:r>
            <a:endParaRPr lang="en-SG" dirty="0"/>
          </a:p>
          <a:p>
            <a:pPr marL="0" marR="0">
              <a:spcBef>
                <a:spcPts val="0"/>
              </a:spcBef>
              <a:spcAft>
                <a:spcPts val="0"/>
              </a:spcAft>
            </a:pPr>
            <a:r>
              <a:rPr lang="en-US" dirty="0"/>
              <a:t>6. Add Prescription</a:t>
            </a:r>
            <a:endParaRPr lang="en-SG" dirty="0"/>
          </a:p>
          <a:p>
            <a:pPr marL="0" marR="0">
              <a:spcBef>
                <a:spcPts val="0"/>
              </a:spcBef>
              <a:spcAft>
                <a:spcPts val="0"/>
              </a:spcAft>
            </a:pPr>
            <a:r>
              <a:rPr lang="en-US" dirty="0"/>
              <a:t> </a:t>
            </a:r>
            <a:br>
              <a:rPr lang="en-US" dirty="0"/>
            </a:br>
            <a:r>
              <a:rPr lang="en-US" dirty="0"/>
              <a:t>When a doctor is logged into the system after seeing a patient, they can select the option to add a prescription, search for the patient by name or ID, enter prescription details including medication, dosage, and instructions, and the system saves the prescription in the patient’s medical record.</a:t>
            </a:r>
            <a:endParaRPr lang="en-SG" dirty="0"/>
          </a:p>
        </p:txBody>
      </p:sp>
    </p:spTree>
    <p:extLst>
      <p:ext uri="{BB962C8B-B14F-4D97-AF65-F5344CB8AC3E}">
        <p14:creationId xmlns:p14="http://schemas.microsoft.com/office/powerpoint/2010/main" val="3314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4" name="Picture 3">
            <a:extLst>
              <a:ext uri="{FF2B5EF4-FFF2-40B4-BE49-F238E27FC236}">
                <a16:creationId xmlns:a16="http://schemas.microsoft.com/office/drawing/2014/main" id="{ADC28182-2C04-FA6B-92FB-6B42F390A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9906000" cy="4978245"/>
          </a:xfrm>
          <a:prstGeom prst="rect">
            <a:avLst/>
          </a:prstGeom>
        </p:spPr>
      </p:pic>
    </p:spTree>
    <p:extLst>
      <p:ext uri="{BB962C8B-B14F-4D97-AF65-F5344CB8AC3E}">
        <p14:creationId xmlns:p14="http://schemas.microsoft.com/office/powerpoint/2010/main" val="59185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5" name="Picture 4">
            <a:extLst>
              <a:ext uri="{FF2B5EF4-FFF2-40B4-BE49-F238E27FC236}">
                <a16:creationId xmlns:a16="http://schemas.microsoft.com/office/drawing/2014/main" id="{1C4391CC-9F2E-EA1E-EACE-0320CACA7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81000"/>
            <a:ext cx="7444740" cy="6217920"/>
          </a:xfrm>
          <a:prstGeom prst="rect">
            <a:avLst/>
          </a:prstGeom>
        </p:spPr>
      </p:pic>
    </p:spTree>
    <p:extLst>
      <p:ext uri="{BB962C8B-B14F-4D97-AF65-F5344CB8AC3E}">
        <p14:creationId xmlns:p14="http://schemas.microsoft.com/office/powerpoint/2010/main" val="368914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pic>
        <p:nvPicPr>
          <p:cNvPr id="4" name="Picture 3">
            <a:extLst>
              <a:ext uri="{FF2B5EF4-FFF2-40B4-BE49-F238E27FC236}">
                <a16:creationId xmlns:a16="http://schemas.microsoft.com/office/drawing/2014/main" id="{2BCCAD26-4F07-0D15-54DF-82B2F777F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575161"/>
            <a:ext cx="8458200" cy="5282839"/>
          </a:xfrm>
          <a:prstGeom prst="rect">
            <a:avLst/>
          </a:prstGeom>
        </p:spPr>
      </p:pic>
      <p:sp>
        <p:nvSpPr>
          <p:cNvPr id="6" name="TextBox 5">
            <a:extLst>
              <a:ext uri="{FF2B5EF4-FFF2-40B4-BE49-F238E27FC236}">
                <a16:creationId xmlns:a16="http://schemas.microsoft.com/office/drawing/2014/main" id="{25E3F009-B98D-5670-F796-1326325004C0}"/>
              </a:ext>
            </a:extLst>
          </p:cNvPr>
          <p:cNvSpPr txBox="1"/>
          <p:nvPr/>
        </p:nvSpPr>
        <p:spPr>
          <a:xfrm>
            <a:off x="9129252" y="1905000"/>
            <a:ext cx="3025877" cy="369332"/>
          </a:xfrm>
          <a:prstGeom prst="rect">
            <a:avLst/>
          </a:prstGeom>
          <a:noFill/>
        </p:spPr>
        <p:txBody>
          <a:bodyPr wrap="square" rtlCol="0">
            <a:spAutoFit/>
          </a:bodyPr>
          <a:lstStyle/>
          <a:p>
            <a:r>
              <a:rPr lang="en-US" dirty="0"/>
              <a:t>Update Appointment</a:t>
            </a:r>
            <a:endParaRPr lang="en-SG" dirty="0"/>
          </a:p>
        </p:txBody>
      </p:sp>
    </p:spTree>
    <p:extLst>
      <p:ext uri="{BB962C8B-B14F-4D97-AF65-F5344CB8AC3E}">
        <p14:creationId xmlns:p14="http://schemas.microsoft.com/office/powerpoint/2010/main" val="13117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39</TotalTime>
  <Words>807</Words>
  <Application>Microsoft Macintosh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Medium</vt:lpstr>
      <vt:lpstr>Open Sans</vt:lpstr>
      <vt:lpstr>Medical Design 16x9</vt:lpstr>
      <vt:lpstr>Hospital Appointment System</vt:lpstr>
      <vt:lpstr>System Overview</vt:lpstr>
      <vt:lpstr>Problem Statement</vt:lpstr>
      <vt:lpstr>Use Cases</vt:lpstr>
      <vt:lpstr>Use Cases</vt:lpstr>
      <vt:lpstr>Use Cases</vt:lpstr>
      <vt:lpstr>Use Cases</vt:lpstr>
      <vt:lpstr>Class Diagram</vt:lpstr>
      <vt:lpstr>Sequence Diagrams</vt:lpstr>
      <vt:lpstr>Sequence Diagrams</vt:lpstr>
      <vt:lpstr>Validation</vt:lpstr>
      <vt:lpstr>Validation For Database</vt:lpstr>
      <vt:lpstr>Conclusion with STC Knowledge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Appointment System</dc:title>
  <dc:creator>Myo Min Tun</dc:creator>
  <cp:lastModifiedBy>Sukhbat Amartugs</cp:lastModifiedBy>
  <cp:revision>20</cp:revision>
  <dcterms:created xsi:type="dcterms:W3CDTF">2024-10-23T18:53:04Z</dcterms:created>
  <dcterms:modified xsi:type="dcterms:W3CDTF">2024-10-23T19:55:33Z</dcterms:modified>
</cp:coreProperties>
</file>