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7"/>
    <p:sldMasterId id="2147483663" r:id="rId8"/>
  </p:sldMasterIdLst>
  <p:notesMasterIdLst>
    <p:notesMasterId r:id="rId24"/>
  </p:notesMasterIdLst>
  <p:sldIdLst>
    <p:sldId id="475" r:id="rId9"/>
    <p:sldId id="355" r:id="rId10"/>
    <p:sldId id="477" r:id="rId11"/>
    <p:sldId id="466" r:id="rId12"/>
    <p:sldId id="423" r:id="rId13"/>
    <p:sldId id="478" r:id="rId14"/>
    <p:sldId id="424" r:id="rId15"/>
    <p:sldId id="482" r:id="rId16"/>
    <p:sldId id="476" r:id="rId17"/>
    <p:sldId id="479" r:id="rId18"/>
    <p:sldId id="485" r:id="rId19"/>
    <p:sldId id="481" r:id="rId20"/>
    <p:sldId id="480" r:id="rId21"/>
    <p:sldId id="483" r:id="rId22"/>
    <p:sldId id="484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ther author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668B"/>
    <a:srgbClr val="0F72C3"/>
    <a:srgbClr val="D8771F"/>
    <a:srgbClr val="5F5F5F"/>
    <a:srgbClr val="E6ECFE"/>
    <a:srgbClr val="0D79C3"/>
    <a:srgbClr val="A1B9FD"/>
    <a:srgbClr val="EAF1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7" autoAdjust="0"/>
    <p:restoredTop sz="83124" autoAdjust="0"/>
  </p:normalViewPr>
  <p:slideViewPr>
    <p:cSldViewPr>
      <p:cViewPr varScale="1">
        <p:scale>
          <a:sx n="63" d="100"/>
          <a:sy n="63" d="100"/>
        </p:scale>
        <p:origin x="66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E452AB20-22D9-4447-81AC-92CB7A4DD83D}" type="datetimeFigureOut">
              <a:rPr lang="en-US"/>
              <a:pPr/>
              <a:t>8/26/2013</a:t>
            </a:fld>
            <a:endParaRPr lang="en-US" dirty="0"/>
          </a:p>
        </p:txBody>
      </p:sp>
      <p:sp>
        <p:nvSpPr>
          <p:cNvPr id="44036" name="Rectangl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4038" name="Rectangle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E11CC376-FCE3-43E6-9084-A06F48DD94F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67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CC376-FCE3-43E6-9084-A06F48DD94F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72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CC376-FCE3-43E6-9084-A06F48DD94F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79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CC376-FCE3-43E6-9084-A06F48DD94F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952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CC376-FCE3-43E6-9084-A06F48DD94F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802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CC376-FCE3-43E6-9084-A06F48DD94F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57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1026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5943600"/>
            <a:ext cx="5257800" cy="762000"/>
          </a:xfrm>
        </p:spPr>
        <p:txBody>
          <a:bodyPr/>
          <a:lstStyle>
            <a:lvl1pPr marL="0" indent="0">
              <a:defRPr sz="1800" smtClean="0"/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66566" name="Rectangle 6"/>
          <p:cNvSpPr>
            <a:spLocks noChangeArrowheads="1"/>
          </p:cNvSpPr>
          <p:nvPr userDrawn="1"/>
        </p:nvSpPr>
        <p:spPr bwMode="auto">
          <a:xfrm>
            <a:off x="0" y="4267200"/>
            <a:ext cx="3048000" cy="228600"/>
          </a:xfrm>
          <a:prstGeom prst="rect">
            <a:avLst/>
          </a:prstGeom>
          <a:solidFill>
            <a:srgbClr val="D877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6567" name="Rectangle 7"/>
          <p:cNvSpPr>
            <a:spLocks noChangeArrowheads="1"/>
          </p:cNvSpPr>
          <p:nvPr userDrawn="1"/>
        </p:nvSpPr>
        <p:spPr bwMode="auto">
          <a:xfrm>
            <a:off x="3092450" y="4267200"/>
            <a:ext cx="6051550" cy="228600"/>
          </a:xfrm>
          <a:prstGeom prst="rect">
            <a:avLst/>
          </a:prstGeom>
          <a:solidFill>
            <a:srgbClr val="3166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3048000" y="4495800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31668B"/>
                </a:solidFill>
                <a:latin typeface="Calibri" panose="020F0502020204030204" pitchFamily="34" charset="0"/>
              </a:rPr>
              <a:t>Corporate Overview</a:t>
            </a:r>
            <a:endParaRPr lang="en-US" sz="2400" dirty="0">
              <a:solidFill>
                <a:srgbClr val="31668B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8F74D-D2E5-4D87-8194-F59A570E6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85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 b="1">
                <a:solidFill>
                  <a:srgbClr val="D8771F"/>
                </a:solidFill>
              </a:defRPr>
            </a:lvl1pPr>
            <a:lvl2pPr>
              <a:defRPr sz="2000">
                <a:solidFill>
                  <a:srgbClr val="31668B"/>
                </a:solidFill>
              </a:defRPr>
            </a:lvl2pPr>
            <a:lvl3pPr>
              <a:defRPr sz="1800">
                <a:solidFill>
                  <a:srgbClr val="5F5F5F"/>
                </a:solidFill>
              </a:defRPr>
            </a:lvl3pPr>
            <a:lvl4pPr>
              <a:defRPr>
                <a:solidFill>
                  <a:srgbClr val="5F5F5F"/>
                </a:solidFill>
              </a:defRPr>
            </a:lvl4pPr>
            <a:lvl5pPr>
              <a:defRPr>
                <a:solidFill>
                  <a:srgbClr val="5F5F5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4602163"/>
          </a:xfrm>
        </p:spPr>
        <p:txBody>
          <a:bodyPr rtlCol="0"/>
          <a:lstStyle>
            <a:lvl1pPr>
              <a:defRPr sz="2800" b="1">
                <a:solidFill>
                  <a:srgbClr val="D8771F"/>
                </a:solidFill>
              </a:defRPr>
            </a:lvl1pPr>
            <a:lvl2pPr>
              <a:defRPr sz="2000">
                <a:solidFill>
                  <a:srgbClr val="31668B"/>
                </a:solidFill>
              </a:defRPr>
            </a:lvl2pPr>
            <a:lvl3pPr>
              <a:defRPr sz="1800">
                <a:solidFill>
                  <a:srgbClr val="5F5F5F"/>
                </a:solidFill>
              </a:defRPr>
            </a:lvl3pPr>
            <a:lvl4pPr>
              <a:defRPr sz="1800">
                <a:solidFill>
                  <a:srgbClr val="5F5F5F"/>
                </a:solidFill>
              </a:defRPr>
            </a:lvl4pPr>
            <a:lvl5pPr>
              <a:defRPr sz="1800">
                <a:solidFill>
                  <a:srgbClr val="5F5F5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05000"/>
            <a:ext cx="4038600" cy="4602163"/>
          </a:xfrm>
        </p:spPr>
        <p:txBody>
          <a:bodyPr rtlCol="0"/>
          <a:lstStyle>
            <a:lvl1pPr>
              <a:defRPr sz="2800" b="1">
                <a:solidFill>
                  <a:srgbClr val="D8771F"/>
                </a:solidFill>
              </a:defRPr>
            </a:lvl1pPr>
            <a:lvl2pPr>
              <a:defRPr sz="2000">
                <a:solidFill>
                  <a:srgbClr val="31668B"/>
                </a:solidFill>
              </a:defRPr>
            </a:lvl2pPr>
            <a:lvl3pPr>
              <a:defRPr sz="1800">
                <a:solidFill>
                  <a:srgbClr val="5F5F5F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>
              <a:defRPr>
                <a:solidFill>
                  <a:srgbClr val="D87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rtlCol="0"/>
          <a:lstStyle>
            <a:lvl1pPr marL="0" indent="0" algn="ctr">
              <a:buNone/>
              <a:defRPr>
                <a:solidFill>
                  <a:srgbClr val="31668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602163"/>
          </a:xfrm>
        </p:spPr>
        <p:txBody>
          <a:bodyPr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half" idx="10"/>
          </p:nvPr>
        </p:nvSpPr>
        <p:spPr>
          <a:xfrm>
            <a:off x="381000" y="1905000"/>
            <a:ext cx="4038600" cy="4602163"/>
          </a:xfrm>
        </p:spPr>
        <p:txBody>
          <a:bodyPr rtlCol="0"/>
          <a:lstStyle>
            <a:lvl1pPr>
              <a:defRPr sz="2800" b="1">
                <a:solidFill>
                  <a:srgbClr val="D8771F"/>
                </a:solidFill>
              </a:defRPr>
            </a:lvl1pPr>
            <a:lvl2pPr>
              <a:defRPr sz="2000">
                <a:solidFill>
                  <a:srgbClr val="31668B"/>
                </a:solidFill>
              </a:defRPr>
            </a:lvl2pPr>
            <a:lvl3pPr>
              <a:defRPr sz="1800">
                <a:solidFill>
                  <a:srgbClr val="5F5F5F"/>
                </a:solidFill>
              </a:defRPr>
            </a:lvl3pPr>
            <a:lvl4pPr>
              <a:defRPr sz="1800">
                <a:solidFill>
                  <a:srgbClr val="5F5F5F"/>
                </a:solidFill>
              </a:defRPr>
            </a:lvl4pPr>
            <a:lvl5pPr>
              <a:defRPr sz="1800">
                <a:solidFill>
                  <a:srgbClr val="5F5F5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05800" cy="730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800600"/>
          </a:xfrm>
        </p:spPr>
        <p:txBody>
          <a:bodyPr/>
          <a:lstStyle>
            <a:lvl1pPr>
              <a:defRPr b="0">
                <a:solidFill>
                  <a:srgbClr val="31668B"/>
                </a:solidFill>
              </a:defRPr>
            </a:lvl1pPr>
            <a:lvl2pPr>
              <a:defRPr sz="2000">
                <a:solidFill>
                  <a:srgbClr val="5F5F5F"/>
                </a:solidFill>
              </a:defRPr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0"/>
          </p:nvPr>
        </p:nvSpPr>
        <p:spPr>
          <a:xfrm>
            <a:off x="381000" y="1219200"/>
            <a:ext cx="6400800" cy="685800"/>
          </a:xfrm>
        </p:spPr>
        <p:txBody>
          <a:bodyPr rtlCol="0"/>
          <a:lstStyle>
            <a:lvl1pPr marL="0" indent="0" algn="l">
              <a:buNone/>
              <a:defRPr>
                <a:solidFill>
                  <a:srgbClr val="D8771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303213" y="1240060"/>
            <a:ext cx="8402637" cy="666750"/>
          </a:xfrm>
          <a:prstGeom prst="rect">
            <a:avLst/>
          </a:prstGeom>
          <a:solidFill>
            <a:srgbClr val="C5D3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34974" y="1277938"/>
            <a:ext cx="6357711" cy="579437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1000" y="2104570"/>
            <a:ext cx="8229600" cy="44486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5650" y="131763"/>
            <a:ext cx="5391150" cy="6064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905000"/>
            <a:ext cx="8229600" cy="46021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1026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4724400"/>
            <a:ext cx="5867400" cy="762000"/>
          </a:xfrm>
        </p:spPr>
        <p:txBody>
          <a:bodyPr/>
          <a:lstStyle>
            <a:lvl1pPr marL="0" indent="0">
              <a:defRPr sz="4000" b="0" smtClean="0">
                <a:solidFill>
                  <a:srgbClr val="31668B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subtitle</a:t>
            </a:r>
          </a:p>
        </p:txBody>
      </p:sp>
      <p:sp>
        <p:nvSpPr>
          <p:cNvPr id="66566" name="Rectangle 6"/>
          <p:cNvSpPr>
            <a:spLocks noChangeArrowheads="1"/>
          </p:cNvSpPr>
          <p:nvPr userDrawn="1"/>
        </p:nvSpPr>
        <p:spPr bwMode="auto">
          <a:xfrm>
            <a:off x="0" y="4267200"/>
            <a:ext cx="3048000" cy="228600"/>
          </a:xfrm>
          <a:prstGeom prst="rect">
            <a:avLst/>
          </a:prstGeom>
          <a:solidFill>
            <a:srgbClr val="D877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6567" name="Rectangle 7"/>
          <p:cNvSpPr>
            <a:spLocks noChangeArrowheads="1"/>
          </p:cNvSpPr>
          <p:nvPr userDrawn="1"/>
        </p:nvSpPr>
        <p:spPr bwMode="auto">
          <a:xfrm>
            <a:off x="3092450" y="4267200"/>
            <a:ext cx="6051550" cy="228600"/>
          </a:xfrm>
          <a:prstGeom prst="rect">
            <a:avLst/>
          </a:prstGeom>
          <a:solidFill>
            <a:srgbClr val="3166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96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 b="1">
                <a:solidFill>
                  <a:srgbClr val="D8771F"/>
                </a:solidFill>
              </a:defRPr>
            </a:lvl1pPr>
            <a:lvl2pPr>
              <a:defRPr sz="2000">
                <a:solidFill>
                  <a:srgbClr val="31668B"/>
                </a:solidFill>
              </a:defRPr>
            </a:lvl2pPr>
            <a:lvl3pPr>
              <a:defRPr sz="1800">
                <a:solidFill>
                  <a:srgbClr val="5F5F5F"/>
                </a:solidFill>
              </a:defRPr>
            </a:lvl3pPr>
            <a:lvl4pPr>
              <a:defRPr>
                <a:solidFill>
                  <a:srgbClr val="5F5F5F"/>
                </a:solidFill>
              </a:defRPr>
            </a:lvl4pPr>
            <a:lvl5pPr>
              <a:defRPr>
                <a:solidFill>
                  <a:srgbClr val="5F5F5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05800" cy="730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800600"/>
          </a:xfrm>
        </p:spPr>
        <p:txBody>
          <a:bodyPr/>
          <a:lstStyle>
            <a:lvl1pPr>
              <a:defRPr b="0">
                <a:solidFill>
                  <a:srgbClr val="31668B"/>
                </a:solidFill>
              </a:defRPr>
            </a:lvl1pPr>
            <a:lvl2pPr>
              <a:defRPr sz="2000">
                <a:solidFill>
                  <a:srgbClr val="5F5F5F"/>
                </a:solidFill>
              </a:defRPr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0"/>
          </p:nvPr>
        </p:nvSpPr>
        <p:spPr>
          <a:xfrm>
            <a:off x="381000" y="1219200"/>
            <a:ext cx="6400800" cy="685800"/>
          </a:xfrm>
        </p:spPr>
        <p:txBody>
          <a:bodyPr rtlCol="0"/>
          <a:lstStyle>
            <a:lvl1pPr marL="0" indent="0" algn="l">
              <a:buNone/>
              <a:defRPr>
                <a:solidFill>
                  <a:srgbClr val="D8771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4602163"/>
          </a:xfrm>
        </p:spPr>
        <p:txBody>
          <a:bodyPr rtlCol="0"/>
          <a:lstStyle>
            <a:lvl1pPr>
              <a:defRPr sz="2800" b="1">
                <a:solidFill>
                  <a:srgbClr val="D8771F"/>
                </a:solidFill>
              </a:defRPr>
            </a:lvl1pPr>
            <a:lvl2pPr>
              <a:defRPr sz="2000">
                <a:solidFill>
                  <a:srgbClr val="31668B"/>
                </a:solidFill>
              </a:defRPr>
            </a:lvl2pPr>
            <a:lvl3pPr>
              <a:defRPr sz="1800">
                <a:solidFill>
                  <a:srgbClr val="5F5F5F"/>
                </a:solidFill>
              </a:defRPr>
            </a:lvl3pPr>
            <a:lvl4pPr>
              <a:defRPr sz="1800">
                <a:solidFill>
                  <a:srgbClr val="5F5F5F"/>
                </a:solidFill>
              </a:defRPr>
            </a:lvl4pPr>
            <a:lvl5pPr>
              <a:defRPr sz="1800">
                <a:solidFill>
                  <a:srgbClr val="5F5F5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05000"/>
            <a:ext cx="4038600" cy="4602163"/>
          </a:xfrm>
        </p:spPr>
        <p:txBody>
          <a:bodyPr rtlCol="0"/>
          <a:lstStyle>
            <a:lvl1pPr>
              <a:defRPr sz="2800" b="1">
                <a:solidFill>
                  <a:srgbClr val="D8771F"/>
                </a:solidFill>
              </a:defRPr>
            </a:lvl1pPr>
            <a:lvl2pPr>
              <a:defRPr sz="2000">
                <a:solidFill>
                  <a:srgbClr val="31668B"/>
                </a:solidFill>
              </a:defRPr>
            </a:lvl2pPr>
            <a:lvl3pPr>
              <a:defRPr sz="1800">
                <a:solidFill>
                  <a:srgbClr val="5F5F5F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>
              <a:defRPr>
                <a:solidFill>
                  <a:srgbClr val="D87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rtlCol="0"/>
          <a:lstStyle>
            <a:lvl1pPr marL="0" indent="0" algn="ctr">
              <a:buNone/>
              <a:defRPr>
                <a:solidFill>
                  <a:srgbClr val="31668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602163"/>
          </a:xfrm>
        </p:spPr>
        <p:txBody>
          <a:bodyPr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half" idx="10"/>
          </p:nvPr>
        </p:nvSpPr>
        <p:spPr>
          <a:xfrm>
            <a:off x="381000" y="1905000"/>
            <a:ext cx="4038600" cy="4602163"/>
          </a:xfrm>
        </p:spPr>
        <p:txBody>
          <a:bodyPr rtlCol="0"/>
          <a:lstStyle>
            <a:lvl1pPr>
              <a:defRPr sz="2800" b="1">
                <a:solidFill>
                  <a:srgbClr val="D8771F"/>
                </a:solidFill>
              </a:defRPr>
            </a:lvl1pPr>
            <a:lvl2pPr>
              <a:defRPr sz="2000">
                <a:solidFill>
                  <a:srgbClr val="31668B"/>
                </a:solidFill>
              </a:defRPr>
            </a:lvl2pPr>
            <a:lvl3pPr>
              <a:defRPr sz="1800">
                <a:solidFill>
                  <a:srgbClr val="5F5F5F"/>
                </a:solidFill>
              </a:defRPr>
            </a:lvl3pPr>
            <a:lvl4pPr>
              <a:defRPr sz="1800">
                <a:solidFill>
                  <a:srgbClr val="5F5F5F"/>
                </a:solidFill>
              </a:defRPr>
            </a:lvl4pPr>
            <a:lvl5pPr>
              <a:defRPr sz="1800">
                <a:solidFill>
                  <a:srgbClr val="5F5F5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05800" cy="730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229600" cy="4572000"/>
          </a:xfrm>
        </p:spPr>
        <p:txBody>
          <a:bodyPr/>
          <a:lstStyle>
            <a:lvl1pPr>
              <a:defRPr b="1">
                <a:solidFill>
                  <a:srgbClr val="D8771F"/>
                </a:solidFill>
              </a:defRPr>
            </a:lvl1pPr>
            <a:lvl2pPr>
              <a:defRPr sz="2000">
                <a:solidFill>
                  <a:srgbClr val="31668B"/>
                </a:solidFill>
              </a:defRPr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303213" y="1240060"/>
            <a:ext cx="8402637" cy="666750"/>
          </a:xfrm>
          <a:prstGeom prst="rect">
            <a:avLst/>
          </a:prstGeom>
          <a:solidFill>
            <a:srgbClr val="C5D3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34974" y="1277938"/>
            <a:ext cx="6357711" cy="579437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1000" y="2104570"/>
            <a:ext cx="8229600" cy="44486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876300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6" name="Title Placeholder 102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8305800" cy="7302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6477000" y="914400"/>
            <a:ext cx="2667000" cy="228600"/>
          </a:xfrm>
          <a:prstGeom prst="rect">
            <a:avLst/>
          </a:prstGeom>
          <a:solidFill>
            <a:srgbClr val="D877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914400"/>
            <a:ext cx="6432550" cy="228600"/>
          </a:xfrm>
          <a:prstGeom prst="rect">
            <a:avLst/>
          </a:prstGeom>
          <a:solidFill>
            <a:srgbClr val="3166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033" name="Picture 9" descr="AIS-logo_RGB72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858000" y="5724525"/>
            <a:ext cx="2057400" cy="904875"/>
          </a:xfrm>
          <a:prstGeom prst="rect">
            <a:avLst/>
          </a:prstGeom>
          <a:noFill/>
        </p:spPr>
      </p:pic>
      <p:sp>
        <p:nvSpPr>
          <p:cNvPr id="1027" name="Text Placeholder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77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74" r:id="rId9"/>
    <p:sldLayoutId id="2147483676" r:id="rId10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alibri" panose="020F0502020204030204" pitchFamily="34" charset="0"/>
          <a:ea typeface="+mj-ea"/>
          <a:cs typeface="+mj-cs"/>
        </a:defRPr>
      </a:lvl1pPr>
      <a:lvl2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2pPr>
      <a:lvl3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3pPr>
      <a:lvl4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4pPr>
      <a:lvl5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5pPr>
      <a:lvl6pPr marL="4572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6pPr>
      <a:lvl7pPr marL="9144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7pPr>
      <a:lvl8pPr marL="13716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8pPr>
      <a:lvl9pPr marL="18288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9pPr>
    </p:titleStyle>
    <p:bodyStyle>
      <a:lvl1pPr marL="342900" indent="-3429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defRPr sz="2400" b="1">
          <a:solidFill>
            <a:srgbClr val="D8771F"/>
          </a:solidFill>
          <a:latin typeface="+mn-lt"/>
          <a:ea typeface="+mn-ea"/>
          <a:cs typeface="+mn-cs"/>
        </a:defRPr>
      </a:lvl1pPr>
      <a:lvl2pPr marL="742950" indent="-28575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2000">
          <a:solidFill>
            <a:srgbClr val="31668B"/>
          </a:solidFill>
          <a:latin typeface="+mn-lt"/>
        </a:defRPr>
      </a:lvl2pPr>
      <a:lvl3pPr marL="11430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1800">
          <a:solidFill>
            <a:srgbClr val="5F5F5F"/>
          </a:solidFill>
          <a:latin typeface="+mn-lt"/>
        </a:defRPr>
      </a:lvl3pPr>
      <a:lvl4pPr marL="16002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>
          <a:solidFill>
            <a:srgbClr val="5F5F5F"/>
          </a:solidFill>
          <a:latin typeface="+mn-lt"/>
        </a:defRPr>
      </a:lvl4pPr>
      <a:lvl5pPr marL="20574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1600">
          <a:solidFill>
            <a:srgbClr val="5F5F5F"/>
          </a:solidFill>
          <a:latin typeface="+mn-lt"/>
        </a:defRPr>
      </a:lvl5pPr>
      <a:lvl6pPr marL="25146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876300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6" name="Title Placeholder 102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8305800" cy="7302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6477000" y="914400"/>
            <a:ext cx="2667000" cy="228600"/>
          </a:xfrm>
          <a:prstGeom prst="rect">
            <a:avLst/>
          </a:prstGeom>
          <a:solidFill>
            <a:srgbClr val="D877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914400"/>
            <a:ext cx="6432550" cy="228600"/>
          </a:xfrm>
          <a:prstGeom prst="rect">
            <a:avLst/>
          </a:prstGeom>
          <a:solidFill>
            <a:srgbClr val="3166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7" name="Text Placeholder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73" r:id="rId6"/>
    <p:sldLayoutId id="2147483675" r:id="rId7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  <a:ea typeface="+mj-ea"/>
          <a:cs typeface="+mj-cs"/>
        </a:defRPr>
      </a:lvl1pPr>
      <a:lvl2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2pPr>
      <a:lvl3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3pPr>
      <a:lvl4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4pPr>
      <a:lvl5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5pPr>
      <a:lvl6pPr marL="4572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6pPr>
      <a:lvl7pPr marL="9144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7pPr>
      <a:lvl8pPr marL="13716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8pPr>
      <a:lvl9pPr marL="18288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9pPr>
    </p:titleStyle>
    <p:bodyStyle>
      <a:lvl1pPr marL="342900" indent="-3429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defRPr sz="2400" b="1">
          <a:solidFill>
            <a:srgbClr val="D8771F"/>
          </a:solidFill>
          <a:latin typeface="+mn-lt"/>
          <a:ea typeface="+mn-ea"/>
          <a:cs typeface="+mn-cs"/>
        </a:defRPr>
      </a:lvl1pPr>
      <a:lvl2pPr marL="742950" indent="-28575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2000">
          <a:solidFill>
            <a:srgbClr val="31668B"/>
          </a:solidFill>
          <a:latin typeface="+mn-lt"/>
        </a:defRPr>
      </a:lvl2pPr>
      <a:lvl3pPr marL="11430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1800">
          <a:solidFill>
            <a:srgbClr val="5F5F5F"/>
          </a:solidFill>
          <a:latin typeface="+mn-lt"/>
        </a:defRPr>
      </a:lvl3pPr>
      <a:lvl4pPr marL="16002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>
          <a:solidFill>
            <a:srgbClr val="5F5F5F"/>
          </a:solidFill>
          <a:latin typeface="+mn-lt"/>
        </a:defRPr>
      </a:lvl4pPr>
      <a:lvl5pPr marL="20574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1600">
          <a:solidFill>
            <a:srgbClr val="5F5F5F"/>
          </a:solidFill>
          <a:latin typeface="+mn-lt"/>
        </a:defRPr>
      </a:lvl5pPr>
      <a:lvl6pPr marL="25146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articles/richardsonMaturityModel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s.uci.edu/~fielding/pubs/dissertation/top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front.com/REST.html" TargetMode="External"/><Relationship Id="rId2" Type="http://schemas.openxmlformats.org/officeDocument/2006/relationships/hyperlink" Target="http://www.slideshare.net/jthelin/3-architecture-styles-presentation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martinfowler.com/articles/richardsonMaturityModel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REST Overview</a:t>
            </a:r>
            <a:endParaRPr lang="en-US" dirty="0"/>
          </a:p>
        </p:txBody>
      </p:sp>
      <p:pic>
        <p:nvPicPr>
          <p:cNvPr id="3" name="Picture 20" descr="title-imag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9144000" cy="354171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181600" y="5645479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1668B"/>
                </a:solidFill>
              </a:rPr>
              <a:t>Steven Suing</a:t>
            </a:r>
          </a:p>
          <a:p>
            <a:r>
              <a:rPr lang="en-US" dirty="0" smtClean="0">
                <a:solidFill>
                  <a:srgbClr val="31668B"/>
                </a:solidFill>
              </a:rPr>
              <a:t>Practice Manager / Lead Developer</a:t>
            </a:r>
          </a:p>
          <a:p>
            <a:r>
              <a:rPr lang="en-US" dirty="0" smtClean="0">
                <a:solidFill>
                  <a:srgbClr val="31668B"/>
                </a:solidFill>
              </a:rPr>
              <a:t>@</a:t>
            </a:r>
            <a:r>
              <a:rPr lang="en-US" dirty="0" err="1" smtClean="0">
                <a:solidFill>
                  <a:srgbClr val="31668B"/>
                </a:solidFill>
              </a:rPr>
              <a:t>stsuing</a:t>
            </a:r>
            <a:endParaRPr lang="en-US" dirty="0" smtClean="0">
              <a:solidFill>
                <a:srgbClr val="31668B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8199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Richardson Maturity Model</a:t>
            </a:r>
            <a:endParaRPr lang="en-US" dirty="0"/>
          </a:p>
        </p:txBody>
      </p:sp>
      <p:pic>
        <p:nvPicPr>
          <p:cNvPr id="1026" name="Picture 2" descr="Fig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6410325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800" y="6348649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>
                <a:hlinkClick r:id="rId3"/>
              </a:rPr>
              <a:t>http://martinfowler.com/articles/richardsonMaturityModel.html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88061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HATEOAS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u="sng" dirty="0">
                <a:solidFill>
                  <a:srgbClr val="31668B"/>
                </a:solidFill>
                <a:latin typeface="Calibri" panose="020F0502020204030204" pitchFamily="34" charset="0"/>
              </a:rPr>
              <a:t>H</a:t>
            </a:r>
            <a:r>
              <a:rPr lang="en-US" b="0" dirty="0">
                <a:solidFill>
                  <a:srgbClr val="31668B"/>
                </a:solidFill>
                <a:latin typeface="Calibri" panose="020F0502020204030204" pitchFamily="34" charset="0"/>
              </a:rPr>
              <a:t>ypermedia </a:t>
            </a:r>
            <a:r>
              <a:rPr lang="en-US" b="0" u="sng" dirty="0">
                <a:solidFill>
                  <a:srgbClr val="31668B"/>
                </a:solidFill>
                <a:latin typeface="Calibri" panose="020F0502020204030204" pitchFamily="34" charset="0"/>
              </a:rPr>
              <a:t>a</a:t>
            </a:r>
            <a:r>
              <a:rPr lang="en-US" b="0" dirty="0">
                <a:solidFill>
                  <a:srgbClr val="31668B"/>
                </a:solidFill>
                <a:latin typeface="Calibri" panose="020F0502020204030204" pitchFamily="34" charset="0"/>
              </a:rPr>
              <a:t>s </a:t>
            </a:r>
            <a:r>
              <a:rPr lang="en-US" b="0" u="sng" dirty="0">
                <a:solidFill>
                  <a:srgbClr val="31668B"/>
                </a:solidFill>
                <a:latin typeface="Calibri" panose="020F0502020204030204" pitchFamily="34" charset="0"/>
              </a:rPr>
              <a:t>t</a:t>
            </a:r>
            <a:r>
              <a:rPr lang="en-US" b="0" dirty="0">
                <a:solidFill>
                  <a:srgbClr val="31668B"/>
                </a:solidFill>
                <a:latin typeface="Calibri" panose="020F0502020204030204" pitchFamily="34" charset="0"/>
              </a:rPr>
              <a:t>he </a:t>
            </a:r>
            <a:r>
              <a:rPr lang="en-US" b="0" u="sng" dirty="0">
                <a:solidFill>
                  <a:srgbClr val="31668B"/>
                </a:solidFill>
                <a:latin typeface="Calibri" panose="020F0502020204030204" pitchFamily="34" charset="0"/>
              </a:rPr>
              <a:t>E</a:t>
            </a:r>
            <a:r>
              <a:rPr lang="en-US" b="0" dirty="0">
                <a:solidFill>
                  <a:srgbClr val="31668B"/>
                </a:solidFill>
                <a:latin typeface="Calibri" panose="020F0502020204030204" pitchFamily="34" charset="0"/>
              </a:rPr>
              <a:t>ngine </a:t>
            </a:r>
            <a:r>
              <a:rPr lang="en-US" b="0" u="sng" dirty="0">
                <a:solidFill>
                  <a:srgbClr val="31668B"/>
                </a:solidFill>
                <a:latin typeface="Calibri" panose="020F0502020204030204" pitchFamily="34" charset="0"/>
              </a:rPr>
              <a:t>o</a:t>
            </a:r>
            <a:r>
              <a:rPr lang="en-US" b="0" dirty="0">
                <a:solidFill>
                  <a:srgbClr val="31668B"/>
                </a:solidFill>
                <a:latin typeface="Calibri" panose="020F0502020204030204" pitchFamily="34" charset="0"/>
              </a:rPr>
              <a:t>f </a:t>
            </a:r>
            <a:r>
              <a:rPr lang="en-US" b="0" u="sng" dirty="0">
                <a:solidFill>
                  <a:srgbClr val="31668B"/>
                </a:solidFill>
                <a:latin typeface="Calibri" panose="020F0502020204030204" pitchFamily="34" charset="0"/>
              </a:rPr>
              <a:t>A</a:t>
            </a:r>
            <a:r>
              <a:rPr lang="en-US" b="0" dirty="0">
                <a:solidFill>
                  <a:srgbClr val="31668B"/>
                </a:solidFill>
                <a:latin typeface="Calibri" panose="020F0502020204030204" pitchFamily="34" charset="0"/>
              </a:rPr>
              <a:t>pplication </a:t>
            </a:r>
            <a:r>
              <a:rPr lang="en-US" b="0" u="sng" dirty="0">
                <a:solidFill>
                  <a:srgbClr val="31668B"/>
                </a:solidFill>
                <a:latin typeface="Calibri" panose="020F0502020204030204" pitchFamily="34" charset="0"/>
              </a:rPr>
              <a:t>S</a:t>
            </a:r>
            <a:r>
              <a:rPr lang="en-US" b="0" dirty="0">
                <a:solidFill>
                  <a:srgbClr val="31668B"/>
                </a:solidFill>
                <a:latin typeface="Calibri" panose="020F0502020204030204" pitchFamily="34" charset="0"/>
              </a:rPr>
              <a:t>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31668B"/>
                </a:solidFill>
                <a:latin typeface="Calibri" panose="020F0502020204030204" pitchFamily="34" charset="0"/>
              </a:rPr>
              <a:t>Constraint of the REST application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31668B"/>
                </a:solidFill>
                <a:latin typeface="Calibri" panose="020F0502020204030204" pitchFamily="34" charset="0"/>
              </a:rPr>
              <a:t>Client interacts with a network application entirely through hypermedia provided dynamically by application servers</a:t>
            </a:r>
          </a:p>
        </p:txBody>
      </p:sp>
    </p:spTree>
    <p:extLst>
      <p:ext uri="{BB962C8B-B14F-4D97-AF65-F5344CB8AC3E}">
        <p14:creationId xmlns:p14="http://schemas.microsoft.com/office/powerpoint/2010/main" val="243036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and Hypermedia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3905250" cy="15914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6" name="Straight Arrow Connector 5"/>
          <p:cNvCxnSpPr/>
          <p:nvPr/>
        </p:nvCxnSpPr>
        <p:spPr bwMode="auto">
          <a:xfrm flipH="1">
            <a:off x="3657600" y="1600200"/>
            <a:ext cx="533400" cy="45720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170327"/>
            <a:ext cx="4215842" cy="7532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9092" y="2851150"/>
            <a:ext cx="2482299" cy="10630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3733800"/>
            <a:ext cx="1485900" cy="1790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1" name="Straight Arrow Connector 10"/>
          <p:cNvCxnSpPr/>
          <p:nvPr/>
        </p:nvCxnSpPr>
        <p:spPr bwMode="auto">
          <a:xfrm flipH="1">
            <a:off x="4876800" y="2057400"/>
            <a:ext cx="762000" cy="48955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3924300" y="3874700"/>
            <a:ext cx="1028700" cy="46870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>
            <a:off x="6781800" y="3227773"/>
            <a:ext cx="762000" cy="726903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436294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!REST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rgbClr val="31668B"/>
                </a:solidFill>
                <a:latin typeface="Calibri" panose="020F0502020204030204" pitchFamily="34" charset="0"/>
              </a:rPr>
              <a:t>Pretty URI’s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rgbClr val="31668B"/>
                </a:solidFill>
                <a:latin typeface="Calibri" panose="020F0502020204030204" pitchFamily="34" charset="0"/>
              </a:rPr>
              <a:t>Transactions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rgbClr val="31668B"/>
                </a:solidFill>
                <a:latin typeface="Calibri" panose="020F0502020204030204" pitchFamily="34" charset="0"/>
              </a:rPr>
              <a:t>HTTP Protocol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rgbClr val="31668B"/>
                </a:solidFill>
                <a:latin typeface="Calibri" panose="020F0502020204030204" pitchFamily="34" charset="0"/>
              </a:rPr>
              <a:t>Simply mapping CRUD to HTTP Verbs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rgbClr val="31668B"/>
                </a:solidFill>
                <a:latin typeface="Calibri" panose="020F0502020204030204" pitchFamily="34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791683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Hypermedia Demo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b="0" dirty="0" smtClean="0">
              <a:solidFill>
                <a:srgbClr val="31668B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180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b="0" dirty="0" smtClean="0">
              <a:solidFill>
                <a:srgbClr val="31668B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100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 smtClean="0">
                <a:latin typeface="Calibri" panose="020F0502020204030204" pitchFamily="34" charset="0"/>
              </a:rPr>
              <a:t>Agenda</a:t>
            </a:r>
            <a:endParaRPr lang="en-IN" sz="4400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828800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D8771F"/>
              </a:buClr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31668B"/>
                </a:solidFill>
                <a:latin typeface="Calibri" panose="020F0502020204030204" pitchFamily="34" charset="0"/>
              </a:rPr>
              <a:t>Talk about REST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 smtClean="0">
                <a:latin typeface="Calibri" panose="020F0502020204030204" pitchFamily="34" charset="0"/>
              </a:rPr>
              <a:t>About Me</a:t>
            </a:r>
            <a:endParaRPr lang="en-IN" sz="4400" dirty="0">
              <a:latin typeface="Calibri" panose="020F0502020204030204" pitchFamily="34" charset="0"/>
            </a:endParaRPr>
          </a:p>
        </p:txBody>
      </p:sp>
      <p:pic>
        <p:nvPicPr>
          <p:cNvPr id="1026" name="Picture 2" descr="http://www.appliedis.com/Themes/Ais.ThemeSite/Content/Images/aisLogo-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4" y="1140410"/>
            <a:ext cx="2690694" cy="106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.imgur.com/Z8Gm7K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71750"/>
            <a:ext cx="2258462" cy="1693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.imgur.com/9HgXW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230897"/>
            <a:ext cx="2296562" cy="152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.imgur.com/ItY3U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028" y="3753627"/>
            <a:ext cx="2038524" cy="152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cbsolution.net/techniques/ontarget/rsrc/2010-05/graph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54" y="2207209"/>
            <a:ext cx="2180614" cy="229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tml.tkk.fi/Opinnot/Tik-111.590/2000/Papers/XML%20Messaging_tiedostot/figure1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737" y="1524000"/>
            <a:ext cx="1689553" cy="151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04815" y="4581212"/>
            <a:ext cx="1641389" cy="139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94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82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What is REST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 smtClean="0">
                <a:solidFill>
                  <a:srgbClr val="31668B"/>
                </a:solidFill>
                <a:latin typeface="Calibri" panose="020F0502020204030204" pitchFamily="34" charset="0"/>
              </a:rPr>
              <a:t>Term coined by Roy Fielding. </a:t>
            </a:r>
            <a:r>
              <a:rPr lang="en-US" sz="1600" b="0" dirty="0" smtClean="0">
                <a:solidFill>
                  <a:srgbClr val="31668B"/>
                </a:solidFill>
                <a:latin typeface="Calibri" panose="020F0502020204030204" pitchFamily="34" charset="0"/>
                <a:hlinkClick r:id="rId3"/>
              </a:rPr>
              <a:t>Link</a:t>
            </a:r>
            <a:endParaRPr lang="en-US" sz="1600" b="0" dirty="0" smtClean="0">
              <a:solidFill>
                <a:srgbClr val="31668B"/>
              </a:solidFill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u="sng" dirty="0" smtClean="0">
                <a:solidFill>
                  <a:srgbClr val="31668B"/>
                </a:solidFill>
                <a:latin typeface="Calibri" panose="020F0502020204030204" pitchFamily="34" charset="0"/>
              </a:rPr>
              <a:t>Re</a:t>
            </a:r>
            <a:r>
              <a:rPr lang="en-US" sz="3200" b="0" dirty="0" smtClean="0">
                <a:solidFill>
                  <a:srgbClr val="31668B"/>
                </a:solidFill>
                <a:latin typeface="Calibri" panose="020F0502020204030204" pitchFamily="34" charset="0"/>
              </a:rPr>
              <a:t>presentation </a:t>
            </a:r>
            <a:r>
              <a:rPr lang="en-US" sz="3200" b="0" u="sng" dirty="0" smtClean="0">
                <a:solidFill>
                  <a:srgbClr val="31668B"/>
                </a:solidFill>
                <a:latin typeface="Calibri" panose="020F0502020204030204" pitchFamily="34" charset="0"/>
              </a:rPr>
              <a:t>S</a:t>
            </a:r>
            <a:r>
              <a:rPr lang="en-US" sz="3200" b="0" dirty="0" smtClean="0">
                <a:solidFill>
                  <a:srgbClr val="31668B"/>
                </a:solidFill>
                <a:latin typeface="Calibri" panose="020F0502020204030204" pitchFamily="34" charset="0"/>
              </a:rPr>
              <a:t>tate </a:t>
            </a:r>
            <a:r>
              <a:rPr lang="en-US" sz="3200" b="0" u="sng" dirty="0" smtClean="0">
                <a:solidFill>
                  <a:srgbClr val="31668B"/>
                </a:solidFill>
                <a:latin typeface="Calibri" panose="020F0502020204030204" pitchFamily="34" charset="0"/>
              </a:rPr>
              <a:t>T</a:t>
            </a:r>
            <a:r>
              <a:rPr lang="en-US" sz="3200" b="0" dirty="0" smtClean="0">
                <a:solidFill>
                  <a:srgbClr val="31668B"/>
                </a:solidFill>
                <a:latin typeface="Calibri" panose="020F0502020204030204" pitchFamily="34" charset="0"/>
              </a:rPr>
              <a:t>ransfer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>
                <a:solidFill>
                  <a:srgbClr val="31668B"/>
                </a:solidFill>
                <a:latin typeface="Calibri" panose="020F0502020204030204" pitchFamily="34" charset="0"/>
              </a:rPr>
              <a:t>A broadly accepted </a:t>
            </a:r>
            <a:r>
              <a:rPr lang="en-US" sz="3200" dirty="0">
                <a:solidFill>
                  <a:srgbClr val="31668B"/>
                </a:solidFill>
                <a:latin typeface="Calibri" panose="020F0502020204030204" pitchFamily="34" charset="0"/>
              </a:rPr>
              <a:t>style of </a:t>
            </a:r>
            <a:r>
              <a:rPr lang="en-US" sz="3200" b="0" dirty="0">
                <a:solidFill>
                  <a:srgbClr val="31668B"/>
                </a:solidFill>
                <a:latin typeface="Calibri" panose="020F0502020204030204" pitchFamily="34" charset="0"/>
              </a:rPr>
              <a:t>software </a:t>
            </a:r>
            <a:r>
              <a:rPr lang="en-US" sz="3200" dirty="0">
                <a:solidFill>
                  <a:srgbClr val="31668B"/>
                </a:solidFill>
                <a:latin typeface="Calibri" panose="020F0502020204030204" pitchFamily="34" charset="0"/>
              </a:rPr>
              <a:t>architecture</a:t>
            </a:r>
            <a:r>
              <a:rPr lang="en-US" sz="3200" b="0" dirty="0">
                <a:solidFill>
                  <a:srgbClr val="31668B"/>
                </a:solidFill>
                <a:latin typeface="Calibri" panose="020F0502020204030204" pitchFamily="34" charset="0"/>
              </a:rPr>
              <a:t> for distributed hypermedia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 smtClean="0">
                <a:solidFill>
                  <a:srgbClr val="31668B"/>
                </a:solidFill>
                <a:latin typeface="Calibri" panose="020F0502020204030204" pitchFamily="34" charset="0"/>
              </a:rPr>
              <a:t>Why </a:t>
            </a:r>
            <a:r>
              <a:rPr lang="en-US" sz="3200" b="0" dirty="0">
                <a:solidFill>
                  <a:srgbClr val="31668B"/>
                </a:solidFill>
                <a:latin typeface="Calibri" panose="020F0502020204030204" pitchFamily="34" charset="0"/>
              </a:rPr>
              <a:t>do we care about REST</a:t>
            </a:r>
            <a:r>
              <a:rPr lang="en-US" sz="3200" b="0" dirty="0" smtClean="0">
                <a:solidFill>
                  <a:srgbClr val="31668B"/>
                </a:solidFill>
                <a:latin typeface="Calibri" panose="020F0502020204030204" pitchFamily="34" charset="0"/>
              </a:rPr>
              <a:t>?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1 T. Commerce over systems designed with REST Principles.</a:t>
            </a:r>
            <a:endParaRPr lang="en-US" sz="2800" b="0" dirty="0">
              <a:solidFill>
                <a:srgbClr val="31668B"/>
              </a:solidFill>
              <a:latin typeface="Calibri" panose="020F0502020204030204" pitchFamily="34" charset="0"/>
            </a:endParaRPr>
          </a:p>
          <a:p>
            <a:endParaRPr lang="en-US" b="0" dirty="0" smtClean="0">
              <a:solidFill>
                <a:srgbClr val="31668B"/>
              </a:solidFill>
              <a:latin typeface="Calibri" panose="020F0502020204030204" pitchFamily="34" charset="0"/>
            </a:endParaRP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6745114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What is a </a:t>
            </a:r>
            <a:r>
              <a:rPr lang="en-US" dirty="0" smtClean="0"/>
              <a:t>software architecture style?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 smtClean="0">
                <a:solidFill>
                  <a:srgbClr val="31668B"/>
                </a:solidFill>
                <a:latin typeface="Calibri" panose="020F0502020204030204" pitchFamily="34" charset="0"/>
              </a:rPr>
              <a:t>An architecture Style: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Describes a class of architecture or </a:t>
            </a:r>
            <a:r>
              <a:rPr lang="en-US" sz="2400" dirty="0" err="1" smtClean="0">
                <a:latin typeface="Calibri" panose="020F0502020204030204" pitchFamily="34" charset="0"/>
              </a:rPr>
              <a:t>signigicant</a:t>
            </a:r>
            <a:r>
              <a:rPr lang="en-US" sz="2400" dirty="0" smtClean="0">
                <a:latin typeface="Calibri" panose="020F0502020204030204" pitchFamily="34" charset="0"/>
              </a:rPr>
              <a:t> architecture pieces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rgbClr val="31668B"/>
                </a:solidFill>
                <a:latin typeface="Calibri" panose="020F0502020204030204" pitchFamily="34" charset="0"/>
              </a:rPr>
              <a:t>Is found repeatedly in practice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Is a coherent package of design decisions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rgbClr val="31668B"/>
                </a:solidFill>
                <a:latin typeface="Calibri" panose="020F0502020204030204" pitchFamily="34" charset="0"/>
              </a:rPr>
              <a:t>Has known properties the permit reuse.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Calibri" panose="020F0502020204030204" pitchFamily="34" charset="0"/>
              </a:rPr>
              <a:t>[Clements, </a:t>
            </a:r>
            <a:r>
              <a:rPr lang="en-US" sz="1800" dirty="0" err="1" smtClean="0">
                <a:latin typeface="Calibri" panose="020F0502020204030204" pitchFamily="34" charset="0"/>
              </a:rPr>
              <a:t>Kazman</a:t>
            </a:r>
            <a:r>
              <a:rPr lang="en-US" sz="1800" dirty="0" smtClean="0">
                <a:latin typeface="Calibri" panose="020F0502020204030204" pitchFamily="34" charset="0"/>
              </a:rPr>
              <a:t>, &amp; Klein], “Evaluating Software Architecture”, 2002]</a:t>
            </a:r>
            <a:endParaRPr lang="en-US" sz="1600" b="0" dirty="0" smtClean="0">
              <a:solidFill>
                <a:srgbClr val="31668B"/>
              </a:solidFill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rgbClr val="31668B"/>
                </a:solidFill>
                <a:latin typeface="Calibri" panose="020F0502020204030204" pitchFamily="34" charset="0"/>
              </a:rPr>
              <a:t>In other words, architecture styles are like “design patterns” for the </a:t>
            </a:r>
            <a:r>
              <a:rPr lang="en-US" dirty="0" smtClean="0">
                <a:solidFill>
                  <a:srgbClr val="31668B"/>
                </a:solidFill>
                <a:latin typeface="Calibri" panose="020F0502020204030204" pitchFamily="34" charset="0"/>
              </a:rPr>
              <a:t>structure</a:t>
            </a:r>
            <a:r>
              <a:rPr lang="en-US" b="0" dirty="0" smtClean="0">
                <a:solidFill>
                  <a:srgbClr val="31668B"/>
                </a:solidFill>
                <a:latin typeface="Calibri" panose="020F0502020204030204" pitchFamily="34" charset="0"/>
              </a:rPr>
              <a:t> and </a:t>
            </a:r>
            <a:r>
              <a:rPr lang="en-US" dirty="0" smtClean="0">
                <a:solidFill>
                  <a:srgbClr val="31668B"/>
                </a:solidFill>
                <a:latin typeface="Calibri" panose="020F0502020204030204" pitchFamily="34" charset="0"/>
              </a:rPr>
              <a:t>interconnection</a:t>
            </a:r>
            <a:r>
              <a:rPr lang="en-US" b="0" dirty="0" smtClean="0">
                <a:solidFill>
                  <a:srgbClr val="31668B"/>
                </a:solidFill>
                <a:latin typeface="Calibri" panose="020F0502020204030204" pitchFamily="34" charset="0"/>
              </a:rPr>
              <a:t> within and between software systems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626425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/>
          <a:p>
            <a:r>
              <a:rPr lang="en-US" dirty="0" smtClean="0"/>
              <a:t>Tudor Style</a:t>
            </a:r>
            <a:endParaRPr lang="en-US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6000"/>
            <a:ext cx="3600450" cy="2305050"/>
          </a:xfrm>
          <a:prstGeom prst="rect">
            <a:avLst/>
          </a:prstGeom>
        </p:spPr>
      </p:pic>
      <p:sp>
        <p:nvSpPr>
          <p:cNvPr id="7" name="Text Placeholder 4"/>
          <p:cNvSpPr txBox="1">
            <a:spLocks/>
          </p:cNvSpPr>
          <p:nvPr/>
        </p:nvSpPr>
        <p:spPr>
          <a:xfrm>
            <a:off x="4873625" y="1535113"/>
            <a:ext cx="4041775" cy="639762"/>
          </a:xfrm>
          <a:prstGeom prst="rect">
            <a:avLst/>
          </a:prstGeom>
        </p:spPr>
        <p:txBody>
          <a:bodyPr/>
          <a:lstStyle>
            <a:lvl1pPr marL="342900" indent="-34290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defRPr sz="2400" b="1">
                <a:solidFill>
                  <a:srgbClr val="D8771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Char char="•"/>
              <a:defRPr sz="2000">
                <a:solidFill>
                  <a:srgbClr val="31668B"/>
                </a:solidFill>
                <a:latin typeface="+mn-lt"/>
              </a:defRPr>
            </a:lvl2pPr>
            <a:lvl3pPr marL="1143000" indent="-22860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Char char="•"/>
              <a:defRPr sz="1800">
                <a:solidFill>
                  <a:srgbClr val="5F5F5F"/>
                </a:solidFill>
                <a:latin typeface="+mn-lt"/>
              </a:defRPr>
            </a:lvl3pPr>
            <a:lvl4pPr marL="1600200" indent="-22860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Char char="•"/>
              <a:defRPr>
                <a:solidFill>
                  <a:srgbClr val="5F5F5F"/>
                </a:solidFill>
                <a:latin typeface="+mn-lt"/>
              </a:defRPr>
            </a:lvl4pPr>
            <a:lvl5pPr marL="2057400" indent="-22860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Char char="•"/>
              <a:defRPr sz="1600">
                <a:solidFill>
                  <a:srgbClr val="5F5F5F"/>
                </a:solidFill>
                <a:latin typeface="+mn-lt"/>
              </a:defRPr>
            </a:lvl5pPr>
            <a:lvl6pPr marL="2514600" indent="-228600" algn="l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r>
              <a:rPr lang="en-US" kern="0" smtClean="0"/>
              <a:t>Victorian Style</a:t>
            </a:r>
            <a:endParaRPr lang="en-US" kern="0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4740965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Overlapping </a:t>
            </a:r>
            <a:r>
              <a:rPr lang="en-US" dirty="0"/>
              <a:t>gables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Roofs </a:t>
            </a:r>
            <a:r>
              <a:rPr lang="en-US" dirty="0"/>
              <a:t>are steeply pitched with front facing </a:t>
            </a:r>
            <a:r>
              <a:rPr lang="en-US" dirty="0" smtClean="0"/>
              <a:t>gables,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decorative </a:t>
            </a:r>
            <a:r>
              <a:rPr lang="en-US" dirty="0" smtClean="0"/>
              <a:t>timbers patterns in stucco </a:t>
            </a:r>
            <a:r>
              <a:rPr lang="en-US" dirty="0"/>
              <a:t>or brick-veneered walls. </a:t>
            </a:r>
          </a:p>
        </p:txBody>
      </p:sp>
      <p:pic>
        <p:nvPicPr>
          <p:cNvPr id="9" name="Content Placeholder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286000"/>
            <a:ext cx="2428875" cy="228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29200" y="4740965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Bewildering excess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Textured </a:t>
            </a:r>
            <a:r>
              <a:rPr lang="en-US" dirty="0"/>
              <a:t>surfaces on </a:t>
            </a:r>
            <a:r>
              <a:rPr lang="en-US" dirty="0" smtClean="0"/>
              <a:t>buildings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Rainbow </a:t>
            </a:r>
            <a:r>
              <a:rPr lang="en-US" dirty="0"/>
              <a:t>of colors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648200" y="1600200"/>
            <a:ext cx="0" cy="4618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914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 Architectural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/>
          <a:p>
            <a:r>
              <a:rPr lang="en-US" dirty="0" smtClean="0"/>
              <a:t>Request / Response</a:t>
            </a:r>
            <a:endParaRPr lang="en-US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4873625" y="1535113"/>
            <a:ext cx="4041775" cy="639762"/>
          </a:xfrm>
          <a:prstGeom prst="rect">
            <a:avLst/>
          </a:prstGeom>
        </p:spPr>
        <p:txBody>
          <a:bodyPr/>
          <a:lstStyle>
            <a:lvl1pPr marL="342900" indent="-34290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defRPr sz="2400" b="1">
                <a:solidFill>
                  <a:srgbClr val="D8771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Char char="•"/>
              <a:defRPr sz="2000">
                <a:solidFill>
                  <a:srgbClr val="31668B"/>
                </a:solidFill>
                <a:latin typeface="+mn-lt"/>
              </a:defRPr>
            </a:lvl2pPr>
            <a:lvl3pPr marL="1143000" indent="-22860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Char char="•"/>
              <a:defRPr sz="1800">
                <a:solidFill>
                  <a:srgbClr val="5F5F5F"/>
                </a:solidFill>
                <a:latin typeface="+mn-lt"/>
              </a:defRPr>
            </a:lvl3pPr>
            <a:lvl4pPr marL="1600200" indent="-22860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Char char="•"/>
              <a:defRPr>
                <a:solidFill>
                  <a:srgbClr val="5F5F5F"/>
                </a:solidFill>
                <a:latin typeface="+mn-lt"/>
              </a:defRPr>
            </a:lvl4pPr>
            <a:lvl5pPr marL="2057400" indent="-22860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Char char="•"/>
              <a:defRPr sz="1600">
                <a:solidFill>
                  <a:srgbClr val="5F5F5F"/>
                </a:solidFill>
                <a:latin typeface="+mn-lt"/>
              </a:defRPr>
            </a:lvl5pPr>
            <a:lvl6pPr marL="2514600" indent="-228600" algn="l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r>
              <a:rPr lang="en-US" kern="0" dirty="0" smtClean="0"/>
              <a:t>Message Passing</a:t>
            </a:r>
            <a:endParaRPr lang="en-US" kern="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648200" y="1600200"/>
            <a:ext cx="0" cy="4618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57200" y="2286000"/>
            <a:ext cx="40401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1668B"/>
                </a:solidFill>
                <a:latin typeface="Calibri" panose="020F0502020204030204" pitchFamily="34" charset="0"/>
              </a:rPr>
              <a:t>Call Oriented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31668B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1668B"/>
                </a:solidFill>
                <a:latin typeface="Calibri" panose="020F0502020204030204" pitchFamily="34" charset="0"/>
              </a:rPr>
              <a:t>Usually synchronous in nature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1668B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1668B"/>
                </a:solidFill>
                <a:latin typeface="Calibri" panose="020F0502020204030204" pitchFamily="34" charset="0"/>
              </a:rPr>
              <a:t>Operations have an input parameter and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1668B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1668B"/>
                </a:solidFill>
                <a:latin typeface="Calibri" panose="020F0502020204030204" pitchFamily="34" charset="0"/>
              </a:rPr>
              <a:t>Focus on operation being invoked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1668B"/>
                </a:solidFill>
                <a:latin typeface="Calibri" panose="020F0502020204030204" pitchFamily="34" charset="0"/>
              </a:rPr>
              <a:t>Three main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1668B"/>
                </a:solidFill>
                <a:latin typeface="Calibri" panose="020F0502020204030204" pitchFamily="34" charset="0"/>
              </a:rPr>
              <a:t>Object-oriented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1668B"/>
                </a:solidFill>
                <a:latin typeface="Calibri" panose="020F0502020204030204" pitchFamily="34" charset="0"/>
              </a:rPr>
              <a:t>Resource-oriented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1668B"/>
                </a:solidFill>
                <a:latin typeface="Calibri" panose="020F0502020204030204" pitchFamily="34" charset="0"/>
              </a:rPr>
              <a:t>Service-oriented</a:t>
            </a:r>
            <a:endParaRPr lang="en-US" dirty="0">
              <a:solidFill>
                <a:srgbClr val="31668B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73625" y="2174875"/>
            <a:ext cx="40417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1668B"/>
                </a:solidFill>
                <a:latin typeface="Calibri" panose="020F0502020204030204" pitchFamily="34" charset="0"/>
              </a:rPr>
              <a:t>Data oriented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31668B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1668B"/>
                </a:solidFill>
                <a:latin typeface="Calibri" panose="020F0502020204030204" pitchFamily="34" charset="0"/>
              </a:rPr>
              <a:t>Usually asynchronous in nature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1668B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1668B"/>
                </a:solidFill>
                <a:latin typeface="Calibri" panose="020F0502020204030204" pitchFamily="34" charset="0"/>
              </a:rPr>
              <a:t>Messages are constructed and sent to a destination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1668B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1668B"/>
                </a:solidFill>
                <a:latin typeface="Calibri" panose="020F0502020204030204" pitchFamily="34" charset="0"/>
              </a:rPr>
              <a:t>Focus on message payload , dispatching messages, and where to send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1668B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1668B"/>
                </a:solidFill>
                <a:latin typeface="Calibri" panose="020F0502020204030204" pitchFamily="34" charset="0"/>
              </a:rPr>
              <a:t>No focus on getting a reply</a:t>
            </a:r>
            <a:endParaRPr lang="en-US" dirty="0">
              <a:solidFill>
                <a:srgbClr val="31668B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" y="6144752"/>
            <a:ext cx="7162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http://</a:t>
            </a:r>
            <a:r>
              <a:rPr lang="en-US" sz="1000" dirty="0" smtClean="0">
                <a:hlinkClick r:id="rId2"/>
              </a:rPr>
              <a:t>www.slideshare.net/jthelin/3-architecture-styles-presentation</a:t>
            </a:r>
            <a:endParaRPr lang="en-US" sz="1000" dirty="0" smtClean="0"/>
          </a:p>
          <a:p>
            <a:r>
              <a:rPr lang="en-US" sz="1000" dirty="0">
                <a:hlinkClick r:id="rId3"/>
              </a:rPr>
              <a:t>http://</a:t>
            </a:r>
            <a:r>
              <a:rPr lang="en-US" sz="1000" dirty="0" smtClean="0">
                <a:hlinkClick r:id="rId3"/>
              </a:rPr>
              <a:t>www.xfront.com/REST.html</a:t>
            </a:r>
            <a:endParaRPr lang="en-US" sz="1000" dirty="0" smtClean="0"/>
          </a:p>
          <a:p>
            <a:r>
              <a:rPr lang="en-US" sz="1000" dirty="0">
                <a:hlinkClick r:id="rId4"/>
              </a:rPr>
              <a:t>http://martinfowler.com/articles/richardsonMaturityModel.html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93320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Style Definition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31668B"/>
                </a:solidFill>
                <a:latin typeface="Calibri" panose="020F0502020204030204" pitchFamily="34" charset="0"/>
              </a:rPr>
              <a:t>Uniform Interface - Central feature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31668B"/>
                </a:solidFill>
                <a:latin typeface="Calibri" panose="020F0502020204030204" pitchFamily="34" charset="0"/>
              </a:rPr>
              <a:t>Client-Server - Separation of Concerns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31668B"/>
                </a:solidFill>
                <a:latin typeface="Calibri" panose="020F0502020204030204" pitchFamily="34" charset="0"/>
              </a:rPr>
              <a:t>Stateless - request from client to server must contain all of the information necessary to understand the request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31668B"/>
                </a:solidFill>
                <a:latin typeface="Calibri" panose="020F0502020204030204" pitchFamily="34" charset="0"/>
              </a:rPr>
              <a:t>Cache – data in response should be marked cacheable or non-cacheable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31668B"/>
                </a:solidFill>
                <a:latin typeface="Calibri" panose="020F0502020204030204" pitchFamily="34" charset="0"/>
              </a:rPr>
              <a:t>Layered System - Composed of hierarchical layers. knowledge of the system restricted to a single layer</a:t>
            </a:r>
          </a:p>
          <a:p>
            <a:endParaRPr lang="en-US" dirty="0">
              <a:solidFill>
                <a:srgbClr val="3166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35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Default Design">
  <a:themeElements>
    <a:clrScheme name="AIS Accent Color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B791F"/>
      </a:accent1>
      <a:accent2>
        <a:srgbClr val="5F5F5F"/>
      </a:accent2>
      <a:accent3>
        <a:srgbClr val="31668B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800" b="0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800" b="0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AIS Accent Color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B791F"/>
      </a:accent1>
      <a:accent2>
        <a:srgbClr val="5F5F5F"/>
      </a:accent2>
      <a:accent3>
        <a:srgbClr val="31668B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800" b="0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800" b="0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2009-08-10T17:30:25Z</outs:dateTime>
      <outs:isPinned>true</outs:isPinned>
    </outs:relatedDate>
    <outs:relatedDate>
      <outs:type>2</outs:type>
      <outs:displayName>Created</outs:displayName>
      <outs:dateTime>2006-08-08T23:32:16Z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Russell Stalters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Kevin Griffie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IS Document" ma:contentTypeID="0x0101001EBD087C3133424A899E6470271AA16E00C2DA9E2EB613A244A92C4F77C701C9E5" ma:contentTypeVersion="6" ma:contentTypeDescription="" ma:contentTypeScope="" ma:versionID="804310a050016566f937941959fe768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haredContentType xmlns="Microsoft.SharePoint.Taxonomy.ContentTypeSync" SourceId="e2c0cd2f-cd40-4e12-9eaa-d9296f5dc463" ContentTypeId="0x0101001EBD087C3133424A899E6470271AA16E" PreviousValue="false"/>
</file>

<file path=customXml/item4.xml><?xml version="1.0" encoding="utf-8"?>
<p:properties xmlns:p="http://schemas.microsoft.com/office/2006/metadata/properties" xmlns:xsi="http://www.w3.org/2001/XMLSchema-instance">
  <documentManagement/>
</p:properties>
</file>

<file path=customXml/item5.xml><?xml version="1.0" encoding="utf-8"?>
<LongProperties xmlns="http://schemas.microsoft.com/office/2006/metadata/longProperties"/>
</file>

<file path=customXml/item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C09C79-9A9B-40AC-9AB0-18C21E8226AA}">
  <ds:schemaRefs>
    <ds:schemaRef ds:uri="http://schemas.microsoft.com/office/2009/outspace/metadata"/>
  </ds:schemaRefs>
</ds:datastoreItem>
</file>

<file path=customXml/itemProps2.xml><?xml version="1.0" encoding="utf-8"?>
<ds:datastoreItem xmlns:ds="http://schemas.openxmlformats.org/officeDocument/2006/customXml" ds:itemID="{21AEF679-FE9B-4CC0-9FCD-BD94F685D5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75C1D2D-50BE-4C14-B757-C76BB3744327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CEBA407E-4187-44B1-AB57-A840954D6C8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871AB8BD-C7C9-4452-B56A-7192DB02EACB}">
  <ds:schemaRefs>
    <ds:schemaRef ds:uri="http://schemas.microsoft.com/office/2006/metadata/longProperties"/>
  </ds:schemaRefs>
</ds:datastoreItem>
</file>

<file path=customXml/itemProps6.xml><?xml version="1.0" encoding="utf-8"?>
<ds:datastoreItem xmlns:ds="http://schemas.openxmlformats.org/officeDocument/2006/customXml" ds:itemID="{36870CEA-11A3-4BD2-B1BD-102254715B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14039</TotalTime>
  <Words>369</Words>
  <Application>Microsoft Office PowerPoint</Application>
  <PresentationFormat>On-screen Show (4:3)</PresentationFormat>
  <Paragraphs>83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Century Gothic</vt:lpstr>
      <vt:lpstr>1_Default Design</vt:lpstr>
      <vt:lpstr>2_Default Design</vt:lpstr>
      <vt:lpstr>PowerPoint Presentation</vt:lpstr>
      <vt:lpstr>Agenda</vt:lpstr>
      <vt:lpstr>About Me</vt:lpstr>
      <vt:lpstr>PowerPoint Presentation</vt:lpstr>
      <vt:lpstr>What is REST</vt:lpstr>
      <vt:lpstr>What is a software architecture style?</vt:lpstr>
      <vt:lpstr>Architectural Style</vt:lpstr>
      <vt:lpstr>Distributed System Architectural Style</vt:lpstr>
      <vt:lpstr>REST Style Definition</vt:lpstr>
      <vt:lpstr>Richardson Maturity Model</vt:lpstr>
      <vt:lpstr>HATEOAS</vt:lpstr>
      <vt:lpstr>REST and Hypermedia Example</vt:lpstr>
      <vt:lpstr>!REST</vt:lpstr>
      <vt:lpstr>Hypermedia Demo 2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</dc:title>
  <dc:creator>Russell Stalters</dc:creator>
  <cp:lastModifiedBy>Steven Suing</cp:lastModifiedBy>
  <cp:revision>442</cp:revision>
  <cp:lastPrinted>2012-08-23T12:03:39Z</cp:lastPrinted>
  <dcterms:created xsi:type="dcterms:W3CDTF">2006-08-08T23:32:16Z</dcterms:created>
  <dcterms:modified xsi:type="dcterms:W3CDTF">2013-08-26T22:40:35Z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Subject">
    <vt:lpwstr/>
  </property>
  <property fmtid="{D5CDD505-2E9C-101B-9397-08002B2CF9AE}" pid="4" name="Keywords">
    <vt:lpwstr/>
  </property>
  <property fmtid="{D5CDD505-2E9C-101B-9397-08002B2CF9AE}" pid="5" name="_Author">
    <vt:lpwstr>Russell Stalters</vt:lpwstr>
  </property>
  <property fmtid="{D5CDD505-2E9C-101B-9397-08002B2CF9AE}" pid="6" name="_Category">
    <vt:lpwstr/>
  </property>
  <property fmtid="{D5CDD505-2E9C-101B-9397-08002B2CF9AE}" pid="7" name="Slides">
    <vt:lpwstr>15</vt:lpwstr>
  </property>
  <property fmtid="{D5CDD505-2E9C-101B-9397-08002B2CF9AE}" pid="8" name="Categories">
    <vt:lpwstr/>
  </property>
  <property fmtid="{D5CDD505-2E9C-101B-9397-08002B2CF9AE}" pid="9" name="Approval Level">
    <vt:lpwstr/>
  </property>
  <property fmtid="{D5CDD505-2E9C-101B-9397-08002B2CF9AE}" pid="10" name="_Comments">
    <vt:lpwstr/>
  </property>
  <property fmtid="{D5CDD505-2E9C-101B-9397-08002B2CF9AE}" pid="11" name="Assigned To">
    <vt:lpwstr/>
  </property>
  <property fmtid="{D5CDD505-2E9C-101B-9397-08002B2CF9AE}" pid="12" name="ContentTypeId">
    <vt:lpwstr>0x0101001EBD087C3133424A899E6470271AA16E00C2DA9E2EB613A244A92C4F77C701C9E5</vt:lpwstr>
  </property>
</Properties>
</file>