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1" r:id="rId3"/>
    <p:sldId id="257" r:id="rId4"/>
    <p:sldId id="258" r:id="rId5"/>
    <p:sldId id="259" r:id="rId6"/>
    <p:sldId id="260" r:id="rId7"/>
    <p:sldId id="264" r:id="rId8"/>
    <p:sldId id="263" r:id="rId9"/>
    <p:sldId id="262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643A1E0-AFC4-4BBC-A328-C6E6B3B90C2C}">
          <p14:sldIdLst>
            <p14:sldId id="256"/>
            <p14:sldId id="261"/>
          </p14:sldIdLst>
        </p14:section>
        <p14:section name="REST Introduction" id="{9D2E830D-6ABA-4D93-AFB6-0FAC4CDAB73B}">
          <p14:sldIdLst>
            <p14:sldId id="257"/>
            <p14:sldId id="258"/>
            <p14:sldId id="259"/>
            <p14:sldId id="260"/>
            <p14:sldId id="264"/>
          </p14:sldIdLst>
        </p14:section>
        <p14:section name="WCF Web API" id="{C2DF4875-E594-4CE9-93F4-55901FA78B9F}">
          <p14:sldIdLst>
            <p14:sldId id="263"/>
            <p14:sldId id="262"/>
            <p14:sldId id="265"/>
            <p14:sldId id="26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09" autoAdjust="0"/>
    <p:restoredTop sz="87946" autoAdjust="0"/>
  </p:normalViewPr>
  <p:slideViewPr>
    <p:cSldViewPr>
      <p:cViewPr varScale="1">
        <p:scale>
          <a:sx n="104" d="100"/>
          <a:sy n="104" d="100"/>
        </p:scale>
        <p:origin x="-141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3B6D8F-8184-4451-B4BF-97D2513A0AAB}" type="datetimeFigureOut">
              <a:rPr lang="en-US" smtClean="0"/>
              <a:t>11/2/2011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BDFC29-B5F4-4B51-9F39-D8E5D2DA6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794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URI is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central feature,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DFC29-B5F4-4B51-9F39-D8E5D2DA6C9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137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A199B-DA02-48C1-A96B-C8624294E0D4}" type="datetimeFigureOut">
              <a:rPr lang="en-US" smtClean="0"/>
              <a:t>11/2/2011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23AF8-6798-4B3D-884B-5F5F62466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558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A199B-DA02-48C1-A96B-C8624294E0D4}" type="datetimeFigureOut">
              <a:rPr lang="en-US" smtClean="0"/>
              <a:t>11/2/2011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23AF8-6798-4B3D-884B-5F5F62466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113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A199B-DA02-48C1-A96B-C8624294E0D4}" type="datetimeFigureOut">
              <a:rPr lang="en-US" smtClean="0"/>
              <a:t>11/2/2011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23AF8-6798-4B3D-884B-5F5F62466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595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A199B-DA02-48C1-A96B-C8624294E0D4}" type="datetimeFigureOut">
              <a:rPr lang="en-US" smtClean="0"/>
              <a:t>11/2/2011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23AF8-6798-4B3D-884B-5F5F62466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999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A199B-DA02-48C1-A96B-C8624294E0D4}" type="datetimeFigureOut">
              <a:rPr lang="en-US" smtClean="0"/>
              <a:t>11/2/2011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23AF8-6798-4B3D-884B-5F5F62466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17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A199B-DA02-48C1-A96B-C8624294E0D4}" type="datetimeFigureOut">
              <a:rPr lang="en-US" smtClean="0"/>
              <a:t>11/2/2011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23AF8-6798-4B3D-884B-5F5F62466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209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A199B-DA02-48C1-A96B-C8624294E0D4}" type="datetimeFigureOut">
              <a:rPr lang="en-US" smtClean="0"/>
              <a:t>11/2/2011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23AF8-6798-4B3D-884B-5F5F62466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865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A199B-DA02-48C1-A96B-C8624294E0D4}" type="datetimeFigureOut">
              <a:rPr lang="en-US" smtClean="0"/>
              <a:t>11/2/2011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23AF8-6798-4B3D-884B-5F5F62466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183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A199B-DA02-48C1-A96B-C8624294E0D4}" type="datetimeFigureOut">
              <a:rPr lang="en-US" smtClean="0"/>
              <a:t>11/2/2011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23AF8-6798-4B3D-884B-5F5F62466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609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A199B-DA02-48C1-A96B-C8624294E0D4}" type="datetimeFigureOut">
              <a:rPr lang="en-US" smtClean="0"/>
              <a:t>11/2/2011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23AF8-6798-4B3D-884B-5F5F62466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445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A199B-DA02-48C1-A96B-C8624294E0D4}" type="datetimeFigureOut">
              <a:rPr lang="en-US" smtClean="0"/>
              <a:t>11/2/2011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23AF8-6798-4B3D-884B-5F5F62466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822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A199B-DA02-48C1-A96B-C8624294E0D4}" type="datetimeFigureOut">
              <a:rPr lang="en-US" smtClean="0"/>
              <a:t>11/2/2011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23AF8-6798-4B3D-884B-5F5F62466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735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cs.uci.edu/~fielding/pubs/dissertation/top.htm" TargetMode="External"/><Relationship Id="rId2" Type="http://schemas.openxmlformats.org/officeDocument/2006/relationships/hyperlink" Target="http://wcf.codeplex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REST and the </a:t>
            </a:r>
            <a:r>
              <a:rPr lang="en-US" dirty="0" err="1" smtClean="0"/>
              <a:t>Wcf</a:t>
            </a:r>
            <a:r>
              <a:rPr lang="en-US" dirty="0" smtClean="0"/>
              <a:t> Web API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tx1"/>
                </a:solidFill>
              </a:rPr>
              <a:t>Steven Suing</a:t>
            </a:r>
          </a:p>
          <a:p>
            <a:pPr algn="r"/>
            <a:r>
              <a:rPr lang="en-US" dirty="0" smtClean="0">
                <a:solidFill>
                  <a:schemeClr val="tx1"/>
                </a:solidFill>
              </a:rPr>
              <a:t>Applied Information Sciences </a:t>
            </a:r>
          </a:p>
          <a:p>
            <a:pPr algn="r"/>
            <a:r>
              <a:rPr lang="en-US" dirty="0" smtClean="0">
                <a:solidFill>
                  <a:schemeClr val="tx1"/>
                </a:solidFill>
              </a:rPr>
              <a:t>@</a:t>
            </a:r>
            <a:r>
              <a:rPr lang="en-US" dirty="0" err="1" smtClean="0">
                <a:solidFill>
                  <a:schemeClr val="tx1"/>
                </a:solidFill>
              </a:rPr>
              <a:t>stsuing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11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JSONP support</a:t>
            </a:r>
          </a:p>
          <a:p>
            <a:r>
              <a:rPr lang="en-US" dirty="0" err="1" smtClean="0"/>
              <a:t>OData</a:t>
            </a:r>
            <a:endParaRPr lang="en-US" dirty="0" smtClean="0"/>
          </a:p>
          <a:p>
            <a:r>
              <a:rPr lang="en-US" dirty="0" smtClean="0"/>
              <a:t>Custom </a:t>
            </a:r>
            <a:r>
              <a:rPr lang="en-US" dirty="0" err="1" smtClean="0"/>
              <a:t>Mediatype</a:t>
            </a:r>
            <a:r>
              <a:rPr lang="en-US" dirty="0" smtClean="0"/>
              <a:t> formatters</a:t>
            </a:r>
          </a:p>
          <a:p>
            <a:r>
              <a:rPr lang="en-US" dirty="0" smtClean="0"/>
              <a:t>Very Testable</a:t>
            </a:r>
          </a:p>
          <a:p>
            <a:r>
              <a:rPr lang="en-US" dirty="0" smtClean="0"/>
              <a:t>Not limited to JSON, XML and forms </a:t>
            </a:r>
            <a:r>
              <a:rPr lang="en-US" dirty="0" err="1" smtClean="0"/>
              <a:t>url</a:t>
            </a:r>
            <a:r>
              <a:rPr lang="en-US" dirty="0" smtClean="0"/>
              <a:t> encoding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620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hlinkClick r:id="rId2"/>
              </a:rPr>
              <a:t>http://wcf.codeplex.com</a:t>
            </a:r>
            <a:r>
              <a:rPr lang="en-US" sz="2000" dirty="0" smtClean="0">
                <a:hlinkClick r:id="rId2"/>
              </a:rPr>
              <a:t>/</a:t>
            </a:r>
            <a:endParaRPr lang="en-US" sz="2000" dirty="0" smtClean="0"/>
          </a:p>
          <a:p>
            <a:r>
              <a:rPr lang="en-US" sz="2000" dirty="0"/>
              <a:t>Roy Fielding Dissertation - </a:t>
            </a:r>
            <a:r>
              <a:rPr lang="en-US" sz="2000" dirty="0" smtClean="0">
                <a:hlinkClick r:id="rId3"/>
              </a:rPr>
              <a:t>http</a:t>
            </a:r>
            <a:r>
              <a:rPr lang="en-US" sz="2000" dirty="0">
                <a:hlinkClick r:id="rId3"/>
              </a:rPr>
              <a:t>://www.ics.uci.edu/~</a:t>
            </a:r>
            <a:r>
              <a:rPr lang="en-US" sz="2000" dirty="0" smtClean="0">
                <a:hlinkClick r:id="rId3"/>
              </a:rPr>
              <a:t>fielding/pubs/dissertation/top.htm</a:t>
            </a:r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@</a:t>
            </a:r>
            <a:r>
              <a:rPr lang="en-US" sz="2000" dirty="0" err="1" smtClean="0"/>
              <a:t>stsuing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42545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Describe REST</a:t>
            </a:r>
          </a:p>
          <a:p>
            <a:r>
              <a:rPr lang="en-US" dirty="0" smtClean="0"/>
              <a:t>How </a:t>
            </a:r>
            <a:r>
              <a:rPr lang="en-US" dirty="0" err="1" smtClean="0"/>
              <a:t>Wcf</a:t>
            </a:r>
            <a:r>
              <a:rPr lang="en-US" dirty="0" smtClean="0"/>
              <a:t> Web API helps implement REST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50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u="sng" dirty="0" smtClean="0"/>
              <a:t>Re</a:t>
            </a:r>
            <a:r>
              <a:rPr lang="en-US" dirty="0" smtClean="0"/>
              <a:t>presentational </a:t>
            </a:r>
            <a:r>
              <a:rPr lang="en-US" u="sng" dirty="0" smtClean="0"/>
              <a:t>S</a:t>
            </a:r>
            <a:r>
              <a:rPr lang="en-US" dirty="0" smtClean="0"/>
              <a:t>tate </a:t>
            </a:r>
            <a:r>
              <a:rPr lang="en-US" u="sng" dirty="0" smtClean="0"/>
              <a:t>T</a:t>
            </a:r>
            <a:r>
              <a:rPr lang="en-US" dirty="0" smtClean="0"/>
              <a:t>ransfer</a:t>
            </a:r>
          </a:p>
          <a:p>
            <a:r>
              <a:rPr lang="en-US" dirty="0" smtClean="0"/>
              <a:t>A </a:t>
            </a:r>
            <a:r>
              <a:rPr lang="en-US" dirty="0" smtClean="0"/>
              <a:t>broadly accepted </a:t>
            </a:r>
            <a:r>
              <a:rPr lang="en-US" b="1" dirty="0" smtClean="0"/>
              <a:t>style</a:t>
            </a:r>
            <a:r>
              <a:rPr lang="en-US" dirty="0" smtClean="0"/>
              <a:t> </a:t>
            </a:r>
            <a:r>
              <a:rPr lang="en-US" dirty="0" smtClean="0"/>
              <a:t>of software architecture for distributed hypermedia systems</a:t>
            </a:r>
          </a:p>
          <a:p>
            <a:r>
              <a:rPr lang="en-US" dirty="0" smtClean="0"/>
              <a:t>Web is based on this</a:t>
            </a:r>
            <a:r>
              <a:rPr lang="en-US" dirty="0" smtClean="0"/>
              <a:t>.</a:t>
            </a:r>
          </a:p>
          <a:p>
            <a:r>
              <a:rPr lang="en-US" dirty="0" smtClean="0"/>
              <a:t>Why do we care about REST?</a:t>
            </a:r>
          </a:p>
          <a:p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73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Architectural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Tudor Style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286000"/>
            <a:ext cx="3600450" cy="2305050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/>
          <a:lstStyle/>
          <a:p>
            <a:r>
              <a:rPr lang="en-US" dirty="0" smtClean="0"/>
              <a:t>Victorian Style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5800" y="4740965"/>
            <a:ext cx="3657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Overlapping </a:t>
            </a:r>
            <a:r>
              <a:rPr lang="en-US" dirty="0"/>
              <a:t>gables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Roofs </a:t>
            </a:r>
            <a:r>
              <a:rPr lang="en-US" dirty="0"/>
              <a:t>are steeply pitched with front facing </a:t>
            </a:r>
            <a:r>
              <a:rPr lang="en-US" dirty="0" smtClean="0"/>
              <a:t>gables,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decorative </a:t>
            </a:r>
            <a:r>
              <a:rPr lang="en-US" dirty="0" smtClean="0"/>
              <a:t>timbers patterns in stucco </a:t>
            </a:r>
            <a:r>
              <a:rPr lang="en-US" dirty="0"/>
              <a:t>or brick-veneered walls. </a:t>
            </a:r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2286000"/>
            <a:ext cx="2428875" cy="2286000"/>
          </a:xfrm>
        </p:spPr>
      </p:pic>
      <p:sp>
        <p:nvSpPr>
          <p:cNvPr id="14" name="TextBox 13"/>
          <p:cNvSpPr txBox="1"/>
          <p:nvPr/>
        </p:nvSpPr>
        <p:spPr>
          <a:xfrm>
            <a:off x="5029200" y="4740965"/>
            <a:ext cx="365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Bewildering excess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Textured </a:t>
            </a:r>
            <a:r>
              <a:rPr lang="en-US" dirty="0"/>
              <a:t>surfaces on </a:t>
            </a:r>
            <a:r>
              <a:rPr lang="en-US" dirty="0" smtClean="0"/>
              <a:t>buildings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Rainbow </a:t>
            </a:r>
            <a:r>
              <a:rPr lang="en-US" dirty="0"/>
              <a:t>of colors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4648200" y="1600200"/>
            <a:ext cx="0" cy="46180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6590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Style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8348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Uniform Interface - Central </a:t>
            </a:r>
            <a:r>
              <a:rPr lang="en-US" dirty="0"/>
              <a:t>feature</a:t>
            </a:r>
            <a:endParaRPr lang="en-US" dirty="0" smtClean="0"/>
          </a:p>
          <a:p>
            <a:r>
              <a:rPr lang="en-US" dirty="0" smtClean="0"/>
              <a:t>Client-Server - Separation of Concerns</a:t>
            </a:r>
          </a:p>
          <a:p>
            <a:r>
              <a:rPr lang="en-US" dirty="0" smtClean="0"/>
              <a:t>Stateless - request from client to server must contain all of the information necessary to understand the request</a:t>
            </a:r>
          </a:p>
          <a:p>
            <a:r>
              <a:rPr lang="en-US" dirty="0" smtClean="0"/>
              <a:t>Cache – data in response should be marked cacheable or non-cacheable</a:t>
            </a:r>
          </a:p>
          <a:p>
            <a:r>
              <a:rPr lang="en-US" dirty="0" smtClean="0"/>
              <a:t>Layered System - Composed </a:t>
            </a:r>
            <a:r>
              <a:rPr lang="en-US" dirty="0"/>
              <a:t>of hierarchical </a:t>
            </a:r>
            <a:r>
              <a:rPr lang="en-US" dirty="0" smtClean="0"/>
              <a:t>layers. </a:t>
            </a:r>
            <a:r>
              <a:rPr lang="en-US" dirty="0"/>
              <a:t>knowledge of the </a:t>
            </a:r>
            <a:r>
              <a:rPr lang="en-US" dirty="0" smtClean="0"/>
              <a:t>system restricted </a:t>
            </a:r>
            <a:r>
              <a:rPr lang="en-US" dirty="0"/>
              <a:t>to a single layer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523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HATEOAS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H</a:t>
            </a:r>
            <a:r>
              <a:rPr lang="en-US" dirty="0" smtClean="0"/>
              <a:t>ypermedia </a:t>
            </a:r>
            <a:r>
              <a:rPr lang="en-US" u="sng" dirty="0"/>
              <a:t>a</a:t>
            </a:r>
            <a:r>
              <a:rPr lang="en-US" dirty="0"/>
              <a:t>s </a:t>
            </a:r>
            <a:r>
              <a:rPr lang="en-US" u="sng" dirty="0"/>
              <a:t>t</a:t>
            </a:r>
            <a:r>
              <a:rPr lang="en-US" dirty="0"/>
              <a:t>he </a:t>
            </a:r>
            <a:r>
              <a:rPr lang="en-US" u="sng" dirty="0"/>
              <a:t>E</a:t>
            </a:r>
            <a:r>
              <a:rPr lang="en-US" dirty="0"/>
              <a:t>ngine </a:t>
            </a:r>
            <a:r>
              <a:rPr lang="en-US" u="sng" dirty="0"/>
              <a:t>o</a:t>
            </a:r>
            <a:r>
              <a:rPr lang="en-US" dirty="0"/>
              <a:t>f </a:t>
            </a:r>
            <a:r>
              <a:rPr lang="en-US" u="sng" dirty="0"/>
              <a:t>A</a:t>
            </a:r>
            <a:r>
              <a:rPr lang="en-US" dirty="0"/>
              <a:t>pplication </a:t>
            </a:r>
            <a:r>
              <a:rPr lang="en-US" u="sng" dirty="0" smtClean="0"/>
              <a:t>S</a:t>
            </a:r>
            <a:r>
              <a:rPr lang="en-US" dirty="0" smtClean="0"/>
              <a:t>tate</a:t>
            </a:r>
          </a:p>
          <a:p>
            <a:r>
              <a:rPr lang="en-US" dirty="0"/>
              <a:t>C</a:t>
            </a:r>
            <a:r>
              <a:rPr lang="en-US" dirty="0" smtClean="0"/>
              <a:t>onstraint </a:t>
            </a:r>
            <a:r>
              <a:rPr lang="en-US" dirty="0"/>
              <a:t>of the REST application </a:t>
            </a:r>
            <a:r>
              <a:rPr lang="en-US" dirty="0" smtClean="0"/>
              <a:t>architecture</a:t>
            </a:r>
          </a:p>
          <a:p>
            <a:r>
              <a:rPr lang="en-US" dirty="0" smtClean="0"/>
              <a:t>Client </a:t>
            </a:r>
            <a:r>
              <a:rPr lang="en-US" dirty="0"/>
              <a:t>interacts with a network application entirely through hypermedia provided dynamically by application servers</a:t>
            </a:r>
          </a:p>
        </p:txBody>
      </p:sp>
    </p:spTree>
    <p:extLst>
      <p:ext uri="{BB962C8B-B14F-4D97-AF65-F5344CB8AC3E}">
        <p14:creationId xmlns:p14="http://schemas.microsoft.com/office/powerpoint/2010/main" val="405741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!REST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Pretty URI’s</a:t>
            </a:r>
          </a:p>
          <a:p>
            <a:r>
              <a:rPr lang="en-US" dirty="0" smtClean="0"/>
              <a:t>Transactions</a:t>
            </a:r>
          </a:p>
          <a:p>
            <a:r>
              <a:rPr lang="en-US" dirty="0" smtClean="0"/>
              <a:t>Http Protocol</a:t>
            </a:r>
          </a:p>
          <a:p>
            <a:r>
              <a:rPr lang="en-US" dirty="0" smtClean="0"/>
              <a:t>Simply mapping CRUD to Http Verbs.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218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</a:t>
            </a:r>
            <a:r>
              <a:rPr lang="en-US" dirty="0" err="1" smtClean="0"/>
              <a:t>Wcf</a:t>
            </a:r>
            <a:r>
              <a:rPr lang="en-US" dirty="0" smtClean="0"/>
              <a:t> Web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 err="1" smtClean="0"/>
              <a:t>.net</a:t>
            </a:r>
            <a:r>
              <a:rPr lang="en-US" dirty="0" smtClean="0"/>
              <a:t> framework targeting the HTTP protocol to enable REST style architecture</a:t>
            </a:r>
          </a:p>
          <a:p>
            <a:r>
              <a:rPr lang="en-US" dirty="0" smtClean="0"/>
              <a:t>Enable access to HTTP elements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3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CRUD app using GET, PUT, POST and DELETE.</a:t>
            </a:r>
          </a:p>
          <a:p>
            <a:r>
              <a:rPr lang="en-US" dirty="0" smtClean="0"/>
              <a:t>Dependency Injection</a:t>
            </a:r>
            <a:endParaRPr lang="en-US" dirty="0"/>
          </a:p>
          <a:p>
            <a:r>
              <a:rPr lang="en-US" dirty="0" smtClean="0"/>
              <a:t>Content Negotiation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08248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2090</TotalTime>
  <Words>273</Words>
  <Application>Microsoft Office PowerPoint</Application>
  <PresentationFormat>On-screen Show (4:3)</PresentationFormat>
  <Paragraphs>58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REST and the Wcf Web API</vt:lpstr>
      <vt:lpstr>Agenda</vt:lpstr>
      <vt:lpstr>What is REST</vt:lpstr>
      <vt:lpstr>Architectural Style</vt:lpstr>
      <vt:lpstr>REST Style definition</vt:lpstr>
      <vt:lpstr>HATEOAS</vt:lpstr>
      <vt:lpstr>!REST</vt:lpstr>
      <vt:lpstr>What is the Wcf Web API</vt:lpstr>
      <vt:lpstr>Demo</vt:lpstr>
      <vt:lpstr>Other features</vt:lpstr>
      <vt:lpstr>Resources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 and the Wcf Web API</dc:title>
  <dc:creator>steven.suing</dc:creator>
  <cp:lastModifiedBy>steven.suing</cp:lastModifiedBy>
  <cp:revision>16</cp:revision>
  <dcterms:created xsi:type="dcterms:W3CDTF">2011-10-14T09:15:16Z</dcterms:created>
  <dcterms:modified xsi:type="dcterms:W3CDTF">2011-11-03T17:21:10Z</dcterms:modified>
</cp:coreProperties>
</file>