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83" r:id="rId7"/>
    <p:sldId id="258" r:id="rId8"/>
    <p:sldId id="259" r:id="rId9"/>
    <p:sldId id="288" r:id="rId10"/>
    <p:sldId id="284" r:id="rId11"/>
    <p:sldId id="286" r:id="rId12"/>
    <p:sldId id="289" r:id="rId13"/>
    <p:sldId id="287" r:id="rId14"/>
    <p:sldId id="282" r:id="rId15"/>
    <p:sldId id="28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2C3"/>
    <a:srgbClr val="31668B"/>
    <a:srgbClr val="D8771F"/>
    <a:srgbClr val="5F5F5F"/>
    <a:srgbClr val="E6ECFE"/>
    <a:srgbClr val="0D79C3"/>
    <a:srgbClr val="A1B9FD"/>
    <a:srgbClr val="EA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0" autoAdjust="0"/>
    <p:restoredTop sz="96104" autoAdjust="0"/>
  </p:normalViewPr>
  <p:slideViewPr>
    <p:cSldViewPr>
      <p:cViewPr>
        <p:scale>
          <a:sx n="115" d="100"/>
          <a:sy n="115" d="100"/>
        </p:scale>
        <p:origin x="-90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3A15A6E-6864-474D-8702-FDDD599CDC44}" type="datetimeFigureOut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7172" name="Rectangl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37877A-5599-4D19-8BEC-A1B5B8114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0" descr="title-image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54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1025"/>
          <p:cNvSpPr>
            <a:spLocks noGrp="1" noChangeArrowheads="1"/>
          </p:cNvSpPr>
          <p:nvPr>
            <p:ph type="ctrTitle"/>
          </p:nvPr>
        </p:nvSpPr>
        <p:spPr>
          <a:xfrm>
            <a:off x="3048000" y="4724400"/>
            <a:ext cx="5105400" cy="1066800"/>
          </a:xfrm>
          <a:noFill/>
          <a:ln>
            <a:headEnd/>
            <a:tailEnd/>
          </a:ln>
        </p:spPr>
        <p:txBody>
          <a:bodyPr anchor="t"/>
          <a:lstStyle>
            <a:lvl1pPr>
              <a:defRPr sz="3200" smtClean="0">
                <a:solidFill>
                  <a:srgbClr val="D8771F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5943600"/>
            <a:ext cx="5181600" cy="762000"/>
          </a:xfrm>
        </p:spPr>
        <p:txBody>
          <a:bodyPr/>
          <a:lstStyle>
            <a:lvl1pPr marL="0" indent="0">
              <a:defRPr sz="1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9" descr="AIS-logo_RGB7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5724525"/>
            <a:ext cx="2057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52" r:id="rId3"/>
    <p:sldLayoutId id="2147483651" r:id="rId4"/>
    <p:sldLayoutId id="2147483650" r:id="rId5"/>
  </p:sldLayoutIdLst>
  <p:transition/>
  <p:timing>
    <p:tnLst>
      <p:par>
        <p:cTn id="1" dur="indefinite" restart="never" nodeType="tmRoot"/>
      </p:par>
    </p:tnLst>
  </p:timing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400">
          <a:solidFill>
            <a:srgbClr val="5F5F5F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code.google.com/" TargetMode="External"/><Relationship Id="rId3" Type="http://schemas.openxmlformats.org/officeDocument/2006/relationships/hyperlink" Target="http://www.twilio.com/docs/index" TargetMode="External"/><Relationship Id="rId7" Type="http://schemas.openxmlformats.org/officeDocument/2006/relationships/hyperlink" Target="http://www.census.gov/developers/" TargetMode="External"/><Relationship Id="rId2" Type="http://schemas.openxmlformats.org/officeDocument/2006/relationships/hyperlink" Target="http://www.programmableweb.com/api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etup.com/meetup_api/docs/2/categories/" TargetMode="External"/><Relationship Id="rId5" Type="http://schemas.openxmlformats.org/officeDocument/2006/relationships/hyperlink" Target="http://www.omdbapi.com/" TargetMode="External"/><Relationship Id="rId10" Type="http://schemas.openxmlformats.org/officeDocument/2006/relationships/hyperlink" Target="http://developer.rottentomatoes.com/docs" TargetMode="External"/><Relationship Id="rId4" Type="http://schemas.openxmlformats.org/officeDocument/2006/relationships/hyperlink" Target="http://developer.netflix.com/" TargetMode="External"/><Relationship Id="rId9" Type="http://schemas.openxmlformats.org/officeDocument/2006/relationships/hyperlink" Target="http://api.stackoverflow.com/1.0/usa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api.rottentomatoes.com/api/public/v1.0.json?apikey=%5byour_api_key%5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Documenting Web API’s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638800"/>
            <a:ext cx="5181600" cy="106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Steven Suing, MCSD</a:t>
            </a:r>
            <a:r>
              <a:rPr lang="en-US" dirty="0"/>
              <a:t> </a:t>
            </a:r>
            <a:r>
              <a:rPr lang="en-US" dirty="0" smtClean="0"/>
              <a:t>– Practice Manager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stsuing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www.stevensuing.com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good web API.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/>
              <a:t>Catalog of all service calls</a:t>
            </a:r>
          </a:p>
          <a:p>
            <a:r>
              <a:rPr lang="en-US" sz="1200" dirty="0" smtClean="0"/>
              <a:t>For each service Call</a:t>
            </a:r>
          </a:p>
          <a:p>
            <a:pPr lvl="1"/>
            <a:r>
              <a:rPr lang="en-US" sz="1200" dirty="0" smtClean="0"/>
              <a:t>Supported Media Types</a:t>
            </a:r>
          </a:p>
          <a:p>
            <a:pPr lvl="1"/>
            <a:r>
              <a:rPr lang="en-US" sz="1200" dirty="0" smtClean="0"/>
              <a:t>Example Request and Response in each Media type</a:t>
            </a:r>
          </a:p>
          <a:p>
            <a:pPr lvl="1"/>
            <a:r>
              <a:rPr lang="en-US" sz="1200" dirty="0" smtClean="0"/>
              <a:t>Business meaning for each service</a:t>
            </a:r>
          </a:p>
          <a:p>
            <a:pPr lvl="1"/>
            <a:r>
              <a:rPr lang="en-US" sz="1200" dirty="0" smtClean="0"/>
              <a:t>Error codes and Meaning</a:t>
            </a:r>
          </a:p>
          <a:p>
            <a:pPr lvl="1"/>
            <a:r>
              <a:rPr lang="en-US" sz="1200" dirty="0" smtClean="0"/>
              <a:t>Any possible State Transitions</a:t>
            </a:r>
          </a:p>
          <a:p>
            <a:pPr lvl="1"/>
            <a:r>
              <a:rPr lang="en-US" sz="1200" dirty="0" smtClean="0"/>
              <a:t>Meta Data used to create Proxy - ??What </a:t>
            </a:r>
            <a:r>
              <a:rPr lang="en-US" sz="1200" smtClean="0"/>
              <a:t>does that Mean??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47976" y="1263134"/>
            <a:ext cx="362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– the details of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582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Variance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hlinkClick r:id="rId2"/>
              </a:rPr>
              <a:t>http://www.programmableweb.com/apilist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http://www.twilio.com/docs/index</a:t>
            </a:r>
            <a:endParaRPr lang="en-US" sz="2000" dirty="0"/>
          </a:p>
          <a:p>
            <a:r>
              <a:rPr lang="en-US" sz="2000" dirty="0" smtClean="0"/>
              <a:t>Netflix - </a:t>
            </a:r>
            <a:r>
              <a:rPr lang="en-US" sz="2000" dirty="0">
                <a:hlinkClick r:id="rId4"/>
              </a:rPr>
              <a:t>http://developer.netflix.com/</a:t>
            </a:r>
            <a:endParaRPr lang="en-US" sz="2000" dirty="0"/>
          </a:p>
          <a:p>
            <a:r>
              <a:rPr lang="en-US" sz="2000" dirty="0"/>
              <a:t>IMDB - </a:t>
            </a:r>
            <a:r>
              <a:rPr lang="en-US" sz="2000" dirty="0">
                <a:hlinkClick r:id="rId5"/>
              </a:rPr>
              <a:t>http://www.omdbapi.com/</a:t>
            </a:r>
            <a:endParaRPr lang="en-US" sz="2000" dirty="0"/>
          </a:p>
          <a:p>
            <a:r>
              <a:rPr lang="en-US" sz="2000" dirty="0" err="1"/>
              <a:t>Meetup</a:t>
            </a:r>
            <a:r>
              <a:rPr lang="en-US" sz="2000" dirty="0"/>
              <a:t> - </a:t>
            </a:r>
            <a:r>
              <a:rPr lang="en-US" sz="2000" dirty="0">
                <a:hlinkClick r:id="rId6"/>
              </a:rPr>
              <a:t>http://www.meetup.com/meetup_api/docs/2/categories/</a:t>
            </a:r>
            <a:endParaRPr lang="en-US" sz="2000" dirty="0"/>
          </a:p>
          <a:p>
            <a:r>
              <a:rPr lang="en-US" sz="2000" dirty="0"/>
              <a:t>Census Data - </a:t>
            </a:r>
            <a:r>
              <a:rPr lang="en-US" sz="2000" dirty="0">
                <a:hlinkClick r:id="rId7"/>
              </a:rPr>
              <a:t>http://www.census.gov/developers/</a:t>
            </a:r>
            <a:r>
              <a:rPr lang="en-US" sz="2000" dirty="0"/>
              <a:t> </a:t>
            </a:r>
          </a:p>
          <a:p>
            <a:r>
              <a:rPr lang="en-US" sz="2000" dirty="0"/>
              <a:t>Google - </a:t>
            </a:r>
            <a:r>
              <a:rPr lang="en-US" sz="2000" dirty="0">
                <a:hlinkClick r:id="rId8"/>
              </a:rPr>
              <a:t>http://code.google.com</a:t>
            </a:r>
            <a:endParaRPr lang="en-US" sz="2000" dirty="0"/>
          </a:p>
          <a:p>
            <a:r>
              <a:rPr lang="en-US" sz="2000" dirty="0"/>
              <a:t>Stack Exchange - </a:t>
            </a:r>
            <a:r>
              <a:rPr lang="en-US" sz="2000" dirty="0">
                <a:hlinkClick r:id="rId9"/>
              </a:rPr>
              <a:t>http://api.stackoverflow.com/1.0/usage</a:t>
            </a:r>
            <a:endParaRPr lang="en-US" sz="2000" dirty="0"/>
          </a:p>
          <a:p>
            <a:r>
              <a:rPr lang="en-US" sz="2000" dirty="0"/>
              <a:t>Rotten Tomato's - </a:t>
            </a:r>
            <a:r>
              <a:rPr lang="en-US" sz="2000" dirty="0" smtClean="0">
                <a:hlinkClick r:id="rId10"/>
              </a:rPr>
              <a:t>http</a:t>
            </a:r>
            <a:r>
              <a:rPr lang="en-US" sz="2000" dirty="0">
                <a:hlinkClick r:id="rId10"/>
              </a:rPr>
              <a:t>://developer.rottentomatoes.com/docs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388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History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HTTP+POX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5458" y="1524000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SOAP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Doesn’t conform to HTTP Standards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Massive </a:t>
            </a:r>
            <a:r>
              <a:rPr lang="en-US" sz="1600" dirty="0"/>
              <a:t>interoperability problems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WSDL describes custom service in a strongly types way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13810" y="1524000"/>
            <a:ext cx="3733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HTTP+POX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Based on HTTP Standards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Made to interoperate.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Documentation used to describe services in a loose way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90800" y="4318061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Just do something that works.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 err="1" smtClean="0"/>
              <a:t>Api’s</a:t>
            </a:r>
            <a:r>
              <a:rPr lang="en-US" dirty="0" smtClean="0"/>
              <a:t> and SDK’s </a:t>
            </a:r>
            <a:endParaRPr lang="en-US" dirty="0"/>
          </a:p>
        </p:txBody>
      </p:sp>
      <p:pic>
        <p:nvPicPr>
          <p:cNvPr id="1028" name="Picture 4" descr="Embedded image perma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proxy for a Web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pic>
        <p:nvPicPr>
          <p:cNvPr id="5" name="Picture 2" descr="http://www.memecreator.org/static/images/memes/7234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43149"/>
            <a:ext cx="62256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good web API.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an Overview of your service.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24574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74025"/>
            <a:ext cx="2295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55225"/>
            <a:ext cx="2428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8581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good web API.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976" y="12631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Started 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3" y="1977493"/>
            <a:ext cx="2914650" cy="1781175"/>
          </a:xfrm>
          <a:prstGeom prst="rect">
            <a:avLst/>
          </a:prstGeom>
          <a:noFill/>
          <a:ln w="635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04" y="2077505"/>
            <a:ext cx="3429000" cy="1581150"/>
          </a:xfrm>
          <a:prstGeom prst="rect">
            <a:avLst/>
          </a:prstGeom>
          <a:noFill/>
          <a:ln w="635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3" y="4317418"/>
            <a:ext cx="2752725" cy="1771650"/>
          </a:xfrm>
          <a:prstGeom prst="rect">
            <a:avLst/>
          </a:prstGeom>
          <a:noFill/>
          <a:ln w="635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04" y="4313262"/>
            <a:ext cx="3514725" cy="1495425"/>
          </a:xfrm>
          <a:prstGeom prst="rect">
            <a:avLst/>
          </a:prstGeom>
          <a:noFill/>
          <a:ln w="635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7773" y="169826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Netflix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160190" y="1800507"/>
            <a:ext cx="1217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RottenTomatos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91143" y="4041115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Census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160190" y="3917723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Google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36923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good web API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Started components</a:t>
            </a:r>
          </a:p>
          <a:p>
            <a:pPr lvl="1"/>
            <a:r>
              <a:rPr lang="en-US" dirty="0" smtClean="0"/>
              <a:t>Everything needed for Hello World</a:t>
            </a:r>
          </a:p>
          <a:p>
            <a:pPr lvl="1"/>
            <a:r>
              <a:rPr lang="en-US" dirty="0" smtClean="0"/>
              <a:t>Security Consideration</a:t>
            </a:r>
          </a:p>
          <a:p>
            <a:pPr lvl="1"/>
            <a:r>
              <a:rPr lang="en-US" dirty="0" smtClean="0"/>
              <a:t>High Level Information about working with API</a:t>
            </a:r>
          </a:p>
          <a:p>
            <a:pPr lvl="1"/>
            <a:r>
              <a:rPr lang="en-US" dirty="0" smtClean="0"/>
              <a:t>Sample Hello World Code</a:t>
            </a:r>
          </a:p>
        </p:txBody>
      </p:sp>
    </p:spTree>
    <p:extLst>
      <p:ext uri="{BB962C8B-B14F-4D97-AF65-F5344CB8AC3E}">
        <p14:creationId xmlns:p14="http://schemas.microsoft.com/office/powerpoint/2010/main" val="42108582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good web API.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/>
              <a:t>For example: </a:t>
            </a:r>
            <a:r>
              <a:rPr lang="en-US" sz="1200" dirty="0">
                <a:hlinkClick r:id="rId2"/>
              </a:rPr>
              <a:t>http://api.rottentomatoes.com/api/public/v1.0.json?apikey=[your_api_key]</a:t>
            </a:r>
            <a:r>
              <a:rPr lang="en-US" sz="1200" dirty="0"/>
              <a:t> Replace [</a:t>
            </a:r>
            <a:r>
              <a:rPr lang="en-US" sz="1200" dirty="0" err="1"/>
              <a:t>your_api_key</a:t>
            </a:r>
            <a:r>
              <a:rPr lang="en-US" sz="1200" dirty="0"/>
              <a:t>] with your own API key. 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b="1" dirty="0" smtClean="0"/>
              <a:t>Census</a:t>
            </a:r>
          </a:p>
          <a:p>
            <a:pPr lvl="1"/>
            <a:r>
              <a:rPr lang="en-US" sz="1200" b="1" dirty="0" smtClean="0"/>
              <a:t>1</a:t>
            </a:r>
            <a:r>
              <a:rPr lang="en-US" sz="1200" b="1" dirty="0"/>
              <a:t>) Example of the request URL for 2010 Census SF1 data that has an assigned key inserted:</a:t>
            </a:r>
            <a:endParaRPr lang="en-US" sz="1200" dirty="0"/>
          </a:p>
          <a:p>
            <a:r>
              <a:rPr lang="en-US" sz="1200" dirty="0"/>
              <a:t>  </a:t>
            </a:r>
            <a:r>
              <a:rPr lang="en-US" sz="1200" dirty="0" smtClean="0"/>
              <a:t>http</a:t>
            </a:r>
            <a:r>
              <a:rPr lang="en-US" sz="1200" dirty="0"/>
              <a:t>://api.census.gov/data/2010/sf1?key=b48301d897146e8f8efd9bef3c6eb1fcb864cf&amp;get=P0010001,NAME&amp;for=state:*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47976" y="126313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 and Examples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05" y="3124200"/>
            <a:ext cx="21050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8537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087B627563224980C7E49041871235" ma:contentTypeVersion="1" ma:contentTypeDescription="Create a new document." ma:contentTypeScope="" ma:versionID="6f7834c8607ad73b00c975171cec004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B637AF-9EC2-4590-8586-2F030E98C8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C12B518-49CB-4D4E-A24E-CB2640F5AFFC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907FC44-8529-4106-9B85-8F6BD79BB1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249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Documenting Web API’s</vt:lpstr>
      <vt:lpstr>API History</vt:lpstr>
      <vt:lpstr>SOAP vs HTTP+POX</vt:lpstr>
      <vt:lpstr>HTTP Api’s and SDK’s </vt:lpstr>
      <vt:lpstr>Creating a proxy for a Web API</vt:lpstr>
      <vt:lpstr>Elements of a good web API. </vt:lpstr>
      <vt:lpstr>Elements of a good web API. </vt:lpstr>
      <vt:lpstr>Elements of a good web API </vt:lpstr>
      <vt:lpstr>Elements of a good web API. </vt:lpstr>
      <vt:lpstr>Elements of a good web API. </vt:lpstr>
      <vt:lpstr>PowerPoint Presentation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AIS-template</dc:title>
  <dc:creator>Russell Stalters</dc:creator>
  <cp:lastModifiedBy>Steven.Suing</cp:lastModifiedBy>
  <cp:revision>128</cp:revision>
  <dcterms:created xsi:type="dcterms:W3CDTF">2006-08-08T23:32:16Z</dcterms:created>
  <dcterms:modified xsi:type="dcterms:W3CDTF">2012-11-07T22:18:03Z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0x010100A8087B627563224980C7E49041871235</vt:lpwstr>
  </property>
</Properties>
</file>