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7"/>
    <p:sldMasterId id="2147483663" r:id="rId8"/>
  </p:sldMasterIdLst>
  <p:notesMasterIdLst>
    <p:notesMasterId r:id="rId27"/>
  </p:notesMasterIdLst>
  <p:sldIdLst>
    <p:sldId id="475" r:id="rId9"/>
    <p:sldId id="477" r:id="rId10"/>
    <p:sldId id="355" r:id="rId11"/>
    <p:sldId id="495" r:id="rId12"/>
    <p:sldId id="481" r:id="rId13"/>
    <p:sldId id="478" r:id="rId14"/>
    <p:sldId id="482" r:id="rId15"/>
    <p:sldId id="484" r:id="rId16"/>
    <p:sldId id="485" r:id="rId17"/>
    <p:sldId id="486" r:id="rId18"/>
    <p:sldId id="487" r:id="rId19"/>
    <p:sldId id="488" r:id="rId20"/>
    <p:sldId id="490" r:id="rId21"/>
    <p:sldId id="489" r:id="rId22"/>
    <p:sldId id="479" r:id="rId23"/>
    <p:sldId id="494" r:id="rId24"/>
    <p:sldId id="492" r:id="rId25"/>
    <p:sldId id="49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ther autho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31668B"/>
    <a:srgbClr val="A1B9FD"/>
    <a:srgbClr val="D8771F"/>
    <a:srgbClr val="0D79C3"/>
    <a:srgbClr val="0F72C3"/>
    <a:srgbClr val="E6ECFE"/>
    <a:srgbClr val="EA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02" autoAdjust="0"/>
    <p:restoredTop sz="78367" autoAdjust="0"/>
  </p:normalViewPr>
  <p:slideViewPr>
    <p:cSldViewPr>
      <p:cViewPr varScale="1">
        <p:scale>
          <a:sx n="73" d="100"/>
          <a:sy n="73" d="100"/>
        </p:scale>
        <p:origin x="109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452AB20-22D9-4447-81AC-92CB7A4DD83D}" type="datetimeFigureOut">
              <a:rPr lang="en-US"/>
              <a:pPr/>
              <a:t>11/14/2013</a:t>
            </a:fld>
            <a:endParaRPr lang="en-US" dirty="0"/>
          </a:p>
        </p:txBody>
      </p:sp>
      <p:sp>
        <p:nvSpPr>
          <p:cNvPr id="44036" name="Rectangl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8" name="Rectangl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11CC376-FCE3-43E6-9084-A06F48DD94F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67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7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72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Systems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Legacy systems in play</a:t>
            </a:r>
          </a:p>
          <a:p>
            <a:r>
              <a:rPr lang="en-US" smtClean="0"/>
              <a:t>Many variants </a:t>
            </a:r>
            <a:r>
              <a:rPr lang="en-US" dirty="0" smtClean="0"/>
              <a:t>of the same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9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86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RabbitMQ</a:t>
            </a:r>
            <a:endParaRPr lang="en-US" baseline="0" dirty="0" smtClean="0"/>
          </a:p>
          <a:p>
            <a:r>
              <a:rPr lang="en-US" baseline="0" dirty="0" smtClean="0"/>
              <a:t>Show the console</a:t>
            </a:r>
          </a:p>
          <a:p>
            <a:r>
              <a:rPr lang="en-US" baseline="0" dirty="0" smtClean="0"/>
              <a:t>Create the 2 shell project</a:t>
            </a:r>
          </a:p>
          <a:p>
            <a:r>
              <a:rPr lang="en-US" baseline="0" dirty="0" smtClean="0"/>
              <a:t>Install </a:t>
            </a:r>
            <a:r>
              <a:rPr lang="en-US" baseline="0" dirty="0" err="1" smtClean="0"/>
              <a:t>RabbitMQ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0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91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69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5943600"/>
            <a:ext cx="5257800" cy="762000"/>
          </a:xfrm>
        </p:spPr>
        <p:txBody>
          <a:bodyPr/>
          <a:lstStyle>
            <a:lvl1pPr marL="0" indent="0">
              <a:defRPr sz="1800" smtClean="0"/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66566" name="Rectangle 6"/>
          <p:cNvSpPr>
            <a:spLocks noChangeArrowheads="1"/>
          </p:cNvSpPr>
          <p:nvPr userDrawn="1"/>
        </p:nvSpPr>
        <p:spPr bwMode="auto">
          <a:xfrm>
            <a:off x="0" y="4267200"/>
            <a:ext cx="3048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7" name="Rectangle 7"/>
          <p:cNvSpPr>
            <a:spLocks noChangeArrowheads="1"/>
          </p:cNvSpPr>
          <p:nvPr userDrawn="1"/>
        </p:nvSpPr>
        <p:spPr bwMode="auto">
          <a:xfrm>
            <a:off x="3092450" y="4267200"/>
            <a:ext cx="6051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048000" y="44958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Corporate Overview</a:t>
            </a:r>
            <a:endParaRPr lang="en-US" sz="2400" dirty="0">
              <a:solidFill>
                <a:srgbClr val="31668B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8F74D-D2E5-4D87-8194-F59A570E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>
              <a:defRPr>
                <a:solidFill>
                  <a:srgbClr val="D87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rgbClr val="3166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0"/>
          </p:nvPr>
        </p:nvSpPr>
        <p:spPr>
          <a:xfrm>
            <a:off x="3810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00600"/>
          </a:xfrm>
        </p:spPr>
        <p:txBody>
          <a:bodyPr/>
          <a:lstStyle>
            <a:lvl1pPr>
              <a:defRPr b="0">
                <a:solidFill>
                  <a:srgbClr val="31668B"/>
                </a:solidFill>
              </a:defRPr>
            </a:lvl1pPr>
            <a:lvl2pPr>
              <a:defRPr sz="2000">
                <a:solidFill>
                  <a:srgbClr val="5F5F5F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6400800" cy="685800"/>
          </a:xfrm>
        </p:spPr>
        <p:txBody>
          <a:bodyPr rtlCol="0"/>
          <a:lstStyle>
            <a:lvl1pPr marL="0" indent="0" algn="l">
              <a:buNone/>
              <a:defRPr>
                <a:solidFill>
                  <a:srgbClr val="D8771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303213" y="1240060"/>
            <a:ext cx="8402637" cy="666750"/>
          </a:xfrm>
          <a:prstGeom prst="rect">
            <a:avLst/>
          </a:prstGeom>
          <a:solidFill>
            <a:srgbClr val="C5D3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4974" y="1277938"/>
            <a:ext cx="6357711" cy="57943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2104570"/>
            <a:ext cx="8229600" cy="44486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650" y="131763"/>
            <a:ext cx="5391150" cy="606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905000"/>
            <a:ext cx="8229600" cy="46021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724400"/>
            <a:ext cx="5867400" cy="762000"/>
          </a:xfrm>
        </p:spPr>
        <p:txBody>
          <a:bodyPr/>
          <a:lstStyle>
            <a:lvl1pPr marL="0" indent="0">
              <a:defRPr sz="4000" b="0" smtClean="0">
                <a:solidFill>
                  <a:srgbClr val="31668B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subtitle</a:t>
            </a:r>
          </a:p>
        </p:txBody>
      </p:sp>
      <p:sp>
        <p:nvSpPr>
          <p:cNvPr id="66566" name="Rectangle 6"/>
          <p:cNvSpPr>
            <a:spLocks noChangeArrowheads="1"/>
          </p:cNvSpPr>
          <p:nvPr userDrawn="1"/>
        </p:nvSpPr>
        <p:spPr bwMode="auto">
          <a:xfrm>
            <a:off x="0" y="4267200"/>
            <a:ext cx="3048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7" name="Rectangle 7"/>
          <p:cNvSpPr>
            <a:spLocks noChangeArrowheads="1"/>
          </p:cNvSpPr>
          <p:nvPr userDrawn="1"/>
        </p:nvSpPr>
        <p:spPr bwMode="auto">
          <a:xfrm>
            <a:off x="3092450" y="4267200"/>
            <a:ext cx="6051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9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00600"/>
          </a:xfrm>
        </p:spPr>
        <p:txBody>
          <a:bodyPr/>
          <a:lstStyle>
            <a:lvl1pPr>
              <a:defRPr b="0">
                <a:solidFill>
                  <a:srgbClr val="31668B"/>
                </a:solidFill>
              </a:defRPr>
            </a:lvl1pPr>
            <a:lvl2pPr>
              <a:defRPr sz="2000">
                <a:solidFill>
                  <a:srgbClr val="5F5F5F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6400800" cy="685800"/>
          </a:xfrm>
        </p:spPr>
        <p:txBody>
          <a:bodyPr rtlCol="0"/>
          <a:lstStyle>
            <a:lvl1pPr marL="0" indent="0" algn="l">
              <a:buNone/>
              <a:defRPr>
                <a:solidFill>
                  <a:srgbClr val="D8771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>
              <a:defRPr>
                <a:solidFill>
                  <a:srgbClr val="D87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rgbClr val="3166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0"/>
          </p:nvPr>
        </p:nvSpPr>
        <p:spPr>
          <a:xfrm>
            <a:off x="3810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72000"/>
          </a:xfrm>
        </p:spPr>
        <p:txBody>
          <a:bodyPr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303213" y="1240060"/>
            <a:ext cx="8402637" cy="666750"/>
          </a:xfrm>
          <a:prstGeom prst="rect">
            <a:avLst/>
          </a:prstGeom>
          <a:solidFill>
            <a:srgbClr val="C5D3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4974" y="1277938"/>
            <a:ext cx="6357711" cy="57943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2104570"/>
            <a:ext cx="8229600" cy="44486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3058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6432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3" name="Picture 9" descr="AIS-logo_RGB7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00" y="5724525"/>
            <a:ext cx="2057400" cy="904875"/>
          </a:xfrm>
          <a:prstGeom prst="rect">
            <a:avLst/>
          </a:prstGeom>
          <a:noFill/>
        </p:spPr>
      </p:pic>
      <p:sp>
        <p:nvSpPr>
          <p:cNvPr id="1027" name="Text Placeholder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7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74" r:id="rId9"/>
    <p:sldLayoutId id="2147483676"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  <a:lvl2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2pPr>
      <a:lvl3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3pPr>
      <a:lvl4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4pPr>
      <a:lvl5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5pPr>
      <a:lvl6pPr marL="4572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defRPr sz="2400" b="1">
          <a:solidFill>
            <a:srgbClr val="D8771F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31668B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800">
          <a:solidFill>
            <a:srgbClr val="5F5F5F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>
          <a:solidFill>
            <a:srgbClr val="5F5F5F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3058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6432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Text Placeholder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73" r:id="rId6"/>
    <p:sldLayoutId id="2147483675" r:id="rId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2pPr>
      <a:lvl3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3pPr>
      <a:lvl4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4pPr>
      <a:lvl5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5pPr>
      <a:lvl6pPr marL="4572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defRPr sz="2400" b="1">
          <a:solidFill>
            <a:srgbClr val="D8771F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31668B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800">
          <a:solidFill>
            <a:srgbClr val="5F5F5F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>
          <a:solidFill>
            <a:srgbClr val="5F5F5F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4648200"/>
            <a:ext cx="8001000" cy="762000"/>
          </a:xfrm>
        </p:spPr>
        <p:txBody>
          <a:bodyPr/>
          <a:lstStyle/>
          <a:p>
            <a:r>
              <a:rPr lang="en-US" sz="3600" dirty="0" smtClean="0"/>
              <a:t>Introduction to messaging in applications</a:t>
            </a:r>
            <a:endParaRPr lang="en-US" dirty="0"/>
          </a:p>
        </p:txBody>
      </p:sp>
      <p:pic>
        <p:nvPicPr>
          <p:cNvPr id="3" name="Picture 20" descr="title-imag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354171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188670" y="5657671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Steven Suing</a:t>
            </a:r>
          </a:p>
          <a:p>
            <a:r>
              <a:rPr lang="en-US" dirty="0" smtClean="0">
                <a:solidFill>
                  <a:srgbClr val="31668B"/>
                </a:solidFill>
              </a:rPr>
              <a:t>Practice Manager / Lead Developer</a:t>
            </a:r>
          </a:p>
          <a:p>
            <a:r>
              <a:rPr lang="en-US" dirty="0" smtClean="0">
                <a:solidFill>
                  <a:srgbClr val="31668B"/>
                </a:solidFill>
              </a:rPr>
              <a:t>@</a:t>
            </a:r>
            <a:r>
              <a:rPr lang="en-US" dirty="0" err="1" smtClean="0">
                <a:solidFill>
                  <a:srgbClr val="31668B"/>
                </a:solidFill>
              </a:rPr>
              <a:t>stsuing</a:t>
            </a:r>
            <a:endParaRPr lang="en-US" dirty="0" smtClean="0">
              <a:solidFill>
                <a:srgbClr val="31668B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8199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Broker </a:t>
            </a:r>
            <a:r>
              <a:rPr lang="en-US" dirty="0" err="1" smtClean="0"/>
              <a:t>vs</a:t>
            </a:r>
            <a:r>
              <a:rPr lang="en-US" dirty="0" smtClean="0"/>
              <a:t> Bus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335" y="1524000"/>
            <a:ext cx="4094473" cy="2715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1524000"/>
            <a:ext cx="3209925" cy="2778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875" y="447727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1668B"/>
                </a:solidFill>
              </a:rPr>
              <a:t>Broker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3575" y="44772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1668B"/>
                </a:solidFill>
              </a:rPr>
              <a:t>Bus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267200" y="1600200"/>
            <a:ext cx="0" cy="4133851"/>
          </a:xfrm>
          <a:prstGeom prst="line">
            <a:avLst/>
          </a:prstGeom>
          <a:noFill/>
          <a:ln w="9525" cap="flat" cmpd="sng" algn="ctr">
            <a:solidFill>
              <a:srgbClr val="31668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071508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Frameworks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143000" y="1857376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ZeroMQ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362325" y="1866901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RabbitMQ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581650" y="2452688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/>
            <a:r>
              <a:rPr kumimoji="0" lang="en-US" sz="1800" b="0" i="0" u="none" strike="noStrike" baseline="0" dirty="0" err="1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CloudAMQP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581650" y="1866901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MS Service Bus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362325" y="2452688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MSMQ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362325" y="3038475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ActiveMQ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143000" y="304800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Azure Service Bus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143000" y="2452688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/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StormMQ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581650" y="302895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/>
            <a:r>
              <a:rPr lang="en-US" dirty="0"/>
              <a:t>Apache </a:t>
            </a:r>
            <a:r>
              <a:rPr lang="en-US" dirty="0" err="1" smtClean="0"/>
              <a:t>Qpid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1143000" y="428625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NServiceBus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362325" y="428625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EasyNetQ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81650" y="428625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SpringAMQP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4650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Messaging Providers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3916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Messaging Abstractions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581239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Many more including ESB providers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143000" y="4922282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MassTransit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38944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That Axe, Eugene</a:t>
            </a:r>
          </a:p>
        </p:txBody>
      </p:sp>
      <p:pic>
        <p:nvPicPr>
          <p:cNvPr id="1026" name="Picture 2" descr="http://www.clker.com/cliparts/f/d/e/7/119498958977780800stop_sign_right_font_mig_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1197204"/>
            <a:ext cx="1336675" cy="13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999119" y="3985344"/>
            <a:ext cx="11368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Retry</a:t>
            </a: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20118402">
            <a:off x="3934007" y="1870367"/>
            <a:ext cx="39473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Idempotent Messages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81638" y="3134955"/>
            <a:ext cx="52543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Complex Programming Model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20495348">
            <a:off x="866887" y="4825550"/>
            <a:ext cx="28985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Errors Handling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17198" y="5723361"/>
            <a:ext cx="14670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Logging</a:t>
            </a:r>
            <a:endParaRPr lang="en-US" sz="2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82409" y="1295825"/>
            <a:ext cx="23006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Serialization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 rot="781597">
            <a:off x="2742175" y="4280478"/>
            <a:ext cx="43380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Performance Monitoring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757404">
            <a:off x="6351343" y="2281854"/>
            <a:ext cx="22220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Sequencing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6608998" y="3384718"/>
            <a:ext cx="42995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Synchronous Scenarios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19751256">
            <a:off x="1409252" y="2359290"/>
            <a:ext cx="2665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Vendor Lock-In</a:t>
            </a:r>
            <a:endParaRPr lang="en-US" sz="2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 rot="5400000">
            <a:off x="-656370" y="4322899"/>
            <a:ext cx="2114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Dead letter</a:t>
            </a: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20196658">
            <a:off x="3977145" y="5534506"/>
            <a:ext cx="23476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Time To Live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 rot="221772">
            <a:off x="989655" y="3985344"/>
            <a:ext cx="13935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A1B9FD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Sagas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A1B9FD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59878" y="1380645"/>
            <a:ext cx="8643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 err="1" smtClean="0">
                <a:ln w="9525" cmpd="sng">
                  <a:solidFill>
                    <a:srgbClr val="00B05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Ack</a:t>
            </a:r>
            <a:endParaRPr lang="en-US" sz="2800" b="1" spc="50" dirty="0">
              <a:ln w="9525" cmpd="sng">
                <a:solidFill>
                  <a:srgbClr val="00B05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90562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 -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21558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u="sng" dirty="0" smtClean="0"/>
              <a:t>A</a:t>
            </a:r>
            <a:r>
              <a:rPr lang="en-US" dirty="0" smtClean="0"/>
              <a:t>dvanced </a:t>
            </a:r>
            <a:r>
              <a:rPr lang="en-US" u="sng" dirty="0"/>
              <a:t>M</a:t>
            </a:r>
            <a:r>
              <a:rPr lang="en-US" dirty="0"/>
              <a:t>essage </a:t>
            </a:r>
            <a:r>
              <a:rPr lang="en-US" u="sng" dirty="0"/>
              <a:t>Q</a:t>
            </a:r>
            <a:r>
              <a:rPr lang="en-US" dirty="0"/>
              <a:t>ueuing </a:t>
            </a:r>
            <a:r>
              <a:rPr lang="en-US" u="sng" dirty="0" smtClean="0"/>
              <a:t>P</a:t>
            </a:r>
            <a:r>
              <a:rPr lang="en-US" dirty="0" smtClean="0"/>
              <a:t>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Standard so implementations are interoperable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Message orientation, queuing, routing, point-to-point, fan out, othe</a:t>
            </a:r>
            <a:r>
              <a:rPr lang="en-US" dirty="0" smtClean="0"/>
              <a:t>r EIP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Synonymous with HTTP</a:t>
            </a:r>
          </a:p>
        </p:txBody>
      </p:sp>
      <p:sp>
        <p:nvSpPr>
          <p:cNvPr id="12" name="Subtitle 3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7543800" cy="457200"/>
          </a:xfrm>
        </p:spPr>
        <p:txBody>
          <a:bodyPr/>
          <a:lstStyle/>
          <a:p>
            <a:r>
              <a:rPr lang="en-US" dirty="0" smtClean="0"/>
              <a:t>AMQP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42900" y="4305300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defRPr sz="2400" b="0">
                <a:solidFill>
                  <a:srgbClr val="31668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2pPr>
            <a:lvl3pPr marL="11430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800">
                <a:solidFill>
                  <a:srgbClr val="5F5F5F"/>
                </a:solidFill>
                <a:latin typeface="+mn-lt"/>
              </a:defRPr>
            </a:lvl3pPr>
            <a:lvl4pPr marL="16002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>
                <a:solidFill>
                  <a:srgbClr val="5F5F5F"/>
                </a:solidFill>
                <a:latin typeface="+mn-lt"/>
              </a:defRPr>
            </a:lvl4pPr>
            <a:lvl5pPr marL="20574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600">
                <a:solidFill>
                  <a:srgbClr val="5F5F5F"/>
                </a:solidFill>
                <a:latin typeface="+mn-lt"/>
              </a:defRPr>
            </a:lvl5pPr>
            <a:lvl6pPr marL="25146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Open Source Written </a:t>
            </a:r>
            <a:r>
              <a:rPr lang="en-US" kern="0" dirty="0"/>
              <a:t>in </a:t>
            </a:r>
            <a:r>
              <a:rPr lang="en-US" kern="0" dirty="0" err="1"/>
              <a:t>Erlang</a:t>
            </a:r>
            <a:endParaRPr lang="en-US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Message Broker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Implemented AMQP 0.9.1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 smtClean="0"/>
              <a:t>Plug in for AMQP 1.0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Synonymous with IIS</a:t>
            </a:r>
          </a:p>
        </p:txBody>
      </p:sp>
      <p:sp>
        <p:nvSpPr>
          <p:cNvPr id="14" name="Subtitle 3"/>
          <p:cNvSpPr txBox="1">
            <a:spLocks/>
          </p:cNvSpPr>
          <p:nvPr/>
        </p:nvSpPr>
        <p:spPr bwMode="auto">
          <a:xfrm>
            <a:off x="342900" y="3832266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2400" b="1">
                <a:solidFill>
                  <a:srgbClr val="D877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kern="0" dirty="0" err="1" smtClean="0"/>
              <a:t>RabbitMQ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293722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: One Way – aka Fire and Forget</a:t>
            </a:r>
            <a:endParaRPr lang="en-US" dirty="0"/>
          </a:p>
        </p:txBody>
      </p:sp>
      <p:pic>
        <p:nvPicPr>
          <p:cNvPr id="2050" name="Picture 2" descr="https://encrypted-tbn0.gstatic.com/images?q=tbn:ANd9GcRt3Gob8NlsjJc_YfuPGjNKTweFEU9KjPQ1Pu3v_VQZ0UIv2zJbEQ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3" y="5580917"/>
            <a:ext cx="855208" cy="85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510734" y="5872449"/>
            <a:ext cx="1143000" cy="381000"/>
          </a:xfrm>
          <a:prstGeom prst="rect">
            <a:avLst/>
          </a:prstGeom>
          <a:noFill/>
          <a:ln w="9525" cap="flat" cmpd="sng" algn="ctr">
            <a:solidFill>
              <a:srgbClr val="3166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Producer 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86200" y="5818021"/>
            <a:ext cx="1143000" cy="381000"/>
          </a:xfrm>
          <a:prstGeom prst="rect">
            <a:avLst/>
          </a:prstGeom>
          <a:noFill/>
          <a:ln w="9525" cap="flat" cmpd="sng" algn="ctr">
            <a:solidFill>
              <a:srgbClr val="3166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Consumer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1851069" y="6008522"/>
            <a:ext cx="411480" cy="108857"/>
          </a:xfrm>
          <a:prstGeom prst="rightArrow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277385" y="6008521"/>
            <a:ext cx="411480" cy="108857"/>
          </a:xfrm>
          <a:prstGeom prst="rightArrow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pic>
        <p:nvPicPr>
          <p:cNvPr id="3" name="Picture 2" descr="http://www.kaeru.se/diemauer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27" y="1177575"/>
            <a:ext cx="48387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ont Cov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71600"/>
            <a:ext cx="1905000" cy="251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6238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: Publish and 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1545487"/>
            <a:ext cx="5111827" cy="7022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High-Speed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Asynchronous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Program-to-Program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Reliable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3550" y="9672523"/>
            <a:ext cx="31912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</a:t>
            </a:r>
            <a:r>
              <a:rPr lang="en-US" sz="1100" dirty="0" err="1" smtClean="0"/>
              <a:t>Hohpe</a:t>
            </a:r>
            <a:r>
              <a:rPr lang="en-US" sz="1100" dirty="0" smtClean="0"/>
              <a:t>, </a:t>
            </a:r>
            <a:r>
              <a:rPr lang="en-US" sz="1100" dirty="0" err="1" smtClean="0"/>
              <a:t>Gregor</a:t>
            </a:r>
            <a:r>
              <a:rPr lang="en-US" sz="1100" dirty="0" smtClean="0"/>
              <a:t>, </a:t>
            </a:r>
            <a:r>
              <a:rPr lang="en-US" sz="1100" i="1" dirty="0" smtClean="0"/>
              <a:t>Enterprise Integration: </a:t>
            </a:r>
            <a:r>
              <a:rPr lang="en-US" sz="1100" dirty="0" smtClean="0"/>
              <a:t>Addison-</a:t>
            </a:r>
            <a:r>
              <a:rPr lang="en-US" sz="1100" dirty="0" err="1" smtClean="0"/>
              <a:t>Weesley</a:t>
            </a:r>
            <a:r>
              <a:rPr lang="en-US" sz="1100" dirty="0" smtClean="0"/>
              <a:t>, 2004, Print.</a:t>
            </a:r>
            <a:endParaRPr lang="en-US" sz="1100" dirty="0"/>
          </a:p>
        </p:txBody>
      </p:sp>
      <p:sp>
        <p:nvSpPr>
          <p:cNvPr id="7" name="Subtitle 3"/>
          <p:cNvSpPr txBox="1">
            <a:spLocks/>
          </p:cNvSpPr>
          <p:nvPr/>
        </p:nvSpPr>
        <p:spPr bwMode="auto">
          <a:xfrm>
            <a:off x="228600" y="1178175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2400" b="1">
                <a:solidFill>
                  <a:srgbClr val="D877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kern="0" dirty="0" smtClean="0"/>
              <a:t>Use real world to understand messaging</a:t>
            </a:r>
            <a:endParaRPr lang="en-US" kern="0" dirty="0"/>
          </a:p>
        </p:txBody>
      </p:sp>
      <p:pic>
        <p:nvPicPr>
          <p:cNvPr id="1032" name="Picture 8" descr="http://www.sfsu.edu/~oip/f1services/oipnews/OIPNEWSClipArt/New%20Folder/magazines_03%5B1%5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37" y="1832718"/>
            <a:ext cx="7283902" cy="31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encrypted-tbn0.gstatic.com/images?q=tbn:ANd9GcRt3Gob8NlsjJc_YfuPGjNKTweFEU9KjPQ1Pu3v_VQZ0UIv2zJb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47" y="5253001"/>
            <a:ext cx="1183124" cy="118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210156" y="5684263"/>
            <a:ext cx="1143000" cy="381000"/>
          </a:xfrm>
          <a:prstGeom prst="rect">
            <a:avLst/>
          </a:prstGeom>
          <a:noFill/>
          <a:ln w="9525" cap="flat" cmpd="sng" algn="ctr">
            <a:solidFill>
              <a:srgbClr val="3166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Producer 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602967" y="5817114"/>
            <a:ext cx="411480" cy="108857"/>
          </a:xfrm>
          <a:prstGeom prst="rightArrow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3273771" y="5817114"/>
            <a:ext cx="411480" cy="108857"/>
          </a:xfrm>
          <a:prstGeom prst="rightArrow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3273771" y="6343969"/>
            <a:ext cx="411480" cy="108857"/>
          </a:xfrm>
          <a:prstGeom prst="rightArrow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53403" y="5147884"/>
            <a:ext cx="1143000" cy="381000"/>
          </a:xfrm>
          <a:prstGeom prst="rect">
            <a:avLst/>
          </a:prstGeom>
          <a:noFill/>
          <a:ln w="9525" cap="flat" cmpd="sng" algn="ctr">
            <a:solidFill>
              <a:srgbClr val="3166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Consumer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853403" y="5686924"/>
            <a:ext cx="1143000" cy="381000"/>
          </a:xfrm>
          <a:prstGeom prst="rect">
            <a:avLst/>
          </a:prstGeom>
          <a:noFill/>
          <a:ln w="9525" cap="flat" cmpd="sng" algn="ctr">
            <a:solidFill>
              <a:srgbClr val="3166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Consumer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53403" y="6194727"/>
            <a:ext cx="1143000" cy="381000"/>
          </a:xfrm>
          <a:prstGeom prst="rect">
            <a:avLst/>
          </a:prstGeom>
          <a:noFill/>
          <a:ln w="9525" cap="flat" cmpd="sng" algn="ctr">
            <a:solidFill>
              <a:srgbClr val="3166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Consumer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3273771" y="5290259"/>
            <a:ext cx="411480" cy="108857"/>
          </a:xfrm>
          <a:prstGeom prst="rightArrow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70709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47429" y="914400"/>
            <a:ext cx="5700482" cy="518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366" y="1676400"/>
            <a:ext cx="3805336" cy="3429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>
            <a:off x="5029200" y="1295400"/>
            <a:ext cx="0" cy="556260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448018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/>
              <a:t>2</a:t>
            </a:r>
            <a:r>
              <a:rPr lang="en-US" dirty="0" smtClean="0"/>
              <a:t> : Send and Receive (aka RPC)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1545487"/>
            <a:ext cx="5111827" cy="7022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High-Speed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Asynchronous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Program-to-Program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Reliable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3550" y="9672523"/>
            <a:ext cx="31912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</a:t>
            </a:r>
            <a:r>
              <a:rPr lang="en-US" sz="1100" dirty="0" err="1" smtClean="0"/>
              <a:t>Hohpe</a:t>
            </a:r>
            <a:r>
              <a:rPr lang="en-US" sz="1100" dirty="0" smtClean="0"/>
              <a:t>, </a:t>
            </a:r>
            <a:r>
              <a:rPr lang="en-US" sz="1100" dirty="0" err="1" smtClean="0"/>
              <a:t>Gregor</a:t>
            </a:r>
            <a:r>
              <a:rPr lang="en-US" sz="1100" dirty="0" smtClean="0"/>
              <a:t>, </a:t>
            </a:r>
            <a:r>
              <a:rPr lang="en-US" sz="1100" i="1" dirty="0" smtClean="0"/>
              <a:t>Enterprise Integration: </a:t>
            </a:r>
            <a:r>
              <a:rPr lang="en-US" sz="1100" dirty="0" smtClean="0"/>
              <a:t>Addison-</a:t>
            </a:r>
            <a:r>
              <a:rPr lang="en-US" sz="1100" dirty="0" err="1" smtClean="0"/>
              <a:t>Weesley</a:t>
            </a:r>
            <a:r>
              <a:rPr lang="en-US" sz="1100" dirty="0" smtClean="0"/>
              <a:t>, 2004, Print.</a:t>
            </a:r>
            <a:endParaRPr lang="en-US" sz="1100" dirty="0"/>
          </a:p>
        </p:txBody>
      </p:sp>
      <p:pic>
        <p:nvPicPr>
          <p:cNvPr id="1026" name="Picture 2" descr="http://dsmy2muqb7t4m.cloudfront.net/tuts/000_2010/356-mail-icon/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24" y="1252879"/>
            <a:ext cx="3736975" cy="373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encrypted-tbn0.gstatic.com/images?q=tbn:ANd9GcRt3Gob8NlsjJc_YfuPGjNKTweFEU9KjPQ1Pu3v_VQZ0UIv2zJbE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3" y="5580917"/>
            <a:ext cx="855208" cy="85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565489" y="5520448"/>
            <a:ext cx="1143000" cy="381000"/>
          </a:xfrm>
          <a:prstGeom prst="rect">
            <a:avLst/>
          </a:prstGeom>
          <a:noFill/>
          <a:ln w="9525" cap="flat" cmpd="sng" algn="ctr">
            <a:solidFill>
              <a:srgbClr val="3166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Producer 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86200" y="5520448"/>
            <a:ext cx="1143000" cy="381000"/>
          </a:xfrm>
          <a:prstGeom prst="rect">
            <a:avLst/>
          </a:prstGeom>
          <a:noFill/>
          <a:ln w="9525" cap="flat" cmpd="sng" algn="ctr">
            <a:solidFill>
              <a:srgbClr val="3166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Consumer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892783" y="5792591"/>
            <a:ext cx="411480" cy="108857"/>
          </a:xfrm>
          <a:prstGeom prst="rightArrow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3273771" y="5792591"/>
            <a:ext cx="411480" cy="108857"/>
          </a:xfrm>
          <a:prstGeom prst="rightArrow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761451" y="5362408"/>
            <a:ext cx="1420149" cy="12922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0800000">
            <a:off x="3298045" y="6148900"/>
            <a:ext cx="411480" cy="108857"/>
          </a:xfrm>
          <a:prstGeom prst="rightArrow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893524" y="6135625"/>
            <a:ext cx="1143000" cy="381000"/>
          </a:xfrm>
          <a:prstGeom prst="rect">
            <a:avLst/>
          </a:prstGeom>
          <a:noFill/>
          <a:ln w="9525" cap="flat" cmpd="sng" algn="ctr">
            <a:solidFill>
              <a:srgbClr val="3166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Producer 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65489" y="6135625"/>
            <a:ext cx="1143000" cy="381000"/>
          </a:xfrm>
          <a:prstGeom prst="rect">
            <a:avLst/>
          </a:prstGeom>
          <a:noFill/>
          <a:ln w="9525" cap="flat" cmpd="sng" algn="ctr">
            <a:solidFill>
              <a:srgbClr val="3166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Consumer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4957" y="5365127"/>
            <a:ext cx="1420149" cy="12922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10800000">
            <a:off x="1876245" y="6126815"/>
            <a:ext cx="411480" cy="108857"/>
          </a:xfrm>
          <a:prstGeom prst="rightArrow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8169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1545487"/>
            <a:ext cx="5111827" cy="7022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High-Speed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Asynchronous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Program-to-Program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Reliable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3550" y="9672523"/>
            <a:ext cx="31912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</a:t>
            </a:r>
            <a:r>
              <a:rPr lang="en-US" sz="1100" dirty="0" err="1" smtClean="0"/>
              <a:t>Hohpe</a:t>
            </a:r>
            <a:r>
              <a:rPr lang="en-US" sz="1100" dirty="0" smtClean="0"/>
              <a:t>, </a:t>
            </a:r>
            <a:r>
              <a:rPr lang="en-US" sz="1100" dirty="0" err="1" smtClean="0"/>
              <a:t>Gregor</a:t>
            </a:r>
            <a:r>
              <a:rPr lang="en-US" sz="1100" dirty="0" smtClean="0"/>
              <a:t>, </a:t>
            </a:r>
            <a:r>
              <a:rPr lang="en-US" sz="1100" i="1" dirty="0" smtClean="0"/>
              <a:t>Enterprise Integration: </a:t>
            </a:r>
            <a:r>
              <a:rPr lang="en-US" sz="1100" dirty="0" smtClean="0"/>
              <a:t>Addison-</a:t>
            </a:r>
            <a:r>
              <a:rPr lang="en-US" sz="1100" dirty="0" err="1" smtClean="0"/>
              <a:t>Weesley</a:t>
            </a:r>
            <a:r>
              <a:rPr lang="en-US" sz="1100" dirty="0" smtClean="0"/>
              <a:t>, 2004, Print.</a:t>
            </a:r>
            <a:endParaRPr lang="en-US" sz="11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52400" y="1295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defRPr sz="2400" b="0">
                <a:solidFill>
                  <a:srgbClr val="31668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2pPr>
            <a:lvl3pPr marL="11430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800">
                <a:solidFill>
                  <a:srgbClr val="5F5F5F"/>
                </a:solidFill>
                <a:latin typeface="+mn-lt"/>
              </a:defRPr>
            </a:lvl3pPr>
            <a:lvl4pPr marL="16002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>
                <a:solidFill>
                  <a:srgbClr val="5F5F5F"/>
                </a:solidFill>
                <a:latin typeface="+mn-lt"/>
              </a:defRPr>
            </a:lvl4pPr>
            <a:lvl5pPr marL="20574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600">
                <a:solidFill>
                  <a:srgbClr val="5F5F5F"/>
                </a:solidFill>
                <a:latin typeface="+mn-lt"/>
              </a:defRPr>
            </a:lvl5pPr>
            <a:lvl6pPr marL="25146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Understand that it’s a huge paradigm shift.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Pick something non-critical to 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Figure out operations first.</a:t>
            </a:r>
            <a:endParaRPr lang="en-US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Start Simple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Prepare to learn a lot and to make mistakes</a:t>
            </a:r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r>
              <a:rPr lang="en-US" kern="0" dirty="0" smtClean="0"/>
              <a:t>THANKS!!!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384266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Calibri" panose="020F0502020204030204" pitchFamily="34" charset="0"/>
              </a:rPr>
              <a:t>About Me</a:t>
            </a:r>
            <a:endParaRPr lang="en-IN" sz="44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http://www.appliedis.com/Themes/Ais.ThemeSite/Content/Images/aisLogo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" y="1140410"/>
            <a:ext cx="2690694" cy="106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imgur.com/Z8Gm7K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1750"/>
            <a:ext cx="2258462" cy="169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imgur.com/9HgX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30897"/>
            <a:ext cx="2296562" cy="15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imgur.com/ItY3U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28" y="3753627"/>
            <a:ext cx="2038524" cy="15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bsolution.net/techniques/ontarget/rsrc/2010-05/grap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54" y="2207209"/>
            <a:ext cx="2180614" cy="22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tml.tkk.fi/Opinnot/Tik-111.590/2000/Papers/XML%20Messaging_tiedostot/figure1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76" y="1261746"/>
            <a:ext cx="2352991" cy="210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4815" y="4581212"/>
            <a:ext cx="1641389" cy="13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Calibri" panose="020F0502020204030204" pitchFamily="34" charset="0"/>
              </a:rPr>
              <a:t>Agenda</a:t>
            </a:r>
            <a:endParaRPr lang="en-IN" sz="4400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Why did I get into messaging</a:t>
            </a:r>
            <a:endParaRPr lang="en-US" sz="3200" dirty="0" smtClean="0">
              <a:solidFill>
                <a:srgbClr val="31668B"/>
              </a:solidFill>
              <a:latin typeface="Calibri" panose="020F0502020204030204" pitchFamily="34" charset="0"/>
            </a:endParaRP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What</a:t>
            </a: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, Why, and When about Messaging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Broker vs. Bus arch styles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Framework Options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err="1" smtClean="0">
                <a:solidFill>
                  <a:srgbClr val="31668B"/>
                </a:solidFill>
                <a:latin typeface="Calibri" panose="020F0502020204030204" pitchFamily="34" charset="0"/>
              </a:rPr>
              <a:t>RabbitMQ</a:t>
            </a: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 and AMQP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C# Demo of EIPs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Wrap-up and questions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I get into messaging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" y="1219200"/>
            <a:ext cx="6696296" cy="53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947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229600" cy="3429000"/>
          </a:xfrm>
        </p:spPr>
        <p:txBody>
          <a:bodyPr/>
          <a:lstStyle/>
          <a:p>
            <a:r>
              <a:rPr lang="en-US" dirty="0" smtClean="0"/>
              <a:t>Typical Usages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Separate Layers in an architecture that run at different rates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Queue processes that take a long time.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EX: Video processing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Enable different styles of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EX: CQRS, ES and Event Driven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Integration between heterogeneous systems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7543800" cy="1066800"/>
          </a:xfrm>
        </p:spPr>
        <p:txBody>
          <a:bodyPr/>
          <a:lstStyle/>
          <a:p>
            <a:r>
              <a:rPr lang="en-US" b="0" dirty="0"/>
              <a:t>Message-oriented middleware </a:t>
            </a:r>
            <a:r>
              <a:rPr lang="en-US" b="0" dirty="0" smtClean="0"/>
              <a:t>is an infrastructure </a:t>
            </a:r>
            <a:r>
              <a:rPr lang="en-US" b="0" dirty="0"/>
              <a:t>that uses message exchange rather than function calls </a:t>
            </a:r>
            <a:r>
              <a:rPr lang="en-US" b="0" dirty="0" smtClean="0"/>
              <a:t>or </a:t>
            </a:r>
            <a:r>
              <a:rPr lang="en-US" b="0" dirty="0"/>
              <a:t>shared </a:t>
            </a:r>
            <a:r>
              <a:rPr lang="en-US" b="0" dirty="0" smtClean="0"/>
              <a:t>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459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– Asynchronous in nature</a:t>
            </a:r>
            <a:endParaRPr lang="en-US" dirty="0"/>
          </a:p>
        </p:txBody>
      </p:sp>
      <p:pic>
        <p:nvPicPr>
          <p:cNvPr id="1026" name="Picture 2" descr="http://upload.wikimedia.org/wikipedia/commons/1/15/1896_teleph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19603"/>
            <a:ext cx="152971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.allvoices.com/thumbs/event/609/480/71486629-voice-mai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38230"/>
            <a:ext cx="1993999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7801" y="412077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1668B"/>
                </a:solidFill>
              </a:rPr>
              <a:t>RPC</a:t>
            </a:r>
          </a:p>
          <a:p>
            <a:r>
              <a:rPr lang="en-US" dirty="0" smtClean="0">
                <a:solidFill>
                  <a:srgbClr val="31668B"/>
                </a:solidFill>
              </a:rPr>
              <a:t>Synchronous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400" y="4163521"/>
            <a:ext cx="176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1668B"/>
                </a:solidFill>
              </a:rPr>
              <a:t>Messaging</a:t>
            </a:r>
          </a:p>
          <a:p>
            <a:pPr algn="ctr"/>
            <a:r>
              <a:rPr lang="en-US" dirty="0" smtClean="0">
                <a:solidFill>
                  <a:srgbClr val="31668B"/>
                </a:solidFill>
              </a:rPr>
              <a:t>Asynchronous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9969" y="3055251"/>
            <a:ext cx="65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8771F"/>
                </a:solidFill>
              </a:rPr>
              <a:t>VS</a:t>
            </a:r>
            <a:endParaRPr lang="en-US" sz="2400" b="1" dirty="0">
              <a:solidFill>
                <a:srgbClr val="31668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6022975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Tip: Use the real world to think about messaging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1767" y="4767106"/>
            <a:ext cx="260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Low temporal coupling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07968" y="4753271"/>
            <a:ext cx="260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High temporal coupling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7230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– Reliable</a:t>
            </a:r>
            <a:endParaRPr lang="en-US" dirty="0"/>
          </a:p>
        </p:txBody>
      </p:sp>
      <p:pic>
        <p:nvPicPr>
          <p:cNvPr id="2050" name="Picture 2" descr="http://media.theweek.com/img/dir_0091/45653_cartoon_main/the-last-mailman-standing.jpg?18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2999"/>
            <a:ext cx="6781800" cy="499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4749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Remote Communication – Enable communication between two processes so the processes don’t have 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Processes can function on their own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Throttling – receiver can control consumption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Disconnected operation – Temporal Decoupling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Mediation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Applications need only connect to messaging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Similar to Mediator Pattern </a:t>
            </a:r>
            <a:r>
              <a:rPr lang="en-US" dirty="0" err="1" smtClean="0"/>
              <a:t>GoF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747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229600" cy="4800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Many systems to Integrate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Long running processes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Video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	Database operation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	File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Heterogeneous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Requirement for low temporal, </a:t>
            </a:r>
            <a:r>
              <a:rPr lang="en-US" dirty="0"/>
              <a:t>low spatial </a:t>
            </a:r>
            <a:r>
              <a:rPr lang="en-US" dirty="0" smtClean="0"/>
              <a:t>and </a:t>
            </a:r>
            <a:r>
              <a:rPr lang="en-US" dirty="0"/>
              <a:t>low platform </a:t>
            </a:r>
            <a:r>
              <a:rPr lang="en-US" dirty="0" smtClean="0"/>
              <a:t>coupling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Front-end and Back-end running at different rates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6690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Design">
  <a:themeElements>
    <a:clrScheme name="AIS Accent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B791F"/>
      </a:accent1>
      <a:accent2>
        <a:srgbClr val="5F5F5F"/>
      </a:accent2>
      <a:accent3>
        <a:srgbClr val="31668B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AIS Accent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B791F"/>
      </a:accent1>
      <a:accent2>
        <a:srgbClr val="5F5F5F"/>
      </a:accent2>
      <a:accent3>
        <a:srgbClr val="31668B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IS Document" ma:contentTypeID="0x0101001EBD087C3133424A899E6470271AA16E00C2DA9E2EB613A244A92C4F77C701C9E5" ma:contentTypeVersion="6" ma:contentTypeDescription="" ma:contentTypeScope="" ma:versionID="804310a050016566f937941959fe76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2009-08-10T17:30:25Z</outs:dateTime>
      <outs:isPinned>true</outs:isPinned>
    </outs:relatedDate>
    <outs:relatedDate>
      <outs:type>2</outs:type>
      <outs:displayName>Created</outs:displayName>
      <outs:dateTime>2006-08-08T23:32:16Z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Russell Stalters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Kevin Griffie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5.xml><?xml version="1.0" encoding="utf-8"?>
<p:properties xmlns:p="http://schemas.microsoft.com/office/2006/metadata/properties" xmlns:xsi="http://www.w3.org/2001/XMLSchema-instance">
  <documentManagement/>
</p:properties>
</file>

<file path=customXml/item6.xml><?xml version="1.0" encoding="utf-8"?>
<?mso-contentType ?>
<SharedContentType xmlns="Microsoft.SharePoint.Taxonomy.ContentTypeSync" SourceId="e2c0cd2f-cd40-4e12-9eaa-d9296f5dc463" ContentTypeId="0x0101001EBD087C3133424A899E6470271AA16E" PreviousValue="false"/>
</file>

<file path=customXml/itemProps1.xml><?xml version="1.0" encoding="utf-8"?>
<ds:datastoreItem xmlns:ds="http://schemas.openxmlformats.org/officeDocument/2006/customXml" ds:itemID="{21AEF679-FE9B-4CC0-9FCD-BD94F685D5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C09C79-9A9B-40AC-9AB0-18C21E8226A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36870CEA-11A3-4BD2-B1BD-102254715B0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71AB8BD-C7C9-4452-B56A-7192DB02EACB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CEBA407E-4187-44B1-AB57-A840954D6C8B}">
  <ds:schemaRefs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6.xml><?xml version="1.0" encoding="utf-8"?>
<ds:datastoreItem xmlns:ds="http://schemas.openxmlformats.org/officeDocument/2006/customXml" ds:itemID="{175C1D2D-50BE-4C14-B757-C76BB3744327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17623</TotalTime>
  <Words>491</Words>
  <Application>Microsoft Office PowerPoint</Application>
  <PresentationFormat>On-screen Show (4:3)</PresentationFormat>
  <Paragraphs>155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Century Gothic</vt:lpstr>
      <vt:lpstr>1_Default Design</vt:lpstr>
      <vt:lpstr>2_Default Design</vt:lpstr>
      <vt:lpstr>PowerPoint Presentation</vt:lpstr>
      <vt:lpstr>About Me</vt:lpstr>
      <vt:lpstr>Agenda</vt:lpstr>
      <vt:lpstr>Why did I get into messaging</vt:lpstr>
      <vt:lpstr>What - Overview</vt:lpstr>
      <vt:lpstr>What – Asynchronous in nature</vt:lpstr>
      <vt:lpstr>What – Reliable</vt:lpstr>
      <vt:lpstr>Why</vt:lpstr>
      <vt:lpstr>When</vt:lpstr>
      <vt:lpstr>Broker vs Bus</vt:lpstr>
      <vt:lpstr>Many Frameworks</vt:lpstr>
      <vt:lpstr>Careful with That Axe, Eugene</vt:lpstr>
      <vt:lpstr>AMQP - RabbitMQ</vt:lpstr>
      <vt:lpstr>Demo 1 : One Way – aka Fire and Forget</vt:lpstr>
      <vt:lpstr>Demo 3 : Publish and Subscribe</vt:lpstr>
      <vt:lpstr>Scaling</vt:lpstr>
      <vt:lpstr>Demo 2 : Send and Receive (aka RPC)</vt:lpstr>
      <vt:lpstr>Wrap Up and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</dc:title>
  <dc:creator>Russell Stalters</dc:creator>
  <cp:lastModifiedBy>Steven Suing</cp:lastModifiedBy>
  <cp:revision>486</cp:revision>
  <cp:lastPrinted>2012-08-23T12:03:39Z</cp:lastPrinted>
  <dcterms:created xsi:type="dcterms:W3CDTF">2006-08-08T23:32:16Z</dcterms:created>
  <dcterms:modified xsi:type="dcterms:W3CDTF">2013-11-14T15:40:14Z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Russell Stalters</vt:lpwstr>
  </property>
  <property fmtid="{D5CDD505-2E9C-101B-9397-08002B2CF9AE}" pid="6" name="_Category">
    <vt:lpwstr/>
  </property>
  <property fmtid="{D5CDD505-2E9C-101B-9397-08002B2CF9AE}" pid="7" name="Slides">
    <vt:lpwstr>15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ContentTypeId">
    <vt:lpwstr>0x0101001EBD087C3133424A899E6470271AA16E00C2DA9E2EB613A244A92C4F77C701C9E5</vt:lpwstr>
  </property>
</Properties>
</file>