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7"/>
    <p:sldMasterId id="2147483663" r:id="rId8"/>
  </p:sldMasterIdLst>
  <p:notesMasterIdLst>
    <p:notesMasterId r:id="rId24"/>
  </p:notesMasterIdLst>
  <p:sldIdLst>
    <p:sldId id="475" r:id="rId9"/>
    <p:sldId id="355" r:id="rId10"/>
    <p:sldId id="477" r:id="rId11"/>
    <p:sldId id="481" r:id="rId12"/>
    <p:sldId id="478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90" r:id="rId21"/>
    <p:sldId id="489" r:id="rId22"/>
    <p:sldId id="4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1668B"/>
    <a:srgbClr val="A1B9FD"/>
    <a:srgbClr val="D8771F"/>
    <a:srgbClr val="0D79C3"/>
    <a:srgbClr val="0F72C3"/>
    <a:srgbClr val="E6ECFE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>
      <p:cViewPr>
        <p:scale>
          <a:sx n="75" d="100"/>
          <a:sy n="75" d="100"/>
        </p:scale>
        <p:origin x="1470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452AB20-22D9-4447-81AC-92CB7A4DD83D}" type="datetimeFigureOut">
              <a:rPr lang="en-US"/>
              <a:pPr/>
              <a:t>10/5/2013</a:t>
            </a:fld>
            <a:endParaRPr lang="en-US" dirty="0"/>
          </a:p>
        </p:txBody>
      </p:sp>
      <p:sp>
        <p:nvSpPr>
          <p:cNvPr id="4403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11CC376-FCE3-43E6-9084-A06F48DD94F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8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r>
              <a:rPr lang="en-US" baseline="0" dirty="0" smtClean="0"/>
              <a:t>Show the console</a:t>
            </a:r>
          </a:p>
          <a:p>
            <a:r>
              <a:rPr lang="en-US" baseline="0" dirty="0" smtClean="0"/>
              <a:t>Create the 2 shell project</a:t>
            </a:r>
          </a:p>
          <a:p>
            <a:r>
              <a:rPr lang="en-US" baseline="0" dirty="0" smtClean="0"/>
              <a:t>Install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2578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0" y="4495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Corporate Overview</a:t>
            </a:r>
            <a:endParaRPr lang="en-US" sz="2400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8F74D-D2E5-4D87-8194-F59A570E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50" y="131763"/>
            <a:ext cx="5391150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05000"/>
            <a:ext cx="8229600" cy="4602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724400"/>
            <a:ext cx="5867400" cy="762000"/>
          </a:xfrm>
        </p:spPr>
        <p:txBody>
          <a:bodyPr/>
          <a:lstStyle>
            <a:lvl1pPr marL="0" indent="0">
              <a:defRPr sz="4000" b="0" smtClean="0">
                <a:solidFill>
                  <a:srgbClr val="31668B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subtitle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3" name="Picture 9" descr="AIS-logo_RGB7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</p:spPr>
      </p:pic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76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3" r:id="rId6"/>
    <p:sldLayoutId id="2147483675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001000" cy="762000"/>
          </a:xfrm>
        </p:spPr>
        <p:txBody>
          <a:bodyPr/>
          <a:lstStyle/>
          <a:p>
            <a:r>
              <a:rPr lang="en-US" sz="3600" dirty="0" smtClean="0"/>
              <a:t>Introduction to messaging in applications</a:t>
            </a:r>
            <a:endParaRPr lang="en-US" dirty="0"/>
          </a:p>
        </p:txBody>
      </p:sp>
      <p:pic>
        <p:nvPicPr>
          <p:cNvPr id="3" name="Picture 20" descr="title-imag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88670" y="56576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Steven Suing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Practice Manager / Lead Developer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@</a:t>
            </a:r>
            <a:r>
              <a:rPr lang="en-US" dirty="0" err="1" smtClean="0">
                <a:solidFill>
                  <a:srgbClr val="31668B"/>
                </a:solidFill>
              </a:rPr>
              <a:t>stsuing</a:t>
            </a:r>
            <a:endParaRPr lang="en-US" dirty="0" smtClean="0">
              <a:solidFill>
                <a:srgbClr val="31668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19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</a:t>
            </a:r>
            <a:r>
              <a:rPr lang="en-US" dirty="0" err="1" smtClean="0"/>
              <a:t>vs</a:t>
            </a:r>
            <a:r>
              <a:rPr lang="en-US" dirty="0" smtClean="0"/>
              <a:t> Bus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81262"/>
            <a:ext cx="280035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428874"/>
            <a:ext cx="22669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875" y="44772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Broker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3575" y="44772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Bus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267200" y="1600200"/>
            <a:ext cx="0" cy="4133851"/>
          </a:xfrm>
          <a:prstGeom prst="line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71508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Frameworks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1857376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ZeroMQ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62325" y="1866901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RabbitMQ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1650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kumimoji="0" lang="en-US" sz="1800" b="0" i="0" u="none" strike="noStrike" baseline="0" dirty="0" err="1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CloudAMQP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581650" y="1866901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62325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62325" y="3038475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ActiveMQ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43000" y="304800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Azure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43000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StormMQ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581650" y="30289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/>
              <a:t>Apache </a:t>
            </a:r>
            <a:r>
              <a:rPr lang="en-US" dirty="0" err="1" smtClean="0"/>
              <a:t>Qpid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14300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NServiceBus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362325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EasyNetQ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8165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SpringAMQP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650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Messaging Providers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916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Messaging Abstractions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55245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Many </a:t>
            </a:r>
            <a:r>
              <a:rPr lang="en-US" dirty="0" err="1" smtClean="0">
                <a:solidFill>
                  <a:srgbClr val="31668B"/>
                </a:solidFill>
              </a:rPr>
              <a:t>Many</a:t>
            </a:r>
            <a:r>
              <a:rPr lang="en-US" dirty="0" smtClean="0">
                <a:solidFill>
                  <a:srgbClr val="31668B"/>
                </a:solidFill>
              </a:rPr>
              <a:t> </a:t>
            </a:r>
            <a:r>
              <a:rPr lang="en-US" dirty="0" err="1" smtClean="0">
                <a:solidFill>
                  <a:srgbClr val="31668B"/>
                </a:solidFill>
              </a:rPr>
              <a:t>Mor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143000" y="4922282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MassTransit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3894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That Axe, Eugene</a:t>
            </a:r>
          </a:p>
        </p:txBody>
      </p:sp>
      <p:pic>
        <p:nvPicPr>
          <p:cNvPr id="1026" name="Picture 2" descr="http://www.clker.com/cliparts/f/d/e/7/119498958977780800stop_sign_right_font_mig_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1197204"/>
            <a:ext cx="1336675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99119" y="3985344"/>
            <a:ext cx="11368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Retry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20118402">
            <a:off x="3934007" y="1870367"/>
            <a:ext cx="39473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Idempotent Messages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1638" y="3134955"/>
            <a:ext cx="52543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Complex Programming Model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0495348">
            <a:off x="866887" y="4825550"/>
            <a:ext cx="28985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Errors Handling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7198" y="5723361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Logging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2409" y="1295825"/>
            <a:ext cx="2300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Serialization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781597">
            <a:off x="2742175" y="4280478"/>
            <a:ext cx="4338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Monitoring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757404">
            <a:off x="6351343" y="2281854"/>
            <a:ext cx="22220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Sequencing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608998" y="3384718"/>
            <a:ext cx="4299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Synchronous Scenarios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9751256">
            <a:off x="1409252" y="2359290"/>
            <a:ext cx="2665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Vendor Lock-In</a:t>
            </a:r>
            <a:endParaRPr lang="en-US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-656370" y="4322899"/>
            <a:ext cx="2114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Dead letter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20196658">
            <a:off x="3977145" y="5534506"/>
            <a:ext cx="2347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 To Live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221772">
            <a:off x="989655" y="3985344"/>
            <a:ext cx="13935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A1B9FD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Sagas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A1B9FD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9878" y="1380645"/>
            <a:ext cx="8643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err="1" smtClean="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Ack</a:t>
            </a:r>
            <a:endParaRPr lang="en-US" sz="2800" b="1" spc="50" dirty="0">
              <a:ln w="9525" cmpd="sng">
                <a:solidFill>
                  <a:srgbClr val="00B05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0562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 -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182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A</a:t>
            </a:r>
            <a:r>
              <a:rPr lang="en-US" dirty="0" smtClean="0"/>
              <a:t>dvanced </a:t>
            </a:r>
            <a:r>
              <a:rPr lang="en-US" u="sng" dirty="0"/>
              <a:t>M</a:t>
            </a:r>
            <a:r>
              <a:rPr lang="en-US" dirty="0"/>
              <a:t>essage </a:t>
            </a:r>
            <a:r>
              <a:rPr lang="en-US" u="sng" dirty="0"/>
              <a:t>Q</a:t>
            </a:r>
            <a:r>
              <a:rPr lang="en-US" dirty="0"/>
              <a:t>ueuing </a:t>
            </a:r>
            <a:r>
              <a:rPr lang="en-US" u="sng" dirty="0" smtClean="0"/>
              <a:t>P</a:t>
            </a:r>
            <a:r>
              <a:rPr lang="en-US" dirty="0" smtClean="0"/>
              <a:t>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standard application layer </a:t>
            </a:r>
            <a:r>
              <a:rPr lang="en-US" dirty="0" smtClean="0"/>
              <a:t>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Message </a:t>
            </a:r>
            <a:r>
              <a:rPr lang="en-US" dirty="0"/>
              <a:t>orientation, queuing, </a:t>
            </a:r>
            <a:r>
              <a:rPr lang="en-US" dirty="0" smtClean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Synonymous with HTTP</a:t>
            </a:r>
            <a:endParaRPr lang="en-US" dirty="0" smtClean="0"/>
          </a:p>
        </p:txBody>
      </p:sp>
      <p:sp>
        <p:nvSpPr>
          <p:cNvPr id="12" name="Subtitle 3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7543800" cy="457200"/>
          </a:xfrm>
        </p:spPr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42900" y="39624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0">
                <a:solidFill>
                  <a:srgbClr val="31668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Open Source Written </a:t>
            </a:r>
            <a:r>
              <a:rPr lang="en-US" kern="0" dirty="0"/>
              <a:t>in </a:t>
            </a:r>
            <a:r>
              <a:rPr lang="en-US" kern="0" dirty="0" err="1"/>
              <a:t>Erlang</a:t>
            </a:r>
            <a:endParaRPr lang="en-US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Message 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Implemented AMQP 0.9.1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Synonymous with IIS</a:t>
            </a:r>
            <a:endParaRPr lang="en-US" kern="0" dirty="0" smtClean="0"/>
          </a:p>
        </p:txBody>
      </p:sp>
      <p:sp>
        <p:nvSpPr>
          <p:cNvPr id="14" name="Subtitle 3"/>
          <p:cNvSpPr txBox="1">
            <a:spLocks/>
          </p:cNvSpPr>
          <p:nvPr/>
        </p:nvSpPr>
        <p:spPr bwMode="auto">
          <a:xfrm>
            <a:off x="342900" y="3505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RabbitMQ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9372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–</a:t>
            </a:r>
            <a:r>
              <a:rPr lang="en-US" dirty="0" smtClean="0"/>
              <a:t> One Way – aka Fire and Forget</a:t>
            </a:r>
            <a:endParaRPr lang="en-US" dirty="0"/>
          </a:p>
        </p:txBody>
      </p:sp>
      <p:pic>
        <p:nvPicPr>
          <p:cNvPr id="2050" name="Picture 2" descr="https://encrypted-tbn0.gstatic.com/images?q=tbn:ANd9GcRt3Gob8NlsjJc_YfuPGjNKTweFEU9KjPQ1Pu3v_VQZ0UIv2zJbE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25098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09600" y="3048000"/>
            <a:ext cx="1905000" cy="10668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Producer 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3048000"/>
            <a:ext cx="1905000" cy="10668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667000" y="3429000"/>
            <a:ext cx="685800" cy="304800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680868" y="3429000"/>
            <a:ext cx="685800" cy="304800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6238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3 Publish 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545487"/>
            <a:ext cx="5111827" cy="7022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High-Speed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Program-to-Program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550" y="9672523"/>
            <a:ext cx="3191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Hohpe</a:t>
            </a:r>
            <a:r>
              <a:rPr lang="en-US" sz="1100" dirty="0" smtClean="0"/>
              <a:t>, </a:t>
            </a:r>
            <a:r>
              <a:rPr lang="en-US" sz="1100" dirty="0" err="1" smtClean="0"/>
              <a:t>Gregor</a:t>
            </a:r>
            <a:r>
              <a:rPr lang="en-US" sz="1100" dirty="0" smtClean="0"/>
              <a:t>, </a:t>
            </a:r>
            <a:r>
              <a:rPr lang="en-US" sz="1100" i="1" dirty="0" smtClean="0"/>
              <a:t>Enterprise Integration: </a:t>
            </a:r>
            <a:r>
              <a:rPr lang="en-US" sz="1100" dirty="0" smtClean="0"/>
              <a:t>Addison-</a:t>
            </a:r>
            <a:r>
              <a:rPr lang="en-US" sz="1100" dirty="0" err="1" smtClean="0"/>
              <a:t>Weesley</a:t>
            </a:r>
            <a:r>
              <a:rPr lang="en-US" sz="1100" dirty="0" smtClean="0"/>
              <a:t>, 2004, Print.</a:t>
            </a:r>
            <a:endParaRPr lang="en-US" sz="1100" dirty="0"/>
          </a:p>
        </p:txBody>
      </p:sp>
      <p:sp>
        <p:nvSpPr>
          <p:cNvPr id="7" name="Subtitle 3"/>
          <p:cNvSpPr txBox="1">
            <a:spLocks/>
          </p:cNvSpPr>
          <p:nvPr/>
        </p:nvSpPr>
        <p:spPr bwMode="auto">
          <a:xfrm>
            <a:off x="228600" y="1178175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kern="0" dirty="0" smtClean="0"/>
              <a:t>Use real world to understand messaging</a:t>
            </a:r>
            <a:endParaRPr lang="en-US" kern="0" dirty="0"/>
          </a:p>
        </p:txBody>
      </p:sp>
      <p:pic>
        <p:nvPicPr>
          <p:cNvPr id="1032" name="Picture 8" descr="http://www.sfsu.edu/~oip/f1services/oipnews/OIPNEWSClipArt/New%20Folder/magazines_03%5B1%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7" y="1832719"/>
            <a:ext cx="4419600" cy="18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33537" y="4027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Publish / Subscribe </a:t>
            </a:r>
            <a:endParaRPr lang="en-US" dirty="0">
              <a:solidFill>
                <a:srgbClr val="3166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07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Agenda</a:t>
            </a:r>
            <a:endParaRPr lang="en-IN" sz="44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What, Why, and When about Messaging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Broker </a:t>
            </a: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vs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Bus arch styles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Framework Options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RabbitMQ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AMQP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C# Demo of EIPs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Wrapup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questions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About Me</a:t>
            </a:r>
            <a:endParaRPr lang="en-IN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appliedis.com/Themes/Ais.ThemeSite/Content/Images/aisLogo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" y="1140410"/>
            <a:ext cx="2690694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Z8Gm7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1750"/>
            <a:ext cx="2258462" cy="16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mgur.com/9HgX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30897"/>
            <a:ext cx="2296562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imgur.com/ItY3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28" y="3753627"/>
            <a:ext cx="2038524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bsolution.net/techniques/ontarget/rsrc/2010-05/gra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4" y="2207209"/>
            <a:ext cx="2180614" cy="22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ml.tkk.fi/Opinnot/Tik-111.590/2000/Papers/XML%20Messaging_tiedostot/figure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37" y="1524000"/>
            <a:ext cx="1689553" cy="151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815" y="4581212"/>
            <a:ext cx="1641389" cy="13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3733800"/>
          </a:xfrm>
        </p:spPr>
        <p:txBody>
          <a:bodyPr/>
          <a:lstStyle/>
          <a:p>
            <a:r>
              <a:rPr lang="en-US" dirty="0" smtClean="0"/>
              <a:t>Other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File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Shared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Remote Procedure Invocation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7543800" cy="1066800"/>
          </a:xfrm>
        </p:spPr>
        <p:txBody>
          <a:bodyPr/>
          <a:lstStyle/>
          <a:p>
            <a:r>
              <a:rPr lang="en-US" dirty="0" smtClean="0"/>
              <a:t>Messaging is an </a:t>
            </a:r>
            <a:r>
              <a:rPr lang="en-US" i="1" dirty="0" smtClean="0"/>
              <a:t>asynchronous</a:t>
            </a:r>
            <a:r>
              <a:rPr lang="en-US" dirty="0" smtClean="0"/>
              <a:t> </a:t>
            </a:r>
            <a:r>
              <a:rPr lang="en-US" i="1" dirty="0" smtClean="0"/>
              <a:t>reliable</a:t>
            </a:r>
            <a:r>
              <a:rPr lang="en-US" dirty="0" smtClean="0"/>
              <a:t> </a:t>
            </a:r>
            <a:r>
              <a:rPr lang="en-US" i="1" dirty="0" smtClean="0"/>
              <a:t>point-to-point</a:t>
            </a:r>
            <a:r>
              <a:rPr lang="en-US" dirty="0" smtClean="0"/>
              <a:t> approach to integration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59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- </a:t>
            </a:r>
            <a:r>
              <a:rPr lang="en-US" dirty="0" smtClean="0"/>
              <a:t>Asynchronous</a:t>
            </a:r>
            <a:endParaRPr lang="en-US" dirty="0"/>
          </a:p>
        </p:txBody>
      </p:sp>
      <p:pic>
        <p:nvPicPr>
          <p:cNvPr id="1026" name="Picture 2" descr="http://upload.wikimedia.org/wikipedia/commons/1/15/1896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19603"/>
            <a:ext cx="152971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allvoices.com/thumbs/event/609/480/71486629-voice-m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38230"/>
            <a:ext cx="1993999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1" y="412077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RPC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163521"/>
            <a:ext cx="17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Messaging</a:t>
            </a:r>
          </a:p>
          <a:p>
            <a:pPr algn="ctr"/>
            <a:r>
              <a:rPr lang="en-US" dirty="0" smtClean="0">
                <a:solidFill>
                  <a:srgbClr val="31668B"/>
                </a:solidFill>
              </a:rPr>
              <a:t>Asynchronous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9969" y="3055251"/>
            <a:ext cx="65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8771F"/>
                </a:solidFill>
              </a:rPr>
              <a:t>VS</a:t>
            </a:r>
            <a:endParaRPr lang="en-US" sz="2400" b="1" dirty="0">
              <a:solidFill>
                <a:srgbClr val="3166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602297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Use the real world to think about messaging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1767" y="4767106"/>
            <a:ext cx="260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 temporal coupling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7968" y="4753271"/>
            <a:ext cx="260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temporal coupling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230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Reliable</a:t>
            </a:r>
            <a:endParaRPr lang="en-US" dirty="0"/>
          </a:p>
        </p:txBody>
      </p:sp>
      <p:pic>
        <p:nvPicPr>
          <p:cNvPr id="2050" name="Picture 2" descr="http://media.theweek.com/img/dir_0091/45653_cartoon_main/the-last-mailman-standing.jpg?18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6781800" cy="49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749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Point-to-Point</a:t>
            </a:r>
            <a:endParaRPr lang="en-US" dirty="0"/>
          </a:p>
        </p:txBody>
      </p:sp>
      <p:sp>
        <p:nvSpPr>
          <p:cNvPr id="5" name="AutoShape 2" descr="data:image/jpeg;base64,/9j/4AAQSkZJRgABAQAAAQABAAD/2wCEAAkGBhIQERIRExIQEBMSEBkXFhASFBUQExAVFRUXFBQVEhIYGyceGBkjGRQSHy8gJCcqLC0sFR4xNjAqNTIrLCkBCQoKDgwOGg8PGjQkHyQwLzQuLDIsMCwsLCwqLDEsLCwwLywsKTU1LCwsLDUvLSksLC80LCwqLyw1LSwsLCk1LP/AABEIAH0BkgMBIgACEQEDEQH/xAAcAAEAAgMBAQEAAAAAAAAAAAAABgcCBAUDAQj/xABLEAABAwICBAgIDAQEBwEAAAABAAIDBBEFEgYTITEHFyJBUVOR0RQWMmFxkpOxIzQ1UlRicnSBlLPTM3OytBVCgqEkJVXBwtLwRP/EABoBAQACAwEAAAAAAAAAAAAAAAABBAIDBQb/xAAwEQACAQICBwgCAgMAAAAAAAAAAQIDEQRREhMUITFS8AUVQWGBkaHBIkIycTOx0f/aAAwDAQACEQMRAD8AvFERAEREAREQBERAEREAREQBERAEREAREQBERAEREAREQBERAEREAREQBERAFGauvxGSedtM2g1UMgZed0+sc4xRyE2Y2wHwgH4KTLlYL/FrfvY/tadAcvNjXzcJ9aq/9VjJLjTQTlwnYCfKqub/AEqVrCVmZpb0gjtFkBH9DNLfDoWGSPwecwRymEnMHRytDo5Ynf5mEG3S1wLTuuZGq70iwiow/Do5WyU7n4XTt1MojkZI5sbWsc13wpBa9rQHNII3EWIaRPqWoEjA4bigPZERAEREAREQBERAEREAREQBERAEREAREQBERAEREAREQBfHOsCehfVhN5Lvsn3ICKU2lGIysbIzCwWPaHNJrYmktcLtJGTYbEbF6/4/if8A0pv56L/0XX0Z+J0v3WL9Nq6SAhmIaaVtM1sk+GObG6WOO8VVFNJmleI2BkeUZiXOAtcKV4fiEdRGyaJwfG9t2uHOPON4I2gg7QQQVz9KcKkqYY2xZM8dVBMA8lrXCCdkpbmDSQSGEXsVwBVy0WIQh0ccUWIPkD42TGVgmZGZNcxpibkc4Ns4AkOJBsDcuAm6IEQBERAEREAREQBERAEREAREQBERAFHo8WipBiE87xHFHVNLnkEhoNPTNGwAneR2qQqA6aYXLVUGMQQsdLLJUMDWNtdxEVG42ubbgT+CAlDdK6QyU0QmYX1cesgaA461mXNmGywFrnbZda6qzB9EqqOohLoXsZR1LoYS0tP/AAzYcQMcrHE3BPhFMzbzsBN1w6fB66npK8Bk0IdRtzVMz30j3S+ENzRyGScxySOjc8a1mVpuBtJsALG4UPkiv+7O/wCy7OBfwI/QqjcGil0jYyKeniZS04ZTzyCV8I1chLbiR4bcnNlzHyh02VuYF/Aj9CA6CIiAIiIAiIgCIiAIiIAiIgCIiAIiIAiIgCIiAIiIAiIgCwm8l32T7lmsJvJd9k+5AcfAsRijpaFj5Y2PlpoxGx72tdKRGy4Y0m7iLjd0hdOnxGKRz2Mkje+IgSMa9rnRk3sHtBu07Dv6FWuktBI+PCJ2RvkNJQOnBawyEOidQSZWgbM742StAO+5Uaw6lrIW4lIBVUj6uaimdJlmAbrmSVE0Zna0ujYC8MLwCWbjzoC97qEaffHMI+8zf271G5MVqnw0eskxWCnAqrzQZ6mZ8sb7U2eVkIe+EszEFzBmsM196zjq3zU+jckj3SSPMhc95LnOJpn3Lid5QFrs3D0L6vjNw9C+oAiIgCIiAIiIAiIgCIiAIiIAiIgC5WC/xa372P7WnXVUUq8e8AlqTJT1D2Szh7HxCJ4I1ELDsMgcDmY4bRzICVrznp2yNcx7WvY4WcxwDmuB3gtOwhQ/jRg+jV3s4/3U40YPo1d7OP8AdQGWn+Fw02C10cEUUDPB3HJExsbbm1zlaALqRYF/Aj9Cgel+mrK6iqaWKnrBJPEWNL2RtaCbeURIbD8FPsEaRAwHoQG8iIgCIiAIiIAiIgCIiAIiIAiIgCXXB03xF1PRvkYSDrYGnKS0lslTFG8Bw2tJY9wuNovcbVwpMoJGsrthP/7Ju9VcRi6WHtrHa5tp0pVP4k7ul1Art6yu/OTd6Xb1ld+cm71V72wvN8M2bLVyJ7dLqBXb1ld+cm70u3rK785N3p3theb4Y2WrkT26XUCu3rK785N3pdvWV35ybvTvbC83wxstXInt0VTaa4y+kopp4Za1srAMjnVUjw0lwAJY64cPMVZ2F14njbINzgrlDEU8RHSpu6NU6cqbtI21hN5Lvsn3LNYyi7T6D7lYNZz9GfidL91i/Taukofhmm1JTU9PFM6aKRlPG1zH01UCHNY0EfwukFbHGXh/XP8Ay9T+0gOnjei9NW5DPGXOjvkkY+SGRocLOAkjc12UjeL2NlGNNKVkVRg0cbQxkc8jWsaLBrW0zg1oHQAAupxl4f1z/wAvU/tKPaQaQwV1Zhvg7nyameRzyYpYwxroXMBJewDa4gbEBZDNw9C+r4zcPQvqAIiEoAi4NRphE3a2OaVh3StDGRusbch0j25x9Zt2nmJXh49xdTP61N+8pswSVFGvHuLqZ/Wpv3k8e4upn9am/eSzBJUUa8e4upn9am/eTx7i6mf1qb95LMElRRrx7i6mf1qb95PHuLqZ/Wpv3kswSVFG3acRhuc09VlG9zWxS2A3nLHIXG3mBXM0yxF1VRsmpJ2vgffOI98g5xn3ixFiw2PT0LCo3CLdrkxSbtc2cX4Qoo5o4Yi2T4VoklvyGNzAPDfnG19u4eddqHSalcAfCIBfmMjQfeqPK+Zx0jtC5EcdUu9xdeHjmXp4xUv0mD2jO9ecuNUb/Knpz6ZGd6o/OOkdoTOOkdoWW3z5SNmjmXX/AIhQdbS+uzvT/EKDraX12d6pTOOkdoTOOkdoTb58o2aOZdYxGg62l9dnethukFINgqKf2jO9UZnHSO0JnHSO0Jt8+UbNHMvTxipfpMHtGd6eMVL9Jg9ozvVF5x0jtCZx0jtCbfPlGzRzP0BT1LJGhzHNe07nNIcDbYdoXrdV7wa4g8skjvyWA5ee19vvXjg9aZqanmfJWZ5aaOR+Wrla3M9gc4hoNgLk7BsCuVMXTpU4zqu1yuqUpScY+BZF0uoFdvWV35ybvS7esrvzk3eq3e2F5vhmzZauRPbpdQK7esrvzk3el29ZXfnJu9O9sLzfDGy1cie3S6gV29ZXfnJu9Lt6yu/OTd6d7YXm+GNlq5E9uir6pmDWOdrK7ktJ+OTcwJ6Vv8FWkUlbh0D5Xukls8Oe6xcbSvDbkDaQ0NF+e11aw+LpYi+rd7GupSlT/kTJERWjURfhJ+T3/wA+m/vIFyZvKd9o+9dbhJ+T3/z6b+8gUT0yr3wUlVLH5bI3Fp35SXBub/SCXf6V5ztqLnOnFeN/o6GDdlJnUt5imU9BUPwrRiCAUdSyrkjle6MumfLnbXawBzoy17rHMdottHnO0cXBamzKG4zZsZmbcufdu0bRZwB9BuPMuMsKpXcZXt5Wz8/Ituq1xXyWSig2Dab1U7opPB7wTOeOTBUXgFyI3vqD8G9txyrWt2r2wXSqslNA+RtKGVpe0Na2TNG5jSQ4kvsQSPJtu51EsFUje9t3n/f/ABkqtF8OurkzRRng+qJ5KYumkEvw8gaeWXjLI4ODnOcbjdYC1gOdeOFtmZi0zJJ3TjwFrm3aI2sBlNmhjTbp27zdYPD2lON/4/Jkql0nbiZ8JvybP6Wf1hWdob8Uj+yPcqx4Tfk2f0s/rCVOO1ERayOeWNojZZrXEAXY0nZ6V3uy6yo4Zya/b6RRxMHOpZZF1IqQ8aaz6TP65TxprPpM/rldDvCGTNOzSzLhqsFhkN3saT02Xh4s03Vt7Aql8aaz6TP65TxprPpM/rlO8IZMbNLMtrxZpurb2BetPgMEZzNY0Hpsqg8aaz6TP65TxprPpM/rlO8IZMbNLMu9aGLY3FSiN0pLWySZA61w05S67ugck7VT/jTWfSZ/XK1q3GJ5wGyzSSAG4D3FwBsRcfgT2rGXaCt+K3krDO+9l7RyBwBBBB3EG4PoKiHCJj4gY2I+S5j5ZW7tZHHlaIj5nyPYHdLQ4c9xDNGdMJaMhv8AEhJ2xE2tfnYeY+bd71qcLOKCSp5J2SUMBt5vCKi//j2BdDCVY4hr5NFWm6bIRi2Ly1UjpZXl7nHnOxo5g0cwC8KWkkldljY+R3zWNLz2ALxUypJp48Ha6kfJE9+JZaiWFxjkawRfBB0jTdjM1ttxv9K7spaC3Ggh8kZaS1wLSDtBFiD5wdyxVpVeCa6qw6GubrKn/DagzAuu5+qJ1D3vYbuPlbefbvXL0W0Sp5qWhlnjLXyNqpHtcZIzUCEAxxjKC4DaSS1pJDTa616+Nt/XVhYgKKwmYDRzz0xZE34ekqnOih8KMBkhaDE6nfNGxz95uBuI7fHRvRanliw58sZBlgrZZQXPZrfB3RiJrrXLW8t18ovs5018bX663CxA170VNrJGM+c4D0DnPZdd3TCkpmspZoGtjMzX544hUOp7scAHQyTxsLrg7QBsI7efo1bwll+h1vTlNlupyU1dES3ImsMYYA1vJDRYAcwG5Z6NYt4HiDYnW8HxC7Xs2ZW1DRdsg6C5oynpOVfFH9LJix1E5vlNroy38CpxUU6TK9J/kWPpNweiS74dmbe3mIK98P4M6fVtzt5VtqmGGyZomHpaFqaV4fJUUNXBFsklpZWM2gcp8bmgXO65Nr811wVFJtrxLrbfEhuFaPYRVSPigqKeaRm9kb2uNhsLm/OaCbXFxddbiypPmrjxTyTQQx02FzwVdLQStZUTxeDto5dSYmsge4WmzuFuTybWcehcCphxAUtU6kbjDP8AlsWcTGpMzq/Xxl7qcPJeeRrMxZySOlZEE34sqT5qcWNJ81RbFMJq4310DHYl4OyspXRktq61srXUznTtcWyCZ8ZlIzasmzrXAFyNijxCuhhpnSQYkc+HVcWRmvqXCoMzDTvkLgHR3a1+V0gBaHWJ3lASHiypPmpxZUnzVCMRosSfC998U1sOC0T4g11SL1fJE12A2fL5WYEE77rpY7hFZDrYYjXOpWYmL5jWVTnQvomO2auQTSReEOfcMdsO/cQgJLxZUnzV94saT5qg+IUuJNjpX3xOeQU4yxOjqonEmoe4ETwyvEM2qMbSahp5Nrm+bLc7NwvvsgONhOjcVIxwjFrtPuUG0Z+I0X3KH9NqtCbyXfZPuVX6MfEaL7lD+m1cLtz/AAx/v6L2C/mzp28xS3mKrzAsHZXU0ldPUSxVBledcJXMFDq32azKSGgAWO22xw3b144xUlrsXcXCcCiozmuWsku1nKGrcLA7+SefoXCWDTm4KW9cd3jdLdv8/LgXNdZXt1a5ZCKDVmmVU2SWOCASNpmxDIIaiZ0xcwPeBLHyY7NOzMDe3ZliWmFWxtZMxlPqqSVgyyNk1sjX5DY2dZjhmNzY77W2bcVgqrtw3+edrf7XSZlrok3RRjBqic4nXsdI10UYhtGc5y52OLNXd2Vp2crZyjbcubpZSvM7hFPUS1smQ0sELnMZSMBAe+UA5crrOuXb91iFjHDXnoOXgn7pP4vveRLqWjexMcQ/hSfy3f0lefAP8nM9L/1HLOtvqZL2vqnXtuvlN7LDgH+Tmel/6jl2+wuFT0+yljf1LNREXoznkX4Sfk9/8+m/vIFxquIPztcA5rswLTtDgbggjoIXZ4Sfk9/8+m/vIFyZvKd9o+9ea7d4w9fo6OC/Yj+HaFUlPIyVjHl0ZJja+R8jISd5jY42C9oNFKdgiDWv+BqHTsu8m0jt5PSPMuvdLrguvVe9yfv1n8l5QivA4tJofSxSCRjZBlLi2PWPMURkFnmOK+VpP/3Mvam0bgjFM1ocBSFxiu4nKXAg5vnbCV1LpdQ61R8ZP36zfuFCK8DRwrBYqbOIs4bI8vLC9zmNcSSdW0+SCTtA8yzbhcYnNTY610QjJvsyB2YDL0351t3S6xc5Ntt8TLRXAi3Cb8mz+ln9YXe8SzV08UkfJeWC7uc2AA37NwXA4TT/AMtn9LP6grP0N+KR/ZHuXqexoqWHakr/AJfSOZjG1UVsiCcV1R1p7B3JxXVHWnsHcrXXO0hr5IKWeaGIzyxwucyEXJkcBcCw2n0DaeZdjU0+VeyKmnLMrniuqOtPYO5OK6o609g7l0sB4SyI6iWqno52QxtJjpo5oKqKV0gi1L6WbaRnc1ofcbd+w3HXp+EqnkYC2GpdJ4V4P4OxscsmtMLp22LJCwtLGO5QdbZtsLkNTT5V7IacsyLcV1R1p7B3JxXVHWnsHcpHLwnwmNhigqpJXwzSOhEYL6ZsDzFI6dubcJBl5Nydtlhh3CdE4Ukb45HzzUlPNI2EMtGaloIyRueJJANpOQPyt2lNTT5V7IacsyP8V1R1p7B3LUxHQGop257mQc42C2y9/wDa34q4lhJEHCxFwolQpyVtFexKqSTvcqLRjQKWpcJJuSwHY1eXDTo5qGUlVG3kMBp5XDma454i7zB4ePTJ51cbIw0WAsFrYthcdTDJBK0PjkaWuadxBW6nanbR8DBty3s/K628OxiopnF0E8sDjvMbi3Nbdmbud+IUl0g4G6unkPg0pfFfY2QXc0dGYb+wLjcW2J9LPVPcujtUGrNGFjXl0gq3yRyvqqh8kQcI5S86xgcSXASDlW2nYSdhtu2LGXHKp72yOq6p72OLmOdM8mNzhYuZt5Jts2W2bFtcW+J9LPVPcnFvifSz1T3LHX0shZmrLjdU+Vs7qmofMwWZK6R2eMdDDfkjadg6SsZsZqXyMlfVVT5IySyR0ry6MuADiw35NwGjZbYAtzi3xPpZ6p7k4t8T6Weqe5NfSyFmc+uxCaofrJ5pZ35codK4vLW3vZt9wuTsHSlDU6qRkm/K4G3SOf8A2uuhxb4n0s9U9ycW+J9LPVPcsliqa4IWJlHIHAOBuCLgjnB3KM1r/C8SpqdnKFO7O8jcH8w93+6U2hGLtbqxLlYfmt2i+/KbC3apNgejrcFjEr43STSE5cwOUu5zI/8A8Rt9G9a8VjYunkvEwpUXpFsxVcdPHC2R4aXlrGg73OcQAAN52kehdAFUVWYzNNKJ3vLpAQWnmZY3AY3cADzLpxae1zQAJhYdLGH/AHsuAu0IXd0X3hpeDLjRU9xg13XD2cfcnGDXdcPZx9yz2+nk+vUjZplwoqe4wa7rh7OPuTjBruuHs4+5Nvp5Pr1GzTLhRU9xg13XD2cfcnGDXdcPZx9ybfTyfXqNmmXCip7jBruuHs4+5OMGu64ezj7k2+nk+vUbNMt6byXfZPuVX6M/EaL7lD+m1SjQ/SV1VC4SHNI0OzOsG3322DzWUX0Z+I0X3KH9Nq5/bMlKhCS8X9G7CK1Ro0qrQWjkkdI6N/LeHvjEj2xSOBvd8QNjtWzV6LU8pqC5rv8AimMZLZxaC2K2QNA8nyRuXWul15vX1d35Pd59ZL2OhoRyOLV6H0srzI5sgLgwPayV8bJhHsZrWNNn2sF6VGjFPIyojc12WqeHygOIu4Wtl+aOSNi610uo19Td+T3efWQ0I5GizBom1DqoZ2yPYGvs9wY8NFml8e4kDceZcyv0EpZ5nzv1+skIzFszmA2AAFhzAAbFIbpdI1qkXeMnwt6ZBwi9zRrVrbQyDoicOxpCw4B/k5npf+o5emIH4KX+W7+krz4B/k5npf8AqOXoewuFT0+yhjf1LNREXoznnM0jwKOuppKaXOGSZbljsjwWPbI0tdbYQ5jVVFXwHOzktmqLX2XlJP4myupFDSfEXKP4jZOun9oe5OI2Trp/aHuV4Io0VkTdlH8RsnXT+0PcnEbJ10/tD3K8ETRWQuyj+I2Trp/aHuTiNk66f2h7leCJorIXZRx4Cnu2OlmI5wZL/wDZXDgWHmCFkZ/yhdBFKViAtbEqBs8UkLi9rZGFpdG4xvF+dr27QVsopBC6jgwjnzmpqqqrkNO2FksmpDoWNkbM0tDYwHOzsaSX3vYg3BK38L0Gjg1J1sj3RVRnzZIog5xhkgDdXExrGtDZSeSASdpUlRAQ53BtGCHRVNTTvIqGPki1WeSKqmM8kZLmHLZ55LhYjpXjXcFcMzIIn1FQYoYYYtWWwuu2AANMcjoy+FzrcoxubdTdEAREQBERAfCF81Y6B2LJEBjqx0DsTVjoHYskQGOrHQOxNWOgdiyRAY6sdA7E1Y6B2LJEBjkHQFz8dwdtVEYzz+/mXSRGrgpHH9GZqUkWLh/lda+3mus6TQmskYHjLYjoVpaW4nDS00k8zHSBlgI2AF8j3uDGMYDzlzgFrUGmNGKKGsfIymhlAAEpDSH7Q6O3O4FrxYfNKrLC0k3uNrrTfiV34g1v1exPEGt+r2Kwmae0hqHwmRjY2U8cwqi9mpkEzixjWOvtJI/FbzdLKIzimFVTmcvczUiRpfnbscwi+x3mO3YVls9LlRGtnmVf4g1v1exPEGt+r2Kym6cYeTIBW0t4hd/wrAGC4aSTe1szgL9JstuTSCmBc3Xwl7ZBGYw9ubWFhkbHlv5Ra1xA6AU2elyoa2eZVXiDW/V7E8Qa36vYrHg04o9VSySzxU5q4GSsile1rg2RoIzcwFzlvuvsXnienlJDPFTCRk08lVHA6GN7S+IyX5TxfcLC4G0Zh0ps9LlQ1s8yvPEGt+r2J4g1v1exWfS6X0MsroGVdM+VpcDEJGl4LAS/ZfbYA3tusehYQaZ0EkcsraundHDbWPEgszNsZfzO5jz8102elyoa2eZxdBNGpabPrd7ujZzWURxXgNbm+BmqgwAAB0xdYAWAGzcArXw3FYalmshkZKy5GZpvlcN7XDe1w5wdoW2tuirWsYXZR/EbJ10/tD3JxGyddP7Q9yvBE0VkLso/iNk66f2h7k4jZOun9oe5XgiaKyF2UfxGyddP7Q9ycRsnXT+0PcrwRNFZC7KPPAbJ10/tD3Kx9ANE/wDDqcQ3JAva5udpLjt9JKlKKUkuBAREUgIiIAiIgCIiAIiIAiIgCIiAIiIAiIgCIiAIiIAiIgCIiAIiIAiIgCIiAjWmWjMte6kjbMYIYqjXSvjcWz542nUaq7XN2SHMcw/yiyjlLweVlK5joJaebwWslmp21TnctlTEGTNmdHEMjg/M9paCOWRsVkIgKwqOC2p8JZWMkpGz08MJhDGOhg1zJXvla6BrSGxubI8Ai7r8rZtv1JNApnDyoQTjpriQXg6k35IdlvrAD6Nm9TtEBW9Dwa1LmRU9RLTmCko6inhdDrGyTipZqy6cOFmZWhps0u27V9wDg1qYaiCeaeJ2WGR8zWZjrq15ma2a5aOSIp3NHOMoAFlY6ICrKvgoqHCEB8Dw7DqelnbJNVxsaadoaXMZCW65h2nI8t2i99uzch4O6uOWNjX0rqWLF/DWveZTVEOJLoyS0i4ueVflc9lY6ICl8M0SqJpaagyyNpqWnr4fCDSzUz2NqGZGulc8CN7yXbBGTcNLidth26HgynEErZBSPk1MMTA6or5WvbA8SAl7pAYNo5IjaclzbMDZWaiAj2hGB1FJA9lRIJXvnfIAHOl1bXWAYZntD5TsJzOF+Vbba5kKIgCIiAIiIAiIgCIiAIiID//Z"/>
          <p:cNvSpPr>
            <a:spLocks noChangeAspect="1" noChangeArrowheads="1"/>
          </p:cNvSpPr>
          <p:nvPr/>
        </p:nvSpPr>
        <p:spPr bwMode="auto">
          <a:xfrm>
            <a:off x="1600200" y="2590800"/>
            <a:ext cx="1597025" cy="15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http://supermanjayyang.files.wordpress.com/2011/04/fig2-2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8274"/>
            <a:ext cx="56292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g2-3.gif (592×32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2" y="3766066"/>
            <a:ext cx="56388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2536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Send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581400"/>
            <a:ext cx="22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/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6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user Messaging.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Remote Communication – Enable communication between two processes so the processes don’t have 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Processes can function on their own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Throttling – Receiver can control consumption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Disconnected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Mediation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747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systems to Integrate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Long running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Video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	Database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	File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Heterogeneous </a:t>
            </a:r>
            <a:r>
              <a:rPr lang="en-US" dirty="0" smtClean="0"/>
              <a:t>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Requirement for low temporal, </a:t>
            </a:r>
            <a:r>
              <a:rPr lang="en-US" dirty="0"/>
              <a:t>low spatial </a:t>
            </a:r>
            <a:r>
              <a:rPr lang="en-US" dirty="0" smtClean="0"/>
              <a:t>and </a:t>
            </a:r>
            <a:r>
              <a:rPr lang="en-US" dirty="0"/>
              <a:t>low platform </a:t>
            </a:r>
            <a:r>
              <a:rPr lang="en-US" dirty="0" smtClean="0"/>
              <a:t>coupling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690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2009-08-10T17:30:25Z</outs:dateTime>
      <outs:isPinned>true</outs:isPinned>
    </outs:relatedDate>
    <outs:relatedDate>
      <outs:type>2</outs:type>
      <outs:displayName>Created</outs:displayName>
      <outs:dateTime>2006-08-08T23:32:16Z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Russell Stalters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Kevin Griffie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5.xml><?xml version="1.0" encoding="utf-8"?>
<?mso-contentType ?>
<SharedContentType xmlns="Microsoft.SharePoint.Taxonomy.ContentTypeSync" SourceId="e2c0cd2f-cd40-4e12-9eaa-d9296f5dc463" ContentTypeId="0x0101001EBD087C3133424A899E6470271AA16E" PreviousValue="false"/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AIS Document" ma:contentTypeID="0x0101001EBD087C3133424A899E6470271AA16E00C2DA9E2EB613A244A92C4F77C701C9E5" ma:contentTypeVersion="6" ma:contentTypeDescription="" ma:contentTypeScope="" ma:versionID="804310a050016566f937941959fe76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C09C79-9A9B-40AC-9AB0-18C21E8226A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36870CEA-11A3-4BD2-B1BD-102254715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1AB8BD-C7C9-4452-B56A-7192DB02EAC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CEBA407E-4187-44B1-AB57-A840954D6C8B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175C1D2D-50BE-4C14-B757-C76BB3744327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1AEF679-FE9B-4CC0-9FCD-BD94F685D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17038</TotalTime>
  <Words>309</Words>
  <Application>Microsoft Office PowerPoint</Application>
  <PresentationFormat>On-screen Show (4:3)</PresentationFormat>
  <Paragraphs>113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1_Default Design</vt:lpstr>
      <vt:lpstr>2_Default Design</vt:lpstr>
      <vt:lpstr>PowerPoint Presentation</vt:lpstr>
      <vt:lpstr>Agenda</vt:lpstr>
      <vt:lpstr>About Me</vt:lpstr>
      <vt:lpstr>What - Overview</vt:lpstr>
      <vt:lpstr>What - Asynchronous</vt:lpstr>
      <vt:lpstr>What – Reliable</vt:lpstr>
      <vt:lpstr>What – Point-to-Point</vt:lpstr>
      <vt:lpstr>Why user Messaging. </vt:lpstr>
      <vt:lpstr>When</vt:lpstr>
      <vt:lpstr>Broker vs Bus</vt:lpstr>
      <vt:lpstr>Many Frameworks</vt:lpstr>
      <vt:lpstr>Careful with That Axe, Eugene</vt:lpstr>
      <vt:lpstr>AMQP - RabbitMQ</vt:lpstr>
      <vt:lpstr>Demo – One Way – aka Fire and Forget</vt:lpstr>
      <vt:lpstr>Demo – 3 Publish Subscribe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</dc:title>
  <dc:creator>Russell Stalters</dc:creator>
  <cp:lastModifiedBy>Steven Suing</cp:lastModifiedBy>
  <cp:revision>468</cp:revision>
  <cp:lastPrinted>2012-08-23T12:03:39Z</cp:lastPrinted>
  <dcterms:created xsi:type="dcterms:W3CDTF">2006-08-08T23:32:16Z</dcterms:created>
  <dcterms:modified xsi:type="dcterms:W3CDTF">2013-10-07T12:39:22Z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Russell Stalters</vt:lpwstr>
  </property>
  <property fmtid="{D5CDD505-2E9C-101B-9397-08002B2CF9AE}" pid="6" name="_Category">
    <vt:lpwstr/>
  </property>
  <property fmtid="{D5CDD505-2E9C-101B-9397-08002B2CF9AE}" pid="7" name="Slides">
    <vt:lpwstr>15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0x0101001EBD087C3133424A899E6470271AA16E00C2DA9E2EB613A244A92C4F77C701C9E5</vt:lpwstr>
  </property>
</Properties>
</file>