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7"/>
    <p:sldMasterId id="2147483663" r:id="rId8"/>
  </p:sldMasterIdLst>
  <p:notesMasterIdLst>
    <p:notesMasterId r:id="rId22"/>
  </p:notesMasterIdLst>
  <p:sldIdLst>
    <p:sldId id="475" r:id="rId9"/>
    <p:sldId id="355" r:id="rId10"/>
    <p:sldId id="477" r:id="rId11"/>
    <p:sldId id="481" r:id="rId12"/>
    <p:sldId id="478" r:id="rId13"/>
    <p:sldId id="482" r:id="rId14"/>
    <p:sldId id="483" r:id="rId15"/>
    <p:sldId id="480" r:id="rId16"/>
    <p:sldId id="484" r:id="rId17"/>
    <p:sldId id="485" r:id="rId18"/>
    <p:sldId id="486" r:id="rId19"/>
    <p:sldId id="487" r:id="rId20"/>
    <p:sldId id="479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ther author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B9FD"/>
    <a:srgbClr val="D8771F"/>
    <a:srgbClr val="31668B"/>
    <a:srgbClr val="0D79C3"/>
    <a:srgbClr val="0F72C3"/>
    <a:srgbClr val="5F5F5F"/>
    <a:srgbClr val="E6ECFE"/>
    <a:srgbClr val="EAF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95" autoAdjust="0"/>
  </p:normalViewPr>
  <p:slideViewPr>
    <p:cSldViewPr>
      <p:cViewPr>
        <p:scale>
          <a:sx n="100" d="100"/>
          <a:sy n="100" d="100"/>
        </p:scale>
        <p:origin x="153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commentAuthors" Target="commentAuthor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452AB20-22D9-4447-81AC-92CB7A4DD83D}" type="datetimeFigureOut">
              <a:rPr lang="en-US"/>
              <a:pPr/>
              <a:t>10/3/2013</a:t>
            </a:fld>
            <a:endParaRPr lang="en-US" dirty="0"/>
          </a:p>
        </p:txBody>
      </p:sp>
      <p:sp>
        <p:nvSpPr>
          <p:cNvPr id="44036" name="Rectangl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4038" name="Rectangl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11CC376-FCE3-43E6-9084-A06F48DD94F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67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CC376-FCE3-43E6-9084-A06F48DD94F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7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CC376-FCE3-43E6-9084-A06F48DD94F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7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CC376-FCE3-43E6-9084-A06F48DD94F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86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CC376-FCE3-43E6-9084-A06F48DD94F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22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CC376-FCE3-43E6-9084-A06F48DD94F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9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1026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5943600"/>
            <a:ext cx="5257800" cy="762000"/>
          </a:xfrm>
        </p:spPr>
        <p:txBody>
          <a:bodyPr/>
          <a:lstStyle>
            <a:lvl1pPr marL="0" indent="0">
              <a:defRPr sz="1800" smtClean="0"/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66566" name="Rectangle 6"/>
          <p:cNvSpPr>
            <a:spLocks noChangeArrowheads="1"/>
          </p:cNvSpPr>
          <p:nvPr userDrawn="1"/>
        </p:nvSpPr>
        <p:spPr bwMode="auto">
          <a:xfrm>
            <a:off x="0" y="4267200"/>
            <a:ext cx="3048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67" name="Rectangle 7"/>
          <p:cNvSpPr>
            <a:spLocks noChangeArrowheads="1"/>
          </p:cNvSpPr>
          <p:nvPr userDrawn="1"/>
        </p:nvSpPr>
        <p:spPr bwMode="auto">
          <a:xfrm>
            <a:off x="3092450" y="4267200"/>
            <a:ext cx="6051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048000" y="44958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Corporate Overview</a:t>
            </a:r>
            <a:endParaRPr lang="en-US" sz="2400" dirty="0">
              <a:solidFill>
                <a:srgbClr val="31668B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78F74D-D2E5-4D87-8194-F59A570E6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8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>
                <a:solidFill>
                  <a:srgbClr val="5F5F5F"/>
                </a:solidFill>
              </a:defRPr>
            </a:lvl4pPr>
            <a:lvl5pPr>
              <a:defRPr>
                <a:solidFill>
                  <a:srgbClr val="5F5F5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>
                <a:solidFill>
                  <a:srgbClr val="5F5F5F"/>
                </a:solidFill>
              </a:defRPr>
            </a:lvl4pPr>
            <a:lvl5pPr>
              <a:defRPr sz="18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>
              <a:defRPr>
                <a:solidFill>
                  <a:srgbClr val="D87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rgbClr val="31668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10"/>
          </p:nvPr>
        </p:nvSpPr>
        <p:spPr>
          <a:xfrm>
            <a:off x="3810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>
                <a:solidFill>
                  <a:srgbClr val="5F5F5F"/>
                </a:solidFill>
              </a:defRPr>
            </a:lvl4pPr>
            <a:lvl5pPr>
              <a:defRPr sz="18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730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800600"/>
          </a:xfrm>
        </p:spPr>
        <p:txBody>
          <a:bodyPr/>
          <a:lstStyle>
            <a:lvl1pPr>
              <a:defRPr b="0">
                <a:solidFill>
                  <a:srgbClr val="31668B"/>
                </a:solidFill>
              </a:defRPr>
            </a:lvl1pPr>
            <a:lvl2pPr>
              <a:defRPr sz="2000">
                <a:solidFill>
                  <a:srgbClr val="5F5F5F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0"/>
          </p:nvPr>
        </p:nvSpPr>
        <p:spPr>
          <a:xfrm>
            <a:off x="381000" y="1219200"/>
            <a:ext cx="6400800" cy="685800"/>
          </a:xfrm>
        </p:spPr>
        <p:txBody>
          <a:bodyPr rtlCol="0"/>
          <a:lstStyle>
            <a:lvl1pPr marL="0" indent="0" algn="l">
              <a:buNone/>
              <a:defRPr>
                <a:solidFill>
                  <a:srgbClr val="D8771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303213" y="1240060"/>
            <a:ext cx="8402637" cy="666750"/>
          </a:xfrm>
          <a:prstGeom prst="rect">
            <a:avLst/>
          </a:prstGeom>
          <a:solidFill>
            <a:srgbClr val="C5D3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34974" y="1277938"/>
            <a:ext cx="6357711" cy="579437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2104570"/>
            <a:ext cx="8229600" cy="44486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5650" y="131763"/>
            <a:ext cx="5391150" cy="606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905000"/>
            <a:ext cx="8229600" cy="46021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1026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4724400"/>
            <a:ext cx="5867400" cy="762000"/>
          </a:xfrm>
        </p:spPr>
        <p:txBody>
          <a:bodyPr/>
          <a:lstStyle>
            <a:lvl1pPr marL="0" indent="0">
              <a:defRPr sz="4000" b="0" smtClean="0">
                <a:solidFill>
                  <a:srgbClr val="31668B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subtitle</a:t>
            </a:r>
          </a:p>
        </p:txBody>
      </p:sp>
      <p:sp>
        <p:nvSpPr>
          <p:cNvPr id="66566" name="Rectangle 6"/>
          <p:cNvSpPr>
            <a:spLocks noChangeArrowheads="1"/>
          </p:cNvSpPr>
          <p:nvPr userDrawn="1"/>
        </p:nvSpPr>
        <p:spPr bwMode="auto">
          <a:xfrm>
            <a:off x="0" y="4267200"/>
            <a:ext cx="3048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67" name="Rectangle 7"/>
          <p:cNvSpPr>
            <a:spLocks noChangeArrowheads="1"/>
          </p:cNvSpPr>
          <p:nvPr userDrawn="1"/>
        </p:nvSpPr>
        <p:spPr bwMode="auto">
          <a:xfrm>
            <a:off x="3092450" y="4267200"/>
            <a:ext cx="6051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96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>
                <a:solidFill>
                  <a:srgbClr val="5F5F5F"/>
                </a:solidFill>
              </a:defRPr>
            </a:lvl4pPr>
            <a:lvl5pPr>
              <a:defRPr>
                <a:solidFill>
                  <a:srgbClr val="5F5F5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730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800600"/>
          </a:xfrm>
        </p:spPr>
        <p:txBody>
          <a:bodyPr/>
          <a:lstStyle>
            <a:lvl1pPr>
              <a:defRPr b="0">
                <a:solidFill>
                  <a:srgbClr val="31668B"/>
                </a:solidFill>
              </a:defRPr>
            </a:lvl1pPr>
            <a:lvl2pPr>
              <a:defRPr sz="2000">
                <a:solidFill>
                  <a:srgbClr val="5F5F5F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0"/>
          </p:nvPr>
        </p:nvSpPr>
        <p:spPr>
          <a:xfrm>
            <a:off x="381000" y="1219200"/>
            <a:ext cx="6400800" cy="685800"/>
          </a:xfrm>
        </p:spPr>
        <p:txBody>
          <a:bodyPr rtlCol="0"/>
          <a:lstStyle>
            <a:lvl1pPr marL="0" indent="0" algn="l">
              <a:buNone/>
              <a:defRPr>
                <a:solidFill>
                  <a:srgbClr val="D8771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>
                <a:solidFill>
                  <a:srgbClr val="5F5F5F"/>
                </a:solidFill>
              </a:defRPr>
            </a:lvl4pPr>
            <a:lvl5pPr>
              <a:defRPr sz="18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>
              <a:defRPr>
                <a:solidFill>
                  <a:srgbClr val="D87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rgbClr val="31668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10"/>
          </p:nvPr>
        </p:nvSpPr>
        <p:spPr>
          <a:xfrm>
            <a:off x="381000" y="1905000"/>
            <a:ext cx="4038600" cy="4602163"/>
          </a:xfrm>
        </p:spPr>
        <p:txBody>
          <a:bodyPr rtlCol="0"/>
          <a:lstStyle>
            <a:lvl1pPr>
              <a:defRPr sz="2800"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>
                <a:solidFill>
                  <a:srgbClr val="5F5F5F"/>
                </a:solidFill>
              </a:defRPr>
            </a:lvl3pPr>
            <a:lvl4pPr>
              <a:defRPr sz="1800">
                <a:solidFill>
                  <a:srgbClr val="5F5F5F"/>
                </a:solidFill>
              </a:defRPr>
            </a:lvl4pPr>
            <a:lvl5pPr>
              <a:defRPr sz="18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730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4572000"/>
          </a:xfrm>
        </p:spPr>
        <p:txBody>
          <a:bodyPr/>
          <a:lstStyle>
            <a:lvl1pPr>
              <a:defRPr b="1">
                <a:solidFill>
                  <a:srgbClr val="D8771F"/>
                </a:solidFill>
              </a:defRPr>
            </a:lvl1pPr>
            <a:lvl2pPr>
              <a:defRPr sz="2000">
                <a:solidFill>
                  <a:srgbClr val="31668B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303213" y="1240060"/>
            <a:ext cx="8402637" cy="666750"/>
          </a:xfrm>
          <a:prstGeom prst="rect">
            <a:avLst/>
          </a:prstGeom>
          <a:solidFill>
            <a:srgbClr val="C5D3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34974" y="1277938"/>
            <a:ext cx="6357711" cy="579437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2104570"/>
            <a:ext cx="8229600" cy="44486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8763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6" name="Title Placeholder 102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305800" cy="730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6477000" y="914400"/>
            <a:ext cx="2667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6432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33" name="Picture 9" descr="AIS-logo_RGB72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58000" y="5724525"/>
            <a:ext cx="2057400" cy="904875"/>
          </a:xfrm>
          <a:prstGeom prst="rect">
            <a:avLst/>
          </a:prstGeom>
          <a:noFill/>
        </p:spPr>
      </p:pic>
      <p:sp>
        <p:nvSpPr>
          <p:cNvPr id="1027" name="Text Placeholder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77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74" r:id="rId9"/>
    <p:sldLayoutId id="2147483676" r:id="rId10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alibri" panose="020F0502020204030204" pitchFamily="34" charset="0"/>
          <a:ea typeface="+mj-ea"/>
          <a:cs typeface="+mj-cs"/>
        </a:defRPr>
      </a:lvl1pPr>
      <a:lvl2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2pPr>
      <a:lvl3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3pPr>
      <a:lvl4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4pPr>
      <a:lvl5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5pPr>
      <a:lvl6pPr marL="4572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6pPr>
      <a:lvl7pPr marL="9144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7pPr>
      <a:lvl8pPr marL="13716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8pPr>
      <a:lvl9pPr marL="18288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9pPr>
    </p:titleStyle>
    <p:bodyStyle>
      <a:lvl1pPr marL="342900" indent="-3429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defRPr sz="2400" b="1">
          <a:solidFill>
            <a:srgbClr val="D8771F"/>
          </a:solidFill>
          <a:latin typeface="+mn-lt"/>
          <a:ea typeface="+mn-ea"/>
          <a:cs typeface="+mn-cs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2000">
          <a:solidFill>
            <a:srgbClr val="31668B"/>
          </a:solidFill>
          <a:latin typeface="+mn-lt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1800">
          <a:solidFill>
            <a:srgbClr val="5F5F5F"/>
          </a:solidFill>
          <a:latin typeface="+mn-lt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>
          <a:solidFill>
            <a:srgbClr val="5F5F5F"/>
          </a:solidFill>
          <a:latin typeface="+mn-lt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1600">
          <a:solidFill>
            <a:srgbClr val="5F5F5F"/>
          </a:solidFill>
          <a:latin typeface="+mn-lt"/>
        </a:defRPr>
      </a:lvl5pPr>
      <a:lvl6pPr marL="25146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8763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6" name="Title Placeholder 102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305800" cy="730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6477000" y="914400"/>
            <a:ext cx="2667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6432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7" name="Text Placeholder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73" r:id="rId6"/>
    <p:sldLayoutId id="2147483675" r:id="rId7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2pPr>
      <a:lvl3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3pPr>
      <a:lvl4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4pPr>
      <a:lvl5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5pPr>
      <a:lvl6pPr marL="4572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6pPr>
      <a:lvl7pPr marL="9144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7pPr>
      <a:lvl8pPr marL="13716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8pPr>
      <a:lvl9pPr marL="18288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9pPr>
    </p:titleStyle>
    <p:bodyStyle>
      <a:lvl1pPr marL="342900" indent="-3429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defRPr sz="2400" b="1">
          <a:solidFill>
            <a:srgbClr val="D8771F"/>
          </a:solidFill>
          <a:latin typeface="+mn-lt"/>
          <a:ea typeface="+mn-ea"/>
          <a:cs typeface="+mn-cs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2000">
          <a:solidFill>
            <a:srgbClr val="31668B"/>
          </a:solidFill>
          <a:latin typeface="+mn-lt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1800">
          <a:solidFill>
            <a:srgbClr val="5F5F5F"/>
          </a:solidFill>
          <a:latin typeface="+mn-lt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>
          <a:solidFill>
            <a:srgbClr val="5F5F5F"/>
          </a:solidFill>
          <a:latin typeface="+mn-lt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1600">
          <a:solidFill>
            <a:srgbClr val="5F5F5F"/>
          </a:solidFill>
          <a:latin typeface="+mn-lt"/>
        </a:defRPr>
      </a:lvl5pPr>
      <a:lvl6pPr marL="25146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" y="4648200"/>
            <a:ext cx="8001000" cy="762000"/>
          </a:xfrm>
        </p:spPr>
        <p:txBody>
          <a:bodyPr/>
          <a:lstStyle/>
          <a:p>
            <a:r>
              <a:rPr lang="en-US" sz="3600" dirty="0" smtClean="0"/>
              <a:t>Introduction to messaging in applications</a:t>
            </a:r>
            <a:endParaRPr lang="en-US" dirty="0"/>
          </a:p>
        </p:txBody>
      </p:sp>
      <p:pic>
        <p:nvPicPr>
          <p:cNvPr id="3" name="Picture 20" descr="title-imag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354171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188670" y="5657671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1668B"/>
                </a:solidFill>
              </a:rPr>
              <a:t>Steven Suing</a:t>
            </a:r>
          </a:p>
          <a:p>
            <a:r>
              <a:rPr lang="en-US" dirty="0" smtClean="0">
                <a:solidFill>
                  <a:srgbClr val="31668B"/>
                </a:solidFill>
              </a:rPr>
              <a:t>Practice Manager / Lead Developer</a:t>
            </a:r>
          </a:p>
          <a:p>
            <a:r>
              <a:rPr lang="en-US" dirty="0" smtClean="0">
                <a:solidFill>
                  <a:srgbClr val="31668B"/>
                </a:solidFill>
              </a:rPr>
              <a:t>@</a:t>
            </a:r>
            <a:r>
              <a:rPr lang="en-US" dirty="0" err="1" smtClean="0">
                <a:solidFill>
                  <a:srgbClr val="31668B"/>
                </a:solidFill>
              </a:rPr>
              <a:t>stsuing</a:t>
            </a:r>
            <a:endParaRPr lang="en-US" dirty="0" smtClean="0">
              <a:solidFill>
                <a:srgbClr val="31668B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8199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229600" cy="4800600"/>
          </a:xfrm>
        </p:spPr>
        <p:txBody>
          <a:bodyPr/>
          <a:lstStyle/>
          <a:p>
            <a:r>
              <a:rPr lang="en-US" dirty="0" smtClean="0"/>
              <a:t>Many systems to Integrate</a:t>
            </a:r>
          </a:p>
          <a:p>
            <a:r>
              <a:rPr lang="en-US" dirty="0" smtClean="0"/>
              <a:t>Long running processes</a:t>
            </a:r>
          </a:p>
          <a:p>
            <a:r>
              <a:rPr lang="en-US" dirty="0"/>
              <a:t>	</a:t>
            </a:r>
            <a:r>
              <a:rPr lang="en-US" dirty="0" smtClean="0"/>
              <a:t>Video processing</a:t>
            </a:r>
          </a:p>
          <a:p>
            <a:r>
              <a:rPr lang="en-US" dirty="0"/>
              <a:t>	</a:t>
            </a:r>
            <a:r>
              <a:rPr lang="en-US" dirty="0" smtClean="0"/>
              <a:t>Database operation</a:t>
            </a:r>
          </a:p>
          <a:p>
            <a:r>
              <a:rPr lang="en-US" dirty="0"/>
              <a:t>	</a:t>
            </a:r>
            <a:r>
              <a:rPr lang="en-US" dirty="0" smtClean="0"/>
              <a:t>File operations</a:t>
            </a:r>
          </a:p>
          <a:p>
            <a:r>
              <a:rPr lang="en-US" dirty="0" smtClean="0"/>
              <a:t>Many Platforms</a:t>
            </a:r>
          </a:p>
          <a:p>
            <a:r>
              <a:rPr lang="en-US" dirty="0" smtClean="0"/>
              <a:t>Requirement for low temporal, spatial and platform coupling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6690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Broker </a:t>
            </a:r>
            <a:r>
              <a:rPr lang="en-US" dirty="0" err="1" smtClean="0"/>
              <a:t>vs</a:t>
            </a:r>
            <a:r>
              <a:rPr lang="en-US" dirty="0" smtClean="0"/>
              <a:t> Bus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481262"/>
            <a:ext cx="2800350" cy="1857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2376487"/>
            <a:ext cx="2266950" cy="1962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4875" y="447727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1668B"/>
                </a:solidFill>
              </a:rPr>
              <a:t>Broker</a:t>
            </a:r>
            <a:endParaRPr lang="en-US" dirty="0">
              <a:solidFill>
                <a:srgbClr val="31668B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43575" y="447727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1668B"/>
                </a:solidFill>
              </a:rPr>
              <a:t>Bus</a:t>
            </a:r>
          </a:p>
        </p:txBody>
      </p:sp>
    </p:spTree>
    <p:extLst>
      <p:ext uri="{BB962C8B-B14F-4D97-AF65-F5344CB8AC3E}">
        <p14:creationId xmlns:p14="http://schemas.microsoft.com/office/powerpoint/2010/main" val="260715080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143000" y="1447800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err="1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ZeroMQ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362325" y="1457325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err="1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RabbitMQ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581650" y="2043112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algn="ctr"/>
            <a:r>
              <a:rPr kumimoji="0" lang="en-US" sz="1800" b="0" i="0" u="none" strike="noStrike" baseline="0" dirty="0" err="1" smtClean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CloudAMQP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581650" y="1457325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MS Service Bus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362325" y="2043112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MSMQ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362325" y="2628899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err="1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ActiveMQ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143000" y="2638424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Azure Service Bus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143000" y="2043112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algn="ctr"/>
            <a:r>
              <a:rPr lang="en-US" dirty="0" err="1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StormMQ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581650" y="2619374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algn="ctr"/>
            <a:r>
              <a:rPr lang="en-US" dirty="0"/>
              <a:t>Apache </a:t>
            </a:r>
            <a:r>
              <a:rPr lang="en-US" dirty="0" err="1" smtClean="0"/>
              <a:t>Qpid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1143000" y="4286250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NServiceBus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362325" y="4286250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err="1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EasyNetQ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81650" y="4286250"/>
            <a:ext cx="2133600" cy="533400"/>
          </a:xfrm>
          <a:prstGeom prst="roundRect">
            <a:avLst/>
          </a:prstGeom>
          <a:solidFill>
            <a:srgbClr val="A1B9FD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n-US" dirty="0" err="1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SpringAMQP</a:t>
            </a:r>
            <a:endParaRPr kumimoji="0" lang="en-US" sz="18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738944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4" y="11545487"/>
            <a:ext cx="5111827" cy="70221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High-Speed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Asynchronous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Program-to-Program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Reliable</a:t>
            </a:r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>
          <a:xfrm>
            <a:off x="539750" y="6853123"/>
            <a:ext cx="37755724" cy="685800"/>
          </a:xfrm>
        </p:spPr>
        <p:txBody>
          <a:bodyPr/>
          <a:lstStyle/>
          <a:p>
            <a:r>
              <a:rPr lang="en-US" dirty="0" smtClean="0"/>
              <a:t>What is Messaging*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3550" y="9672523"/>
            <a:ext cx="31912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</a:t>
            </a:r>
            <a:r>
              <a:rPr lang="en-US" sz="1100" dirty="0" err="1" smtClean="0"/>
              <a:t>Hohpe</a:t>
            </a:r>
            <a:r>
              <a:rPr lang="en-US" sz="1100" dirty="0" smtClean="0"/>
              <a:t>, </a:t>
            </a:r>
            <a:r>
              <a:rPr lang="en-US" sz="1100" dirty="0" err="1" smtClean="0"/>
              <a:t>Gregor</a:t>
            </a:r>
            <a:r>
              <a:rPr lang="en-US" sz="1100" dirty="0" smtClean="0"/>
              <a:t>, </a:t>
            </a:r>
            <a:r>
              <a:rPr lang="en-US" sz="1100" i="1" dirty="0" smtClean="0"/>
              <a:t>Enterprise Integration: </a:t>
            </a:r>
            <a:r>
              <a:rPr lang="en-US" sz="1100" dirty="0" smtClean="0"/>
              <a:t>Addison-</a:t>
            </a:r>
            <a:r>
              <a:rPr lang="en-US" sz="1100" dirty="0" err="1" smtClean="0"/>
              <a:t>Weesley</a:t>
            </a:r>
            <a:r>
              <a:rPr lang="en-US" sz="1100" dirty="0" smtClean="0"/>
              <a:t>, 2004, Print.</a:t>
            </a:r>
            <a:endParaRPr lang="en-US" sz="11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19200" y="6560259"/>
            <a:ext cx="8616950" cy="20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defRPr sz="2400" b="0">
                <a:solidFill>
                  <a:srgbClr val="31668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2pPr>
            <a:lvl3pPr marL="11430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 sz="1800">
                <a:solidFill>
                  <a:srgbClr val="5F5F5F"/>
                </a:solidFill>
                <a:latin typeface="+mn-lt"/>
              </a:defRPr>
            </a:lvl3pPr>
            <a:lvl4pPr marL="16002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>
                <a:solidFill>
                  <a:srgbClr val="5F5F5F"/>
                </a:solidFill>
                <a:latin typeface="+mn-lt"/>
              </a:defRPr>
            </a:lvl4pPr>
            <a:lvl5pPr marL="20574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 sz="1600">
                <a:solidFill>
                  <a:srgbClr val="5F5F5F"/>
                </a:solidFill>
                <a:latin typeface="+mn-lt"/>
              </a:defRPr>
            </a:lvl5pPr>
            <a:lvl6pPr marL="25146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Telephone {RPC} </a:t>
            </a:r>
            <a:r>
              <a:rPr lang="en-US" kern="0" dirty="0" err="1" smtClean="0"/>
              <a:t>vs</a:t>
            </a:r>
            <a:r>
              <a:rPr lang="en-US" kern="0" dirty="0" smtClean="0"/>
              <a:t> Voicemail {Messaging}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Snail 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kern="0" dirty="0" smtClean="0"/>
              <a:t>Magazines</a:t>
            </a:r>
          </a:p>
          <a:p>
            <a:endParaRPr lang="en-US" kern="0" dirty="0"/>
          </a:p>
        </p:txBody>
      </p:sp>
      <p:sp>
        <p:nvSpPr>
          <p:cNvPr id="7" name="Subtitle 3"/>
          <p:cNvSpPr txBox="1">
            <a:spLocks/>
          </p:cNvSpPr>
          <p:nvPr/>
        </p:nvSpPr>
        <p:spPr bwMode="auto">
          <a:xfrm>
            <a:off x="228600" y="1178175"/>
            <a:ext cx="807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 sz="2400" b="1">
                <a:solidFill>
                  <a:srgbClr val="D877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indent="0" algn="ctr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indent="0" algn="ctr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indent="0" algn="ctr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ctr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kern="0" dirty="0" smtClean="0"/>
              <a:t>Use real world to understand messaging</a:t>
            </a:r>
            <a:endParaRPr lang="en-US" kern="0" dirty="0"/>
          </a:p>
        </p:txBody>
      </p:sp>
      <p:pic>
        <p:nvPicPr>
          <p:cNvPr id="1032" name="Picture 8" descr="http://www.sfsu.edu/~oip/f1services/oipnews/OIPNEWSClipArt/New%20Folder/magazines_03%5B1%5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37" y="1832719"/>
            <a:ext cx="4419600" cy="189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333537" y="402745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1668B"/>
                </a:solidFill>
              </a:rPr>
              <a:t>Publish / Subscribe </a:t>
            </a:r>
            <a:endParaRPr lang="en-US" dirty="0">
              <a:solidFill>
                <a:srgbClr val="3166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7070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>
                <a:latin typeface="Calibri" panose="020F0502020204030204" pitchFamily="34" charset="0"/>
              </a:rPr>
              <a:t>Agenda</a:t>
            </a:r>
            <a:endParaRPr lang="en-IN" sz="4400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D8771F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What, Why, and When about Messaging</a:t>
            </a:r>
          </a:p>
          <a:p>
            <a:pPr marL="342900" indent="-342900">
              <a:buClr>
                <a:srgbClr val="D8771F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Broker </a:t>
            </a:r>
            <a:r>
              <a:rPr lang="en-US" sz="3200" dirty="0" err="1" smtClean="0">
                <a:solidFill>
                  <a:srgbClr val="31668B"/>
                </a:solidFill>
                <a:latin typeface="Calibri" panose="020F0502020204030204" pitchFamily="34" charset="0"/>
              </a:rPr>
              <a:t>vs</a:t>
            </a:r>
            <a:r>
              <a:rPr lang="en-US" sz="32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 Bus arch styles</a:t>
            </a:r>
          </a:p>
          <a:p>
            <a:pPr marL="342900" indent="-342900">
              <a:buClr>
                <a:srgbClr val="D8771F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Framework Options</a:t>
            </a:r>
          </a:p>
          <a:p>
            <a:pPr marL="342900" indent="-342900">
              <a:buClr>
                <a:srgbClr val="D8771F"/>
              </a:buClr>
              <a:buFont typeface="Arial" pitchFamily="34" charset="0"/>
              <a:buChar char="•"/>
            </a:pPr>
            <a:r>
              <a:rPr lang="en-US" sz="3200" dirty="0" err="1" smtClean="0">
                <a:solidFill>
                  <a:srgbClr val="31668B"/>
                </a:solidFill>
                <a:latin typeface="Calibri" panose="020F0502020204030204" pitchFamily="34" charset="0"/>
              </a:rPr>
              <a:t>RabbitMQ</a:t>
            </a:r>
            <a:r>
              <a:rPr lang="en-US" sz="32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 and AMQP</a:t>
            </a:r>
          </a:p>
          <a:p>
            <a:pPr marL="342900" indent="-342900">
              <a:buClr>
                <a:srgbClr val="D8771F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C# Demo of EIPs</a:t>
            </a:r>
          </a:p>
          <a:p>
            <a:pPr marL="342900" indent="-342900">
              <a:buClr>
                <a:srgbClr val="D8771F"/>
              </a:buClr>
              <a:buFont typeface="Arial" pitchFamily="34" charset="0"/>
              <a:buChar char="•"/>
            </a:pPr>
            <a:r>
              <a:rPr lang="en-US" sz="3200" dirty="0" err="1" smtClean="0">
                <a:solidFill>
                  <a:srgbClr val="31668B"/>
                </a:solidFill>
                <a:latin typeface="Calibri" panose="020F0502020204030204" pitchFamily="34" charset="0"/>
              </a:rPr>
              <a:t>Wrapup</a:t>
            </a:r>
            <a:r>
              <a:rPr lang="en-US" sz="3200" dirty="0" smtClean="0">
                <a:solidFill>
                  <a:srgbClr val="31668B"/>
                </a:solidFill>
                <a:latin typeface="Calibri" panose="020F0502020204030204" pitchFamily="34" charset="0"/>
              </a:rPr>
              <a:t> and questions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>
                <a:latin typeface="Calibri" panose="020F0502020204030204" pitchFamily="34" charset="0"/>
              </a:rPr>
              <a:t>About Me</a:t>
            </a:r>
            <a:endParaRPr lang="en-IN" sz="4400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http://www.appliedis.com/Themes/Ais.ThemeSite/Content/Images/aisLogo-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4" y="1140410"/>
            <a:ext cx="2690694" cy="106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imgur.com/Z8Gm7K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1750"/>
            <a:ext cx="2258462" cy="169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.imgur.com/9HgX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230897"/>
            <a:ext cx="2296562" cy="152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.imgur.com/ItY3U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028" y="3753627"/>
            <a:ext cx="2038524" cy="152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cbsolution.net/techniques/ontarget/rsrc/2010-05/grap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54" y="2207209"/>
            <a:ext cx="2180614" cy="229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tml.tkk.fi/Opinnot/Tik-111.590/2000/Papers/XML%20Messaging_tiedostot/figure1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737" y="1524000"/>
            <a:ext cx="1689553" cy="151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4815" y="4581212"/>
            <a:ext cx="1641389" cy="139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94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File Transfer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Shared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Remote Procedure Invocation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Messaging is an integration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4590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- </a:t>
            </a:r>
            <a:r>
              <a:rPr lang="en-US" dirty="0" err="1" smtClean="0"/>
              <a:t>Asyncronous</a:t>
            </a:r>
            <a:endParaRPr lang="en-US" dirty="0"/>
          </a:p>
        </p:txBody>
      </p:sp>
      <p:pic>
        <p:nvPicPr>
          <p:cNvPr id="1026" name="Picture 2" descr="http://upload.wikimedia.org/wikipedia/commons/1/15/1896_telepho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19603"/>
            <a:ext cx="152971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g.allvoices.com/thumbs/event/609/480/71486629-voice-mai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38230"/>
            <a:ext cx="1993999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47801" y="4120775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1668B"/>
                </a:solidFill>
              </a:rPr>
              <a:t>RPC</a:t>
            </a:r>
          </a:p>
          <a:p>
            <a:r>
              <a:rPr lang="en-US" dirty="0" smtClean="0">
                <a:solidFill>
                  <a:srgbClr val="31668B"/>
                </a:solidFill>
              </a:rPr>
              <a:t>Synchronous</a:t>
            </a:r>
            <a:endParaRPr lang="en-US" dirty="0">
              <a:solidFill>
                <a:srgbClr val="31668B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24400" y="4163521"/>
            <a:ext cx="1762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1668B"/>
                </a:solidFill>
              </a:rPr>
              <a:t>Messaging</a:t>
            </a:r>
          </a:p>
          <a:p>
            <a:pPr algn="ctr"/>
            <a:r>
              <a:rPr lang="en-US" dirty="0" smtClean="0">
                <a:solidFill>
                  <a:srgbClr val="31668B"/>
                </a:solidFill>
              </a:rPr>
              <a:t>Asynchronous</a:t>
            </a:r>
            <a:endParaRPr lang="en-US" dirty="0">
              <a:solidFill>
                <a:srgbClr val="31668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69969" y="3055251"/>
            <a:ext cx="65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D8771F"/>
                </a:solidFill>
              </a:rPr>
              <a:t>VS</a:t>
            </a:r>
            <a:endParaRPr lang="en-US" sz="2400" b="1" dirty="0">
              <a:solidFill>
                <a:srgbClr val="31668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6022975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Tip: Use the real world to think about messaging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30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– Reliable</a:t>
            </a:r>
            <a:endParaRPr lang="en-US" dirty="0"/>
          </a:p>
        </p:txBody>
      </p:sp>
      <p:pic>
        <p:nvPicPr>
          <p:cNvPr id="2050" name="Picture 2" descr="http://media.theweek.com/img/dir_0091/45653_cartoon_main/the-last-mailman-standing.jpg?18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2999"/>
            <a:ext cx="6781800" cy="499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4749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– Point-to-Point</a:t>
            </a:r>
            <a:endParaRPr lang="en-US" dirty="0"/>
          </a:p>
        </p:txBody>
      </p:sp>
      <p:sp>
        <p:nvSpPr>
          <p:cNvPr id="5" name="AutoShape 2" descr="data:image/jpeg;base64,/9j/4AAQSkZJRgABAQAAAQABAAD/2wCEAAkGBhIQERIRExIQEBMSEBkXFhASFBUQExAVFRUXFBQVEhIYGyceGBkjGRQSHy8gJCcqLC0sFR4xNjAqNTIrLCkBCQoKDgwOGg8PGjQkHyQwLzQuLDIsMCwsLCwqLDEsLCwwLywsKTU1LCwsLDUvLSksLC80LCwqLyw1LSwsLCk1LP/AABEIAH0BkgMBIgACEQEDEQH/xAAcAAEAAgMBAQEAAAAAAAAAAAAABgcCBAUDAQj/xABLEAABAwICBAgIDAQEBwEAAAABAAIDBBEFEgYTITEHFyJBUVOR0RQWMmFxkpOxIzQ1UlRicnSBlLPTM3OytBVCgqEkJVXBwtLwRP/EABoBAQACAwEAAAAAAAAAAAAAAAABBAIDBQb/xAAwEQACAQICBwgCAgMAAAAAAAAAAQIDEQRREhMUITFS8AUVQWGBkaHBIkIycTOx0f/aAAwDAQACEQMRAD8AvFERAEREAREQBERAEREAREQBERAEREAREQBERAEREAREQBERAEREAREQBERAFGauvxGSedtM2g1UMgZed0+sc4xRyE2Y2wHwgH4KTLlYL/FrfvY/tadAcvNjXzcJ9aq/9VjJLjTQTlwnYCfKqub/AEqVrCVmZpb0gjtFkBH9DNLfDoWGSPwecwRymEnMHRytDo5Ynf5mEG3S1wLTuuZGq70iwiow/Do5WyU7n4XTt1MojkZI5sbWsc13wpBa9rQHNII3EWIaRPqWoEjA4bigPZERAEREAREQBERAEREAREQBERAEREAREQBERAEREAREQBfHOsCehfVhN5Lvsn3ICKU2lGIysbIzCwWPaHNJrYmktcLtJGTYbEbF6/4/if8A0pv56L/0XX0Z+J0v3WL9Nq6SAhmIaaVtM1sk+GObG6WOO8VVFNJmleI2BkeUZiXOAtcKV4fiEdRGyaJwfG9t2uHOPON4I2gg7QQQVz9KcKkqYY2xZM8dVBMA8lrXCCdkpbmDSQSGEXsVwBVy0WIQh0ccUWIPkD42TGVgmZGZNcxpibkc4Ns4AkOJBsDcuAm6IEQBERAEREAREQBERAEREAREQBERAFHo8WipBiE87xHFHVNLnkEhoNPTNGwAneR2qQqA6aYXLVUGMQQsdLLJUMDWNtdxEVG42ubbgT+CAlDdK6QyU0QmYX1cesgaA461mXNmGywFrnbZda6qzB9EqqOohLoXsZR1LoYS0tP/AAzYcQMcrHE3BPhFMzbzsBN1w6fB66npK8Bk0IdRtzVMz30j3S+ENzRyGScxySOjc8a1mVpuBtJsALG4UPkiv+7O/wCy7OBfwI/QqjcGil0jYyKeniZS04ZTzyCV8I1chLbiR4bcnNlzHyh02VuYF/Aj9CA6CIiAIiIAiIgCIiAIiIAiIgCIiAIiIAiIgCIiAIiIAiIgCwm8l32T7lmsJvJd9k+5AcfAsRijpaFj5Y2PlpoxGx72tdKRGy4Y0m7iLjd0hdOnxGKRz2Mkje+IgSMa9rnRk3sHtBu07Dv6FWuktBI+PCJ2RvkNJQOnBawyEOidQSZWgbM742StAO+5Uaw6lrIW4lIBVUj6uaimdJlmAbrmSVE0Zna0ujYC8MLwCWbjzoC97qEaffHMI+8zf271G5MVqnw0eskxWCnAqrzQZ6mZ8sb7U2eVkIe+EszEFzBmsM196zjq3zU+jckj3SSPMhc95LnOJpn3Lid5QFrs3D0L6vjNw9C+oAiIgCIiAIiIAiIgCIiAIiIAiIgC5WC/xa372P7WnXVUUq8e8AlqTJT1D2Szh7HxCJ4I1ELDsMgcDmY4bRzICVrznp2yNcx7WvY4WcxwDmuB3gtOwhQ/jRg+jV3s4/3U40YPo1d7OP8AdQGWn+Fw02C10cEUUDPB3HJExsbbm1zlaALqRYF/Aj9Cgel+mrK6iqaWKnrBJPEWNL2RtaCbeURIbD8FPsEaRAwHoQG8iIgCIiAIiIAiIgCIiAIiIAiIgCXXB03xF1PRvkYSDrYGnKS0lslTFG8Bw2tJY9wuNovcbVwpMoJGsrthP/7Ju9VcRi6WHtrHa5tp0pVP4k7ul1Art6yu/OTd6Xb1ld+cm71V72wvN8M2bLVyJ7dLqBXb1ld+cm70u3rK785N3p3theb4Y2WrkT26XUCu3rK785N3pdvWV35ybvTvbC83wxstXInt0VTaa4y+kopp4Za1srAMjnVUjw0lwAJY64cPMVZ2F14njbINzgrlDEU8RHSpu6NU6cqbtI21hN5Lvsn3LNYyi7T6D7lYNZz9GfidL91i/Taukofhmm1JTU9PFM6aKRlPG1zH01UCHNY0EfwukFbHGXh/XP8Ay9T+0gOnjei9NW5DPGXOjvkkY+SGRocLOAkjc12UjeL2NlGNNKVkVRg0cbQxkc8jWsaLBrW0zg1oHQAAupxl4f1z/wAvU/tKPaQaQwV1Zhvg7nyameRzyYpYwxroXMBJewDa4gbEBZDNw9C+r4zcPQvqAIiEoAi4NRphE3a2OaVh3StDGRusbch0j25x9Zt2nmJXh49xdTP61N+8pswSVFGvHuLqZ/Wpv3k8e4upn9am/eSzBJUUa8e4upn9am/eTx7i6mf1qb95LMElRRrx7i6mf1qb95PHuLqZ/Wpv3kswSVFG3acRhuc09VlG9zWxS2A3nLHIXG3mBXM0yxF1VRsmpJ2vgffOI98g5xn3ixFiw2PT0LCo3CLdrkxSbtc2cX4Qoo5o4Yi2T4VoklvyGNzAPDfnG19u4eddqHSalcAfCIBfmMjQfeqPK+Zx0jtC5EcdUu9xdeHjmXp4xUv0mD2jO9ecuNUb/Knpz6ZGd6o/OOkdoTOOkdoWW3z5SNmjmXX/AIhQdbS+uzvT/EKDraX12d6pTOOkdoTOOkdoTb58o2aOZdYxGg62l9dnethukFINgqKf2jO9UZnHSO0JnHSO0Jt8+UbNHMvTxipfpMHtGd6eMVL9Jg9ozvVF5x0jtCZx0jtCbfPlGzRzP0BT1LJGhzHNe07nNIcDbYdoXrdV7wa4g8skjvyWA5ee19vvXjg9aZqanmfJWZ5aaOR+Wrla3M9gc4hoNgLk7BsCuVMXTpU4zqu1yuqUpScY+BZF0uoFdvWV35ybvS7esrvzk3eq3e2F5vhmzZauRPbpdQK7esrvzk3el29ZXfnJu9O9sLzfDGy1cie3S6gV29ZXfnJu9Lt6yu/OTd6d7YXm+GNlq5E9uir6pmDWOdrK7ktJ+OTcwJ6Vv8FWkUlbh0D5Xukls8Oe6xcbSvDbkDaQ0NF+e11aw+LpYi+rd7GupSlT/kTJERWjURfhJ+T3/wA+m/vIFyZvKd9o+9dbhJ+T3/z6b+8gUT0yr3wUlVLH5bI3Fp35SXBub/SCXf6V5ztqLnOnFeN/o6GDdlJnUt5imU9BUPwrRiCAUdSyrkjle6MumfLnbXawBzoy17rHMdottHnO0cXBamzKG4zZsZmbcufdu0bRZwB9BuPMuMsKpXcZXt5Wz8/Ituq1xXyWSig2Dab1U7opPB7wTOeOTBUXgFyI3vqD8G9txyrWt2r2wXSqslNA+RtKGVpe0Na2TNG5jSQ4kvsQSPJtu51EsFUje9t3n/f/ABkqtF8OurkzRRng+qJ5KYumkEvw8gaeWXjLI4ODnOcbjdYC1gOdeOFtmZi0zJJ3TjwFrm3aI2sBlNmhjTbp27zdYPD2lON/4/Jkql0nbiZ8JvybP6Wf1hWdob8Uj+yPcqx4Tfk2f0s/rCVOO1ERayOeWNojZZrXEAXY0nZ6V3uy6yo4Zya/b6RRxMHOpZZF1IqQ8aaz6TP65TxprPpM/rldDvCGTNOzSzLhqsFhkN3saT02Xh4s03Vt7Aql8aaz6TP65TxprPpM/rlO8IZMbNLMtrxZpurb2BetPgMEZzNY0Hpsqg8aaz6TP65TxprPpM/rlO8IZMbNLMu9aGLY3FSiN0pLWySZA61w05S67ugck7VT/jTWfSZ/XK1q3GJ5wGyzSSAG4D3FwBsRcfgT2rGXaCt+K3krDO+9l7RyBwBBBB3EG4PoKiHCJj4gY2I+S5j5ZW7tZHHlaIj5nyPYHdLQ4c9xDNGdMJaMhv8AEhJ2xE2tfnYeY+bd71qcLOKCSp5J2SUMBt5vCKi//j2BdDCVY4hr5NFWm6bIRi2Ly1UjpZXl7nHnOxo5g0cwC8KWkkldljY+R3zWNLz2ALxUypJp48Ha6kfJE9+JZaiWFxjkawRfBB0jTdjM1ttxv9K7spaC3Ggh8kZaS1wLSDtBFiD5wdyxVpVeCa6qw6GubrKn/DagzAuu5+qJ1D3vYbuPlbefbvXL0W0Sp5qWhlnjLXyNqpHtcZIzUCEAxxjKC4DaSS1pJDTa616+Nt/XVhYgKKwmYDRzz0xZE34ekqnOih8KMBkhaDE6nfNGxz95uBuI7fHRvRanliw58sZBlgrZZQXPZrfB3RiJrrXLW8t18ovs5018bX663CxA170VNrJGM+c4D0DnPZdd3TCkpmspZoGtjMzX544hUOp7scAHQyTxsLrg7QBsI7efo1bwll+h1vTlNlupyU1dES3ImsMYYA1vJDRYAcwG5Z6NYt4HiDYnW8HxC7Xs2ZW1DRdsg6C5oynpOVfFH9LJix1E5vlNroy38CpxUU6TK9J/kWPpNweiS74dmbe3mIK98P4M6fVtzt5VtqmGGyZomHpaFqaV4fJUUNXBFsklpZWM2gcp8bmgXO65Nr811wVFJtrxLrbfEhuFaPYRVSPigqKeaRm9kb2uNhsLm/OaCbXFxddbiypPmrjxTyTQQx02FzwVdLQStZUTxeDto5dSYmsge4WmzuFuTybWcehcCphxAUtU6kbjDP8AlsWcTGpMzq/Xxl7qcPJeeRrMxZySOlZEE34sqT5qcWNJ81RbFMJq4310DHYl4OyspXRktq61srXUznTtcWyCZ8ZlIzasmzrXAFyNijxCuhhpnSQYkc+HVcWRmvqXCoMzDTvkLgHR3a1+V0gBaHWJ3lASHiypPmpxZUnzVCMRosSfC998U1sOC0T4g11SL1fJE12A2fL5WYEE77rpY7hFZDrYYjXOpWYmL5jWVTnQvomO2auQTSReEOfcMdsO/cQgJLxZUnzV94saT5qg+IUuJNjpX3xOeQU4yxOjqonEmoe4ETwyvEM2qMbSahp5Nrm+bLc7NwvvsgONhOjcVIxwjFrtPuUG0Z+I0X3KH9NqtCbyXfZPuVX6MfEaL7lD+m1cLtz/AAx/v6L2C/mzp28xS3mKrzAsHZXU0ldPUSxVBledcJXMFDq32azKSGgAWO22xw3b144xUlrsXcXCcCiozmuWsku1nKGrcLA7+SefoXCWDTm4KW9cd3jdLdv8/LgXNdZXt1a5ZCKDVmmVU2SWOCASNpmxDIIaiZ0xcwPeBLHyY7NOzMDe3ZliWmFWxtZMxlPqqSVgyyNk1sjX5DY2dZjhmNzY77W2bcVgqrtw3+edrf7XSZlrok3RRjBqic4nXsdI10UYhtGc5y52OLNXd2Vp2crZyjbcubpZSvM7hFPUS1smQ0sELnMZSMBAe+UA5crrOuXb91iFjHDXnoOXgn7pP4vveRLqWjexMcQ/hSfy3f0lefAP8nM9L/1HLOtvqZL2vqnXtuvlN7LDgH+Tmel/6jl2+wuFT0+yljf1LNREXoznkX4Sfk9/8+m/vIFxquIPztcA5rswLTtDgbggjoIXZ4Sfk9/8+m/vIFyZvKd9o+9ea7d4w9fo6OC/Yj+HaFUlPIyVjHl0ZJja+R8jISd5jY42C9oNFKdgiDWv+BqHTsu8m0jt5PSPMuvdLrguvVe9yfv1n8l5QivA4tJofSxSCRjZBlLi2PWPMURkFnmOK+VpP/3Mvam0bgjFM1ocBSFxiu4nKXAg5vnbCV1LpdQ61R8ZP36zfuFCK8DRwrBYqbOIs4bI8vLC9zmNcSSdW0+SCTtA8yzbhcYnNTY610QjJvsyB2YDL0351t3S6xc5Ntt8TLRXAi3Cb8mz+ln9YXe8SzV08UkfJeWC7uc2AA37NwXA4TT/AMtn9LP6grP0N+KR/ZHuXqexoqWHakr/AJfSOZjG1UVsiCcV1R1p7B3JxXVHWnsHcrXXO0hr5IKWeaGIzyxwucyEXJkcBcCw2n0DaeZdjU0+VeyKmnLMrniuqOtPYO5OK6o609g7l0sB4SyI6iWqno52QxtJjpo5oKqKV0gi1L6WbaRnc1ofcbd+w3HXp+EqnkYC2GpdJ4V4P4OxscsmtMLp22LJCwtLGO5QdbZtsLkNTT5V7IacsyLcV1R1p7B3JxXVHWnsHcpHLwnwmNhigqpJXwzSOhEYL6ZsDzFI6dubcJBl5Nydtlhh3CdE4Ukb45HzzUlPNI2EMtGaloIyRueJJANpOQPyt2lNTT5V7IacsyP8V1R1p7B3LUxHQGop257mQc42C2y9/wDa34q4lhJEHCxFwolQpyVtFexKqSTvcqLRjQKWpcJJuSwHY1eXDTo5qGUlVG3kMBp5XDma454i7zB4ePTJ51cbIw0WAsFrYthcdTDJBK0PjkaWuadxBW6nanbR8DBty3s/K628OxiopnF0E8sDjvMbi3Nbdmbud+IUl0g4G6unkPg0pfFfY2QXc0dGYb+wLjcW2J9LPVPcujtUGrNGFjXl0gq3yRyvqqh8kQcI5S86xgcSXASDlW2nYSdhtu2LGXHKp72yOq6p72OLmOdM8mNzhYuZt5Jts2W2bFtcW+J9LPVPcnFvifSz1T3LHX0shZmrLjdU+Vs7qmofMwWZK6R2eMdDDfkjadg6SsZsZqXyMlfVVT5IySyR0ry6MuADiw35NwGjZbYAtzi3xPpZ6p7k4t8T6Weqe5NfSyFmc+uxCaofrJ5pZ35codK4vLW3vZt9wuTsHSlDU6qRkm/K4G3SOf8A2uuhxb4n0s9U9ycW+J9LPVPcsliqa4IWJlHIHAOBuCLgjnB3KM1r/C8SpqdnKFO7O8jcH8w93+6U2hGLtbqxLlYfmt2i+/KbC3apNgejrcFjEr43STSE5cwOUu5zI/8A8Rt9G9a8VjYunkvEwpUXpFsxVcdPHC2R4aXlrGg73OcQAAN52kehdAFUVWYzNNKJ3vLpAQWnmZY3AY3cADzLpxae1zQAJhYdLGH/AHsuAu0IXd0X3hpeDLjRU9xg13XD2cfcnGDXdcPZx9yz2+nk+vUjZplwoqe4wa7rh7OPuTjBruuHs4+5Nvp5Pr1GzTLhRU9xg13XD2cfcnGDXdcPZx9ybfTyfXqNmmXCip7jBruuHs4+5OMGu64ezj7k2+nk+vUbNMt6byXfZPuVX6M/EaL7lD+m1SjQ/SV1VC4SHNI0OzOsG3322DzWUX0Z+I0X3KH9Nq5/bMlKhCS8X9G7CK1Ro0qrQWjkkdI6N/LeHvjEj2xSOBvd8QNjtWzV6LU8pqC5rv8AimMZLZxaC2K2QNA8nyRuXWul15vX1d35Pd59ZL2OhoRyOLV6H0srzI5sgLgwPayV8bJhHsZrWNNn2sF6VGjFPIyojc12WqeHygOIu4Wtl+aOSNi610uo19Td+T3efWQ0I5GizBom1DqoZ2yPYGvs9wY8NFml8e4kDceZcyv0EpZ5nzv1+skIzFszmA2AAFhzAAbFIbpdI1qkXeMnwt6ZBwi9zRrVrbQyDoicOxpCw4B/k5npf+o5emIH4KX+W7+krz4B/k5npf8AqOXoewuFT0+yhjf1LNREXoznnM0jwKOuppKaXOGSZbljsjwWPbI0tdbYQ5jVVFXwHOzktmqLX2XlJP4myupFDSfEXKP4jZOun9oe5OI2Trp/aHuV4Io0VkTdlH8RsnXT+0PcnEbJ10/tD3K8ETRWQuyj+I2Trp/aHuTiNk66f2h7leCJorIXZRx4Cnu2OlmI5wZL/wDZXDgWHmCFkZ/yhdBFKViAtbEqBs8UkLi9rZGFpdG4xvF+dr27QVsopBC6jgwjnzmpqqqrkNO2FksmpDoWNkbM0tDYwHOzsaSX3vYg3BK38L0Gjg1J1sj3RVRnzZIog5xhkgDdXExrGtDZSeSASdpUlRAQ53BtGCHRVNTTvIqGPki1WeSKqmM8kZLmHLZ55LhYjpXjXcFcMzIIn1FQYoYYYtWWwuu2AANMcjoy+FzrcoxubdTdEAREQBERAfCF81Y6B2LJEBjqx0DsTVjoHYskQGOrHQOxNWOgdiyRAY6sdA7E1Y6B2LJEBjkHQFz8dwdtVEYzz+/mXSRGrgpHH9GZqUkWLh/lda+3mus6TQmskYHjLYjoVpaW4nDS00k8zHSBlgI2AF8j3uDGMYDzlzgFrUGmNGKKGsfIymhlAAEpDSH7Q6O3O4FrxYfNKrLC0k3uNrrTfiV34g1v1exPEGt+r2Kwmae0hqHwmRjY2U8cwqi9mpkEzixjWOvtJI/FbzdLKIzimFVTmcvczUiRpfnbscwi+x3mO3YVls9LlRGtnmVf4g1v1exPEGt+r2Kym6cYeTIBW0t4hd/wrAGC4aSTe1szgL9JstuTSCmBc3Xwl7ZBGYw9ubWFhkbHlv5Ra1xA6AU2elyoa2eZVXiDW/V7E8Qa36vYrHg04o9VSySzxU5q4GSsile1rg2RoIzcwFzlvuvsXnienlJDPFTCRk08lVHA6GN7S+IyX5TxfcLC4G0Zh0ps9LlQ1s8yvPEGt+r2J4g1v1exWfS6X0MsroGVdM+VpcDEJGl4LAS/ZfbYA3tusehYQaZ0EkcsraundHDbWPEgszNsZfzO5jz8102elyoa2eZxdBNGpabPrd7ujZzWURxXgNbm+BmqgwAAB0xdYAWAGzcArXw3FYalmshkZKy5GZpvlcN7XDe1w5wdoW2tuirWsYXZR/EbJ10/tD3JxGyddP7Q9yvBE0VkLso/iNk66f2h7k4jZOun9oe5XgiaKyF2UfxGyddP7Q9ycRsnXT+0PcrwRNFZC7KPPAbJ10/tD3Kx9ANE/wDDqcQ3JAva5udpLjt9JKlKKUkuBAREUgIiIAiIgCIiAIiIAiIgCIiAIiIAiIgCIiAIiIAiIgCIiAIiIAiIgCIiAjWmWjMte6kjbMYIYqjXSvjcWz542nUaq7XN2SHMcw/yiyjlLweVlK5joJaebwWslmp21TnctlTEGTNmdHEMjg/M9paCOWRsVkIgKwqOC2p8JZWMkpGz08MJhDGOhg1zJXvla6BrSGxubI8Ai7r8rZtv1JNApnDyoQTjpriQXg6k35IdlvrAD6Nm9TtEBW9Dwa1LmRU9RLTmCko6inhdDrGyTipZqy6cOFmZWhps0u27V9wDg1qYaiCeaeJ2WGR8zWZjrq15ma2a5aOSIp3NHOMoAFlY6ICrKvgoqHCEB8Dw7DqelnbJNVxsaadoaXMZCW65h2nI8t2i99uzch4O6uOWNjX0rqWLF/DWveZTVEOJLoyS0i4ueVflc9lY6ICl8M0SqJpaagyyNpqWnr4fCDSzUz2NqGZGulc8CN7yXbBGTcNLidth26HgynEErZBSPk1MMTA6or5WvbA8SAl7pAYNo5IjaclzbMDZWaiAj2hGB1FJA9lRIJXvnfIAHOl1bXWAYZntD5TsJzOF+Vbba5kKIgCIiAIiIAiIgCIiAIiID//Z"/>
          <p:cNvSpPr>
            <a:spLocks noChangeAspect="1" noChangeArrowheads="1"/>
          </p:cNvSpPr>
          <p:nvPr/>
        </p:nvSpPr>
        <p:spPr bwMode="auto">
          <a:xfrm>
            <a:off x="1600200" y="2590800"/>
            <a:ext cx="1597025" cy="159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6" name="Picture 6" descr="http://supermanjayyang.files.wordpress.com/2011/04/fig2-2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69985"/>
            <a:ext cx="562927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fig2-3.gif (592×32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563880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5562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59" y="1828800"/>
            <a:ext cx="6434456" cy="1600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Asynchronous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Program-to-Program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Reliable</a:t>
            </a:r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>
          <a:xfrm>
            <a:off x="286384" y="1269227"/>
            <a:ext cx="8171816" cy="685800"/>
          </a:xfrm>
        </p:spPr>
        <p:txBody>
          <a:bodyPr/>
          <a:lstStyle/>
          <a:p>
            <a:r>
              <a:rPr lang="en-US" dirty="0" smtClean="0"/>
              <a:t>What is Messaging*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144" y="6207597"/>
            <a:ext cx="31912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</a:t>
            </a:r>
            <a:r>
              <a:rPr lang="en-US" sz="1100" dirty="0" err="1" smtClean="0"/>
              <a:t>Hohpe</a:t>
            </a:r>
            <a:r>
              <a:rPr lang="en-US" sz="1100" dirty="0" smtClean="0"/>
              <a:t>, </a:t>
            </a:r>
            <a:r>
              <a:rPr lang="en-US" sz="1100" dirty="0" err="1" smtClean="0"/>
              <a:t>Gregor</a:t>
            </a:r>
            <a:r>
              <a:rPr lang="en-US" sz="1100" dirty="0" smtClean="0"/>
              <a:t>, </a:t>
            </a:r>
            <a:r>
              <a:rPr lang="en-US" sz="1100" i="1" dirty="0" smtClean="0"/>
              <a:t>Enterprise Integration: </a:t>
            </a:r>
            <a:r>
              <a:rPr lang="en-US" sz="1100" dirty="0" smtClean="0"/>
              <a:t>Addison-</a:t>
            </a:r>
            <a:r>
              <a:rPr lang="en-US" sz="1100" dirty="0" err="1" smtClean="0"/>
              <a:t>Weesley</a:t>
            </a:r>
            <a:r>
              <a:rPr lang="en-US" sz="1100" dirty="0" smtClean="0"/>
              <a:t>, 2004, Print.</a:t>
            </a:r>
            <a:endParaRPr lang="en-US" sz="11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71144" y="4543124"/>
            <a:ext cx="643445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defRPr sz="2400" b="0">
                <a:solidFill>
                  <a:srgbClr val="31668B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 sz="2000">
                <a:solidFill>
                  <a:srgbClr val="5F5F5F"/>
                </a:solidFill>
                <a:latin typeface="+mn-lt"/>
              </a:defRPr>
            </a:lvl2pPr>
            <a:lvl3pPr marL="11430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 sz="1800">
                <a:solidFill>
                  <a:srgbClr val="5F5F5F"/>
                </a:solidFill>
                <a:latin typeface="+mn-lt"/>
              </a:defRPr>
            </a:lvl3pPr>
            <a:lvl4pPr marL="16002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>
                <a:solidFill>
                  <a:srgbClr val="5F5F5F"/>
                </a:solidFill>
                <a:latin typeface="+mn-lt"/>
              </a:defRPr>
            </a:lvl4pPr>
            <a:lvl5pPr marL="2057400" indent="-228600" algn="l" defTabSz="-138731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771F"/>
              </a:buClr>
              <a:buChar char="•"/>
              <a:defRPr sz="1600">
                <a:solidFill>
                  <a:srgbClr val="5F5F5F"/>
                </a:solidFill>
                <a:latin typeface="+mn-lt"/>
              </a:defRPr>
            </a:lvl5pPr>
            <a:lvl6pPr marL="25146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 marL="0" indent="0"/>
            <a:r>
              <a:rPr lang="en-US" sz="1600" kern="0" dirty="0" smtClean="0"/>
              <a:t>Note: the EIP book also says high-speed, but that is debatable.</a:t>
            </a:r>
          </a:p>
        </p:txBody>
      </p:sp>
    </p:spTree>
    <p:extLst>
      <p:ext uri="{BB962C8B-B14F-4D97-AF65-F5344CB8AC3E}">
        <p14:creationId xmlns:p14="http://schemas.microsoft.com/office/powerpoint/2010/main" val="378412750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Remote Communication – Enable communication between two processes so the processes don’t have 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Processes can function on their own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Throttling – Receiver can control consumption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Reliable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Disconnected operation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Mediation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74749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efault Design">
  <a:themeElements>
    <a:clrScheme name="AIS Accent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B791F"/>
      </a:accent1>
      <a:accent2>
        <a:srgbClr val="5F5F5F"/>
      </a:accent2>
      <a:accent3>
        <a:srgbClr val="31668B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AIS Accent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B791F"/>
      </a:accent1>
      <a:accent2>
        <a:srgbClr val="5F5F5F"/>
      </a:accent2>
      <a:accent3>
        <a:srgbClr val="31668B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2009-08-10T17:30:25Z</outs:dateTime>
      <outs:isPinned>true</outs:isPinned>
    </outs:relatedDate>
    <outs:relatedDate>
      <outs:type>2</outs:type>
      <outs:displayName>Created</outs:displayName>
      <outs:dateTime>2006-08-08T23:32:16Z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Russell Stalters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Kevin Griffie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IS Document" ma:contentTypeID="0x0101001EBD087C3133424A899E6470271AA16E00C2DA9E2EB613A244A92C4F77C701C9E5" ma:contentTypeVersion="6" ma:contentTypeDescription="" ma:contentTypeScope="" ma:versionID="804310a050016566f937941959fe768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e2c0cd2f-cd40-4e12-9eaa-d9296f5dc463" ContentTypeId="0x0101001EBD087C3133424A899E6470271AA16E" PreviousValue="false"/>
</file>

<file path=customXml/item5.xml><?xml version="1.0" encoding="utf-8"?>
<p:properties xmlns:p="http://schemas.microsoft.com/office/2006/metadata/properties" xmlns:xsi="http://www.w3.org/2001/XMLSchema-instance">
  <documentManagement/>
</p:properties>
</file>

<file path=customXml/item6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36870CEA-11A3-4BD2-B1BD-102254715B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C09C79-9A9B-40AC-9AB0-18C21E8226AA}">
  <ds:schemaRefs>
    <ds:schemaRef ds:uri="http://schemas.microsoft.com/office/2009/outspace/metadata"/>
  </ds:schemaRefs>
</ds:datastoreItem>
</file>

<file path=customXml/itemProps3.xml><?xml version="1.0" encoding="utf-8"?>
<ds:datastoreItem xmlns:ds="http://schemas.openxmlformats.org/officeDocument/2006/customXml" ds:itemID="{21AEF679-FE9B-4CC0-9FCD-BD94F685D5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175C1D2D-50BE-4C14-B757-C76BB3744327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CEBA407E-4187-44B1-AB57-A840954D6C8B}">
  <ds:schemaRefs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</ds:schemaRefs>
</ds:datastoreItem>
</file>

<file path=customXml/itemProps6.xml><?xml version="1.0" encoding="utf-8"?>
<ds:datastoreItem xmlns:ds="http://schemas.openxmlformats.org/officeDocument/2006/customXml" ds:itemID="{871AB8BD-C7C9-4452-B56A-7192DB02EACB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14266</TotalTime>
  <Words>237</Words>
  <Application>Microsoft Office PowerPoint</Application>
  <PresentationFormat>On-screen Show (4:3)</PresentationFormat>
  <Paragraphs>83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Century Gothic</vt:lpstr>
      <vt:lpstr>1_Default Design</vt:lpstr>
      <vt:lpstr>2_Default Design</vt:lpstr>
      <vt:lpstr>PowerPoint Presentation</vt:lpstr>
      <vt:lpstr>Agenda</vt:lpstr>
      <vt:lpstr>About Me</vt:lpstr>
      <vt:lpstr>What - Overview</vt:lpstr>
      <vt:lpstr>What - Asyncronous</vt:lpstr>
      <vt:lpstr>What – Reliable</vt:lpstr>
      <vt:lpstr>What – Point-to-Point</vt:lpstr>
      <vt:lpstr>What</vt:lpstr>
      <vt:lpstr>Why</vt:lpstr>
      <vt:lpstr>When</vt:lpstr>
      <vt:lpstr>Broker vs Bus</vt:lpstr>
      <vt:lpstr>Frameworks</vt:lpstr>
      <vt:lpstr>Why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</dc:title>
  <dc:creator>Russell Stalters</dc:creator>
  <cp:lastModifiedBy>Steven Suing</cp:lastModifiedBy>
  <cp:revision>456</cp:revision>
  <cp:lastPrinted>2012-08-23T12:03:39Z</cp:lastPrinted>
  <dcterms:created xsi:type="dcterms:W3CDTF">2006-08-08T23:32:16Z</dcterms:created>
  <dcterms:modified xsi:type="dcterms:W3CDTF">2013-10-03T17:21:23Z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>Russell Stalters</vt:lpwstr>
  </property>
  <property fmtid="{D5CDD505-2E9C-101B-9397-08002B2CF9AE}" pid="6" name="_Category">
    <vt:lpwstr/>
  </property>
  <property fmtid="{D5CDD505-2E9C-101B-9397-08002B2CF9AE}" pid="7" name="Slides">
    <vt:lpwstr>15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  <property fmtid="{D5CDD505-2E9C-101B-9397-08002B2CF9AE}" pid="12" name="ContentTypeId">
    <vt:lpwstr>0x0101001EBD087C3133424A899E6470271AA16E00C2DA9E2EB613A244A92C4F77C701C9E5</vt:lpwstr>
  </property>
</Properties>
</file>