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61" r:id="rId6"/>
    <p:sldId id="262" r:id="rId7"/>
    <p:sldId id="268" r:id="rId8"/>
    <p:sldId id="263" r:id="rId9"/>
    <p:sldId id="264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5E64"/>
    <a:srgbClr val="353B3F"/>
    <a:srgbClr val="CBA763"/>
    <a:srgbClr val="ECECEC"/>
    <a:srgbClr val="CAA661"/>
    <a:srgbClr val="A2ABB0"/>
    <a:srgbClr val="262B2E"/>
    <a:srgbClr val="B2916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9176" autoAdjust="0"/>
  </p:normalViewPr>
  <p:slideViewPr>
    <p:cSldViewPr snapToGrid="0">
      <p:cViewPr varScale="1">
        <p:scale>
          <a:sx n="101" d="100"/>
          <a:sy n="101" d="100"/>
        </p:scale>
        <p:origin x="93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12942-9543-4646-A6BF-81AB3457998B}" type="datetimeFigureOut">
              <a:rPr lang="hu-HU" smtClean="0"/>
              <a:t>2019. 11. 26.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04892-B9D8-4EC3-BC48-8EC8F7C3A0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238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23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49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>
              <a:solidFill>
                <a:srgbClr val="EE316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>
              <a:solidFill>
                <a:srgbClr val="EE316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 userDrawn="1"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 userDrawn="1"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 userDrawn="1"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365" y="2357206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992643"/>
            <a:ext cx="5249634" cy="307342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357206"/>
            <a:ext cx="5249634" cy="370885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24" y="2331648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331648"/>
            <a:ext cx="5249634" cy="37344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992643"/>
            <a:ext cx="5249634" cy="30734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5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37" y="587829"/>
            <a:ext cx="10717762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712237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57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669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91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365" y="2357206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992643"/>
            <a:ext cx="5249634" cy="307342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357206"/>
            <a:ext cx="5249634" cy="37088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85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1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91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11112756" y="6324700"/>
            <a:ext cx="892629" cy="457471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rgbClr val="353B3F">
                    <a:alpha val="5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501964" y="250318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290973" y="2503187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30" hasCustomPrompt="1"/>
          </p:nvPr>
        </p:nvSpPr>
        <p:spPr>
          <a:xfrm>
            <a:off x="7079982" y="250318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9868991" y="2503185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</p:spTree>
    <p:extLst>
      <p:ext uri="{BB962C8B-B14F-4D97-AF65-F5344CB8AC3E}">
        <p14:creationId xmlns:p14="http://schemas.microsoft.com/office/powerpoint/2010/main" val="831758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78809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772817" y="156755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476932" y="151157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772817" y="3181762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476932" y="312578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1772817" y="476109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476932" y="470511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3" hasCustomPrompt="1"/>
          </p:nvPr>
        </p:nvSpPr>
        <p:spPr>
          <a:xfrm>
            <a:off x="856464" y="193486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856464" y="360505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35" hasCustomPrompt="1"/>
          </p:nvPr>
        </p:nvSpPr>
        <p:spPr>
          <a:xfrm>
            <a:off x="856464" y="512840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624541" y="193486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6624541" y="360505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624541" y="512840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</p:spTree>
    <p:extLst>
      <p:ext uri="{BB962C8B-B14F-4D97-AF65-F5344CB8AC3E}">
        <p14:creationId xmlns:p14="http://schemas.microsoft.com/office/powerpoint/2010/main" val="80031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265" y="2552268"/>
            <a:ext cx="10772775" cy="14027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34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Title Line Righ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CAA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1999"/>
            <a:ext cx="6096000" cy="51909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91348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2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ine Lef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CBA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27982" y="542282"/>
            <a:ext cx="6351308" cy="53639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84816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353B3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 sz="3200">
                <a:solidFill>
                  <a:srgbClr val="545E64"/>
                </a:solidFill>
              </a:defRPr>
            </a:lvl1pPr>
            <a:lvl2pPr>
              <a:defRPr sz="2800">
                <a:solidFill>
                  <a:srgbClr val="545E64"/>
                </a:solidFill>
              </a:defRPr>
            </a:lvl2pPr>
            <a:lvl3pPr>
              <a:defRPr sz="2400">
                <a:solidFill>
                  <a:srgbClr val="545E64"/>
                </a:solidFill>
              </a:defRPr>
            </a:lvl3pPr>
            <a:lvl4pPr>
              <a:defRPr sz="2000">
                <a:solidFill>
                  <a:srgbClr val="545E64"/>
                </a:solidFill>
              </a:defRPr>
            </a:lvl4pPr>
            <a:lvl5pPr>
              <a:defRPr sz="2000">
                <a:solidFill>
                  <a:srgbClr val="545E6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CBA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353B3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84816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977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8"/>
          <p:cNvSpPr/>
          <p:nvPr userDrawn="1"/>
        </p:nvSpPr>
        <p:spPr>
          <a:xfrm>
            <a:off x="5321574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8752128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3" y="5543226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CBA76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2568" y="6131974"/>
            <a:ext cx="10780712" cy="538163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421085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 algn="ctr">
              <a:spcBef>
                <a:spcPts val="800"/>
              </a:spcBef>
              <a:buNone/>
              <a:defRPr sz="1800">
                <a:solidFill>
                  <a:srgbClr val="545E6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2091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- Dark">
    <p:bg>
      <p:bgPr>
        <a:solidFill>
          <a:srgbClr val="545E64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vron 9"/>
          <p:cNvSpPr/>
          <p:nvPr userDrawn="1"/>
        </p:nvSpPr>
        <p:spPr>
          <a:xfrm>
            <a:off x="5321574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8752128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421085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 algn="ctr">
              <a:spcBef>
                <a:spcPts val="800"/>
              </a:spcBef>
              <a:buNone/>
              <a:defRPr sz="1800">
                <a:solidFill>
                  <a:srgbClr val="545E6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3" y="5543226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CBA76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4575" y="6131974"/>
            <a:ext cx="10780712" cy="5381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865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656" y="2011680"/>
            <a:ext cx="10753725" cy="43144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380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4"/>
            <a:ext cx="2628900" cy="5419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98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>
                <a:solidFill>
                  <a:srgbClr val="353B3F">
                    <a:alpha val="5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8265" y="2147275"/>
            <a:ext cx="10772775" cy="1827566"/>
          </a:xfrm>
        </p:spPr>
        <p:txBody>
          <a:bodyPr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7022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175657"/>
            <a:ext cx="10782300" cy="2154508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CAA6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13774"/>
            <a:ext cx="10782300" cy="16459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rgbClr val="353B3F"/>
                </a:solidFill>
                <a:latin typeface="+mn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51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4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07929" y="4141387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57225" y="2089817"/>
            <a:ext cx="2470150" cy="1811337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3446233" y="2089817"/>
            <a:ext cx="2470150" cy="1811337"/>
          </a:xfrm>
        </p:spPr>
        <p:txBody>
          <a:bodyPr/>
          <a:lstStyle/>
          <a:p>
            <a:endParaRPr lang="hu-HU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212757" y="2089817"/>
            <a:ext cx="2470150" cy="1811337"/>
          </a:xfrm>
        </p:spPr>
        <p:txBody>
          <a:bodyPr/>
          <a:lstStyle/>
          <a:p>
            <a:endParaRPr lang="hu-HU"/>
          </a:p>
        </p:txBody>
      </p:sp>
      <p:sp>
        <p:nvSpPr>
          <p:cNvPr id="2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8946007" y="2089817"/>
            <a:ext cx="2470150" cy="1811337"/>
          </a:xfrm>
        </p:spPr>
        <p:txBody>
          <a:bodyPr/>
          <a:lstStyle/>
          <a:p>
            <a:endParaRPr lang="hu-HU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70856" y="4141386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33783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796711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7224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446232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21275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94600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175657"/>
            <a:ext cx="10782300" cy="2154508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CBA76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13774"/>
            <a:ext cx="10782300" cy="16459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2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535" y="587829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15819" y="587830"/>
            <a:ext cx="5094515" cy="5589036"/>
          </a:xfrm>
        </p:spPr>
        <p:txBody>
          <a:bodyPr/>
          <a:lstStyle>
            <a:lvl1pPr>
              <a:defRPr>
                <a:solidFill>
                  <a:srgbClr val="545E64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223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19" y="587830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307493" y="587831"/>
            <a:ext cx="5094515" cy="5589036"/>
          </a:xfrm>
        </p:spPr>
        <p:txBody>
          <a:bodyPr/>
          <a:lstStyle>
            <a:lvl1pPr>
              <a:defRPr>
                <a:solidFill>
                  <a:srgbClr val="545E64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5819" y="2108718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324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37" y="587829"/>
            <a:ext cx="10717762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712237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55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4771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4459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365" y="2357206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992643"/>
            <a:ext cx="5249634" cy="307342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357206"/>
            <a:ext cx="5249634" cy="370885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597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24" y="2331648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331648"/>
            <a:ext cx="5249634" cy="37344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992643"/>
            <a:ext cx="5249634" cy="30734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6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2383972"/>
            <a:ext cx="10773157" cy="33857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8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2383972"/>
            <a:ext cx="10773157" cy="33857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1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3821539" cy="530376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CAA6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07929" y="4141387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57225" y="2089817"/>
            <a:ext cx="2470150" cy="1811337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3446233" y="2089817"/>
            <a:ext cx="2470150" cy="1811337"/>
          </a:xfrm>
        </p:spPr>
        <p:txBody>
          <a:bodyPr/>
          <a:lstStyle/>
          <a:p>
            <a:endParaRPr lang="hu-HU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212757" y="2089817"/>
            <a:ext cx="2470150" cy="1811337"/>
          </a:xfrm>
        </p:spPr>
        <p:txBody>
          <a:bodyPr/>
          <a:lstStyle/>
          <a:p>
            <a:endParaRPr lang="hu-HU"/>
          </a:p>
        </p:txBody>
      </p:sp>
      <p:sp>
        <p:nvSpPr>
          <p:cNvPr id="2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8946007" y="2089817"/>
            <a:ext cx="2470150" cy="1811337"/>
          </a:xfrm>
        </p:spPr>
        <p:txBody>
          <a:bodyPr/>
          <a:lstStyle/>
          <a:p>
            <a:endParaRPr lang="hu-HU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70856" y="4141386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33783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796711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7224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446232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21275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946006" y="4021494"/>
            <a:ext cx="2470152" cy="0"/>
          </a:xfrm>
          <a:prstGeom prst="line">
            <a:avLst/>
          </a:prstGeom>
          <a:ln>
            <a:solidFill>
              <a:srgbClr val="CAA6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535" y="587829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15819" y="587830"/>
            <a:ext cx="5094515" cy="5589036"/>
          </a:xfrm>
        </p:spPr>
        <p:txBody>
          <a:bodyPr/>
          <a:lstStyle>
            <a:lvl1pPr>
              <a:defRPr>
                <a:solidFill>
                  <a:srgbClr val="A2ABB0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861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19" y="587830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307493" y="587831"/>
            <a:ext cx="5094515" cy="5589036"/>
          </a:xfrm>
        </p:spPr>
        <p:txBody>
          <a:bodyPr/>
          <a:lstStyle>
            <a:lvl1pPr>
              <a:defRPr>
                <a:solidFill>
                  <a:srgbClr val="A2ABB0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5819" y="2108718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ECECEC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2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B3F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2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351927" y="6276001"/>
            <a:ext cx="1285453" cy="35456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rgbClr val="FFFFFF">
                    <a:alpha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0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3936" r:id="rId2"/>
    <p:sldLayoutId id="2147483978" r:id="rId3"/>
    <p:sldLayoutId id="2147483979" r:id="rId4"/>
    <p:sldLayoutId id="2147483980" r:id="rId5"/>
    <p:sldLayoutId id="2147483941" r:id="rId6"/>
    <p:sldLayoutId id="2147483982" r:id="rId7"/>
    <p:sldLayoutId id="2147483983" r:id="rId8"/>
    <p:sldLayoutId id="2147484000" r:id="rId9"/>
    <p:sldLayoutId id="2147484001" r:id="rId10"/>
    <p:sldLayoutId id="2147484002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4005" r:id="rId18"/>
    <p:sldLayoutId id="2147484006" r:id="rId19"/>
    <p:sldLayoutId id="2147483872" r:id="rId20"/>
    <p:sldLayoutId id="2147483878" r:id="rId21"/>
    <p:sldLayoutId id="2147483888" r:id="rId22"/>
    <p:sldLayoutId id="2147483993" r:id="rId23"/>
    <p:sldLayoutId id="2147483994" r:id="rId24"/>
    <p:sldLayoutId id="2147483995" r:id="rId25"/>
    <p:sldLayoutId id="2147483996" r:id="rId26"/>
    <p:sldLayoutId id="2147483880" r:id="rId27"/>
    <p:sldLayoutId id="2147483865" r:id="rId28"/>
    <p:sldLayoutId id="2147483868" r:id="rId29"/>
    <p:sldLayoutId id="2147483892" r:id="rId30"/>
    <p:sldLayoutId id="2147483998" r:id="rId31"/>
    <p:sldLayoutId id="2147483893" r:id="rId32"/>
    <p:sldLayoutId id="2147483894" r:id="rId33"/>
    <p:sldLayoutId id="2147483895" r:id="rId34"/>
    <p:sldLayoutId id="2147483869" r:id="rId35"/>
    <p:sldLayoutId id="2147483999" r:id="rId3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120" baseline="0">
          <a:solidFill>
            <a:srgbClr val="CAA66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rgbClr val="ECECEC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epBmgvWNDw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kks227.blog.me/" TargetMode="External"/><Relationship Id="rId4" Type="http://schemas.openxmlformats.org/officeDocument/2006/relationships/hyperlink" Target="https://en.m.wikipedia.org/wiki/Graph_theo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AC9D1-FEF6-457A-9CE3-112F15E5C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/>
              <a:t>      Maze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261DAF-3582-4F0D-8267-3F1C9247F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0500" dirty="0"/>
              <a:t>									2019.11.26</a:t>
            </a:r>
            <a:endParaRPr lang="ko-KR" altLang="en-US" sz="10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6FD27F-36A2-4EE9-9998-11A3DF0C1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7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00A30-4A8E-4BAB-A197-0D810DD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9174115-9C60-42FA-A02B-DB82AF512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447" y="1329086"/>
            <a:ext cx="7166327" cy="502938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ED2DB-3E6C-4371-A0D6-43267BF92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1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B2C99-03AF-404B-BFB1-5D663719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4DA2D-B684-40D2-A8ED-5E911D9F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재귀 호출이 익숙하지 않으신 분들은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아래 영상을 통해 공부하시면 좋을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영상 보시고</a:t>
            </a:r>
            <a:r>
              <a:rPr lang="en-US" altLang="ko-KR" dirty="0"/>
              <a:t>, </a:t>
            </a:r>
            <a:r>
              <a:rPr lang="ko-KR" altLang="en-US" dirty="0"/>
              <a:t>재귀호출과 관련된 예제코드를 꼭 직접 짜보세요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https://www.youtube.com/watch?v=kepBmgvWNDw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7564E-1427-4418-A580-8BFBFC53A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27C4-549D-4FBF-8085-65513C3B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C9108-64A8-4003-8C5C-767FEF4D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3" y="2383972"/>
            <a:ext cx="10773157" cy="370114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랜덤 미로 생성 해주는 프로그램</a:t>
            </a:r>
            <a:r>
              <a:rPr lang="en-US" altLang="ko-KR" dirty="0"/>
              <a:t> </a:t>
            </a:r>
            <a:r>
              <a:rPr lang="ko-KR" altLang="en-US" dirty="0"/>
              <a:t>그리고 </a:t>
            </a:r>
            <a:r>
              <a:rPr lang="en-US" altLang="ko-KR" dirty="0" err="1"/>
              <a:t>OpenFramework</a:t>
            </a:r>
            <a:r>
              <a:rPr lang="ko-KR" altLang="en-US" dirty="0"/>
              <a:t>를 통해 미로 기본 틀을 출력하는 기능은 제공해드릴 예정입니다 </a:t>
            </a:r>
            <a:r>
              <a:rPr lang="en-US" altLang="ko-KR" dirty="0"/>
              <a:t>(</a:t>
            </a:r>
            <a:r>
              <a:rPr lang="ko-KR" altLang="en-US" dirty="0"/>
              <a:t>다음주에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ko-KR" altLang="en-US" dirty="0"/>
              <a:t>한 주 동안 생각해보면 좋을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Graph</a:t>
            </a:r>
            <a:r>
              <a:rPr lang="ko-KR" altLang="en-US" dirty="0"/>
              <a:t>의 노드 별로 어떤 정보를 저장해야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- DFS</a:t>
            </a:r>
            <a:r>
              <a:rPr lang="ko-KR" altLang="en-US" dirty="0"/>
              <a:t>를 활용하여 어떻게 미로를 탈출할 수 있을까</a:t>
            </a:r>
            <a:r>
              <a:rPr lang="en-US" altLang="ko-KR" dirty="0"/>
              <a:t>? </a:t>
            </a:r>
            <a:r>
              <a:rPr lang="en-US" altLang="ko-KR" sz="2200" dirty="0"/>
              <a:t>(</a:t>
            </a:r>
            <a:r>
              <a:rPr lang="ko-KR" altLang="en-US" sz="2200" dirty="0"/>
              <a:t>시작점</a:t>
            </a:r>
            <a:r>
              <a:rPr lang="en-US" altLang="ko-KR" sz="2200" dirty="0"/>
              <a:t>, </a:t>
            </a:r>
            <a:r>
              <a:rPr lang="ko-KR" altLang="en-US" sz="2200" dirty="0"/>
              <a:t>끝점 정하고 길 찾기</a:t>
            </a:r>
            <a:r>
              <a:rPr lang="en-US" altLang="ko-KR" sz="2200" dirty="0"/>
              <a:t>)</a:t>
            </a:r>
          </a:p>
          <a:p>
            <a:r>
              <a:rPr lang="en-US" altLang="ko-KR" dirty="0"/>
              <a:t>- DFS, BFS </a:t>
            </a:r>
            <a:r>
              <a:rPr lang="ko-KR" altLang="en-US" dirty="0"/>
              <a:t>공부하기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5D219-00D1-413A-B936-94A282D8E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6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00A30-4A8E-4BAB-A197-0D810DD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BEC1C-F53B-438D-9F63-759BDFC3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완전 미로 알고리즘 </a:t>
            </a:r>
            <a:r>
              <a:rPr lang="en-US" altLang="ko-KR" dirty="0"/>
              <a:t>(Eller’s Algorithm)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DFS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ED2DB-3E6C-4371-A0D6-43267BF92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4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00A30-4A8E-4BAB-A197-0D810DD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BEC1C-F53B-438D-9F63-759BDFC3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Graph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Vertex(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Edge(</a:t>
            </a:r>
            <a:r>
              <a:rPr lang="ko-KR" altLang="en-US" dirty="0"/>
              <a:t>간선</a:t>
            </a:r>
            <a:r>
              <a:rPr lang="en-US" altLang="ko-KR" dirty="0"/>
              <a:t>)</a:t>
            </a:r>
            <a:r>
              <a:rPr lang="ko-KR" altLang="en-US" dirty="0"/>
              <a:t>의 집합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 = (V, E)</a:t>
            </a:r>
          </a:p>
          <a:p>
            <a:r>
              <a:rPr lang="en-US" altLang="ko-KR" dirty="0"/>
              <a:t>V = {1, 2, 3, 4, 5, 6}</a:t>
            </a:r>
          </a:p>
          <a:p>
            <a:r>
              <a:rPr lang="en-US" altLang="ko-KR" dirty="0"/>
              <a:t>Edge</a:t>
            </a:r>
            <a:r>
              <a:rPr lang="ko-KR" altLang="en-US" dirty="0"/>
              <a:t>는 </a:t>
            </a:r>
            <a:r>
              <a:rPr lang="en-US" altLang="ko-KR" dirty="0"/>
              <a:t>(u, v)</a:t>
            </a:r>
            <a:r>
              <a:rPr lang="ko-KR" altLang="en-US" dirty="0"/>
              <a:t>의 형태로 표현</a:t>
            </a:r>
            <a:r>
              <a:rPr lang="en-US" altLang="ko-KR" dirty="0"/>
              <a:t>, E={(1,2), (1,5), (2,3), (2,5), (3,4), (4,5), (4,6)}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ED2DB-3E6C-4371-A0D6-43267BF92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2FA261-5FF4-4176-84A9-162D3092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80" y="2739287"/>
            <a:ext cx="3176530" cy="2093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4C6DE4-7452-4F14-AF0C-0FAF8C087C98}"/>
              </a:ext>
            </a:extLst>
          </p:cNvPr>
          <p:cNvSpPr txBox="1"/>
          <p:nvPr/>
        </p:nvSpPr>
        <p:spPr>
          <a:xfrm>
            <a:off x="771787" y="5989739"/>
            <a:ext cx="906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Ref: </a:t>
            </a:r>
            <a:r>
              <a:rPr lang="en-US" altLang="ko-KR" dirty="0">
                <a:hlinkClick r:id="rId4"/>
              </a:rPr>
              <a:t>https://en.m.wikipedia.org/wiki/Graph_theory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>
                <a:hlinkClick r:id="rId5"/>
              </a:rPr>
              <a:t>https://kks227.blog.me/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86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00A30-4A8E-4BAB-A197-0D810DD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BEC1C-F53B-438D-9F63-759BDFC3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Graph</a:t>
            </a:r>
            <a:r>
              <a:rPr lang="ko-KR" altLang="en-US" dirty="0"/>
              <a:t>를 표현하는 대표적인 자료구조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 Adjacency List (</a:t>
            </a:r>
            <a:r>
              <a:rPr lang="ko-KR" altLang="en-US" dirty="0"/>
              <a:t>인접 리스트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2) Adjacency Matrix (</a:t>
            </a:r>
            <a:r>
              <a:rPr lang="ko-KR" altLang="en-US" dirty="0"/>
              <a:t>인접 행렬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ED2DB-3E6C-4371-A0D6-43267BF92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0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00A30-4A8E-4BAB-A197-0D810DD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C8B616-8683-46FA-8839-4BE4100AB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3561" y="2107588"/>
            <a:ext cx="9600102" cy="33845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ED2DB-3E6C-4371-A0D6-43267BF92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0B5AE-B13F-473C-B7ED-A8CC8DA660A1}"/>
              </a:ext>
            </a:extLst>
          </p:cNvPr>
          <p:cNvSpPr txBox="1"/>
          <p:nvPr/>
        </p:nvSpPr>
        <p:spPr>
          <a:xfrm>
            <a:off x="1243561" y="5712136"/>
            <a:ext cx="866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Ref: </a:t>
            </a:r>
            <a:r>
              <a:rPr lang="en-US" altLang="ko-KR" dirty="0">
                <a:solidFill>
                  <a:schemeClr val="bg2"/>
                </a:solidFill>
              </a:rPr>
              <a:t>Thomas H. </a:t>
            </a:r>
            <a:r>
              <a:rPr lang="en-US" altLang="ko-KR" dirty="0" err="1">
                <a:solidFill>
                  <a:schemeClr val="bg2"/>
                </a:solidFill>
              </a:rPr>
              <a:t>Cormen</a:t>
            </a:r>
            <a:r>
              <a:rPr lang="en-US" altLang="ko-KR" dirty="0">
                <a:solidFill>
                  <a:schemeClr val="bg2"/>
                </a:solidFill>
              </a:rPr>
              <a:t>, Charles E. </a:t>
            </a:r>
            <a:r>
              <a:rPr lang="en-US" altLang="ko-KR" dirty="0" err="1">
                <a:solidFill>
                  <a:schemeClr val="bg2"/>
                </a:solidFill>
              </a:rPr>
              <a:t>Leiserson</a:t>
            </a:r>
            <a:r>
              <a:rPr lang="en-US" altLang="ko-KR" dirty="0">
                <a:solidFill>
                  <a:schemeClr val="bg2"/>
                </a:solidFill>
              </a:rPr>
              <a:t>, Ronald L. </a:t>
            </a:r>
            <a:r>
              <a:rPr lang="en-US" altLang="ko-KR" dirty="0" err="1">
                <a:solidFill>
                  <a:schemeClr val="bg2"/>
                </a:solidFill>
              </a:rPr>
              <a:t>Rivest</a:t>
            </a:r>
            <a:r>
              <a:rPr lang="en-US" altLang="ko-KR" dirty="0">
                <a:solidFill>
                  <a:schemeClr val="bg2"/>
                </a:solidFill>
              </a:rPr>
              <a:t>, and Clifford Stein. 2009. Introduction to Algorithms, Third Edition (3rd ed.). The MIT Press.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8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00A30-4A8E-4BAB-A197-0D810DD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BEC1C-F53B-438D-9F63-759BDFC3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- Depth</a:t>
            </a:r>
            <a:r>
              <a:rPr lang="ko-KR" altLang="en-US" dirty="0"/>
              <a:t> </a:t>
            </a:r>
            <a:r>
              <a:rPr lang="en-US" altLang="ko-KR" dirty="0"/>
              <a:t>First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(DFS) vs Breadth First Search (BFS)</a:t>
            </a:r>
          </a:p>
          <a:p>
            <a:endParaRPr lang="en-US" altLang="ko-KR" dirty="0"/>
          </a:p>
          <a:p>
            <a:r>
              <a:rPr lang="ko-KR" altLang="en-US" dirty="0"/>
              <a:t>대표적인 그래프 탐색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이름에서 알고리즘의 특징을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ED2DB-3E6C-4371-A0D6-43267BF92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9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00A30-4A8E-4BAB-A197-0D810DD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BEC1C-F53B-438D-9F63-759BDFC3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DFS: </a:t>
            </a:r>
            <a:r>
              <a:rPr lang="ko-KR" altLang="en-US" dirty="0"/>
              <a:t>그래프를 일단 파고 들며 탐색한다</a:t>
            </a:r>
            <a:r>
              <a:rPr lang="en-US" altLang="ko-KR" dirty="0"/>
              <a:t>… Source</a:t>
            </a:r>
            <a:r>
              <a:rPr lang="ko-KR" altLang="en-US" dirty="0"/>
              <a:t> 로부터 도달할 수 있는 모든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vertices</a:t>
            </a:r>
            <a:r>
              <a:rPr lang="ko-KR" altLang="en-US" dirty="0"/>
              <a:t>들을 찾을 때까지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모든 노드들을 다 방문하기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ED2DB-3E6C-4371-A0D6-43267BF92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1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00A30-4A8E-4BAB-A197-0D810DD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 – pseudocode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1937F0E-C7CD-48B6-97DE-127782B03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718463"/>
            <a:ext cx="5656638" cy="40505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ED2DB-3E6C-4371-A0D6-43267BF92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351927" y="6342836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07E33-2083-4080-9816-7AF76A68F53F}"/>
              </a:ext>
            </a:extLst>
          </p:cNvPr>
          <p:cNvSpPr txBox="1"/>
          <p:nvPr/>
        </p:nvSpPr>
        <p:spPr>
          <a:xfrm>
            <a:off x="6858000" y="1168249"/>
            <a:ext cx="467677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White: </a:t>
            </a:r>
            <a:r>
              <a:rPr lang="ko-KR" altLang="en-US" dirty="0">
                <a:solidFill>
                  <a:schemeClr val="bg2"/>
                </a:solidFill>
              </a:rPr>
              <a:t>아직 방문하지 않은 노드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Gray</a:t>
            </a:r>
            <a:r>
              <a:rPr lang="en-US" altLang="ko-KR" dirty="0">
                <a:solidFill>
                  <a:schemeClr val="bg2"/>
                </a:solidFill>
              </a:rPr>
              <a:t>: </a:t>
            </a:r>
            <a:r>
              <a:rPr lang="ko-KR" altLang="en-US" dirty="0">
                <a:solidFill>
                  <a:schemeClr val="bg2"/>
                </a:solidFill>
              </a:rPr>
              <a:t>처음 방문한 노드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/>
              <a:t>Black</a:t>
            </a:r>
            <a:r>
              <a:rPr lang="en-US" altLang="ko-KR" dirty="0">
                <a:solidFill>
                  <a:schemeClr val="bg2"/>
                </a:solidFill>
              </a:rPr>
              <a:t>: </a:t>
            </a:r>
            <a:r>
              <a:rPr lang="ko-KR" altLang="en-US" dirty="0">
                <a:solidFill>
                  <a:schemeClr val="bg2"/>
                </a:solidFill>
              </a:rPr>
              <a:t>다시 위로 돌아가며 재방문한 노드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l-GR" altLang="ko-KR" dirty="0">
                <a:solidFill>
                  <a:schemeClr val="bg2"/>
                </a:solidFill>
              </a:rPr>
              <a:t>π</a:t>
            </a:r>
            <a:r>
              <a:rPr lang="en-US" altLang="ko-KR" dirty="0">
                <a:solidFill>
                  <a:schemeClr val="bg2"/>
                </a:solidFill>
              </a:rPr>
              <a:t>: parent</a:t>
            </a:r>
            <a:r>
              <a:rPr lang="ko-KR" altLang="en-US" dirty="0">
                <a:solidFill>
                  <a:schemeClr val="bg2"/>
                </a:solidFill>
              </a:rPr>
              <a:t> 노드를 가리킨다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Adj[u]: </a:t>
            </a:r>
            <a:r>
              <a:rPr lang="ko-KR" altLang="en-US" dirty="0">
                <a:solidFill>
                  <a:schemeClr val="bg2"/>
                </a:solidFill>
              </a:rPr>
              <a:t>앞에서 나온 </a:t>
            </a:r>
            <a:r>
              <a:rPr lang="en-US" altLang="ko-KR" dirty="0">
                <a:solidFill>
                  <a:schemeClr val="bg2"/>
                </a:solidFill>
              </a:rPr>
              <a:t>Adjacency List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Time: </a:t>
            </a:r>
            <a:r>
              <a:rPr lang="ko-KR" altLang="en-US" dirty="0">
                <a:solidFill>
                  <a:schemeClr val="bg2"/>
                </a:solidFill>
              </a:rPr>
              <a:t>노드를 방문한 시간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 err="1">
                <a:solidFill>
                  <a:schemeClr val="bg2"/>
                </a:solidFill>
              </a:rPr>
              <a:t>u.d</a:t>
            </a:r>
            <a:r>
              <a:rPr lang="en-US" altLang="ko-KR" dirty="0">
                <a:solidFill>
                  <a:schemeClr val="bg2"/>
                </a:solidFill>
              </a:rPr>
              <a:t>: </a:t>
            </a:r>
            <a:r>
              <a:rPr lang="ko-KR" altLang="en-US" dirty="0">
                <a:solidFill>
                  <a:schemeClr val="bg2"/>
                </a:solidFill>
              </a:rPr>
              <a:t>노드를 처음 방문한 시간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 err="1">
                <a:solidFill>
                  <a:schemeClr val="bg2"/>
                </a:solidFill>
              </a:rPr>
              <a:t>u.f</a:t>
            </a:r>
            <a:r>
              <a:rPr lang="en-US" altLang="ko-KR" dirty="0">
                <a:solidFill>
                  <a:schemeClr val="bg2"/>
                </a:solidFill>
              </a:rPr>
              <a:t>: </a:t>
            </a:r>
            <a:r>
              <a:rPr lang="ko-KR" altLang="en-US" dirty="0">
                <a:solidFill>
                  <a:schemeClr val="bg2"/>
                </a:solidFill>
              </a:rPr>
              <a:t>노드를 재방문한 시간</a:t>
            </a:r>
            <a:r>
              <a:rPr lang="en-US" altLang="ko-KR" dirty="0">
                <a:solidFill>
                  <a:schemeClr val="bg2"/>
                </a:solidFill>
              </a:rPr>
              <a:t>(</a:t>
            </a:r>
            <a:r>
              <a:rPr lang="ko-KR" altLang="en-US" dirty="0">
                <a:solidFill>
                  <a:schemeClr val="bg2"/>
                </a:solidFill>
              </a:rPr>
              <a:t>빠져나갈 때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F5AC7-0159-4056-8451-DBE6AD88ADD4}"/>
              </a:ext>
            </a:extLst>
          </p:cNvPr>
          <p:cNvSpPr txBox="1"/>
          <p:nvPr/>
        </p:nvSpPr>
        <p:spPr>
          <a:xfrm>
            <a:off x="762001" y="5833836"/>
            <a:ext cx="866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Ref: </a:t>
            </a:r>
            <a:r>
              <a:rPr lang="en-US" altLang="ko-KR" dirty="0">
                <a:solidFill>
                  <a:schemeClr val="bg2"/>
                </a:solidFill>
              </a:rPr>
              <a:t>Thomas H. </a:t>
            </a:r>
            <a:r>
              <a:rPr lang="en-US" altLang="ko-KR" dirty="0" err="1">
                <a:solidFill>
                  <a:schemeClr val="bg2"/>
                </a:solidFill>
              </a:rPr>
              <a:t>Cormen</a:t>
            </a:r>
            <a:r>
              <a:rPr lang="en-US" altLang="ko-KR" dirty="0">
                <a:solidFill>
                  <a:schemeClr val="bg2"/>
                </a:solidFill>
              </a:rPr>
              <a:t>, Charles E. </a:t>
            </a:r>
            <a:r>
              <a:rPr lang="en-US" altLang="ko-KR" dirty="0" err="1">
                <a:solidFill>
                  <a:schemeClr val="bg2"/>
                </a:solidFill>
              </a:rPr>
              <a:t>Leiserson</a:t>
            </a:r>
            <a:r>
              <a:rPr lang="en-US" altLang="ko-KR" dirty="0">
                <a:solidFill>
                  <a:schemeClr val="bg2"/>
                </a:solidFill>
              </a:rPr>
              <a:t>, Ronald L. </a:t>
            </a:r>
            <a:r>
              <a:rPr lang="en-US" altLang="ko-KR" dirty="0" err="1">
                <a:solidFill>
                  <a:schemeClr val="bg2"/>
                </a:solidFill>
              </a:rPr>
              <a:t>Rivest</a:t>
            </a:r>
            <a:r>
              <a:rPr lang="en-US" altLang="ko-KR" dirty="0">
                <a:solidFill>
                  <a:schemeClr val="bg2"/>
                </a:solidFill>
              </a:rPr>
              <a:t>, and Clifford Stein. 2009. Introduction to Algorithms, Third Edition (3rd ed.). The MIT Press.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8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00A30-4A8E-4BAB-A197-0D810DDB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2746"/>
          </a:xfrm>
        </p:spPr>
        <p:txBody>
          <a:bodyPr/>
          <a:lstStyle/>
          <a:p>
            <a:r>
              <a:rPr lang="en-US" altLang="ko-KR" dirty="0"/>
              <a:t>DFS - pseudocode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ADE8479-1EB9-4CFA-8B31-9C57E736D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224" y="1902279"/>
            <a:ext cx="5643802" cy="404132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ED2DB-3E6C-4371-A0D6-43267BF92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A295D-95AF-49CA-8C36-EAFCA06B0AAF}"/>
              </a:ext>
            </a:extLst>
          </p:cNvPr>
          <p:cNvSpPr txBox="1"/>
          <p:nvPr/>
        </p:nvSpPr>
        <p:spPr>
          <a:xfrm>
            <a:off x="6637380" y="1902279"/>
            <a:ext cx="51736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</a:rPr>
              <a:t>Lines 1~3: </a:t>
            </a:r>
            <a:r>
              <a:rPr lang="ko-KR" altLang="en-US" dirty="0">
                <a:solidFill>
                  <a:schemeClr val="bg2"/>
                </a:solidFill>
              </a:rPr>
              <a:t>모든 노드를 하얀색으로 칠하기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Line 4: Global Time Counter </a:t>
            </a:r>
            <a:r>
              <a:rPr lang="ko-KR" altLang="en-US" dirty="0">
                <a:solidFill>
                  <a:schemeClr val="bg2"/>
                </a:solidFill>
              </a:rPr>
              <a:t>초기화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Lines 5~7: </a:t>
            </a:r>
            <a:r>
              <a:rPr lang="ko-KR" altLang="en-US" dirty="0">
                <a:solidFill>
                  <a:schemeClr val="bg2"/>
                </a:solidFill>
              </a:rPr>
              <a:t>집합 </a:t>
            </a:r>
            <a:r>
              <a:rPr lang="en-US" altLang="ko-KR" dirty="0">
                <a:solidFill>
                  <a:schemeClr val="bg2"/>
                </a:solidFill>
              </a:rPr>
              <a:t>V</a:t>
            </a:r>
            <a:r>
              <a:rPr lang="ko-KR" altLang="en-US" dirty="0">
                <a:solidFill>
                  <a:schemeClr val="bg2"/>
                </a:solidFill>
              </a:rPr>
              <a:t>에 들어있는 모든 </a:t>
            </a:r>
            <a:r>
              <a:rPr lang="en-US" altLang="ko-KR" dirty="0">
                <a:solidFill>
                  <a:schemeClr val="bg2"/>
                </a:solidFill>
              </a:rPr>
              <a:t>vertex u</a:t>
            </a:r>
            <a:r>
              <a:rPr lang="ko-KR" altLang="en-US" dirty="0">
                <a:solidFill>
                  <a:schemeClr val="bg2"/>
                </a:solidFill>
              </a:rPr>
              <a:t>에 대해 </a:t>
            </a:r>
            <a:r>
              <a:rPr lang="en-US" altLang="ko-KR" dirty="0">
                <a:solidFill>
                  <a:schemeClr val="bg2"/>
                </a:solidFill>
              </a:rPr>
              <a:t>DFS-VISIT </a:t>
            </a:r>
            <a:r>
              <a:rPr lang="ko-KR" altLang="en-US" dirty="0">
                <a:solidFill>
                  <a:schemeClr val="bg2"/>
                </a:solidFill>
              </a:rPr>
              <a:t>수행</a:t>
            </a:r>
            <a:r>
              <a:rPr lang="en-US" altLang="ko-KR" dirty="0">
                <a:solidFill>
                  <a:schemeClr val="bg2"/>
                </a:solidFill>
              </a:rPr>
              <a:t>.(</a:t>
            </a:r>
            <a:r>
              <a:rPr lang="ko-KR" altLang="en-US" dirty="0">
                <a:solidFill>
                  <a:schemeClr val="bg2"/>
                </a:solidFill>
              </a:rPr>
              <a:t>단</a:t>
            </a:r>
            <a:r>
              <a:rPr lang="en-US" altLang="ko-KR" dirty="0">
                <a:solidFill>
                  <a:schemeClr val="bg2"/>
                </a:solidFill>
              </a:rPr>
              <a:t>, </a:t>
            </a:r>
            <a:r>
              <a:rPr lang="ko-KR" altLang="en-US" dirty="0">
                <a:solidFill>
                  <a:schemeClr val="bg2"/>
                </a:solidFill>
              </a:rPr>
              <a:t>처음 방문하는 노드에 대해서만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Lines 4~7: </a:t>
            </a:r>
            <a:r>
              <a:rPr lang="ko-KR" altLang="en-US" dirty="0">
                <a:solidFill>
                  <a:schemeClr val="bg2"/>
                </a:solidFill>
              </a:rPr>
              <a:t>현재 위치한 노드에서 다시 </a:t>
            </a:r>
            <a:r>
              <a:rPr lang="en-US" altLang="ko-KR" dirty="0">
                <a:solidFill>
                  <a:schemeClr val="bg2"/>
                </a:solidFill>
              </a:rPr>
              <a:t>DFS-VISIT </a:t>
            </a:r>
            <a:r>
              <a:rPr lang="ko-KR" altLang="en-US" dirty="0">
                <a:solidFill>
                  <a:schemeClr val="bg2"/>
                </a:solidFill>
              </a:rPr>
              <a:t>수행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Lines 8~10: </a:t>
            </a:r>
            <a:r>
              <a:rPr lang="ko-KR" altLang="en-US" dirty="0">
                <a:solidFill>
                  <a:schemeClr val="bg2"/>
                </a:solidFill>
              </a:rPr>
              <a:t>현재 노드</a:t>
            </a:r>
            <a:r>
              <a:rPr lang="en-US" altLang="ko-KR" dirty="0">
                <a:solidFill>
                  <a:schemeClr val="bg2"/>
                </a:solidFill>
              </a:rPr>
              <a:t>, </a:t>
            </a:r>
            <a:r>
              <a:rPr lang="ko-KR" altLang="en-US" dirty="0">
                <a:solidFill>
                  <a:schemeClr val="bg2"/>
                </a:solidFill>
              </a:rPr>
              <a:t>그리고 그 밑으로는 탐색이 끝남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74345"/>
      </p:ext>
    </p:extLst>
  </p:cSld>
  <p:clrMapOvr>
    <a:masterClrMapping/>
  </p:clrMapOvr>
</p:sld>
</file>

<file path=ppt/theme/theme1.xml><?xml version="1.0" encoding="utf-8"?>
<a:theme xmlns:a="http://schemas.openxmlformats.org/drawingml/2006/main" name="DARK">
  <a:themeElements>
    <a:clrScheme name="Custom 9">
      <a:dk1>
        <a:srgbClr val="161108"/>
      </a:dk1>
      <a:lt1>
        <a:srgbClr val="F9F9F9"/>
      </a:lt1>
      <a:dk2>
        <a:srgbClr val="353B3F"/>
      </a:dk2>
      <a:lt2>
        <a:srgbClr val="F9F9F9"/>
      </a:lt2>
      <a:accent1>
        <a:srgbClr val="BC9850"/>
      </a:accent1>
      <a:accent2>
        <a:srgbClr val="9E7D3C"/>
      </a:accent2>
      <a:accent3>
        <a:srgbClr val="7A612E"/>
      </a:accent3>
      <a:accent4>
        <a:srgbClr val="564420"/>
      </a:accent4>
      <a:accent5>
        <a:srgbClr val="372C15"/>
      </a:accent5>
      <a:accent6>
        <a:srgbClr val="161108"/>
      </a:accent6>
      <a:hlink>
        <a:srgbClr val="BC9850"/>
      </a:hlink>
      <a:folHlink>
        <a:srgbClr val="9E7D3C"/>
      </a:folHlink>
    </a:clrScheme>
    <a:fontScheme name="Custom 1">
      <a:majorFont>
        <a:latin typeface="swis"/>
        <a:ea typeface=""/>
        <a:cs typeface=""/>
      </a:majorFont>
      <a:minorFont>
        <a:latin typeface="Calibri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LDEN-dark-template" id="{80127565-6446-4059-A3D6-ACB11FF32CAD}" vid="{15327911-A26D-49DD-911F-978229DB70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490</Words>
  <Application>Microsoft Office PowerPoint</Application>
  <PresentationFormat>와이드스크린</PresentationFormat>
  <Paragraphs>117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Open Sans</vt:lpstr>
      <vt:lpstr>Open Sans Light</vt:lpstr>
      <vt:lpstr>Open Sans Semibold</vt:lpstr>
      <vt:lpstr>swis</vt:lpstr>
      <vt:lpstr>Arial</vt:lpstr>
      <vt:lpstr>Calibri</vt:lpstr>
      <vt:lpstr>DARK</vt:lpstr>
      <vt:lpstr>      Maze</vt:lpstr>
      <vt:lpstr>목차</vt:lpstr>
      <vt:lpstr>DFS</vt:lpstr>
      <vt:lpstr>DFS</vt:lpstr>
      <vt:lpstr>DFS</vt:lpstr>
      <vt:lpstr>DFS</vt:lpstr>
      <vt:lpstr>DFS</vt:lpstr>
      <vt:lpstr>DFS – pseudocode</vt:lpstr>
      <vt:lpstr>DFS - pseudocode</vt:lpstr>
      <vt:lpstr>DFS</vt:lpstr>
      <vt:lpstr>DFS</vt:lpstr>
      <vt:lpstr>다음 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ragakata</dc:creator>
  <cp:lastModifiedBy>Koh Young</cp:lastModifiedBy>
  <cp:revision>368</cp:revision>
  <dcterms:created xsi:type="dcterms:W3CDTF">2014-10-06T15:33:30Z</dcterms:created>
  <dcterms:modified xsi:type="dcterms:W3CDTF">2019-11-26T06:27:03Z</dcterms:modified>
</cp:coreProperties>
</file>