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8" r:id="rId19"/>
    <p:sldId id="264" r:id="rId20"/>
    <p:sldId id="265" r:id="rId21"/>
    <p:sldId id="262" r:id="rId22"/>
    <p:sldId id="263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3675063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30EDBD-1C2D-4C1E-B459-B60219FAB484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Computer Science, Sogang Univ.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AD17-8863-4DB0-A9CE-F199654740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6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Body Text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Slide </a:t>
            </a:r>
            <a:r>
              <a:rPr lang="en-US" altLang="ko-KR" dirty="0" err="1" smtClean="0"/>
              <a:t>TitleFirst</a:t>
            </a:r>
            <a:r>
              <a:rPr lang="en-US" altLang="ko-KR" dirty="0" smtClean="0"/>
              <a:t> Line</a:t>
            </a:r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실습 안내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(UNIX-2)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662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8C5869-EEDF-48F9-92BE-6E23C04B81F2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ko-KR" b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600" smtClean="0">
                <a:solidFill>
                  <a:srgbClr val="000000"/>
                </a:solidFill>
              </a:rPr>
              <a:t>Double Buffering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앞에서 기술한 각 </a:t>
            </a:r>
            <a:r>
              <a:rPr lang="en-US" altLang="ko-KR" sz="1400" smtClean="0">
                <a:solidFill>
                  <a:srgbClr val="000000"/>
                </a:solidFill>
              </a:rPr>
              <a:t>Rule</a:t>
            </a:r>
            <a:r>
              <a:rPr lang="ko-KR" altLang="en-US" sz="1400" smtClean="0">
                <a:solidFill>
                  <a:srgbClr val="000000"/>
                </a:solidFill>
              </a:rPr>
              <a:t>이 현재 처리중인 줄 </a:t>
            </a:r>
            <a:r>
              <a:rPr lang="en-US" altLang="ko-KR" sz="1400" smtClean="0">
                <a:solidFill>
                  <a:srgbClr val="000000"/>
                </a:solidFill>
              </a:rPr>
              <a:t>line1</a:t>
            </a:r>
            <a:r>
              <a:rPr lang="ko-KR" altLang="en-US" sz="1400" smtClean="0">
                <a:solidFill>
                  <a:srgbClr val="000000"/>
                </a:solidFill>
              </a:rPr>
              <a:t>외에 이어지는 다음 줄 </a:t>
            </a:r>
            <a:r>
              <a:rPr lang="en-US" altLang="ko-KR" sz="1400" smtClean="0">
                <a:solidFill>
                  <a:srgbClr val="000000"/>
                </a:solidFill>
              </a:rPr>
              <a:t>line2</a:t>
            </a:r>
            <a:r>
              <a:rPr lang="ko-KR" altLang="en-US" sz="1400" smtClean="0">
                <a:solidFill>
                  <a:srgbClr val="000000"/>
                </a:solidFill>
              </a:rPr>
              <a:t>의 상태가 필요하다</a:t>
            </a:r>
            <a:r>
              <a:rPr lang="en-US" altLang="ko-KR" sz="1400" smtClean="0">
                <a:solidFill>
                  <a:srgbClr val="000000"/>
                </a:solidFill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</a:rPr>
              <a:t>예를 들어 </a:t>
            </a:r>
            <a:r>
              <a:rPr lang="en-US" altLang="ko-KR" sz="1400" smtClean="0">
                <a:solidFill>
                  <a:srgbClr val="000000"/>
                </a:solidFill>
              </a:rPr>
              <a:t>Rules R5.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입력 파일에서 한 줄을 처리할 때 다음 줄을 입력 받을 필요가 있으며</a:t>
            </a:r>
            <a:r>
              <a:rPr lang="en-US" altLang="ko-KR" sz="1400" smtClean="0">
                <a:solidFill>
                  <a:srgbClr val="000000"/>
                </a:solidFill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</a:rPr>
              <a:t>따라서</a:t>
            </a:r>
            <a:r>
              <a:rPr lang="en-US" altLang="ko-KR" sz="1400" smtClean="0">
                <a:solidFill>
                  <a:srgbClr val="000000"/>
                </a:solidFill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</a:rPr>
              <a:t>다음과 같은 형태로 프로그램을 구성할 수 있다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endParaRPr lang="en-US" altLang="ko-KR" sz="1400" smtClean="0">
              <a:solidFill>
                <a:srgbClr val="000000"/>
              </a:solidFill>
            </a:endParaRP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1524000" y="2514600"/>
            <a:ext cx="6173788" cy="4003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>
                <a:latin typeface="Courier New" panose="02070309020205020404" pitchFamily="49" charset="0"/>
              </a:rPr>
              <a:t> main(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>
                <a:latin typeface="Courier New" panose="02070309020205020404" pitchFamily="49" charset="0"/>
              </a:rPr>
              <a:t> argc,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>
                <a:latin typeface="Courier New" panose="02070309020205020404" pitchFamily="49" charset="0"/>
              </a:rPr>
              <a:t> *argv[])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>
                <a:latin typeface="Courier New" panose="02070309020205020404" pitchFamily="49" charset="0"/>
              </a:rPr>
              <a:t> *L1, *L2, *tmpline;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Allocate memory for L1[] and L2[];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chemeClr val="accent2"/>
                </a:solidFill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 fgets(L1, BNUM, fp) == NULL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>
                <a:latin typeface="Courier New" panose="02070309020205020404" pitchFamily="49" charset="0"/>
              </a:rPr>
              <a:t>;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</a:rPr>
              <a:t>// Empty file. Just return from main.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chemeClr val="accent2"/>
                </a:solidFill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600">
                <a:latin typeface="Courier New" panose="02070309020205020404" pitchFamily="49" charset="0"/>
              </a:rPr>
              <a:t> ( 1 )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>
                <a:solidFill>
                  <a:schemeClr val="accent2"/>
                </a:solidFill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>
                <a:latin typeface="Courier New" panose="02070309020205020404" pitchFamily="49" charset="0"/>
              </a:rPr>
              <a:t> ( fgets(L2, BNUM, fp) == NULL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</a:t>
            </a:r>
            <a:r>
              <a:rPr lang="en-US" altLang="ko-KR" sz="1600">
                <a:solidFill>
                  <a:schemeClr val="folHlink"/>
                </a:solidFill>
                <a:latin typeface="Courier New" panose="02070309020205020404" pitchFamily="49" charset="0"/>
              </a:rPr>
              <a:t>break</a:t>
            </a:r>
            <a:r>
              <a:rPr lang="en-US" altLang="ko-KR" sz="1600">
                <a:latin typeface="Courier New" panose="02070309020205020404" pitchFamily="49" charset="0"/>
              </a:rPr>
              <a:t>;	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</a:rPr>
              <a:t>// EOF. Exit the while loop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</a:t>
            </a:r>
            <a:r>
              <a:rPr lang="en-US" altLang="ko-KR" sz="1600">
                <a:solidFill>
                  <a:schemeClr val="accent2"/>
                </a:solidFill>
                <a:latin typeface="Courier New" panose="02070309020205020404" pitchFamily="49" charset="0"/>
              </a:rPr>
              <a:t>. . 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tmpline = L1; </a:t>
            </a:r>
            <a:r>
              <a:rPr lang="en-US" altLang="ko-KR" sz="1600">
                <a:solidFill>
                  <a:srgbClr val="006600"/>
                </a:solidFill>
                <a:latin typeface="Courier New" panose="02070309020205020404" pitchFamily="49" charset="0"/>
              </a:rPr>
              <a:t>// Exchange Buffer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L1 = L2; L2 = tmpline;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6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765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7E3289-119E-426F-83CB-02D22E65CB57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ko-KR" b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>
                <a:solidFill>
                  <a:srgbClr val="000000"/>
                </a:solidFill>
              </a:rPr>
              <a:t>한 줄 읽은 후 전처리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파일에서 한 줄 </a:t>
            </a:r>
            <a:r>
              <a:rPr lang="en-US" altLang="ko-KR" sz="1400" smtClean="0">
                <a:solidFill>
                  <a:srgbClr val="000000"/>
                </a:solidFill>
              </a:rPr>
              <a:t>L</a:t>
            </a:r>
            <a:r>
              <a:rPr lang="ko-KR" altLang="en-US" sz="1400" smtClean="0">
                <a:solidFill>
                  <a:srgbClr val="000000"/>
                </a:solidFill>
              </a:rPr>
              <a:t>을 읽으면 </a:t>
            </a:r>
            <a:r>
              <a:rPr lang="en-US" altLang="ko-KR" sz="1400" smtClean="0">
                <a:solidFill>
                  <a:srgbClr val="000000"/>
                </a:solidFill>
              </a:rPr>
              <a:t>L</a:t>
            </a:r>
            <a:r>
              <a:rPr lang="ko-KR" altLang="en-US" sz="1400" smtClean="0">
                <a:solidFill>
                  <a:srgbClr val="000000"/>
                </a:solidFill>
              </a:rPr>
              <a:t>의 끝에 </a:t>
            </a:r>
            <a:r>
              <a:rPr lang="en-US" altLang="ko-KR" sz="1400" smtClean="0">
                <a:solidFill>
                  <a:srgbClr val="000000"/>
                </a:solidFill>
              </a:rPr>
              <a:t>blank </a:t>
            </a:r>
            <a:r>
              <a:rPr lang="ko-KR" altLang="en-US" sz="1400" smtClean="0">
                <a:solidFill>
                  <a:srgbClr val="000000"/>
                </a:solidFill>
              </a:rPr>
              <a:t>가 연속으로 있을 수 있다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이러한 </a:t>
            </a:r>
            <a:r>
              <a:rPr lang="en-US" altLang="ko-KR" sz="1400" smtClean="0">
                <a:solidFill>
                  <a:srgbClr val="000000"/>
                </a:solidFill>
              </a:rPr>
              <a:t>blank </a:t>
            </a:r>
            <a:r>
              <a:rPr lang="ko-KR" altLang="en-US" sz="1400" smtClean="0">
                <a:solidFill>
                  <a:srgbClr val="000000"/>
                </a:solidFill>
              </a:rPr>
              <a:t>들은 필요 없는 것이므로 제거한다</a:t>
            </a:r>
            <a:r>
              <a:rPr lang="en-US" altLang="ko-KR" sz="1400" smtClean="0">
                <a:solidFill>
                  <a:srgbClr val="000000"/>
                </a:solidFill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</a:rPr>
              <a:t>이를 제거하면 처리할 모든 줄은 빈 줄인 경우 단순히 </a:t>
            </a:r>
            <a:r>
              <a:rPr lang="ko-KR" alt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ko-KR" sz="1400" smtClean="0">
                <a:solidFill>
                  <a:srgbClr val="000000"/>
                </a:solidFill>
              </a:rPr>
              <a:t>, </a:t>
            </a:r>
            <a:r>
              <a:rPr lang="ko-KR" altLang="en-US" sz="1400" smtClean="0">
                <a:solidFill>
                  <a:srgbClr val="000000"/>
                </a:solidFill>
              </a:rPr>
              <a:t>그렇지 않은 경우 </a:t>
            </a:r>
            <a:r>
              <a:rPr lang="ko-KR" alt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ko-KR" sz="1400" smtClean="0">
                <a:solidFill>
                  <a:srgbClr val="000000"/>
                </a:solidFill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</a:rPr>
              <a:t>전 글자는 반드시 </a:t>
            </a:r>
            <a:r>
              <a:rPr lang="en-US" altLang="ko-KR" sz="1400" smtClean="0">
                <a:solidFill>
                  <a:srgbClr val="000000"/>
                </a:solidFill>
              </a:rPr>
              <a:t>blank</a:t>
            </a:r>
            <a:r>
              <a:rPr lang="ko-KR" altLang="en-US" sz="1400" smtClean="0">
                <a:solidFill>
                  <a:srgbClr val="000000"/>
                </a:solidFill>
              </a:rPr>
              <a:t>가 아닌 글자가 된다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이러한 함수를 만들어 적용하면 보다 프로그램 구성이 보다 단순해 진다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예</a:t>
            </a:r>
            <a:r>
              <a:rPr lang="en-US" altLang="ko-KR" sz="1400" smtClean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24000" y="3352800"/>
            <a:ext cx="6200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Courier New" panose="02070309020205020404" pitchFamily="49" charset="0"/>
              </a:rPr>
              <a:t>Programming needs  logical thinking.      \n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447800" y="3048000"/>
            <a:ext cx="760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hlink"/>
                </a:solidFill>
              </a:rPr>
              <a:t>입력 </a:t>
            </a:r>
            <a:r>
              <a:rPr lang="en-US" altLang="ko-KR" sz="1400">
                <a:solidFill>
                  <a:schemeClr val="hlink"/>
                </a:solidFill>
              </a:rPr>
              <a:t>1</a:t>
            </a:r>
            <a:r>
              <a:rPr lang="en-US" altLang="ko-KR" sz="1400"/>
              <a:t>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60500" y="3810000"/>
            <a:ext cx="5457825" cy="681038"/>
            <a:chOff x="336" y="3027"/>
            <a:chExt cx="3438" cy="429"/>
          </a:xfrm>
        </p:grpSpPr>
        <p:sp>
          <p:nvSpPr>
            <p:cNvPr id="27662" name="Text Box 9"/>
            <p:cNvSpPr txBox="1">
              <a:spLocks noChangeArrowheads="1"/>
            </p:cNvSpPr>
            <p:nvPr/>
          </p:nvSpPr>
          <p:spPr bwMode="auto">
            <a:xfrm>
              <a:off x="384" y="3219"/>
              <a:ext cx="339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latin typeface="Courier New" panose="02070309020205020404" pitchFamily="49" charset="0"/>
                </a:rPr>
                <a:t>Programming needs  logical thinking.\n</a:t>
              </a:r>
            </a:p>
          </p:txBody>
        </p:sp>
        <p:sp>
          <p:nvSpPr>
            <p:cNvPr id="27663" name="Text Box 10"/>
            <p:cNvSpPr txBox="1">
              <a:spLocks noChangeArrowheads="1"/>
            </p:cNvSpPr>
            <p:nvPr/>
          </p:nvSpPr>
          <p:spPr bwMode="auto">
            <a:xfrm>
              <a:off x="336" y="3027"/>
              <a:ext cx="8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chemeClr val="hlink"/>
                  </a:solidFill>
                </a:rPr>
                <a:t>Blank </a:t>
              </a:r>
              <a:r>
                <a:rPr lang="ko-KR" altLang="en-US" sz="1400">
                  <a:solidFill>
                    <a:schemeClr val="hlink"/>
                  </a:solidFill>
                </a:rPr>
                <a:t>제거 후</a:t>
              </a:r>
              <a:r>
                <a:rPr lang="en-US" altLang="ko-KR" sz="1400"/>
                <a:t>:</a:t>
              </a:r>
            </a:p>
          </p:txBody>
        </p:sp>
      </p:grpSp>
      <p:sp>
        <p:nvSpPr>
          <p:cNvPr id="27657" name="Text Box 11"/>
          <p:cNvSpPr txBox="1">
            <a:spLocks noChangeArrowheads="1"/>
          </p:cNvSpPr>
          <p:nvPr/>
        </p:nvSpPr>
        <p:spPr bwMode="auto">
          <a:xfrm>
            <a:off x="1524000" y="4957763"/>
            <a:ext cx="11493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latin typeface="Courier New" panose="02070309020205020404" pitchFamily="49" charset="0"/>
              </a:rPr>
              <a:t>     \n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>
            <a:off x="1447800" y="4652963"/>
            <a:ext cx="760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1400">
                <a:solidFill>
                  <a:schemeClr val="hlink"/>
                </a:solidFill>
              </a:rPr>
              <a:t>입력 </a:t>
            </a:r>
            <a:r>
              <a:rPr lang="en-US" altLang="ko-KR" sz="1400">
                <a:solidFill>
                  <a:schemeClr val="hlink"/>
                </a:solidFill>
              </a:rPr>
              <a:t>2</a:t>
            </a:r>
            <a:r>
              <a:rPr lang="en-US" altLang="ko-KR" sz="1400"/>
              <a:t>: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60500" y="5414963"/>
            <a:ext cx="1349375" cy="681037"/>
            <a:chOff x="336" y="3027"/>
            <a:chExt cx="850" cy="429"/>
          </a:xfrm>
        </p:grpSpPr>
        <p:sp>
          <p:nvSpPr>
            <p:cNvPr id="27660" name="Text Box 14"/>
            <p:cNvSpPr txBox="1">
              <a:spLocks noChangeArrowheads="1"/>
            </p:cNvSpPr>
            <p:nvPr/>
          </p:nvSpPr>
          <p:spPr bwMode="auto">
            <a:xfrm>
              <a:off x="384" y="3219"/>
              <a:ext cx="294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latin typeface="Courier New" panose="02070309020205020404" pitchFamily="49" charset="0"/>
                </a:rPr>
                <a:t>\n</a:t>
              </a:r>
            </a:p>
          </p:txBody>
        </p:sp>
        <p:sp>
          <p:nvSpPr>
            <p:cNvPr id="27661" name="Text Box 15"/>
            <p:cNvSpPr txBox="1">
              <a:spLocks noChangeArrowheads="1"/>
            </p:cNvSpPr>
            <p:nvPr/>
          </p:nvSpPr>
          <p:spPr bwMode="auto">
            <a:xfrm>
              <a:off x="336" y="3027"/>
              <a:ext cx="8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chemeClr val="hlink"/>
                  </a:solidFill>
                </a:rPr>
                <a:t>Blank </a:t>
              </a:r>
              <a:r>
                <a:rPr lang="ko-KR" altLang="en-US" sz="1400">
                  <a:solidFill>
                    <a:schemeClr val="hlink"/>
                  </a:solidFill>
                </a:rPr>
                <a:t>제거 후</a:t>
              </a:r>
              <a:r>
                <a:rPr lang="en-US" altLang="ko-KR" sz="140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33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867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AA611A-57F1-4612-8A4A-201B06966511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ko-KR" b="0" smtClean="0"/>
          </a:p>
        </p:txBody>
      </p:sp>
      <p:sp>
        <p:nvSpPr>
          <p:cNvPr id="28676" name="Rectangle 37"/>
          <p:cNvSpPr>
            <a:spLocks noChangeArrowheads="1"/>
          </p:cNvSpPr>
          <p:nvPr/>
        </p:nvSpPr>
        <p:spPr bwMode="auto">
          <a:xfrm>
            <a:off x="4038600" y="5835650"/>
            <a:ext cx="762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주요 변수 및 </a:t>
            </a:r>
            <a:r>
              <a:rPr lang="en-US" altLang="ko-KR" sz="1600" smtClean="0"/>
              <a:t>Flags </a:t>
            </a:r>
            <a:r>
              <a:rPr lang="ko-KR" altLang="en-US" sz="1600" smtClean="0"/>
              <a:t>도입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프로그램 </a:t>
            </a:r>
            <a:r>
              <a:rPr lang="en-US" altLang="ko-KR" sz="1400" smtClean="0">
                <a:solidFill>
                  <a:srgbClr val="000000"/>
                </a:solidFill>
              </a:rPr>
              <a:t>flow control</a:t>
            </a:r>
            <a:r>
              <a:rPr lang="ko-KR" altLang="en-US" sz="1400" smtClean="0">
                <a:solidFill>
                  <a:srgbClr val="000000"/>
                </a:solidFill>
              </a:rPr>
              <a:t>을 위하여 다음과 같은 변수 및 </a:t>
            </a:r>
            <a:r>
              <a:rPr lang="en-US" altLang="ko-KR" sz="1400" smtClean="0">
                <a:solidFill>
                  <a:srgbClr val="000000"/>
                </a:solidFill>
              </a:rPr>
              <a:t>flag</a:t>
            </a:r>
            <a:r>
              <a:rPr lang="ko-KR" altLang="en-US" sz="1400" smtClean="0">
                <a:solidFill>
                  <a:srgbClr val="000000"/>
                </a:solidFill>
              </a:rPr>
              <a:t>을 정의할 필요가 있다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folHlink"/>
                </a:solidFill>
              </a:rPr>
              <a:t>Count </a:t>
            </a:r>
            <a:r>
              <a:rPr lang="en-US" altLang="ko-KR" sz="1400" smtClean="0">
                <a:solidFill>
                  <a:srgbClr val="000000"/>
                </a:solidFill>
              </a:rPr>
              <a:t>: </a:t>
            </a:r>
            <a:r>
              <a:rPr lang="ko-KR" altLang="en-US" sz="1400" smtClean="0">
                <a:solidFill>
                  <a:srgbClr val="000000"/>
                </a:solidFill>
              </a:rPr>
              <a:t>현재 출력 줄에 실제로 출력한 글자의 개수를 저장하고 있으며 글자 하나를 출력할 때마다 하나씩 증가한다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folHlink"/>
                </a:solidFill>
              </a:rPr>
              <a:t>B_Flag</a:t>
            </a:r>
            <a:r>
              <a:rPr lang="en-US" altLang="ko-KR" sz="1400" smtClean="0">
                <a:solidFill>
                  <a:srgbClr val="000000"/>
                </a:solidFill>
              </a:rPr>
              <a:t> : Rule R2 (</a:t>
            </a:r>
            <a:r>
              <a:rPr lang="ko-KR" altLang="en-US" sz="1400" smtClean="0">
                <a:solidFill>
                  <a:srgbClr val="000000"/>
                </a:solidFill>
              </a:rPr>
              <a:t>다음 줄을 같은 줄에 연속 출력할 때 </a:t>
            </a:r>
            <a:r>
              <a:rPr lang="en-US" altLang="ko-KR" sz="1400" smtClean="0">
                <a:solidFill>
                  <a:srgbClr val="000000"/>
                </a:solidFill>
              </a:rPr>
              <a:t>blank</a:t>
            </a:r>
            <a:r>
              <a:rPr lang="ko-KR" altLang="en-US" sz="1400" smtClean="0">
                <a:solidFill>
                  <a:srgbClr val="000000"/>
                </a:solidFill>
              </a:rPr>
              <a:t>의 삽입</a:t>
            </a:r>
            <a:r>
              <a:rPr lang="en-US" altLang="ko-KR" sz="1400" smtClean="0">
                <a:solidFill>
                  <a:srgbClr val="000000"/>
                </a:solidFill>
              </a:rPr>
              <a:t>)</a:t>
            </a:r>
            <a:r>
              <a:rPr lang="ko-KR" altLang="en-US" sz="1400" smtClean="0">
                <a:solidFill>
                  <a:srgbClr val="000000"/>
                </a:solidFill>
              </a:rPr>
              <a:t>를 적용하기 위함이다</a:t>
            </a:r>
            <a:r>
              <a:rPr lang="en-US" altLang="ko-KR" sz="1400" smtClean="0">
                <a:solidFill>
                  <a:srgbClr val="000000"/>
                </a:solidFill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</a:rPr>
              <a:t>현재 줄의 출력을 완료하였는데 </a:t>
            </a:r>
            <a:r>
              <a:rPr lang="en-US" altLang="ko-KR" sz="1400" smtClean="0">
                <a:solidFill>
                  <a:srgbClr val="000000"/>
                </a:solidFill>
              </a:rPr>
              <a:t>Count </a:t>
            </a:r>
            <a:r>
              <a:rPr lang="ko-KR" altLang="en-US" sz="1400" smtClean="0">
                <a:solidFill>
                  <a:srgbClr val="000000"/>
                </a:solidFill>
              </a:rPr>
              <a:t>값이 </a:t>
            </a:r>
            <a:r>
              <a:rPr lang="en-US" altLang="ko-KR" sz="1400" smtClean="0">
                <a:solidFill>
                  <a:srgbClr val="000000"/>
                </a:solidFill>
              </a:rPr>
              <a:t>0</a:t>
            </a:r>
            <a:r>
              <a:rPr lang="ko-KR" altLang="en-US" sz="1400" smtClean="0">
                <a:solidFill>
                  <a:srgbClr val="000000"/>
                </a:solidFill>
              </a:rPr>
              <a:t>이 아니라면 계속 같은 줄에 출력할 수 있으므로 </a:t>
            </a:r>
            <a:r>
              <a:rPr lang="en-US" altLang="ko-KR" sz="1400" smtClean="0">
                <a:solidFill>
                  <a:srgbClr val="000000"/>
                </a:solidFill>
              </a:rPr>
              <a:t>B_Flag </a:t>
            </a:r>
            <a:r>
              <a:rPr lang="ko-KR" altLang="en-US" sz="1400" smtClean="0">
                <a:solidFill>
                  <a:srgbClr val="000000"/>
                </a:solidFill>
              </a:rPr>
              <a:t>을 </a:t>
            </a:r>
            <a:r>
              <a:rPr lang="en-US" altLang="ko-KR" sz="1400" smtClean="0">
                <a:solidFill>
                  <a:srgbClr val="000000"/>
                </a:solidFill>
              </a:rPr>
              <a:t>1</a:t>
            </a:r>
            <a:r>
              <a:rPr lang="ko-KR" altLang="en-US" sz="1400" smtClean="0">
                <a:solidFill>
                  <a:srgbClr val="000000"/>
                </a:solidFill>
              </a:rPr>
              <a:t>로 </a:t>
            </a:r>
            <a:r>
              <a:rPr lang="en-US" altLang="ko-KR" sz="1400" smtClean="0">
                <a:solidFill>
                  <a:srgbClr val="000000"/>
                </a:solidFill>
              </a:rPr>
              <a:t>set </a:t>
            </a:r>
            <a:r>
              <a:rPr lang="ko-KR" altLang="en-US" sz="1400" smtClean="0">
                <a:solidFill>
                  <a:srgbClr val="000000"/>
                </a:solidFill>
              </a:rPr>
              <a:t>한다</a:t>
            </a:r>
            <a:r>
              <a:rPr lang="en-US" altLang="ko-KR" sz="1400" smtClean="0">
                <a:solidFill>
                  <a:srgbClr val="000000"/>
                </a:solidFill>
              </a:rPr>
              <a:t>. </a:t>
            </a:r>
            <a:r>
              <a:rPr lang="ko-KR" altLang="en-US" sz="1400" smtClean="0">
                <a:solidFill>
                  <a:srgbClr val="000000"/>
                </a:solidFill>
              </a:rPr>
              <a:t>이 </a:t>
            </a:r>
            <a:r>
              <a:rPr lang="en-US" altLang="ko-KR" sz="1400" smtClean="0">
                <a:solidFill>
                  <a:srgbClr val="000000"/>
                </a:solidFill>
              </a:rPr>
              <a:t>flag</a:t>
            </a:r>
            <a:r>
              <a:rPr lang="ko-KR" altLang="en-US" sz="1400" smtClean="0">
                <a:solidFill>
                  <a:srgbClr val="000000"/>
                </a:solidFill>
              </a:rPr>
              <a:t>에 의하여 </a:t>
            </a:r>
            <a:r>
              <a:rPr lang="en-US" altLang="ko-KR" sz="1400" smtClean="0">
                <a:solidFill>
                  <a:srgbClr val="000000"/>
                </a:solidFill>
              </a:rPr>
              <a:t>blank</a:t>
            </a:r>
            <a:r>
              <a:rPr lang="ko-KR" altLang="en-US" sz="1400" smtClean="0">
                <a:solidFill>
                  <a:srgbClr val="000000"/>
                </a:solidFill>
              </a:rPr>
              <a:t>를 출력하는데</a:t>
            </a:r>
            <a:r>
              <a:rPr lang="en-US" altLang="ko-KR" sz="1400" smtClean="0">
                <a:solidFill>
                  <a:srgbClr val="000000"/>
                </a:solidFill>
              </a:rPr>
              <a:t>(output L1</a:t>
            </a:r>
            <a:r>
              <a:rPr lang="ko-KR" altLang="en-US" sz="1400" smtClean="0">
                <a:solidFill>
                  <a:srgbClr val="000000"/>
                </a:solidFill>
              </a:rPr>
              <a:t>에서</a:t>
            </a:r>
            <a:r>
              <a:rPr lang="en-US" altLang="ko-KR" sz="1400" smtClean="0">
                <a:solidFill>
                  <a:srgbClr val="000000"/>
                </a:solidFill>
              </a:rPr>
              <a:t>), </a:t>
            </a:r>
            <a:r>
              <a:rPr lang="ko-KR" altLang="en-US" sz="1400" smtClean="0">
                <a:solidFill>
                  <a:srgbClr val="000000"/>
                </a:solidFill>
              </a:rPr>
              <a:t>줄바꿈 등으로 인하여 </a:t>
            </a:r>
            <a:r>
              <a:rPr lang="en-US" altLang="ko-KR" sz="1400" smtClean="0">
                <a:solidFill>
                  <a:srgbClr val="000000"/>
                </a:solidFill>
              </a:rPr>
              <a:t>blank</a:t>
            </a:r>
            <a:r>
              <a:rPr lang="ko-KR" altLang="en-US" sz="1400" smtClean="0">
                <a:solidFill>
                  <a:srgbClr val="000000"/>
                </a:solidFill>
              </a:rPr>
              <a:t>를 출력할 필요가 없을 때는 이를 </a:t>
            </a:r>
            <a:r>
              <a:rPr lang="en-US" altLang="ko-KR" sz="1400" smtClean="0">
                <a:solidFill>
                  <a:srgbClr val="000000"/>
                </a:solidFill>
              </a:rPr>
              <a:t>0 </a:t>
            </a:r>
            <a:r>
              <a:rPr lang="ko-KR" altLang="en-US" sz="1400" smtClean="0">
                <a:solidFill>
                  <a:srgbClr val="000000"/>
                </a:solidFill>
              </a:rPr>
              <a:t>으로 </a:t>
            </a:r>
            <a:r>
              <a:rPr lang="en-US" altLang="ko-KR" sz="1400" smtClean="0">
                <a:solidFill>
                  <a:srgbClr val="000000"/>
                </a:solidFill>
              </a:rPr>
              <a:t>reset</a:t>
            </a:r>
            <a:r>
              <a:rPr lang="ko-KR" altLang="en-US" sz="1400" smtClean="0">
                <a:solidFill>
                  <a:srgbClr val="000000"/>
                </a:solidFill>
              </a:rPr>
              <a:t>한다</a:t>
            </a:r>
            <a:r>
              <a:rPr lang="en-US" altLang="ko-KR" sz="140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프로그램 </a:t>
            </a:r>
            <a:r>
              <a:rPr lang="en-US" altLang="ko-KR" sz="1400" smtClean="0">
                <a:solidFill>
                  <a:srgbClr val="000000"/>
                </a:solidFill>
              </a:rPr>
              <a:t>flow</a:t>
            </a:r>
          </a:p>
        </p:txBody>
      </p:sp>
      <p:sp>
        <p:nvSpPr>
          <p:cNvPr id="28679" name="AutoShape 10"/>
          <p:cNvSpPr>
            <a:spLocks noChangeArrowheads="1"/>
          </p:cNvSpPr>
          <p:nvPr/>
        </p:nvSpPr>
        <p:spPr bwMode="auto">
          <a:xfrm>
            <a:off x="3962400" y="3200400"/>
            <a:ext cx="9144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62400" y="312420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read L1</a:t>
            </a:r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3962400" y="3581400"/>
            <a:ext cx="914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3935413" y="3505200"/>
            <a:ext cx="941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L1</a:t>
            </a:r>
          </a:p>
        </p:txBody>
      </p:sp>
      <p:sp>
        <p:nvSpPr>
          <p:cNvPr id="28683" name="AutoShape 13"/>
          <p:cNvSpPr>
            <a:spLocks noChangeArrowheads="1"/>
          </p:cNvSpPr>
          <p:nvPr/>
        </p:nvSpPr>
        <p:spPr bwMode="auto">
          <a:xfrm>
            <a:off x="3962400" y="4038600"/>
            <a:ext cx="9144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3962400" y="396240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read L2</a:t>
            </a:r>
          </a:p>
        </p:txBody>
      </p:sp>
      <p:sp>
        <p:nvSpPr>
          <p:cNvPr id="28685" name="AutoShape 15"/>
          <p:cNvSpPr>
            <a:spLocks noChangeArrowheads="1"/>
          </p:cNvSpPr>
          <p:nvPr/>
        </p:nvSpPr>
        <p:spPr bwMode="auto">
          <a:xfrm>
            <a:off x="4038600" y="44196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4114800" y="4464050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L2[0]</a:t>
            </a: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3048000" y="4800600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048000" y="4808538"/>
            <a:ext cx="9874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B_Flag</a:t>
            </a:r>
            <a:r>
              <a:rPr lang="en-US" altLang="ko-KR" sz="1600">
                <a:latin typeface="Arial Narrow" panose="020B0606020202030204" pitchFamily="34" charset="0"/>
              </a:rPr>
              <a:t>=0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folHlink"/>
                </a:solidFill>
                <a:latin typeface="Arial Narrow" panose="020B0606020202030204" pitchFamily="34" charset="0"/>
              </a:rPr>
              <a:t>Count</a:t>
            </a:r>
            <a:r>
              <a:rPr lang="en-US" altLang="ko-KR" sz="1600">
                <a:latin typeface="Arial Narrow" panose="020B0606020202030204" pitchFamily="34" charset="0"/>
              </a:rPr>
              <a:t>=0</a:t>
            </a:r>
          </a:p>
        </p:txBody>
      </p:sp>
      <p:sp>
        <p:nvSpPr>
          <p:cNvPr id="28689" name="Rectangle 19"/>
          <p:cNvSpPr>
            <a:spLocks noChangeArrowheads="1"/>
          </p:cNvSpPr>
          <p:nvPr/>
        </p:nvSpPr>
        <p:spPr bwMode="auto">
          <a:xfrm>
            <a:off x="6400800" y="4800600"/>
            <a:ext cx="9144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90" name="AutoShape 20"/>
          <p:cNvSpPr>
            <a:spLocks noChangeArrowheads="1"/>
          </p:cNvSpPr>
          <p:nvPr/>
        </p:nvSpPr>
        <p:spPr bwMode="auto">
          <a:xfrm>
            <a:off x="5029200" y="4419600"/>
            <a:ext cx="12192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8691" name="Text Box 22"/>
          <p:cNvSpPr txBox="1">
            <a:spLocks noChangeArrowheads="1"/>
          </p:cNvSpPr>
          <p:nvPr/>
        </p:nvSpPr>
        <p:spPr bwMode="auto">
          <a:xfrm>
            <a:off x="5257800" y="4495800"/>
            <a:ext cx="7381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B_Flag</a:t>
            </a:r>
          </a:p>
        </p:txBody>
      </p:sp>
      <p:sp>
        <p:nvSpPr>
          <p:cNvPr id="28692" name="Text Box 23"/>
          <p:cNvSpPr txBox="1">
            <a:spLocks noChangeArrowheads="1"/>
          </p:cNvSpPr>
          <p:nvPr/>
        </p:nvSpPr>
        <p:spPr bwMode="auto">
          <a:xfrm>
            <a:off x="6324600" y="4800600"/>
            <a:ext cx="987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B_Flag</a:t>
            </a:r>
            <a:r>
              <a:rPr lang="en-US" altLang="ko-KR" sz="1600">
                <a:latin typeface="Arial Narrow" panose="020B0606020202030204" pitchFamily="34" charset="0"/>
              </a:rPr>
              <a:t>=0</a:t>
            </a:r>
          </a:p>
        </p:txBody>
      </p:sp>
      <p:sp>
        <p:nvSpPr>
          <p:cNvPr id="28693" name="Rectangle 24"/>
          <p:cNvSpPr>
            <a:spLocks noChangeArrowheads="1"/>
          </p:cNvSpPr>
          <p:nvPr/>
        </p:nvSpPr>
        <p:spPr bwMode="auto">
          <a:xfrm>
            <a:off x="5184775" y="5105400"/>
            <a:ext cx="9144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694" name="Text Box 25"/>
          <p:cNvSpPr txBox="1">
            <a:spLocks noChangeArrowheads="1"/>
          </p:cNvSpPr>
          <p:nvPr/>
        </p:nvSpPr>
        <p:spPr bwMode="auto">
          <a:xfrm>
            <a:off x="5184775" y="5105400"/>
            <a:ext cx="987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folHlink"/>
                </a:solidFill>
                <a:latin typeface="Arial Narrow" panose="020B0606020202030204" pitchFamily="34" charset="0"/>
              </a:rPr>
              <a:t>Count</a:t>
            </a:r>
            <a:r>
              <a:rPr lang="en-US" altLang="ko-KR" sz="1600">
                <a:latin typeface="Arial Narrow" panose="020B0606020202030204" pitchFamily="34" charset="0"/>
              </a:rPr>
              <a:t>=0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4038600" y="5759450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L1</a:t>
            </a:r>
            <a:r>
              <a:rPr lang="en-US" altLang="ko-KR" sz="1600">
                <a:latin typeface="Arial Narrow" panose="020B0606020202030204" pitchFamily="34" charset="0"/>
                <a:sym typeface="Symbol" panose="05050102010706020507" pitchFamily="18" charset="2"/>
              </a:rPr>
              <a:t>L2</a:t>
            </a:r>
            <a:endParaRPr lang="en-US" altLang="ko-KR" sz="1600">
              <a:latin typeface="Arial Narrow" panose="020B0606020202030204" pitchFamily="34" charset="0"/>
            </a:endParaRPr>
          </a:p>
        </p:txBody>
      </p:sp>
      <p:sp>
        <p:nvSpPr>
          <p:cNvPr id="28696" name="Line 27"/>
          <p:cNvSpPr>
            <a:spLocks noChangeShapeType="1"/>
          </p:cNvSpPr>
          <p:nvPr/>
        </p:nvSpPr>
        <p:spPr bwMode="auto">
          <a:xfrm>
            <a:off x="44196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7" name="Line 29"/>
          <p:cNvSpPr>
            <a:spLocks noChangeShapeType="1"/>
          </p:cNvSpPr>
          <p:nvPr/>
        </p:nvSpPr>
        <p:spPr bwMode="auto">
          <a:xfrm>
            <a:off x="4419600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8" name="Line 30"/>
          <p:cNvSpPr>
            <a:spLocks noChangeShapeType="1"/>
          </p:cNvSpPr>
          <p:nvPr/>
        </p:nvSpPr>
        <p:spPr bwMode="auto">
          <a:xfrm>
            <a:off x="3505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699" name="Line 31"/>
          <p:cNvSpPr>
            <a:spLocks noChangeShapeType="1"/>
          </p:cNvSpPr>
          <p:nvPr/>
        </p:nvSpPr>
        <p:spPr bwMode="auto">
          <a:xfrm>
            <a:off x="35052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0" name="Text Box 33"/>
          <p:cNvSpPr txBox="1">
            <a:spLocks noChangeArrowheads="1"/>
          </p:cNvSpPr>
          <p:nvPr/>
        </p:nvSpPr>
        <p:spPr bwMode="auto">
          <a:xfrm>
            <a:off x="3594100" y="4387850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‘  ‘</a:t>
            </a:r>
          </a:p>
        </p:txBody>
      </p:sp>
      <p:sp>
        <p:nvSpPr>
          <p:cNvPr id="28701" name="Text Box 34"/>
          <p:cNvSpPr txBox="1">
            <a:spLocks noChangeArrowheads="1"/>
          </p:cNvSpPr>
          <p:nvPr/>
        </p:nvSpPr>
        <p:spPr bwMode="auto">
          <a:xfrm>
            <a:off x="4648200" y="4343400"/>
            <a:ext cx="423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‘\n’</a:t>
            </a:r>
          </a:p>
        </p:txBody>
      </p:sp>
      <p:sp>
        <p:nvSpPr>
          <p:cNvPr id="28702" name="Line 35"/>
          <p:cNvSpPr>
            <a:spLocks noChangeShapeType="1"/>
          </p:cNvSpPr>
          <p:nvPr/>
        </p:nvSpPr>
        <p:spPr bwMode="auto">
          <a:xfrm>
            <a:off x="4800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5638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4" name="Line 38"/>
          <p:cNvSpPr>
            <a:spLocks noChangeShapeType="1"/>
          </p:cNvSpPr>
          <p:nvPr/>
        </p:nvSpPr>
        <p:spPr bwMode="auto">
          <a:xfrm flipH="1">
            <a:off x="56388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5" name="Line 39"/>
          <p:cNvSpPr>
            <a:spLocks noChangeShapeType="1"/>
          </p:cNvSpPr>
          <p:nvPr/>
        </p:nvSpPr>
        <p:spPr bwMode="auto">
          <a:xfrm>
            <a:off x="62484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6" name="Line 40"/>
          <p:cNvSpPr>
            <a:spLocks noChangeShapeType="1"/>
          </p:cNvSpPr>
          <p:nvPr/>
        </p:nvSpPr>
        <p:spPr bwMode="auto">
          <a:xfrm>
            <a:off x="6858000" y="4648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7" name="Line 41"/>
          <p:cNvSpPr>
            <a:spLocks noChangeShapeType="1"/>
          </p:cNvSpPr>
          <p:nvPr/>
        </p:nvSpPr>
        <p:spPr bwMode="auto">
          <a:xfrm>
            <a:off x="3505200" y="5715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8" name="Line 42"/>
          <p:cNvSpPr>
            <a:spLocks noChangeShapeType="1"/>
          </p:cNvSpPr>
          <p:nvPr/>
        </p:nvSpPr>
        <p:spPr bwMode="auto">
          <a:xfrm>
            <a:off x="3505200" y="556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09" name="Line 43"/>
          <p:cNvSpPr>
            <a:spLocks noChangeShapeType="1"/>
          </p:cNvSpPr>
          <p:nvPr/>
        </p:nvSpPr>
        <p:spPr bwMode="auto">
          <a:xfrm>
            <a:off x="5638800" y="563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0" name="Line 44"/>
          <p:cNvSpPr>
            <a:spLocks noChangeShapeType="1"/>
          </p:cNvSpPr>
          <p:nvPr/>
        </p:nvSpPr>
        <p:spPr bwMode="auto">
          <a:xfrm flipH="1">
            <a:off x="44196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1" name="Line 46"/>
          <p:cNvSpPr>
            <a:spLocks noChangeShapeType="1"/>
          </p:cNvSpPr>
          <p:nvPr/>
        </p:nvSpPr>
        <p:spPr bwMode="auto">
          <a:xfrm flipH="1">
            <a:off x="24384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2" name="Line 47"/>
          <p:cNvSpPr>
            <a:spLocks noChangeShapeType="1"/>
          </p:cNvSpPr>
          <p:nvPr/>
        </p:nvSpPr>
        <p:spPr bwMode="auto">
          <a:xfrm flipV="1">
            <a:off x="24384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3" name="Line 48"/>
          <p:cNvSpPr>
            <a:spLocks noChangeShapeType="1"/>
          </p:cNvSpPr>
          <p:nvPr/>
        </p:nvSpPr>
        <p:spPr bwMode="auto">
          <a:xfrm>
            <a:off x="2438400" y="3505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4" name="Text Box 50"/>
          <p:cNvSpPr txBox="1">
            <a:spLocks noChangeArrowheads="1"/>
          </p:cNvSpPr>
          <p:nvPr/>
        </p:nvSpPr>
        <p:spPr bwMode="auto">
          <a:xfrm>
            <a:off x="2384425" y="3500438"/>
            <a:ext cx="1466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folHlink"/>
                </a:solidFill>
                <a:latin typeface="Arial Narrow" panose="020B0606020202030204" pitchFamily="34" charset="0"/>
              </a:rPr>
              <a:t>Count</a:t>
            </a:r>
            <a:r>
              <a:rPr lang="en-US" altLang="ko-KR" sz="1600">
                <a:solidFill>
                  <a:srgbClr val="006600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B_Flag</a:t>
            </a:r>
            <a:r>
              <a:rPr lang="en-US" altLang="ko-KR" sz="1600">
                <a:solidFill>
                  <a:srgbClr val="006600"/>
                </a:solidFill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6600"/>
                </a:solidFill>
                <a:latin typeface="Arial Narrow" panose="020B0606020202030204" pitchFamily="34" charset="0"/>
              </a:rPr>
              <a:t>will be adjusted.</a:t>
            </a:r>
          </a:p>
        </p:txBody>
      </p:sp>
      <p:sp>
        <p:nvSpPr>
          <p:cNvPr id="28715" name="Line 51"/>
          <p:cNvSpPr>
            <a:spLocks noChangeShapeType="1"/>
          </p:cNvSpPr>
          <p:nvPr/>
        </p:nvSpPr>
        <p:spPr bwMode="auto">
          <a:xfrm>
            <a:off x="4419600" y="4876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16" name="Text Box 52"/>
          <p:cNvSpPr txBox="1">
            <a:spLocks noChangeArrowheads="1"/>
          </p:cNvSpPr>
          <p:nvPr/>
        </p:nvSpPr>
        <p:spPr bwMode="auto">
          <a:xfrm>
            <a:off x="4343400" y="4953000"/>
            <a:ext cx="506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else</a:t>
            </a:r>
          </a:p>
        </p:txBody>
      </p:sp>
      <p:sp>
        <p:nvSpPr>
          <p:cNvPr id="28717" name="Text Box 53"/>
          <p:cNvSpPr txBox="1">
            <a:spLocks noChangeArrowheads="1"/>
          </p:cNvSpPr>
          <p:nvPr/>
        </p:nvSpPr>
        <p:spPr bwMode="auto">
          <a:xfrm>
            <a:off x="6281738" y="434340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8718" name="Text Box 54"/>
          <p:cNvSpPr txBox="1">
            <a:spLocks noChangeArrowheads="1"/>
          </p:cNvSpPr>
          <p:nvPr/>
        </p:nvSpPr>
        <p:spPr bwMode="auto">
          <a:xfrm>
            <a:off x="5362575" y="47688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8719" name="Line 55"/>
          <p:cNvSpPr>
            <a:spLocks noChangeShapeType="1"/>
          </p:cNvSpPr>
          <p:nvPr/>
        </p:nvSpPr>
        <p:spPr bwMode="auto">
          <a:xfrm>
            <a:off x="37338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0" name="Text Box 56"/>
          <p:cNvSpPr txBox="1">
            <a:spLocks noChangeArrowheads="1"/>
          </p:cNvSpPr>
          <p:nvPr/>
        </p:nvSpPr>
        <p:spPr bwMode="auto">
          <a:xfrm>
            <a:off x="2438400" y="4038600"/>
            <a:ext cx="13096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exit loop if eof</a:t>
            </a:r>
          </a:p>
        </p:txBody>
      </p:sp>
      <p:sp>
        <p:nvSpPr>
          <p:cNvPr id="28721" name="Line 57"/>
          <p:cNvSpPr>
            <a:spLocks noChangeShapeType="1"/>
          </p:cNvSpPr>
          <p:nvPr/>
        </p:nvSpPr>
        <p:spPr bwMode="auto">
          <a:xfrm>
            <a:off x="48768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2" name="AutoShape 58"/>
          <p:cNvSpPr>
            <a:spLocks noChangeArrowheads="1"/>
          </p:cNvSpPr>
          <p:nvPr/>
        </p:nvSpPr>
        <p:spPr bwMode="auto">
          <a:xfrm>
            <a:off x="5105400" y="34290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8723" name="Text Box 59"/>
          <p:cNvSpPr txBox="1">
            <a:spLocks noChangeArrowheads="1"/>
          </p:cNvSpPr>
          <p:nvPr/>
        </p:nvSpPr>
        <p:spPr bwMode="auto">
          <a:xfrm>
            <a:off x="5181600" y="3473450"/>
            <a:ext cx="665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folHlink"/>
                </a:solidFill>
                <a:latin typeface="Arial Narrow" panose="020B0606020202030204" pitchFamily="34" charset="0"/>
              </a:rPr>
              <a:t>Count</a:t>
            </a:r>
          </a:p>
        </p:txBody>
      </p:sp>
      <p:sp>
        <p:nvSpPr>
          <p:cNvPr id="28724" name="Line 60"/>
          <p:cNvSpPr>
            <a:spLocks noChangeShapeType="1"/>
          </p:cNvSpPr>
          <p:nvPr/>
        </p:nvSpPr>
        <p:spPr bwMode="auto">
          <a:xfrm flipH="1">
            <a:off x="4419600" y="3962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5" name="Line 61"/>
          <p:cNvSpPr>
            <a:spLocks noChangeShapeType="1"/>
          </p:cNvSpPr>
          <p:nvPr/>
        </p:nvSpPr>
        <p:spPr bwMode="auto">
          <a:xfrm>
            <a:off x="54864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6" name="Line 62"/>
          <p:cNvSpPr>
            <a:spLocks noChangeShapeType="1"/>
          </p:cNvSpPr>
          <p:nvPr/>
        </p:nvSpPr>
        <p:spPr bwMode="auto">
          <a:xfrm>
            <a:off x="4419600" y="3962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7" name="Line 63"/>
          <p:cNvSpPr>
            <a:spLocks noChangeShapeType="1"/>
          </p:cNvSpPr>
          <p:nvPr/>
        </p:nvSpPr>
        <p:spPr bwMode="auto">
          <a:xfrm>
            <a:off x="58674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28" name="Rectangle 64"/>
          <p:cNvSpPr>
            <a:spLocks noChangeArrowheads="1"/>
          </p:cNvSpPr>
          <p:nvPr/>
        </p:nvSpPr>
        <p:spPr bwMode="auto">
          <a:xfrm>
            <a:off x="6019800" y="3581400"/>
            <a:ext cx="838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8729" name="Text Box 65"/>
          <p:cNvSpPr txBox="1">
            <a:spLocks noChangeArrowheads="1"/>
          </p:cNvSpPr>
          <p:nvPr/>
        </p:nvSpPr>
        <p:spPr bwMode="auto">
          <a:xfrm>
            <a:off x="6007100" y="3506788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B_Flag</a:t>
            </a:r>
            <a:r>
              <a:rPr lang="en-US" altLang="ko-KR" sz="1600">
                <a:latin typeface="Arial Narrow" panose="020B0606020202030204" pitchFamily="34" charset="0"/>
              </a:rPr>
              <a:t>=1</a:t>
            </a:r>
          </a:p>
        </p:txBody>
      </p:sp>
      <p:sp>
        <p:nvSpPr>
          <p:cNvPr id="28730" name="Line 66"/>
          <p:cNvSpPr>
            <a:spLocks noChangeShapeType="1"/>
          </p:cNvSpPr>
          <p:nvPr/>
        </p:nvSpPr>
        <p:spPr bwMode="auto">
          <a:xfrm>
            <a:off x="54864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1" name="Line 67"/>
          <p:cNvSpPr>
            <a:spLocks noChangeShapeType="1"/>
          </p:cNvSpPr>
          <p:nvPr/>
        </p:nvSpPr>
        <p:spPr bwMode="auto">
          <a:xfrm>
            <a:off x="64008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732" name="Text Box 68"/>
          <p:cNvSpPr txBox="1">
            <a:spLocks noChangeArrowheads="1"/>
          </p:cNvSpPr>
          <p:nvPr/>
        </p:nvSpPr>
        <p:spPr bwMode="auto">
          <a:xfrm>
            <a:off x="5715000" y="3352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8733" name="Text Box 69"/>
          <p:cNvSpPr txBox="1">
            <a:spLocks noChangeArrowheads="1"/>
          </p:cNvSpPr>
          <p:nvPr/>
        </p:nvSpPr>
        <p:spPr bwMode="auto">
          <a:xfrm>
            <a:off x="5514975" y="37020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8734" name="Line 70"/>
          <p:cNvSpPr>
            <a:spLocks noChangeShapeType="1"/>
          </p:cNvSpPr>
          <p:nvPr/>
        </p:nvSpPr>
        <p:spPr bwMode="auto">
          <a:xfrm>
            <a:off x="3708400" y="3733800"/>
            <a:ext cx="177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969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5CB428-2D9A-455F-BB8B-90BE0D9F356C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ko-KR" b="0" smtClean="0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4370388" y="5683250"/>
            <a:ext cx="762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주요 변수 및 </a:t>
            </a:r>
            <a:r>
              <a:rPr lang="en-US" altLang="ko-KR" sz="1600" smtClean="0"/>
              <a:t>Flags </a:t>
            </a:r>
            <a:r>
              <a:rPr lang="ko-KR" altLang="en-US" sz="1600" smtClean="0"/>
              <a:t>도입</a:t>
            </a:r>
            <a:r>
              <a:rPr lang="en-US" altLang="ko-KR" sz="1600" smtClean="0"/>
              <a:t>(</a:t>
            </a:r>
            <a:r>
              <a:rPr lang="ko-KR" altLang="en-US" sz="1600" smtClean="0"/>
              <a:t>계속</a:t>
            </a:r>
            <a:r>
              <a:rPr lang="en-US" altLang="ko-KR" sz="1600" smtClean="0"/>
              <a:t>)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folHlink"/>
                </a:solidFill>
              </a:rPr>
              <a:t>B_Line</a:t>
            </a:r>
            <a:r>
              <a:rPr lang="en-US" altLang="ko-KR" sz="1400" smtClean="0">
                <a:solidFill>
                  <a:srgbClr val="000000"/>
                </a:solidFill>
              </a:rPr>
              <a:t> : </a:t>
            </a:r>
            <a:r>
              <a:rPr lang="ko-KR" altLang="en-US" sz="1400" smtClean="0">
                <a:solidFill>
                  <a:srgbClr val="000000"/>
                </a:solidFill>
              </a:rPr>
              <a:t>현재 처리중인 줄이 빈 줄인 경우 </a:t>
            </a:r>
            <a:r>
              <a:rPr lang="en-US" altLang="ko-KR" sz="1400" smtClean="0">
                <a:solidFill>
                  <a:srgbClr val="000000"/>
                </a:solidFill>
              </a:rPr>
              <a:t>1, </a:t>
            </a:r>
            <a:r>
              <a:rPr lang="ko-KR" altLang="en-US" sz="1400" smtClean="0">
                <a:solidFill>
                  <a:srgbClr val="000000"/>
                </a:solidFill>
              </a:rPr>
              <a:t>아니면 </a:t>
            </a:r>
            <a:r>
              <a:rPr lang="en-US" altLang="ko-KR" sz="1400" smtClean="0">
                <a:solidFill>
                  <a:srgbClr val="000000"/>
                </a:solidFill>
              </a:rPr>
              <a:t>0.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프로그램 </a:t>
            </a:r>
            <a:r>
              <a:rPr lang="en-US" altLang="ko-KR" sz="1400" smtClean="0">
                <a:solidFill>
                  <a:srgbClr val="000000"/>
                </a:solidFill>
              </a:rPr>
              <a:t>flow</a:t>
            </a:r>
          </a:p>
        </p:txBody>
      </p:sp>
      <p:sp>
        <p:nvSpPr>
          <p:cNvPr id="29703" name="AutoShape 5"/>
          <p:cNvSpPr>
            <a:spLocks noChangeArrowheads="1"/>
          </p:cNvSpPr>
          <p:nvPr/>
        </p:nvSpPr>
        <p:spPr bwMode="auto">
          <a:xfrm>
            <a:off x="3151188" y="2057400"/>
            <a:ext cx="7620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3151188" y="198120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read L1</a:t>
            </a:r>
          </a:p>
        </p:txBody>
      </p:sp>
      <p:sp>
        <p:nvSpPr>
          <p:cNvPr id="29705" name="Rectangle 7"/>
          <p:cNvSpPr>
            <a:spLocks noChangeArrowheads="1"/>
          </p:cNvSpPr>
          <p:nvPr/>
        </p:nvSpPr>
        <p:spPr bwMode="auto">
          <a:xfrm>
            <a:off x="4294188" y="2819400"/>
            <a:ext cx="914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4267200" y="2743200"/>
            <a:ext cx="94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L1</a:t>
            </a:r>
          </a:p>
        </p:txBody>
      </p:sp>
      <p:sp>
        <p:nvSpPr>
          <p:cNvPr id="29707" name="AutoShape 9"/>
          <p:cNvSpPr>
            <a:spLocks noChangeArrowheads="1"/>
          </p:cNvSpPr>
          <p:nvPr/>
        </p:nvSpPr>
        <p:spPr bwMode="auto">
          <a:xfrm>
            <a:off x="4294188" y="3581400"/>
            <a:ext cx="9144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4294188" y="350520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read L2</a:t>
            </a:r>
          </a:p>
        </p:txBody>
      </p:sp>
      <p:sp>
        <p:nvSpPr>
          <p:cNvPr id="29709" name="AutoShape 11"/>
          <p:cNvSpPr>
            <a:spLocks noChangeArrowheads="1"/>
          </p:cNvSpPr>
          <p:nvPr/>
        </p:nvSpPr>
        <p:spPr bwMode="auto">
          <a:xfrm>
            <a:off x="4370388" y="39624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4446588" y="4006850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L2[0]</a:t>
            </a:r>
          </a:p>
        </p:txBody>
      </p:sp>
      <p:sp>
        <p:nvSpPr>
          <p:cNvPr id="29711" name="Rectangle 13"/>
          <p:cNvSpPr>
            <a:spLocks noChangeArrowheads="1"/>
          </p:cNvSpPr>
          <p:nvPr/>
        </p:nvSpPr>
        <p:spPr bwMode="auto">
          <a:xfrm>
            <a:off x="3379788" y="4343400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3379788" y="4351338"/>
            <a:ext cx="9874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B_Flag=0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Count=0</a:t>
            </a:r>
          </a:p>
        </p:txBody>
      </p:sp>
      <p:sp>
        <p:nvSpPr>
          <p:cNvPr id="29713" name="Rectangle 15"/>
          <p:cNvSpPr>
            <a:spLocks noChangeArrowheads="1"/>
          </p:cNvSpPr>
          <p:nvPr/>
        </p:nvSpPr>
        <p:spPr bwMode="auto">
          <a:xfrm>
            <a:off x="6732588" y="4343400"/>
            <a:ext cx="9144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14" name="AutoShape 16"/>
          <p:cNvSpPr>
            <a:spLocks noChangeArrowheads="1"/>
          </p:cNvSpPr>
          <p:nvPr/>
        </p:nvSpPr>
        <p:spPr bwMode="auto">
          <a:xfrm>
            <a:off x="5360988" y="3962400"/>
            <a:ext cx="12192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9715" name="Text Box 17"/>
          <p:cNvSpPr txBox="1">
            <a:spLocks noChangeArrowheads="1"/>
          </p:cNvSpPr>
          <p:nvPr/>
        </p:nvSpPr>
        <p:spPr bwMode="auto">
          <a:xfrm>
            <a:off x="5589588" y="4038600"/>
            <a:ext cx="7381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</a:t>
            </a:r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6656388" y="4343400"/>
            <a:ext cx="987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B_Flag=0</a:t>
            </a:r>
          </a:p>
        </p:txBody>
      </p:sp>
      <p:sp>
        <p:nvSpPr>
          <p:cNvPr id="29717" name="Rectangle 19"/>
          <p:cNvSpPr>
            <a:spLocks noChangeArrowheads="1"/>
          </p:cNvSpPr>
          <p:nvPr/>
        </p:nvSpPr>
        <p:spPr bwMode="auto">
          <a:xfrm>
            <a:off x="5516563" y="4648200"/>
            <a:ext cx="9144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5516563" y="4648200"/>
            <a:ext cx="9874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Count=0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B_Line=1</a:t>
            </a:r>
          </a:p>
        </p:txBody>
      </p:sp>
      <p:sp>
        <p:nvSpPr>
          <p:cNvPr id="29719" name="Text Box 21"/>
          <p:cNvSpPr txBox="1">
            <a:spLocks noChangeArrowheads="1"/>
          </p:cNvSpPr>
          <p:nvPr/>
        </p:nvSpPr>
        <p:spPr bwMode="auto">
          <a:xfrm>
            <a:off x="4370388" y="560705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L1</a:t>
            </a:r>
            <a:r>
              <a:rPr lang="en-US" altLang="ko-KR" sz="1600">
                <a:latin typeface="Arial Narrow" panose="020B0606020202030204" pitchFamily="34" charset="0"/>
                <a:sym typeface="Symbol" panose="05050102010706020507" pitchFamily="18" charset="2"/>
              </a:rPr>
              <a:t>L2</a:t>
            </a:r>
            <a:endParaRPr lang="en-US" altLang="ko-KR" sz="1600">
              <a:latin typeface="Arial Narrow" panose="020B0606020202030204" pitchFamily="34" charset="0"/>
            </a:endParaRPr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>
            <a:off x="4751388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1" name="Line 23"/>
          <p:cNvSpPr>
            <a:spLocks noChangeShapeType="1"/>
          </p:cNvSpPr>
          <p:nvPr/>
        </p:nvSpPr>
        <p:spPr bwMode="auto">
          <a:xfrm>
            <a:off x="4751388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2" name="Line 24"/>
          <p:cNvSpPr>
            <a:spLocks noChangeShapeType="1"/>
          </p:cNvSpPr>
          <p:nvPr/>
        </p:nvSpPr>
        <p:spPr bwMode="auto">
          <a:xfrm>
            <a:off x="3836988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3836988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3925888" y="3930650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‘  ‘</a:t>
            </a:r>
          </a:p>
        </p:txBody>
      </p:sp>
      <p:sp>
        <p:nvSpPr>
          <p:cNvPr id="29725" name="Text Box 27"/>
          <p:cNvSpPr txBox="1">
            <a:spLocks noChangeArrowheads="1"/>
          </p:cNvSpPr>
          <p:nvPr/>
        </p:nvSpPr>
        <p:spPr bwMode="auto">
          <a:xfrm>
            <a:off x="4979988" y="3886200"/>
            <a:ext cx="423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‘\n’</a:t>
            </a:r>
          </a:p>
        </p:txBody>
      </p:sp>
      <p:sp>
        <p:nvSpPr>
          <p:cNvPr id="29726" name="Line 28"/>
          <p:cNvSpPr>
            <a:spLocks noChangeShapeType="1"/>
          </p:cNvSpPr>
          <p:nvPr/>
        </p:nvSpPr>
        <p:spPr bwMode="auto">
          <a:xfrm>
            <a:off x="5132388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7" name="Line 29"/>
          <p:cNvSpPr>
            <a:spLocks noChangeShapeType="1"/>
          </p:cNvSpPr>
          <p:nvPr/>
        </p:nvSpPr>
        <p:spPr bwMode="auto">
          <a:xfrm>
            <a:off x="5970588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8" name="Line 30"/>
          <p:cNvSpPr>
            <a:spLocks noChangeShapeType="1"/>
          </p:cNvSpPr>
          <p:nvPr/>
        </p:nvSpPr>
        <p:spPr bwMode="auto">
          <a:xfrm flipH="1">
            <a:off x="5970588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9" name="Line 31"/>
          <p:cNvSpPr>
            <a:spLocks noChangeShapeType="1"/>
          </p:cNvSpPr>
          <p:nvPr/>
        </p:nvSpPr>
        <p:spPr bwMode="auto">
          <a:xfrm>
            <a:off x="6580188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0" name="Line 32"/>
          <p:cNvSpPr>
            <a:spLocks noChangeShapeType="1"/>
          </p:cNvSpPr>
          <p:nvPr/>
        </p:nvSpPr>
        <p:spPr bwMode="auto">
          <a:xfrm>
            <a:off x="7189788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1" name="Line 33"/>
          <p:cNvSpPr>
            <a:spLocks noChangeShapeType="1"/>
          </p:cNvSpPr>
          <p:nvPr/>
        </p:nvSpPr>
        <p:spPr bwMode="auto">
          <a:xfrm>
            <a:off x="3836988" y="5562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2" name="Line 34"/>
          <p:cNvSpPr>
            <a:spLocks noChangeShapeType="1"/>
          </p:cNvSpPr>
          <p:nvPr/>
        </p:nvSpPr>
        <p:spPr bwMode="auto">
          <a:xfrm>
            <a:off x="3836988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3" name="Line 35"/>
          <p:cNvSpPr>
            <a:spLocks noChangeShapeType="1"/>
          </p:cNvSpPr>
          <p:nvPr/>
        </p:nvSpPr>
        <p:spPr bwMode="auto">
          <a:xfrm>
            <a:off x="5970588" y="5486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4" name="Line 36"/>
          <p:cNvSpPr>
            <a:spLocks noChangeShapeType="1"/>
          </p:cNvSpPr>
          <p:nvPr/>
        </p:nvSpPr>
        <p:spPr bwMode="auto">
          <a:xfrm flipH="1">
            <a:off x="4751388" y="556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5" name="Line 37"/>
          <p:cNvSpPr>
            <a:spLocks noChangeShapeType="1"/>
          </p:cNvSpPr>
          <p:nvPr/>
        </p:nvSpPr>
        <p:spPr bwMode="auto">
          <a:xfrm flipH="1">
            <a:off x="2770188" y="579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6" name="Line 38"/>
          <p:cNvSpPr>
            <a:spLocks noChangeShapeType="1"/>
          </p:cNvSpPr>
          <p:nvPr/>
        </p:nvSpPr>
        <p:spPr bwMode="auto">
          <a:xfrm flipV="1">
            <a:off x="2770188" y="2667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7" name="Line 39"/>
          <p:cNvSpPr>
            <a:spLocks noChangeShapeType="1"/>
          </p:cNvSpPr>
          <p:nvPr/>
        </p:nvSpPr>
        <p:spPr bwMode="auto">
          <a:xfrm>
            <a:off x="2770188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38" name="Text Box 40"/>
          <p:cNvSpPr txBox="1">
            <a:spLocks noChangeArrowheads="1"/>
          </p:cNvSpPr>
          <p:nvPr/>
        </p:nvSpPr>
        <p:spPr bwMode="auto">
          <a:xfrm>
            <a:off x="5027613" y="2133600"/>
            <a:ext cx="26400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6600"/>
                </a:solidFill>
                <a:latin typeface="Arial Narrow" panose="020B0606020202030204" pitchFamily="34" charset="0"/>
              </a:rPr>
              <a:t>Count, B_Flag will be adjusted.</a:t>
            </a:r>
          </a:p>
        </p:txBody>
      </p:sp>
      <p:sp>
        <p:nvSpPr>
          <p:cNvPr id="29739" name="Line 41"/>
          <p:cNvSpPr>
            <a:spLocks noChangeShapeType="1"/>
          </p:cNvSpPr>
          <p:nvPr/>
        </p:nvSpPr>
        <p:spPr bwMode="auto">
          <a:xfrm>
            <a:off x="4751388" y="4419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0" name="Text Box 42"/>
          <p:cNvSpPr txBox="1">
            <a:spLocks noChangeArrowheads="1"/>
          </p:cNvSpPr>
          <p:nvPr/>
        </p:nvSpPr>
        <p:spPr bwMode="auto">
          <a:xfrm>
            <a:off x="4675188" y="449580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else</a:t>
            </a:r>
          </a:p>
        </p:txBody>
      </p:sp>
      <p:sp>
        <p:nvSpPr>
          <p:cNvPr id="29741" name="Text Box 43"/>
          <p:cNvSpPr txBox="1">
            <a:spLocks noChangeArrowheads="1"/>
          </p:cNvSpPr>
          <p:nvPr/>
        </p:nvSpPr>
        <p:spPr bwMode="auto">
          <a:xfrm>
            <a:off x="6613525" y="388620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9742" name="Text Box 44"/>
          <p:cNvSpPr txBox="1">
            <a:spLocks noChangeArrowheads="1"/>
          </p:cNvSpPr>
          <p:nvPr/>
        </p:nvSpPr>
        <p:spPr bwMode="auto">
          <a:xfrm>
            <a:off x="5694363" y="43116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9743" name="Line 45"/>
          <p:cNvSpPr>
            <a:spLocks noChangeShapeType="1"/>
          </p:cNvSpPr>
          <p:nvPr/>
        </p:nvSpPr>
        <p:spPr bwMode="auto">
          <a:xfrm>
            <a:off x="4065588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4" name="Text Box 46"/>
          <p:cNvSpPr txBox="1">
            <a:spLocks noChangeArrowheads="1"/>
          </p:cNvSpPr>
          <p:nvPr/>
        </p:nvSpPr>
        <p:spPr bwMode="auto">
          <a:xfrm>
            <a:off x="2770188" y="3581400"/>
            <a:ext cx="1309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exit loop if eof</a:t>
            </a:r>
          </a:p>
        </p:txBody>
      </p:sp>
      <p:sp>
        <p:nvSpPr>
          <p:cNvPr id="29745" name="Line 47"/>
          <p:cNvSpPr>
            <a:spLocks noChangeShapeType="1"/>
          </p:cNvSpPr>
          <p:nvPr/>
        </p:nvSpPr>
        <p:spPr bwMode="auto">
          <a:xfrm>
            <a:off x="5208588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6" name="AutoShape 48"/>
          <p:cNvSpPr>
            <a:spLocks noChangeArrowheads="1"/>
          </p:cNvSpPr>
          <p:nvPr/>
        </p:nvSpPr>
        <p:spPr bwMode="auto">
          <a:xfrm>
            <a:off x="5437188" y="26670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9747" name="Text Box 49"/>
          <p:cNvSpPr txBox="1">
            <a:spLocks noChangeArrowheads="1"/>
          </p:cNvSpPr>
          <p:nvPr/>
        </p:nvSpPr>
        <p:spPr bwMode="auto">
          <a:xfrm>
            <a:off x="5513388" y="2711450"/>
            <a:ext cx="66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Count</a:t>
            </a:r>
          </a:p>
        </p:txBody>
      </p:sp>
      <p:sp>
        <p:nvSpPr>
          <p:cNvPr id="29748" name="Line 50"/>
          <p:cNvSpPr>
            <a:spLocks noChangeShapeType="1"/>
          </p:cNvSpPr>
          <p:nvPr/>
        </p:nvSpPr>
        <p:spPr bwMode="auto">
          <a:xfrm flipH="1">
            <a:off x="4751388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49" name="Line 51"/>
          <p:cNvSpPr>
            <a:spLocks noChangeShapeType="1"/>
          </p:cNvSpPr>
          <p:nvPr/>
        </p:nvSpPr>
        <p:spPr bwMode="auto">
          <a:xfrm>
            <a:off x="5818188" y="3352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0" name="Line 53"/>
          <p:cNvSpPr>
            <a:spLocks noChangeShapeType="1"/>
          </p:cNvSpPr>
          <p:nvPr/>
        </p:nvSpPr>
        <p:spPr bwMode="auto">
          <a:xfrm>
            <a:off x="6199188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1" name="Rectangle 54"/>
          <p:cNvSpPr>
            <a:spLocks noChangeArrowheads="1"/>
          </p:cNvSpPr>
          <p:nvPr/>
        </p:nvSpPr>
        <p:spPr bwMode="auto">
          <a:xfrm>
            <a:off x="6351588" y="2819400"/>
            <a:ext cx="838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52" name="Text Box 55"/>
          <p:cNvSpPr txBox="1">
            <a:spLocks noChangeArrowheads="1"/>
          </p:cNvSpPr>
          <p:nvPr/>
        </p:nvSpPr>
        <p:spPr bwMode="auto">
          <a:xfrm>
            <a:off x="6338888" y="2744788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B_Flag=1</a:t>
            </a:r>
          </a:p>
        </p:txBody>
      </p:sp>
      <p:sp>
        <p:nvSpPr>
          <p:cNvPr id="29753" name="Line 56"/>
          <p:cNvSpPr>
            <a:spLocks noChangeShapeType="1"/>
          </p:cNvSpPr>
          <p:nvPr/>
        </p:nvSpPr>
        <p:spPr bwMode="auto">
          <a:xfrm>
            <a:off x="5818188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4" name="Line 57"/>
          <p:cNvSpPr>
            <a:spLocks noChangeShapeType="1"/>
          </p:cNvSpPr>
          <p:nvPr/>
        </p:nvSpPr>
        <p:spPr bwMode="auto">
          <a:xfrm>
            <a:off x="6732588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55" name="Text Box 58"/>
          <p:cNvSpPr txBox="1">
            <a:spLocks noChangeArrowheads="1"/>
          </p:cNvSpPr>
          <p:nvPr/>
        </p:nvSpPr>
        <p:spPr bwMode="auto">
          <a:xfrm>
            <a:off x="6046788" y="25908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9756" name="Text Box 59"/>
          <p:cNvSpPr txBox="1">
            <a:spLocks noChangeArrowheads="1"/>
          </p:cNvSpPr>
          <p:nvPr/>
        </p:nvSpPr>
        <p:spPr bwMode="auto">
          <a:xfrm>
            <a:off x="5846763" y="29400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9757" name="AutoShape 60"/>
          <p:cNvSpPr>
            <a:spLocks noChangeArrowheads="1"/>
          </p:cNvSpPr>
          <p:nvPr/>
        </p:nvSpPr>
        <p:spPr bwMode="auto">
          <a:xfrm>
            <a:off x="3074988" y="2438400"/>
            <a:ext cx="10668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29758" name="Text Box 61"/>
          <p:cNvSpPr txBox="1">
            <a:spLocks noChangeArrowheads="1"/>
          </p:cNvSpPr>
          <p:nvPr/>
        </p:nvSpPr>
        <p:spPr bwMode="auto">
          <a:xfrm>
            <a:off x="3251200" y="2514600"/>
            <a:ext cx="7381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B_Line</a:t>
            </a:r>
          </a:p>
        </p:txBody>
      </p:sp>
      <p:sp>
        <p:nvSpPr>
          <p:cNvPr id="29759" name="Line 63"/>
          <p:cNvSpPr>
            <a:spLocks noChangeShapeType="1"/>
          </p:cNvSpPr>
          <p:nvPr/>
        </p:nvSpPr>
        <p:spPr bwMode="auto">
          <a:xfrm>
            <a:off x="3608388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>
            <a:off x="4141788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1" name="Line 65"/>
          <p:cNvSpPr>
            <a:spLocks noChangeShapeType="1"/>
          </p:cNvSpPr>
          <p:nvPr/>
        </p:nvSpPr>
        <p:spPr bwMode="auto">
          <a:xfrm>
            <a:off x="4751388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2" name="Line 66"/>
          <p:cNvSpPr>
            <a:spLocks noChangeShapeType="1"/>
          </p:cNvSpPr>
          <p:nvPr/>
        </p:nvSpPr>
        <p:spPr bwMode="auto">
          <a:xfrm>
            <a:off x="3608388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3" name="Text Box 68"/>
          <p:cNvSpPr txBox="1">
            <a:spLocks noChangeArrowheads="1"/>
          </p:cNvSpPr>
          <p:nvPr/>
        </p:nvSpPr>
        <p:spPr bwMode="auto">
          <a:xfrm>
            <a:off x="4065588" y="24066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29764" name="Text Box 69"/>
          <p:cNvSpPr txBox="1">
            <a:spLocks noChangeArrowheads="1"/>
          </p:cNvSpPr>
          <p:nvPr/>
        </p:nvSpPr>
        <p:spPr bwMode="auto">
          <a:xfrm>
            <a:off x="3303588" y="274320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9765" name="Line 70"/>
          <p:cNvSpPr>
            <a:spLocks noChangeShapeType="1"/>
          </p:cNvSpPr>
          <p:nvPr/>
        </p:nvSpPr>
        <p:spPr bwMode="auto">
          <a:xfrm flipH="1">
            <a:off x="4751388" y="5562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6" name="Line 71"/>
          <p:cNvSpPr>
            <a:spLocks noChangeShapeType="1"/>
          </p:cNvSpPr>
          <p:nvPr/>
        </p:nvSpPr>
        <p:spPr bwMode="auto">
          <a:xfrm flipH="1">
            <a:off x="5132388" y="2438400"/>
            <a:ext cx="457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67" name="Rectangle 72"/>
          <p:cNvSpPr>
            <a:spLocks noChangeArrowheads="1"/>
          </p:cNvSpPr>
          <p:nvPr/>
        </p:nvSpPr>
        <p:spPr bwMode="auto">
          <a:xfrm>
            <a:off x="3163888" y="3046413"/>
            <a:ext cx="838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29768" name="Text Box 73"/>
          <p:cNvSpPr txBox="1">
            <a:spLocks noChangeArrowheads="1"/>
          </p:cNvSpPr>
          <p:nvPr/>
        </p:nvSpPr>
        <p:spPr bwMode="auto">
          <a:xfrm>
            <a:off x="3151188" y="2971800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accent2"/>
                </a:solidFill>
                <a:latin typeface="Arial Narrow" panose="020B0606020202030204" pitchFamily="34" charset="0"/>
              </a:rPr>
              <a:t>B_Line</a:t>
            </a:r>
            <a:r>
              <a:rPr lang="en-US" altLang="ko-KR" sz="1600">
                <a:latin typeface="Arial Narrow" panose="020B0606020202030204" pitchFamily="34" charset="0"/>
              </a:rPr>
              <a:t>=0</a:t>
            </a:r>
          </a:p>
        </p:txBody>
      </p:sp>
      <p:sp>
        <p:nvSpPr>
          <p:cNvPr id="29769" name="Line 74"/>
          <p:cNvSpPr>
            <a:spLocks noChangeShapeType="1"/>
          </p:cNvSpPr>
          <p:nvPr/>
        </p:nvSpPr>
        <p:spPr bwMode="auto">
          <a:xfrm>
            <a:off x="3989388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70" name="Line 75"/>
          <p:cNvSpPr>
            <a:spLocks noChangeShapeType="1"/>
          </p:cNvSpPr>
          <p:nvPr/>
        </p:nvSpPr>
        <p:spPr bwMode="auto">
          <a:xfrm flipV="1">
            <a:off x="5284788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71" name="Line 76"/>
          <p:cNvSpPr>
            <a:spLocks noChangeShapeType="1"/>
          </p:cNvSpPr>
          <p:nvPr/>
        </p:nvSpPr>
        <p:spPr bwMode="auto">
          <a:xfrm>
            <a:off x="5818188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07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CAF23F-38E4-4D09-908A-51E96CF792AF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ko-KR" b="0" smtClean="0"/>
          </a:p>
        </p:txBody>
      </p:sp>
      <p:sp>
        <p:nvSpPr>
          <p:cNvPr id="30724" name="AutoShape 76"/>
          <p:cNvSpPr>
            <a:spLocks noChangeArrowheads="1"/>
          </p:cNvSpPr>
          <p:nvPr/>
        </p:nvSpPr>
        <p:spPr bwMode="auto">
          <a:xfrm>
            <a:off x="1676400" y="32004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rgbClr val="FF3300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3072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마지막 줄이 </a:t>
            </a:r>
            <a:r>
              <a:rPr lang="ko-KR" altLang="en-US" sz="1600" smtClean="0">
                <a:latin typeface="Arial" panose="020B0604020202020204" pitchFamily="34" charset="0"/>
              </a:rPr>
              <a:t>‘</a:t>
            </a:r>
            <a:r>
              <a:rPr lang="en-US" altLang="ko-KR" sz="1600" smtClean="0">
                <a:latin typeface="Courier New" panose="02070309020205020404" pitchFamily="49" charset="0"/>
              </a:rPr>
              <a:t>\n</a:t>
            </a:r>
            <a:r>
              <a:rPr lang="en-US" altLang="ko-KR" sz="1600" smtClean="0">
                <a:latin typeface="Arial" panose="020B0604020202020204" pitchFamily="34" charset="0"/>
              </a:rPr>
              <a:t>’</a:t>
            </a:r>
            <a:r>
              <a:rPr lang="ko-KR" altLang="en-US" sz="1600" smtClean="0"/>
              <a:t>으로 끝날 경우</a:t>
            </a:r>
            <a:endParaRPr lang="ko-KR" altLang="en-US" sz="1600" smtClean="0">
              <a:solidFill>
                <a:srgbClr val="000000"/>
              </a:solidFill>
            </a:endParaRPr>
          </a:p>
        </p:txBody>
      </p:sp>
      <p:sp>
        <p:nvSpPr>
          <p:cNvPr id="30727" name="Line 73"/>
          <p:cNvSpPr>
            <a:spLocks noChangeShapeType="1"/>
          </p:cNvSpPr>
          <p:nvPr/>
        </p:nvSpPr>
        <p:spPr bwMode="auto">
          <a:xfrm>
            <a:off x="2438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28" name="Text Box 75"/>
          <p:cNvSpPr txBox="1">
            <a:spLocks noChangeArrowheads="1"/>
          </p:cNvSpPr>
          <p:nvPr/>
        </p:nvSpPr>
        <p:spPr bwMode="auto">
          <a:xfrm>
            <a:off x="1781175" y="3276600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FF3300"/>
                </a:solidFill>
                <a:latin typeface="Arial Narrow" panose="020B0606020202030204" pitchFamily="34" charset="0"/>
              </a:rPr>
              <a:t>L1[0]</a:t>
            </a:r>
          </a:p>
        </p:txBody>
      </p:sp>
      <p:sp>
        <p:nvSpPr>
          <p:cNvPr id="30729" name="AutoShape 77"/>
          <p:cNvSpPr>
            <a:spLocks noChangeArrowheads="1"/>
          </p:cNvSpPr>
          <p:nvPr/>
        </p:nvSpPr>
        <p:spPr bwMode="auto">
          <a:xfrm>
            <a:off x="1600200" y="3886200"/>
            <a:ext cx="9144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rgbClr val="FF3300"/>
              </a:solidFill>
            </a:endParaRPr>
          </a:p>
        </p:txBody>
      </p:sp>
      <p:sp>
        <p:nvSpPr>
          <p:cNvPr id="30730" name="Text Box 78"/>
          <p:cNvSpPr txBox="1">
            <a:spLocks noChangeArrowheads="1"/>
          </p:cNvSpPr>
          <p:nvPr/>
        </p:nvSpPr>
        <p:spPr bwMode="auto">
          <a:xfrm>
            <a:off x="1663700" y="393065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FF3300"/>
                </a:solidFill>
                <a:latin typeface="Arial Narrow" panose="020B0606020202030204" pitchFamily="34" charset="0"/>
              </a:rPr>
              <a:t>L1[last]</a:t>
            </a:r>
          </a:p>
        </p:txBody>
      </p:sp>
      <p:sp>
        <p:nvSpPr>
          <p:cNvPr id="30731" name="Line 79"/>
          <p:cNvSpPr>
            <a:spLocks noChangeShapeType="1"/>
          </p:cNvSpPr>
          <p:nvPr/>
        </p:nvSpPr>
        <p:spPr bwMode="auto">
          <a:xfrm>
            <a:off x="20574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2" name="Rectangle 80"/>
          <p:cNvSpPr>
            <a:spLocks noChangeArrowheads="1"/>
          </p:cNvSpPr>
          <p:nvPr/>
        </p:nvSpPr>
        <p:spPr bwMode="auto">
          <a:xfrm>
            <a:off x="1612900" y="4494213"/>
            <a:ext cx="901700" cy="2301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33" name="Text Box 81"/>
          <p:cNvSpPr txBox="1">
            <a:spLocks noChangeArrowheads="1"/>
          </p:cNvSpPr>
          <p:nvPr/>
        </p:nvSpPr>
        <p:spPr bwMode="auto">
          <a:xfrm>
            <a:off x="1600200" y="4419600"/>
            <a:ext cx="98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FF3300"/>
                </a:solidFill>
                <a:latin typeface="Arial Narrow" panose="020B0606020202030204" pitchFamily="34" charset="0"/>
              </a:rPr>
              <a:t>output ‘\n’</a:t>
            </a:r>
          </a:p>
        </p:txBody>
      </p:sp>
      <p:sp>
        <p:nvSpPr>
          <p:cNvPr id="30734" name="Line 82"/>
          <p:cNvSpPr>
            <a:spLocks noChangeShapeType="1"/>
          </p:cNvSpPr>
          <p:nvPr/>
        </p:nvSpPr>
        <p:spPr bwMode="auto">
          <a:xfrm>
            <a:off x="2057400" y="4722813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5" name="Line 83"/>
          <p:cNvSpPr>
            <a:spLocks noChangeShapeType="1"/>
          </p:cNvSpPr>
          <p:nvPr/>
        </p:nvSpPr>
        <p:spPr bwMode="auto">
          <a:xfrm>
            <a:off x="2057400" y="4343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6" name="Line 84"/>
          <p:cNvSpPr>
            <a:spLocks noChangeShapeType="1"/>
          </p:cNvSpPr>
          <p:nvPr/>
        </p:nvSpPr>
        <p:spPr bwMode="auto">
          <a:xfrm>
            <a:off x="14478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7" name="Line 85"/>
          <p:cNvSpPr>
            <a:spLocks noChangeShapeType="1"/>
          </p:cNvSpPr>
          <p:nvPr/>
        </p:nvSpPr>
        <p:spPr bwMode="auto">
          <a:xfrm>
            <a:off x="1447800" y="4114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8" name="Line 86"/>
          <p:cNvSpPr>
            <a:spLocks noChangeShapeType="1"/>
          </p:cNvSpPr>
          <p:nvPr/>
        </p:nvSpPr>
        <p:spPr bwMode="auto">
          <a:xfrm>
            <a:off x="1447800" y="3429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39" name="Line 87"/>
          <p:cNvSpPr>
            <a:spLocks noChangeShapeType="1"/>
          </p:cNvSpPr>
          <p:nvPr/>
        </p:nvSpPr>
        <p:spPr bwMode="auto">
          <a:xfrm>
            <a:off x="14478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40" name="AutoShape 91"/>
          <p:cNvSpPr>
            <a:spLocks noChangeArrowheads="1"/>
          </p:cNvSpPr>
          <p:nvPr/>
        </p:nvSpPr>
        <p:spPr bwMode="auto">
          <a:xfrm>
            <a:off x="1600200" y="5105400"/>
            <a:ext cx="9144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41" name="Text Box 92"/>
          <p:cNvSpPr txBox="1">
            <a:spLocks noChangeArrowheads="1"/>
          </p:cNvSpPr>
          <p:nvPr/>
        </p:nvSpPr>
        <p:spPr bwMode="auto">
          <a:xfrm>
            <a:off x="1806575" y="5029200"/>
            <a:ext cx="479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FF3300"/>
                </a:solidFill>
                <a:latin typeface="Arial Narrow" panose="020B0606020202030204" pitchFamily="34" charset="0"/>
              </a:rPr>
              <a:t>end</a:t>
            </a:r>
          </a:p>
        </p:txBody>
      </p:sp>
      <p:sp>
        <p:nvSpPr>
          <p:cNvPr id="30742" name="Text Box 93"/>
          <p:cNvSpPr txBox="1">
            <a:spLocks noChangeArrowheads="1"/>
          </p:cNvSpPr>
          <p:nvPr/>
        </p:nvSpPr>
        <p:spPr bwMode="auto">
          <a:xfrm>
            <a:off x="2132013" y="3579813"/>
            <a:ext cx="534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33CC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lang="en-US" altLang="ko-KR" sz="1600">
                <a:solidFill>
                  <a:srgbClr val="0033CC"/>
                </a:solidFill>
                <a:latin typeface="Arial Narrow" panose="020B0606020202030204" pitchFamily="34" charset="0"/>
              </a:rPr>
              <a:t>‘\n’</a:t>
            </a:r>
          </a:p>
        </p:txBody>
      </p:sp>
      <p:sp>
        <p:nvSpPr>
          <p:cNvPr id="30743" name="Text Box 94"/>
          <p:cNvSpPr txBox="1">
            <a:spLocks noChangeArrowheads="1"/>
          </p:cNvSpPr>
          <p:nvPr/>
        </p:nvSpPr>
        <p:spPr bwMode="auto">
          <a:xfrm>
            <a:off x="1371600" y="3092450"/>
            <a:ext cx="423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33CC"/>
                </a:solidFill>
                <a:latin typeface="Arial Narrow" panose="020B0606020202030204" pitchFamily="34" charset="0"/>
              </a:rPr>
              <a:t>‘\n’</a:t>
            </a:r>
          </a:p>
        </p:txBody>
      </p:sp>
      <p:sp>
        <p:nvSpPr>
          <p:cNvPr id="30744" name="Text Box 95"/>
          <p:cNvSpPr txBox="1">
            <a:spLocks noChangeArrowheads="1"/>
          </p:cNvSpPr>
          <p:nvPr/>
        </p:nvSpPr>
        <p:spPr bwMode="auto">
          <a:xfrm>
            <a:off x="2133600" y="4192588"/>
            <a:ext cx="423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33CC"/>
                </a:solidFill>
                <a:latin typeface="Arial Narrow" panose="020B0606020202030204" pitchFamily="34" charset="0"/>
              </a:rPr>
              <a:t>‘\n’</a:t>
            </a:r>
          </a:p>
        </p:txBody>
      </p:sp>
      <p:sp>
        <p:nvSpPr>
          <p:cNvPr id="30745" name="Text Box 96"/>
          <p:cNvSpPr txBox="1">
            <a:spLocks noChangeArrowheads="1"/>
          </p:cNvSpPr>
          <p:nvPr/>
        </p:nvSpPr>
        <p:spPr bwMode="auto">
          <a:xfrm>
            <a:off x="1404938" y="3778250"/>
            <a:ext cx="414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33CC"/>
                </a:solidFill>
                <a:latin typeface="Arial Narrow" panose="020B0606020202030204" pitchFamily="34" charset="0"/>
              </a:rPr>
              <a:t>‘\0’</a:t>
            </a:r>
          </a:p>
        </p:txBody>
      </p:sp>
      <p:sp>
        <p:nvSpPr>
          <p:cNvPr id="30746" name="Rectangle 97"/>
          <p:cNvSpPr>
            <a:spLocks noChangeArrowheads="1"/>
          </p:cNvSpPr>
          <p:nvPr/>
        </p:nvSpPr>
        <p:spPr bwMode="auto">
          <a:xfrm>
            <a:off x="4598988" y="5378450"/>
            <a:ext cx="762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47" name="AutoShape 98"/>
          <p:cNvSpPr>
            <a:spLocks noChangeArrowheads="1"/>
          </p:cNvSpPr>
          <p:nvPr/>
        </p:nvSpPr>
        <p:spPr bwMode="auto">
          <a:xfrm>
            <a:off x="3379788" y="1752600"/>
            <a:ext cx="7620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48" name="Text Box 99"/>
          <p:cNvSpPr txBox="1">
            <a:spLocks noChangeArrowheads="1"/>
          </p:cNvSpPr>
          <p:nvPr/>
        </p:nvSpPr>
        <p:spPr bwMode="auto">
          <a:xfrm>
            <a:off x="3379788" y="167640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read L1</a:t>
            </a:r>
          </a:p>
        </p:txBody>
      </p:sp>
      <p:sp>
        <p:nvSpPr>
          <p:cNvPr id="30749" name="Rectangle 100"/>
          <p:cNvSpPr>
            <a:spLocks noChangeArrowheads="1"/>
          </p:cNvSpPr>
          <p:nvPr/>
        </p:nvSpPr>
        <p:spPr bwMode="auto">
          <a:xfrm>
            <a:off x="4522788" y="2514600"/>
            <a:ext cx="914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50" name="Text Box 101"/>
          <p:cNvSpPr txBox="1">
            <a:spLocks noChangeArrowheads="1"/>
          </p:cNvSpPr>
          <p:nvPr/>
        </p:nvSpPr>
        <p:spPr bwMode="auto">
          <a:xfrm>
            <a:off x="4495800" y="2438400"/>
            <a:ext cx="941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L1</a:t>
            </a:r>
          </a:p>
        </p:txBody>
      </p:sp>
      <p:sp>
        <p:nvSpPr>
          <p:cNvPr id="30751" name="AutoShape 102"/>
          <p:cNvSpPr>
            <a:spLocks noChangeArrowheads="1"/>
          </p:cNvSpPr>
          <p:nvPr/>
        </p:nvSpPr>
        <p:spPr bwMode="auto">
          <a:xfrm>
            <a:off x="4522788" y="3276600"/>
            <a:ext cx="914400" cy="2286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52" name="Text Box 103"/>
          <p:cNvSpPr txBox="1">
            <a:spLocks noChangeArrowheads="1"/>
          </p:cNvSpPr>
          <p:nvPr/>
        </p:nvSpPr>
        <p:spPr bwMode="auto">
          <a:xfrm>
            <a:off x="4522788" y="3200400"/>
            <a:ext cx="774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read L2</a:t>
            </a:r>
          </a:p>
        </p:txBody>
      </p:sp>
      <p:sp>
        <p:nvSpPr>
          <p:cNvPr id="30753" name="AutoShape 104"/>
          <p:cNvSpPr>
            <a:spLocks noChangeArrowheads="1"/>
          </p:cNvSpPr>
          <p:nvPr/>
        </p:nvSpPr>
        <p:spPr bwMode="auto">
          <a:xfrm>
            <a:off x="4598988" y="36576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30754" name="Text Box 105"/>
          <p:cNvSpPr txBox="1">
            <a:spLocks noChangeArrowheads="1"/>
          </p:cNvSpPr>
          <p:nvPr/>
        </p:nvSpPr>
        <p:spPr bwMode="auto">
          <a:xfrm>
            <a:off x="4675188" y="3702050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L2[0]</a:t>
            </a:r>
          </a:p>
        </p:txBody>
      </p:sp>
      <p:sp>
        <p:nvSpPr>
          <p:cNvPr id="30755" name="Rectangle 106"/>
          <p:cNvSpPr>
            <a:spLocks noChangeArrowheads="1"/>
          </p:cNvSpPr>
          <p:nvPr/>
        </p:nvSpPr>
        <p:spPr bwMode="auto">
          <a:xfrm>
            <a:off x="3608388" y="4038600"/>
            <a:ext cx="9144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56" name="Text Box 107"/>
          <p:cNvSpPr txBox="1">
            <a:spLocks noChangeArrowheads="1"/>
          </p:cNvSpPr>
          <p:nvPr/>
        </p:nvSpPr>
        <p:spPr bwMode="auto">
          <a:xfrm>
            <a:off x="3608388" y="4046538"/>
            <a:ext cx="987425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B_Flag=0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Count=0</a:t>
            </a:r>
          </a:p>
        </p:txBody>
      </p:sp>
      <p:sp>
        <p:nvSpPr>
          <p:cNvPr id="30757" name="Rectangle 108"/>
          <p:cNvSpPr>
            <a:spLocks noChangeArrowheads="1"/>
          </p:cNvSpPr>
          <p:nvPr/>
        </p:nvSpPr>
        <p:spPr bwMode="auto">
          <a:xfrm>
            <a:off x="6961188" y="4038600"/>
            <a:ext cx="9144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58" name="AutoShape 109"/>
          <p:cNvSpPr>
            <a:spLocks noChangeArrowheads="1"/>
          </p:cNvSpPr>
          <p:nvPr/>
        </p:nvSpPr>
        <p:spPr bwMode="auto">
          <a:xfrm>
            <a:off x="5589588" y="3657600"/>
            <a:ext cx="12192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30759" name="Text Box 110"/>
          <p:cNvSpPr txBox="1">
            <a:spLocks noChangeArrowheads="1"/>
          </p:cNvSpPr>
          <p:nvPr/>
        </p:nvSpPr>
        <p:spPr bwMode="auto">
          <a:xfrm>
            <a:off x="5818188" y="3733800"/>
            <a:ext cx="7381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</a:t>
            </a:r>
          </a:p>
        </p:txBody>
      </p:sp>
      <p:sp>
        <p:nvSpPr>
          <p:cNvPr id="30760" name="Text Box 111"/>
          <p:cNvSpPr txBox="1">
            <a:spLocks noChangeArrowheads="1"/>
          </p:cNvSpPr>
          <p:nvPr/>
        </p:nvSpPr>
        <p:spPr bwMode="auto">
          <a:xfrm>
            <a:off x="6884988" y="4038600"/>
            <a:ext cx="9874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B_Flag=0</a:t>
            </a:r>
          </a:p>
        </p:txBody>
      </p:sp>
      <p:sp>
        <p:nvSpPr>
          <p:cNvPr id="30761" name="Rectangle 112"/>
          <p:cNvSpPr>
            <a:spLocks noChangeArrowheads="1"/>
          </p:cNvSpPr>
          <p:nvPr/>
        </p:nvSpPr>
        <p:spPr bwMode="auto">
          <a:xfrm>
            <a:off x="5745163" y="4343400"/>
            <a:ext cx="9144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62" name="Text Box 113"/>
          <p:cNvSpPr txBox="1">
            <a:spLocks noChangeArrowheads="1"/>
          </p:cNvSpPr>
          <p:nvPr/>
        </p:nvSpPr>
        <p:spPr bwMode="auto">
          <a:xfrm>
            <a:off x="5745163" y="4343400"/>
            <a:ext cx="9874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output ‘\n’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Count=0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B_Line=1</a:t>
            </a:r>
          </a:p>
        </p:txBody>
      </p:sp>
      <p:sp>
        <p:nvSpPr>
          <p:cNvPr id="30763" name="Text Box 114"/>
          <p:cNvSpPr txBox="1">
            <a:spLocks noChangeArrowheads="1"/>
          </p:cNvSpPr>
          <p:nvPr/>
        </p:nvSpPr>
        <p:spPr bwMode="auto">
          <a:xfrm>
            <a:off x="4598988" y="5302250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L1</a:t>
            </a:r>
            <a:r>
              <a:rPr lang="en-US" altLang="ko-KR" sz="1600">
                <a:latin typeface="Arial Narrow" panose="020B0606020202030204" pitchFamily="34" charset="0"/>
                <a:sym typeface="Symbol" panose="05050102010706020507" pitchFamily="18" charset="2"/>
              </a:rPr>
              <a:t>L2</a:t>
            </a:r>
            <a:endParaRPr lang="en-US" altLang="ko-KR" sz="1600">
              <a:latin typeface="Arial Narrow" panose="020B0606020202030204" pitchFamily="34" charset="0"/>
            </a:endParaRPr>
          </a:p>
        </p:txBody>
      </p:sp>
      <p:sp>
        <p:nvSpPr>
          <p:cNvPr id="30764" name="Line 115"/>
          <p:cNvSpPr>
            <a:spLocks noChangeShapeType="1"/>
          </p:cNvSpPr>
          <p:nvPr/>
        </p:nvSpPr>
        <p:spPr bwMode="auto">
          <a:xfrm>
            <a:off x="4979988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5" name="Line 116"/>
          <p:cNvSpPr>
            <a:spLocks noChangeShapeType="1"/>
          </p:cNvSpPr>
          <p:nvPr/>
        </p:nvSpPr>
        <p:spPr bwMode="auto">
          <a:xfrm>
            <a:off x="4979988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6" name="Line 117"/>
          <p:cNvSpPr>
            <a:spLocks noChangeShapeType="1"/>
          </p:cNvSpPr>
          <p:nvPr/>
        </p:nvSpPr>
        <p:spPr bwMode="auto">
          <a:xfrm>
            <a:off x="4065588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7" name="Line 118"/>
          <p:cNvSpPr>
            <a:spLocks noChangeShapeType="1"/>
          </p:cNvSpPr>
          <p:nvPr/>
        </p:nvSpPr>
        <p:spPr bwMode="auto">
          <a:xfrm>
            <a:off x="4065588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8" name="Text Box 119"/>
          <p:cNvSpPr txBox="1">
            <a:spLocks noChangeArrowheads="1"/>
          </p:cNvSpPr>
          <p:nvPr/>
        </p:nvSpPr>
        <p:spPr bwMode="auto">
          <a:xfrm>
            <a:off x="4154488" y="3625850"/>
            <a:ext cx="368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‘  ‘</a:t>
            </a:r>
          </a:p>
        </p:txBody>
      </p:sp>
      <p:sp>
        <p:nvSpPr>
          <p:cNvPr id="30769" name="Text Box 120"/>
          <p:cNvSpPr txBox="1">
            <a:spLocks noChangeArrowheads="1"/>
          </p:cNvSpPr>
          <p:nvPr/>
        </p:nvSpPr>
        <p:spPr bwMode="auto">
          <a:xfrm>
            <a:off x="5208588" y="3581400"/>
            <a:ext cx="423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‘\n’</a:t>
            </a:r>
          </a:p>
        </p:txBody>
      </p:sp>
      <p:sp>
        <p:nvSpPr>
          <p:cNvPr id="30770" name="Line 121"/>
          <p:cNvSpPr>
            <a:spLocks noChangeShapeType="1"/>
          </p:cNvSpPr>
          <p:nvPr/>
        </p:nvSpPr>
        <p:spPr bwMode="auto">
          <a:xfrm>
            <a:off x="5360988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1" name="Line 122"/>
          <p:cNvSpPr>
            <a:spLocks noChangeShapeType="1"/>
          </p:cNvSpPr>
          <p:nvPr/>
        </p:nvSpPr>
        <p:spPr bwMode="auto">
          <a:xfrm>
            <a:off x="6199188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2" name="Line 123"/>
          <p:cNvSpPr>
            <a:spLocks noChangeShapeType="1"/>
          </p:cNvSpPr>
          <p:nvPr/>
        </p:nvSpPr>
        <p:spPr bwMode="auto">
          <a:xfrm flipH="1">
            <a:off x="6199188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3" name="Line 124"/>
          <p:cNvSpPr>
            <a:spLocks noChangeShapeType="1"/>
          </p:cNvSpPr>
          <p:nvPr/>
        </p:nvSpPr>
        <p:spPr bwMode="auto">
          <a:xfrm>
            <a:off x="6808788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4" name="Line 125"/>
          <p:cNvSpPr>
            <a:spLocks noChangeShapeType="1"/>
          </p:cNvSpPr>
          <p:nvPr/>
        </p:nvSpPr>
        <p:spPr bwMode="auto">
          <a:xfrm>
            <a:off x="7418388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5" name="Line 126"/>
          <p:cNvSpPr>
            <a:spLocks noChangeShapeType="1"/>
          </p:cNvSpPr>
          <p:nvPr/>
        </p:nvSpPr>
        <p:spPr bwMode="auto">
          <a:xfrm>
            <a:off x="4065588" y="525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6" name="Line 127"/>
          <p:cNvSpPr>
            <a:spLocks noChangeShapeType="1"/>
          </p:cNvSpPr>
          <p:nvPr/>
        </p:nvSpPr>
        <p:spPr bwMode="auto">
          <a:xfrm>
            <a:off x="4065588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7" name="Line 128"/>
          <p:cNvSpPr>
            <a:spLocks noChangeShapeType="1"/>
          </p:cNvSpPr>
          <p:nvPr/>
        </p:nvSpPr>
        <p:spPr bwMode="auto">
          <a:xfrm>
            <a:off x="6199188" y="5181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8" name="Line 129"/>
          <p:cNvSpPr>
            <a:spLocks noChangeShapeType="1"/>
          </p:cNvSpPr>
          <p:nvPr/>
        </p:nvSpPr>
        <p:spPr bwMode="auto">
          <a:xfrm flipH="1">
            <a:off x="4979988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79" name="Line 130"/>
          <p:cNvSpPr>
            <a:spLocks noChangeShapeType="1"/>
          </p:cNvSpPr>
          <p:nvPr/>
        </p:nvSpPr>
        <p:spPr bwMode="auto">
          <a:xfrm flipH="1">
            <a:off x="2998788" y="548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0" name="Line 131"/>
          <p:cNvSpPr>
            <a:spLocks noChangeShapeType="1"/>
          </p:cNvSpPr>
          <p:nvPr/>
        </p:nvSpPr>
        <p:spPr bwMode="auto">
          <a:xfrm flipV="1">
            <a:off x="2998788" y="2362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1" name="Line 132"/>
          <p:cNvSpPr>
            <a:spLocks noChangeShapeType="1"/>
          </p:cNvSpPr>
          <p:nvPr/>
        </p:nvSpPr>
        <p:spPr bwMode="auto">
          <a:xfrm>
            <a:off x="2998788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2" name="Text Box 133"/>
          <p:cNvSpPr txBox="1">
            <a:spLocks noChangeArrowheads="1"/>
          </p:cNvSpPr>
          <p:nvPr/>
        </p:nvSpPr>
        <p:spPr bwMode="auto">
          <a:xfrm>
            <a:off x="5292725" y="1828800"/>
            <a:ext cx="26400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006600"/>
                </a:solidFill>
                <a:latin typeface="Arial Narrow" panose="020B0606020202030204" pitchFamily="34" charset="0"/>
              </a:rPr>
              <a:t>Count, B_Flag will be adjusted.</a:t>
            </a:r>
          </a:p>
        </p:txBody>
      </p:sp>
      <p:sp>
        <p:nvSpPr>
          <p:cNvPr id="30783" name="Line 134"/>
          <p:cNvSpPr>
            <a:spLocks noChangeShapeType="1"/>
          </p:cNvSpPr>
          <p:nvPr/>
        </p:nvSpPr>
        <p:spPr bwMode="auto">
          <a:xfrm>
            <a:off x="4979988" y="4114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4" name="Text Box 135"/>
          <p:cNvSpPr txBox="1">
            <a:spLocks noChangeArrowheads="1"/>
          </p:cNvSpPr>
          <p:nvPr/>
        </p:nvSpPr>
        <p:spPr bwMode="auto">
          <a:xfrm>
            <a:off x="4903788" y="4191000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else</a:t>
            </a:r>
          </a:p>
        </p:txBody>
      </p:sp>
      <p:sp>
        <p:nvSpPr>
          <p:cNvPr id="30785" name="Text Box 136"/>
          <p:cNvSpPr txBox="1">
            <a:spLocks noChangeArrowheads="1"/>
          </p:cNvSpPr>
          <p:nvPr/>
        </p:nvSpPr>
        <p:spPr bwMode="auto">
          <a:xfrm>
            <a:off x="6842125" y="358140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0786" name="Text Box 137"/>
          <p:cNvSpPr txBox="1">
            <a:spLocks noChangeArrowheads="1"/>
          </p:cNvSpPr>
          <p:nvPr/>
        </p:nvSpPr>
        <p:spPr bwMode="auto">
          <a:xfrm>
            <a:off x="5922963" y="40068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30787" name="Line 138"/>
          <p:cNvSpPr>
            <a:spLocks noChangeShapeType="1"/>
          </p:cNvSpPr>
          <p:nvPr/>
        </p:nvSpPr>
        <p:spPr bwMode="auto">
          <a:xfrm>
            <a:off x="4294188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88" name="Text Box 139"/>
          <p:cNvSpPr txBox="1">
            <a:spLocks noChangeArrowheads="1"/>
          </p:cNvSpPr>
          <p:nvPr/>
        </p:nvSpPr>
        <p:spPr bwMode="auto">
          <a:xfrm>
            <a:off x="2998788" y="3276600"/>
            <a:ext cx="1309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exit loop if eof</a:t>
            </a:r>
          </a:p>
        </p:txBody>
      </p:sp>
      <p:sp>
        <p:nvSpPr>
          <p:cNvPr id="30789" name="Line 140"/>
          <p:cNvSpPr>
            <a:spLocks noChangeShapeType="1"/>
          </p:cNvSpPr>
          <p:nvPr/>
        </p:nvSpPr>
        <p:spPr bwMode="auto">
          <a:xfrm>
            <a:off x="5437188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0" name="AutoShape 141"/>
          <p:cNvSpPr>
            <a:spLocks noChangeArrowheads="1"/>
          </p:cNvSpPr>
          <p:nvPr/>
        </p:nvSpPr>
        <p:spPr bwMode="auto">
          <a:xfrm>
            <a:off x="5665788" y="2362200"/>
            <a:ext cx="7620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>
              <a:solidFill>
                <a:schemeClr val="bg2"/>
              </a:solidFill>
            </a:endParaRPr>
          </a:p>
        </p:txBody>
      </p:sp>
      <p:sp>
        <p:nvSpPr>
          <p:cNvPr id="30791" name="Text Box 142"/>
          <p:cNvSpPr txBox="1">
            <a:spLocks noChangeArrowheads="1"/>
          </p:cNvSpPr>
          <p:nvPr/>
        </p:nvSpPr>
        <p:spPr bwMode="auto">
          <a:xfrm>
            <a:off x="5741988" y="2406650"/>
            <a:ext cx="66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Count</a:t>
            </a:r>
          </a:p>
        </p:txBody>
      </p:sp>
      <p:sp>
        <p:nvSpPr>
          <p:cNvPr id="30792" name="Line 143"/>
          <p:cNvSpPr>
            <a:spLocks noChangeShapeType="1"/>
          </p:cNvSpPr>
          <p:nvPr/>
        </p:nvSpPr>
        <p:spPr bwMode="auto">
          <a:xfrm flipH="1">
            <a:off x="4979988" y="3124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3" name="Line 144"/>
          <p:cNvSpPr>
            <a:spLocks noChangeShapeType="1"/>
          </p:cNvSpPr>
          <p:nvPr/>
        </p:nvSpPr>
        <p:spPr bwMode="auto">
          <a:xfrm>
            <a:off x="6046788" y="30480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4" name="Line 145"/>
          <p:cNvSpPr>
            <a:spLocks noChangeShapeType="1"/>
          </p:cNvSpPr>
          <p:nvPr/>
        </p:nvSpPr>
        <p:spPr bwMode="auto">
          <a:xfrm>
            <a:off x="6427788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5" name="Rectangle 146"/>
          <p:cNvSpPr>
            <a:spLocks noChangeArrowheads="1"/>
          </p:cNvSpPr>
          <p:nvPr/>
        </p:nvSpPr>
        <p:spPr bwMode="auto">
          <a:xfrm>
            <a:off x="6580188" y="2514600"/>
            <a:ext cx="838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796" name="Text Box 147"/>
          <p:cNvSpPr txBox="1">
            <a:spLocks noChangeArrowheads="1"/>
          </p:cNvSpPr>
          <p:nvPr/>
        </p:nvSpPr>
        <p:spPr bwMode="auto">
          <a:xfrm>
            <a:off x="6567488" y="2439988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B_Flag=1</a:t>
            </a:r>
          </a:p>
        </p:txBody>
      </p:sp>
      <p:sp>
        <p:nvSpPr>
          <p:cNvPr id="30797" name="Line 148"/>
          <p:cNvSpPr>
            <a:spLocks noChangeShapeType="1"/>
          </p:cNvSpPr>
          <p:nvPr/>
        </p:nvSpPr>
        <p:spPr bwMode="auto">
          <a:xfrm>
            <a:off x="6046788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8" name="Line 149"/>
          <p:cNvSpPr>
            <a:spLocks noChangeShapeType="1"/>
          </p:cNvSpPr>
          <p:nvPr/>
        </p:nvSpPr>
        <p:spPr bwMode="auto">
          <a:xfrm>
            <a:off x="6961188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99" name="Text Box 150"/>
          <p:cNvSpPr txBox="1">
            <a:spLocks noChangeArrowheads="1"/>
          </p:cNvSpPr>
          <p:nvPr/>
        </p:nvSpPr>
        <p:spPr bwMode="auto">
          <a:xfrm>
            <a:off x="6275388" y="2286000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30800" name="Text Box 151"/>
          <p:cNvSpPr txBox="1">
            <a:spLocks noChangeArrowheads="1"/>
          </p:cNvSpPr>
          <p:nvPr/>
        </p:nvSpPr>
        <p:spPr bwMode="auto">
          <a:xfrm>
            <a:off x="6075363" y="26352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30801" name="AutoShape 152"/>
          <p:cNvSpPr>
            <a:spLocks noChangeArrowheads="1"/>
          </p:cNvSpPr>
          <p:nvPr/>
        </p:nvSpPr>
        <p:spPr bwMode="auto">
          <a:xfrm>
            <a:off x="3303588" y="2133600"/>
            <a:ext cx="1066800" cy="45720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ko-KR" b="0"/>
          </a:p>
        </p:txBody>
      </p:sp>
      <p:sp>
        <p:nvSpPr>
          <p:cNvPr id="30802" name="Text Box 153"/>
          <p:cNvSpPr txBox="1">
            <a:spLocks noChangeArrowheads="1"/>
          </p:cNvSpPr>
          <p:nvPr/>
        </p:nvSpPr>
        <p:spPr bwMode="auto">
          <a:xfrm>
            <a:off x="3479800" y="2209800"/>
            <a:ext cx="7381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B_Line</a:t>
            </a:r>
          </a:p>
        </p:txBody>
      </p:sp>
      <p:sp>
        <p:nvSpPr>
          <p:cNvPr id="30803" name="Line 154"/>
          <p:cNvSpPr>
            <a:spLocks noChangeShapeType="1"/>
          </p:cNvSpPr>
          <p:nvPr/>
        </p:nvSpPr>
        <p:spPr bwMode="auto">
          <a:xfrm>
            <a:off x="3836988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4" name="Line 155"/>
          <p:cNvSpPr>
            <a:spLocks noChangeShapeType="1"/>
          </p:cNvSpPr>
          <p:nvPr/>
        </p:nvSpPr>
        <p:spPr bwMode="auto">
          <a:xfrm>
            <a:off x="4370388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5" name="Line 156"/>
          <p:cNvSpPr>
            <a:spLocks noChangeShapeType="1"/>
          </p:cNvSpPr>
          <p:nvPr/>
        </p:nvSpPr>
        <p:spPr bwMode="auto">
          <a:xfrm>
            <a:off x="4979988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6" name="Line 157"/>
          <p:cNvSpPr>
            <a:spLocks noChangeShapeType="1"/>
          </p:cNvSpPr>
          <p:nvPr/>
        </p:nvSpPr>
        <p:spPr bwMode="auto">
          <a:xfrm>
            <a:off x="3836988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07" name="Text Box 158"/>
          <p:cNvSpPr txBox="1">
            <a:spLocks noChangeArrowheads="1"/>
          </p:cNvSpPr>
          <p:nvPr/>
        </p:nvSpPr>
        <p:spPr bwMode="auto">
          <a:xfrm>
            <a:off x="4294188" y="210185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30808" name="Text Box 159"/>
          <p:cNvSpPr txBox="1">
            <a:spLocks noChangeArrowheads="1"/>
          </p:cNvSpPr>
          <p:nvPr/>
        </p:nvSpPr>
        <p:spPr bwMode="auto">
          <a:xfrm>
            <a:off x="3532188" y="2438400"/>
            <a:ext cx="276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0809" name="Line 160"/>
          <p:cNvSpPr>
            <a:spLocks noChangeShapeType="1"/>
          </p:cNvSpPr>
          <p:nvPr/>
        </p:nvSpPr>
        <p:spPr bwMode="auto">
          <a:xfrm flipH="1">
            <a:off x="4979988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0" name="Line 161"/>
          <p:cNvSpPr>
            <a:spLocks noChangeShapeType="1"/>
          </p:cNvSpPr>
          <p:nvPr/>
        </p:nvSpPr>
        <p:spPr bwMode="auto">
          <a:xfrm flipH="1">
            <a:off x="5360988" y="2133600"/>
            <a:ext cx="457200" cy="304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1" name="Rectangle 162"/>
          <p:cNvSpPr>
            <a:spLocks noChangeArrowheads="1"/>
          </p:cNvSpPr>
          <p:nvPr/>
        </p:nvSpPr>
        <p:spPr bwMode="auto">
          <a:xfrm>
            <a:off x="3392488" y="2741613"/>
            <a:ext cx="8382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0812" name="Text Box 163"/>
          <p:cNvSpPr txBox="1">
            <a:spLocks noChangeArrowheads="1"/>
          </p:cNvSpPr>
          <p:nvPr/>
        </p:nvSpPr>
        <p:spPr bwMode="auto">
          <a:xfrm>
            <a:off x="3379788" y="2667000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 Narrow" panose="020B0606020202030204" pitchFamily="34" charset="0"/>
              </a:rPr>
              <a:t>B_Line=0</a:t>
            </a:r>
          </a:p>
        </p:txBody>
      </p:sp>
      <p:sp>
        <p:nvSpPr>
          <p:cNvPr id="30813" name="Line 164"/>
          <p:cNvSpPr>
            <a:spLocks noChangeShapeType="1"/>
          </p:cNvSpPr>
          <p:nvPr/>
        </p:nvSpPr>
        <p:spPr bwMode="auto">
          <a:xfrm>
            <a:off x="4217988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4" name="Line 165"/>
          <p:cNvSpPr>
            <a:spLocks noChangeShapeType="1"/>
          </p:cNvSpPr>
          <p:nvPr/>
        </p:nvSpPr>
        <p:spPr bwMode="auto">
          <a:xfrm flipV="1">
            <a:off x="5513388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5" name="Line 166"/>
          <p:cNvSpPr>
            <a:spLocks noChangeShapeType="1"/>
          </p:cNvSpPr>
          <p:nvPr/>
        </p:nvSpPr>
        <p:spPr bwMode="auto">
          <a:xfrm>
            <a:off x="6046788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17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866759-3458-4170-912F-17E82A7B6702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ko-KR" b="0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2665412" cy="504825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전체 프로그램 </a:t>
            </a:r>
            <a:r>
              <a:rPr lang="en-US" altLang="ko-KR" sz="1600" smtClean="0"/>
              <a:t>Flow</a:t>
            </a:r>
            <a:endParaRPr lang="en-US" altLang="ko-KR" sz="1600" smtClean="0">
              <a:solidFill>
                <a:srgbClr val="000000"/>
              </a:solidFill>
            </a:endParaRPr>
          </a:p>
        </p:txBody>
      </p:sp>
      <p:pic>
        <p:nvPicPr>
          <p:cNvPr id="31750" name="그림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628775"/>
            <a:ext cx="5113337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277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31F108-01BF-45F7-AA93-630C1EC532D5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ko-KR" b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프로그램 편집 및 생성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600" smtClean="0"/>
              <a:t>Output L1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Start</a:t>
            </a:r>
            <a:r>
              <a:rPr lang="en-US" altLang="ko-KR" sz="1400" smtClean="0"/>
              <a:t>, </a:t>
            </a:r>
            <a:r>
              <a:rPr lang="en-US" altLang="ko-KR" sz="1400" smtClean="0">
                <a:solidFill>
                  <a:schemeClr val="hlink"/>
                </a:solidFill>
              </a:rPr>
              <a:t>N_Blanks</a:t>
            </a:r>
            <a:r>
              <a:rPr lang="en-US" altLang="ko-KR" sz="1400" smtClean="0"/>
              <a:t>, </a:t>
            </a:r>
            <a:r>
              <a:rPr lang="en-US" altLang="ko-KR" sz="1400" smtClean="0">
                <a:solidFill>
                  <a:schemeClr val="hlink"/>
                </a:solidFill>
              </a:rPr>
              <a:t>N_Chars</a:t>
            </a:r>
          </a:p>
          <a:p>
            <a:pPr lvl="1" algn="just" eaLnBrk="1" hangingPunct="1"/>
            <a:endParaRPr lang="en-US" altLang="ko-KR" sz="1400" smtClean="0">
              <a:solidFill>
                <a:schemeClr val="hlink"/>
              </a:solidFill>
            </a:endParaRPr>
          </a:p>
          <a:p>
            <a:pPr lvl="1" algn="just" eaLnBrk="1" hangingPunct="1"/>
            <a:endParaRPr lang="en-US" altLang="ko-KR" sz="1400" smtClean="0">
              <a:solidFill>
                <a:schemeClr val="hlink"/>
              </a:solidFill>
            </a:endParaRPr>
          </a:p>
          <a:p>
            <a:pPr lvl="1" algn="just" eaLnBrk="1" hangingPunct="1"/>
            <a:endParaRPr lang="en-US" altLang="ko-KR" sz="1400" smtClean="0">
              <a:solidFill>
                <a:schemeClr val="hlink"/>
              </a:solidFill>
            </a:endParaRPr>
          </a:p>
          <a:p>
            <a:pPr lvl="1" algn="just" eaLnBrk="1" hangingPunct="1"/>
            <a:endParaRPr lang="en-US" altLang="ko-KR" sz="1400" smtClean="0">
              <a:solidFill>
                <a:schemeClr val="hlink"/>
              </a:solidFill>
            </a:endParaRPr>
          </a:p>
          <a:p>
            <a:pPr lvl="1" algn="just" eaLnBrk="1" hangingPunct="1"/>
            <a:endParaRPr lang="en-US" altLang="ko-KR" sz="1400" smtClean="0">
              <a:solidFill>
                <a:schemeClr val="hlink"/>
              </a:solidFill>
            </a:endParaRPr>
          </a:p>
          <a:p>
            <a:pPr lvl="1" algn="just" eaLnBrk="1" hangingPunct="1"/>
            <a:endParaRPr lang="en-US" altLang="ko-KR" sz="1400" smtClean="0">
              <a:solidFill>
                <a:schemeClr val="hlink"/>
              </a:solidFill>
            </a:endParaRPr>
          </a:p>
          <a:p>
            <a:pPr lvl="1" algn="just" eaLnBrk="1" hangingPunct="1"/>
            <a:r>
              <a:rPr lang="en-US" altLang="ko-KR" sz="1400" smtClean="0"/>
              <a:t>Initially, Start = 0.</a:t>
            </a:r>
          </a:p>
          <a:p>
            <a:pPr lvl="1" algn="just" eaLnBrk="1" hangingPunct="1"/>
            <a:r>
              <a:rPr lang="en-US" altLang="ko-KR" sz="1400" smtClean="0"/>
              <a:t>Assume that the characters up to Start have been processed.</a:t>
            </a:r>
          </a:p>
          <a:p>
            <a:pPr lvl="1" algn="just" eaLnBrk="1" hangingPunct="1"/>
            <a:r>
              <a:rPr lang="en-US" altLang="ko-KR" sz="1400" smtClean="0"/>
              <a:t>Get_Blanks_Chars( ) : Obtain N_Blanks and N_Chars.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2743200" y="1981200"/>
            <a:ext cx="396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2803525" y="1949450"/>
            <a:ext cx="3973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. . I   like programming. . .\n</a:t>
            </a:r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 flipV="1">
            <a:off x="35052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7" name="Line 13"/>
          <p:cNvSpPr>
            <a:spLocks noChangeShapeType="1"/>
          </p:cNvSpPr>
          <p:nvPr/>
        </p:nvSpPr>
        <p:spPr bwMode="auto">
          <a:xfrm>
            <a:off x="35052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8" name="Line 14"/>
          <p:cNvSpPr>
            <a:spLocks noChangeShapeType="1"/>
          </p:cNvSpPr>
          <p:nvPr/>
        </p:nvSpPr>
        <p:spPr bwMode="auto">
          <a:xfrm>
            <a:off x="38862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79" name="Line 15"/>
          <p:cNvSpPr>
            <a:spLocks noChangeShapeType="1"/>
          </p:cNvSpPr>
          <p:nvPr/>
        </p:nvSpPr>
        <p:spPr bwMode="auto">
          <a:xfrm>
            <a:off x="4114800" y="2590800"/>
            <a:ext cx="0" cy="152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0" name="Line 16"/>
          <p:cNvSpPr>
            <a:spLocks noChangeShapeType="1"/>
          </p:cNvSpPr>
          <p:nvPr/>
        </p:nvSpPr>
        <p:spPr bwMode="auto">
          <a:xfrm>
            <a:off x="4114800" y="27432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1" name="Text Box 17"/>
          <p:cNvSpPr txBox="1">
            <a:spLocks noChangeArrowheads="1"/>
          </p:cNvSpPr>
          <p:nvPr/>
        </p:nvSpPr>
        <p:spPr bwMode="auto">
          <a:xfrm>
            <a:off x="4495800" y="2590800"/>
            <a:ext cx="1039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N_Chars</a:t>
            </a:r>
          </a:p>
        </p:txBody>
      </p:sp>
      <p:sp>
        <p:nvSpPr>
          <p:cNvPr id="32782" name="Line 18"/>
          <p:cNvSpPr>
            <a:spLocks noChangeShapeType="1"/>
          </p:cNvSpPr>
          <p:nvPr/>
        </p:nvSpPr>
        <p:spPr bwMode="auto">
          <a:xfrm>
            <a:off x="3657600" y="24384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3" name="Line 19"/>
          <p:cNvSpPr>
            <a:spLocks noChangeShapeType="1"/>
          </p:cNvSpPr>
          <p:nvPr/>
        </p:nvSpPr>
        <p:spPr bwMode="auto">
          <a:xfrm>
            <a:off x="3657600" y="3048000"/>
            <a:ext cx="838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784" name="Text Box 20"/>
          <p:cNvSpPr txBox="1">
            <a:spLocks noChangeArrowheads="1"/>
          </p:cNvSpPr>
          <p:nvPr/>
        </p:nvSpPr>
        <p:spPr bwMode="auto">
          <a:xfrm>
            <a:off x="4495800" y="2895600"/>
            <a:ext cx="1162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N_Blanks</a:t>
            </a:r>
          </a:p>
        </p:txBody>
      </p:sp>
      <p:sp>
        <p:nvSpPr>
          <p:cNvPr id="32785" name="Text Box 21"/>
          <p:cNvSpPr txBox="1">
            <a:spLocks noChangeArrowheads="1"/>
          </p:cNvSpPr>
          <p:nvPr/>
        </p:nvSpPr>
        <p:spPr bwMode="auto">
          <a:xfrm>
            <a:off x="2819400" y="2743200"/>
            <a:ext cx="79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083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b="0" smtClean="0">
                <a:solidFill>
                  <a:srgbClr val="006600"/>
                </a:solidFill>
                <a:latin typeface="Arial Black" panose="020B0A04020102020204" pitchFamily="34" charset="0"/>
                <a:ea typeface="HY견고딕" panose="02030600000101010101" pitchFamily="18" charset="-127"/>
              </a:rPr>
              <a:t>Dept. of Computer Science, Sogang Univ.</a:t>
            </a:r>
          </a:p>
        </p:txBody>
      </p:sp>
      <p:sp>
        <p:nvSpPr>
          <p:cNvPr id="337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9A56A3-11C3-4383-A115-C297DE4A87C8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ko-KR" b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프로그램 편집 및 생성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600" smtClean="0"/>
              <a:t>Output L1 Program Flow</a:t>
            </a: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b="0"/>
          </a:p>
        </p:txBody>
      </p:sp>
      <p:pic>
        <p:nvPicPr>
          <p:cNvPr id="33799" name="_x187432080" descr="EMB00000ef02d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00213"/>
            <a:ext cx="66294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0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STARWARS 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 실습 </a:t>
            </a:r>
            <a:r>
              <a:rPr lang="ko-KR" altLang="en-US" dirty="0" err="1" smtClean="0"/>
              <a:t>결과레포트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실습 </a:t>
            </a:r>
            <a:r>
              <a:rPr lang="ko-KR" altLang="en-US" dirty="0" err="1" smtClean="0"/>
              <a:t>결과화면을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첨부한다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 smtClean="0"/>
              <a:t>fmt</a:t>
            </a:r>
            <a:r>
              <a:rPr lang="ko-KR" altLang="en-US" dirty="0" smtClean="0"/>
              <a:t>를 구현하기 위해 사용한 함수들과 그 함수들의 목적을 간단히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실습시간에</a:t>
            </a:r>
            <a:r>
              <a:rPr lang="ko-KR" altLang="en-US" dirty="0" smtClean="0"/>
              <a:t> 작성한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한줄의</a:t>
            </a:r>
            <a:r>
              <a:rPr lang="ko-KR" altLang="en-US" dirty="0" smtClean="0"/>
              <a:t> 의미를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R5</a:t>
            </a:r>
            <a:r>
              <a:rPr lang="ko-KR" altLang="en-US" dirty="0" smtClean="0"/>
              <a:t>를 어떤 알고리즘으로 구현하였는지 상세히 설명한다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make</a:t>
            </a:r>
            <a:r>
              <a:rPr lang="ko-KR" altLang="en-US" dirty="0" smtClean="0"/>
              <a:t>의 옵션들에 대하여 정리한다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07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간단히 만들기</a:t>
            </a:r>
            <a:endParaRPr lang="en-US" altLang="ko-KR" dirty="0" smtClean="0"/>
          </a:p>
          <a:p>
            <a:r>
              <a:rPr lang="en-US" altLang="ko-KR" dirty="0" smtClean="0"/>
              <a:t>variable</a:t>
            </a:r>
            <a:r>
              <a:rPr lang="ko-KR" altLang="en-US" dirty="0" smtClean="0"/>
              <a:t>을 사용하여 </a:t>
            </a:r>
            <a:r>
              <a:rPr lang="en-US" altLang="ko-KR" dirty="0" err="1" smtClean="0"/>
              <a:t>Makefile</a:t>
            </a:r>
            <a:r>
              <a:rPr lang="ko-KR" altLang="en-US" dirty="0" smtClean="0"/>
              <a:t>을 간단히 만들어본다</a:t>
            </a:r>
            <a:endParaRPr lang="en-US" altLang="ko-KR" dirty="0"/>
          </a:p>
          <a:p>
            <a:r>
              <a:rPr lang="en-US" altLang="ko-KR" dirty="0" smtClean="0"/>
              <a:t>phony</a:t>
            </a:r>
            <a:r>
              <a:rPr lang="ko-KR" altLang="en-US" dirty="0" smtClean="0"/>
              <a:t>도 사용해본다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7572"/>
            <a:ext cx="5970290" cy="334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 과제 </a:t>
            </a:r>
            <a:r>
              <a:rPr lang="ko-KR" altLang="en-US" dirty="0" err="1" smtClean="0"/>
              <a:t>결과레포트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추가한 </a:t>
            </a:r>
            <a:r>
              <a:rPr lang="ko-KR" altLang="en-US" dirty="0" err="1" smtClean="0"/>
              <a:t>하드카피</a:t>
            </a:r>
            <a:r>
              <a:rPr lang="ko-KR" altLang="en-US" dirty="0" smtClean="0"/>
              <a:t> 제출 </a:t>
            </a:r>
            <a:endParaRPr lang="en-US" altLang="ko-KR" dirty="0" smtClean="0"/>
          </a:p>
          <a:p>
            <a:r>
              <a:rPr lang="ko-KR" altLang="en-US" dirty="0" smtClean="0"/>
              <a:t>주석의 내용도 </a:t>
            </a:r>
            <a:r>
              <a:rPr lang="ko-KR" altLang="en-US" dirty="0" err="1" smtClean="0"/>
              <a:t>카피체크를</a:t>
            </a:r>
            <a:r>
              <a:rPr lang="ko-KR" altLang="en-US" dirty="0" smtClean="0"/>
              <a:t> 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76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방식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메일 제목 </a:t>
            </a:r>
            <a:r>
              <a:rPr lang="en-US" altLang="ko-KR" dirty="0" smtClean="0"/>
              <a:t>: </a:t>
            </a:r>
          </a:p>
          <a:p>
            <a:pPr>
              <a:buNone/>
            </a:pPr>
            <a:r>
              <a:rPr lang="en-US" altLang="ko-KR" dirty="0" smtClean="0"/>
              <a:t>	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 err="1"/>
              <a:t>주차실습</a:t>
            </a:r>
            <a:r>
              <a:rPr lang="en-US" altLang="ko-KR" dirty="0"/>
              <a:t>]</a:t>
            </a:r>
            <a:r>
              <a:rPr lang="ko-KR" altLang="en-US" dirty="0"/>
              <a:t>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[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 err="1"/>
              <a:t>주차과제</a:t>
            </a:r>
            <a:r>
              <a:rPr lang="en-US" altLang="ko-KR" dirty="0"/>
              <a:t>]</a:t>
            </a:r>
            <a:r>
              <a:rPr lang="ko-KR" altLang="en-US" dirty="0"/>
              <a:t> 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Ex &gt; [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 err="1"/>
              <a:t>주차실습</a:t>
            </a:r>
            <a:r>
              <a:rPr lang="en-US" altLang="ko-KR" dirty="0"/>
              <a:t>] 20110000_</a:t>
            </a:r>
            <a:r>
              <a:rPr lang="ko-KR" altLang="en-US" dirty="0"/>
              <a:t>홍길동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ko-KR" altLang="en-US" dirty="0"/>
              <a:t> 첨부 파일</a:t>
            </a:r>
            <a:r>
              <a:rPr lang="en-US" altLang="ko-KR" dirty="0"/>
              <a:t>(</a:t>
            </a:r>
            <a:r>
              <a:rPr lang="ko-KR" altLang="en-US" dirty="0" err="1"/>
              <a:t>과제제출물</a:t>
            </a:r>
            <a:r>
              <a:rPr lang="ko-KR" altLang="en-US" dirty="0"/>
              <a:t> 압축해서 첨부</a:t>
            </a:r>
            <a:r>
              <a:rPr lang="en-US" altLang="ko-KR" dirty="0"/>
              <a:t>) :</a:t>
            </a:r>
          </a:p>
          <a:p>
            <a:pPr>
              <a:buNone/>
            </a:pPr>
            <a:r>
              <a:rPr lang="ko-KR" altLang="en-US" dirty="0"/>
              <a:t>   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실습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.word(</a:t>
            </a:r>
            <a:r>
              <a:rPr lang="ko-KR" altLang="en-US" dirty="0"/>
              <a:t>또는 </a:t>
            </a:r>
            <a:r>
              <a:rPr lang="en-US" altLang="ko-KR" dirty="0" err="1"/>
              <a:t>hwp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	  </a:t>
            </a:r>
            <a:r>
              <a:rPr lang="ko-KR" altLang="en-US" dirty="0" err="1"/>
              <a:t>컴실</a:t>
            </a:r>
            <a:r>
              <a:rPr lang="en-US" altLang="ko-KR" dirty="0"/>
              <a:t>1_X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.zip</a:t>
            </a:r>
          </a:p>
          <a:p>
            <a:pPr>
              <a:buNone/>
            </a:pPr>
            <a:r>
              <a:rPr lang="en-US" altLang="ko-KR" dirty="0"/>
              <a:t>  Ex &gt; </a:t>
            </a:r>
            <a:r>
              <a:rPr lang="ko-KR" altLang="en-US" dirty="0" err="1"/>
              <a:t>컴실</a:t>
            </a:r>
            <a:r>
              <a:rPr lang="en-US" altLang="ko-KR" dirty="0"/>
              <a:t>1_1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ko-KR" altLang="en-US" dirty="0"/>
              <a:t>과제</a:t>
            </a:r>
            <a:r>
              <a:rPr lang="en-US" altLang="ko-KR" dirty="0"/>
              <a:t>_20180000.zip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##### </a:t>
            </a:r>
            <a:r>
              <a:rPr lang="ko-KR" altLang="en-US" dirty="0" smtClean="0">
                <a:solidFill>
                  <a:srgbClr val="FF0000"/>
                </a:solidFill>
              </a:rPr>
              <a:t>형식 틀릴 시 감점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36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및 날짜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제출 </a:t>
            </a:r>
            <a:r>
              <a:rPr lang="ko-KR" altLang="en-US" dirty="0" err="1" smtClean="0"/>
              <a:t>이메일</a:t>
            </a:r>
            <a:endParaRPr lang="en-US" altLang="ko-KR" dirty="0" smtClean="0"/>
          </a:p>
          <a:p>
            <a:pPr>
              <a:buNone/>
            </a:pPr>
            <a:r>
              <a:rPr lang="en-US" altLang="ko-KR" smtClean="0"/>
              <a:t> </a:t>
            </a:r>
            <a:r>
              <a:rPr lang="en-US" altLang="ko-KR"/>
              <a:t>whtstq2@u.sogang.ac.kr</a:t>
            </a:r>
            <a:endParaRPr lang="en-US" altLang="ko-KR" dirty="0" smtClean="0"/>
          </a:p>
          <a:p>
            <a:r>
              <a:rPr lang="ko-KR" altLang="en-US" dirty="0" smtClean="0"/>
              <a:t>제출 기한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실험일 전날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- late </a:t>
            </a:r>
            <a:r>
              <a:rPr lang="ko-KR" altLang="en-US" dirty="0" smtClean="0"/>
              <a:t>안받음</a:t>
            </a:r>
            <a:r>
              <a:rPr lang="en-US" altLang="ko-KR" dirty="0" smtClean="0"/>
              <a:t>. late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점 처리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Ex &gt; </a:t>
            </a:r>
            <a:r>
              <a:rPr lang="ko-KR" altLang="en-US" dirty="0" smtClean="0"/>
              <a:t>화요일 실험반의 경우 월요일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- </a:t>
            </a:r>
            <a:r>
              <a:rPr lang="ko-KR" altLang="en-US" dirty="0" smtClean="0"/>
              <a:t>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보고서의 경우 </a:t>
            </a:r>
            <a:r>
              <a:rPr lang="ko-KR" altLang="en-US" dirty="0" err="1" smtClean="0"/>
              <a:t>실험일에</a:t>
            </a:r>
            <a:r>
              <a:rPr lang="ko-KR" altLang="en-US" dirty="0" smtClean="0"/>
              <a:t> 담당 조교에게 제출할 것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 late </a:t>
            </a:r>
            <a:r>
              <a:rPr lang="ko-KR" altLang="en-US" dirty="0" smtClean="0"/>
              <a:t>받지 않음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Page </a:t>
            </a:r>
            <a:fld id="{3735CC3A-3715-4B32-B145-F52E2AE26411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43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gdb</a:t>
            </a:r>
            <a:r>
              <a:rPr lang="ko-KR" altLang="en-US" sz="2000" dirty="0" smtClean="0"/>
              <a:t>를 이용하여 코드의 문제를 찾고 이유를 설명해본다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breakpoint</a:t>
            </a:r>
            <a:r>
              <a:rPr lang="ko-KR" altLang="en-US" sz="2000" dirty="0" smtClean="0"/>
              <a:t>를 잡고 </a:t>
            </a:r>
            <a:r>
              <a:rPr lang="en-US" altLang="ko-KR" sz="2000" dirty="0" smtClean="0"/>
              <a:t>run</a:t>
            </a:r>
            <a:r>
              <a:rPr lang="ko-KR" altLang="en-US" sz="2000" dirty="0" smtClean="0"/>
              <a:t>해본다</a:t>
            </a:r>
            <a:r>
              <a:rPr lang="en-US" altLang="ko-KR" sz="2000" dirty="0" smtClean="0"/>
              <a:t>. breakpoint: b </a:t>
            </a:r>
            <a:r>
              <a:rPr lang="ko-KR" altLang="en-US" sz="2000" dirty="0" smtClean="0"/>
              <a:t>포인트 잡을 줄 번호</a:t>
            </a:r>
            <a:r>
              <a:rPr lang="en-US" altLang="ko-KR" sz="2000" dirty="0" smtClean="0"/>
              <a:t>, run: r</a:t>
            </a:r>
          </a:p>
          <a:p>
            <a:r>
              <a:rPr lang="ko-KR" altLang="en-US" sz="2000" dirty="0" err="1" smtClean="0"/>
              <a:t>한줄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한줄</a:t>
            </a:r>
            <a:r>
              <a:rPr lang="ko-KR" altLang="en-US" sz="2000" dirty="0" smtClean="0"/>
              <a:t> 실행해본다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한 줄 실행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</a:t>
            </a:r>
          </a:p>
          <a:p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값을 확인해본다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변수에 들어있는 값을 확인하려면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display </a:t>
            </a:r>
            <a:r>
              <a:rPr lang="ko-KR" altLang="en-US" sz="2000" dirty="0" err="1" smtClean="0"/>
              <a:t>변수명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num</a:t>
            </a:r>
            <a:r>
              <a:rPr lang="ko-KR" altLang="en-US" sz="2000" dirty="0" smtClean="0"/>
              <a:t>값 확인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 </a:t>
            </a:r>
            <a:r>
              <a:rPr lang="ko-KR" altLang="en-US" sz="2000" dirty="0" err="1" smtClean="0"/>
              <a:t>변수명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28800"/>
            <a:ext cx="504154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8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 smtClean="0"/>
              <a:t>문제의 </a:t>
            </a:r>
            <a:r>
              <a:rPr lang="en-US" altLang="ko-KR" dirty="0" err="1" smtClean="0"/>
              <a:t>Remove_blanks_at_the_end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작성해본다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150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A54634-E61F-4D6E-99E2-C6246F035FCD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ko-KR" b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en-US" altLang="ko-KR" sz="1600" smtClean="0"/>
              <a:t>fmt: a simple text formatter</a:t>
            </a:r>
          </a:p>
          <a:p>
            <a:pPr lvl="1" algn="just" eaLnBrk="1" hangingPunct="1"/>
            <a:r>
              <a:rPr lang="ko-KR" altLang="en-US" sz="1400" smtClean="0">
                <a:solidFill>
                  <a:srgbClr val="000000"/>
                </a:solidFill>
              </a:rPr>
              <a:t>영문 </a:t>
            </a:r>
            <a:r>
              <a:rPr lang="en-US" altLang="ko-KR" sz="1400" smtClean="0">
                <a:solidFill>
                  <a:srgbClr val="000000"/>
                </a:solidFill>
              </a:rPr>
              <a:t>text </a:t>
            </a:r>
            <a:r>
              <a:rPr lang="ko-KR" altLang="en-US" sz="1400" smtClean="0">
                <a:solidFill>
                  <a:srgbClr val="000000"/>
                </a:solidFill>
              </a:rPr>
              <a:t>파일을 입력 받아 각 줄이 최대 </a:t>
            </a:r>
            <a:r>
              <a:rPr lang="en-US" altLang="ko-KR" sz="1400" smtClean="0">
                <a:solidFill>
                  <a:srgbClr val="000000"/>
                </a:solidFill>
              </a:rPr>
              <a:t>72 </a:t>
            </a:r>
            <a:r>
              <a:rPr lang="ko-KR" altLang="en-US" sz="1400" smtClean="0">
                <a:solidFill>
                  <a:srgbClr val="000000"/>
                </a:solidFill>
              </a:rPr>
              <a:t>글자</a:t>
            </a:r>
            <a:r>
              <a:rPr lang="en-US" altLang="ko-KR" sz="1400" smtClean="0">
                <a:solidFill>
                  <a:srgbClr val="000000"/>
                </a:solidFill>
              </a:rPr>
              <a:t>(</a:t>
            </a:r>
            <a:r>
              <a:rPr lang="en-US" altLang="ko-KR" sz="1400" smtClean="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solidFill>
                  <a:srgbClr val="000000"/>
                </a:solidFill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ko-KR" sz="1400" smtClean="0">
                <a:solidFill>
                  <a:srgbClr val="000000"/>
                </a:solidFill>
              </a:rPr>
              <a:t> </a:t>
            </a:r>
            <a:r>
              <a:rPr lang="ko-KR" altLang="en-US" sz="1400" smtClean="0">
                <a:solidFill>
                  <a:srgbClr val="000000"/>
                </a:solidFill>
              </a:rPr>
              <a:t>미포함</a:t>
            </a:r>
            <a:r>
              <a:rPr lang="en-US" altLang="ko-KR" sz="1400" smtClean="0">
                <a:solidFill>
                  <a:srgbClr val="000000"/>
                </a:solidFill>
              </a:rPr>
              <a:t>)</a:t>
            </a:r>
            <a:r>
              <a:rPr lang="ko-KR" altLang="en-US" sz="1400" smtClean="0">
                <a:solidFill>
                  <a:srgbClr val="000000"/>
                </a:solidFill>
              </a:rPr>
              <a:t>를 넘지 않도록 그리고 가능한 </a:t>
            </a:r>
            <a:r>
              <a:rPr lang="en-US" altLang="ko-KR" sz="1400" smtClean="0">
                <a:solidFill>
                  <a:srgbClr val="000000"/>
                </a:solidFill>
              </a:rPr>
              <a:t>72 </a:t>
            </a:r>
            <a:r>
              <a:rPr lang="ko-KR" altLang="en-US" sz="1400" smtClean="0">
                <a:solidFill>
                  <a:srgbClr val="000000"/>
                </a:solidFill>
              </a:rPr>
              <a:t>글자에 가깝게 되도록 </a:t>
            </a:r>
            <a:r>
              <a:rPr lang="en-US" altLang="ko-KR" sz="1400" smtClean="0">
                <a:solidFill>
                  <a:srgbClr val="000000"/>
                </a:solidFill>
              </a:rPr>
              <a:t>format</a:t>
            </a:r>
            <a:r>
              <a:rPr lang="ko-KR" altLang="en-US" sz="1400" smtClean="0">
                <a:solidFill>
                  <a:srgbClr val="000000"/>
                </a:solidFill>
              </a:rPr>
              <a:t>하여 이를 </a:t>
            </a:r>
            <a:r>
              <a:rPr lang="en-US" altLang="ko-KR" sz="1400" smtClean="0">
                <a:solidFill>
                  <a:srgbClr val="000000"/>
                </a:solidFill>
              </a:rPr>
              <a:t>stdout</a:t>
            </a:r>
            <a:r>
              <a:rPr lang="ko-KR" altLang="en-US" sz="1400" smtClean="0">
                <a:solidFill>
                  <a:srgbClr val="000000"/>
                </a:solidFill>
              </a:rPr>
              <a:t>으로 출력한다</a:t>
            </a:r>
            <a:r>
              <a:rPr lang="en-US" altLang="ko-KR" sz="1400" smtClean="0">
                <a:solidFill>
                  <a:srgbClr val="000000"/>
                </a:solidFill>
              </a:rPr>
              <a:t>. </a:t>
            </a:r>
          </a:p>
          <a:p>
            <a:pPr algn="just" eaLnBrk="1" hangingPunct="1"/>
            <a:r>
              <a:rPr lang="ko-KR" altLang="en-US" sz="1600" smtClean="0"/>
              <a:t>출력 규칙</a:t>
            </a:r>
          </a:p>
          <a:p>
            <a:pPr lvl="1" algn="just" eaLnBrk="1" hangingPunct="1"/>
            <a:r>
              <a:rPr lang="ko-KR" altLang="en-US" sz="1400" smtClean="0">
                <a:solidFill>
                  <a:schemeClr val="hlink"/>
                </a:solidFill>
              </a:rPr>
              <a:t>아래의 규칙은 </a:t>
            </a:r>
            <a:r>
              <a:rPr lang="en-US" altLang="ko-KR" sz="1400" smtClean="0">
                <a:solidFill>
                  <a:schemeClr val="hlink"/>
                </a:solidFill>
              </a:rPr>
              <a:t>fmt</a:t>
            </a:r>
            <a:r>
              <a:rPr lang="ko-KR" altLang="en-US" sz="1400" smtClean="0">
                <a:solidFill>
                  <a:schemeClr val="hlink"/>
                </a:solidFill>
              </a:rPr>
              <a:t>의 출력 양식과 다소 다르다</a:t>
            </a:r>
            <a:r>
              <a:rPr lang="en-US" altLang="ko-KR" sz="1400" smtClean="0">
                <a:solidFill>
                  <a:schemeClr val="hlink"/>
                </a:solidFill>
              </a:rPr>
              <a:t>(</a:t>
            </a:r>
            <a:r>
              <a:rPr lang="ko-KR" altLang="en-US" sz="1400" smtClean="0">
                <a:solidFill>
                  <a:schemeClr val="hlink"/>
                </a:solidFill>
              </a:rPr>
              <a:t>특히 위의 </a:t>
            </a:r>
            <a:r>
              <a:rPr lang="en-US" altLang="ko-KR" sz="1400" smtClean="0">
                <a:solidFill>
                  <a:schemeClr val="hlink"/>
                </a:solidFill>
              </a:rPr>
              <a:t>72 </a:t>
            </a:r>
            <a:r>
              <a:rPr lang="ko-KR" altLang="en-US" sz="1400" smtClean="0">
                <a:solidFill>
                  <a:schemeClr val="hlink"/>
                </a:solidFill>
              </a:rPr>
              <a:t>글자 제한</a:t>
            </a:r>
            <a:r>
              <a:rPr lang="en-US" altLang="ko-KR" sz="1400" smtClean="0">
                <a:solidFill>
                  <a:schemeClr val="hlink"/>
                </a:solidFill>
              </a:rPr>
              <a:t>).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R1.</a:t>
            </a:r>
            <a:r>
              <a:rPr lang="en-US" altLang="ko-KR" sz="1400" smtClean="0"/>
              <a:t> </a:t>
            </a:r>
            <a:r>
              <a:rPr lang="ko-KR" altLang="en-US" sz="1400" smtClean="0"/>
              <a:t>각 줄의 마지막에 </a:t>
            </a:r>
            <a:r>
              <a:rPr lang="en-US" altLang="ko-KR" sz="1400" smtClean="0"/>
              <a:t>blank(</a:t>
            </a:r>
            <a:r>
              <a:rPr lang="en-US" altLang="ko-KR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/>
              <a:t> </a:t>
            </a:r>
            <a:r>
              <a:rPr lang="en-US" altLang="ko-KR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/>
              <a:t>) </a:t>
            </a:r>
            <a:r>
              <a:rPr lang="ko-KR" altLang="en-US" sz="1400" smtClean="0"/>
              <a:t>글자를 만들지 않는다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R2.</a:t>
            </a:r>
            <a:r>
              <a:rPr lang="en-US" altLang="ko-KR" sz="1400" smtClean="0"/>
              <a:t> 72</a:t>
            </a:r>
            <a:r>
              <a:rPr lang="ko-KR" altLang="en-US" sz="1400" smtClean="0"/>
              <a:t>자 보다 작은 글자로 구성된 줄 </a:t>
            </a:r>
            <a:r>
              <a:rPr lang="en-US" altLang="ko-KR" sz="1400" smtClean="0"/>
              <a:t>L1</a:t>
            </a:r>
            <a:r>
              <a:rPr lang="ko-KR" altLang="en-US" sz="1400" smtClean="0"/>
              <a:t>에 이어 다음 줄 </a:t>
            </a:r>
            <a:r>
              <a:rPr lang="en-US" altLang="ko-KR" sz="1400" smtClean="0"/>
              <a:t>L2</a:t>
            </a:r>
            <a:r>
              <a:rPr lang="ko-KR" altLang="en-US" sz="1400" smtClean="0"/>
              <a:t>의 단어를 같은 줄로 출력할 때 </a:t>
            </a:r>
            <a:r>
              <a:rPr lang="en-US" altLang="ko-KR" sz="1400" smtClean="0"/>
              <a:t>L1</a:t>
            </a:r>
            <a:r>
              <a:rPr lang="ko-KR" altLang="en-US" sz="1400" smtClean="0"/>
              <a:t>의 끝에 다수의 </a:t>
            </a:r>
            <a:r>
              <a:rPr lang="en-US" altLang="ko-KR" sz="1400" smtClean="0"/>
              <a:t>blank </a:t>
            </a:r>
            <a:r>
              <a:rPr lang="ko-KR" altLang="en-US" sz="1400" smtClean="0"/>
              <a:t>글자가 있어도 하나의 </a:t>
            </a:r>
            <a:r>
              <a:rPr lang="en-US" altLang="ko-KR" sz="1400" smtClean="0"/>
              <a:t>blank </a:t>
            </a:r>
            <a:r>
              <a:rPr lang="ko-KR" altLang="en-US" sz="1400" smtClean="0"/>
              <a:t>글자만을 출력한다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ko-KR" altLang="en-US" sz="1400" smtClean="0"/>
              <a:t>예</a:t>
            </a:r>
            <a:r>
              <a:rPr lang="en-US" altLang="ko-KR" sz="1400" smtClean="0"/>
              <a:t>:</a:t>
            </a:r>
          </a:p>
        </p:txBody>
      </p: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533400" y="3697288"/>
            <a:ext cx="6140450" cy="955675"/>
            <a:chOff x="336" y="2329"/>
            <a:chExt cx="3868" cy="602"/>
          </a:xfrm>
        </p:grpSpPr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384" y="2521"/>
              <a:ext cx="382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latin typeface="Courier New" panose="02070309020205020404" pitchFamily="49" charset="0"/>
                </a:rPr>
                <a:t>Programming needs logical thinking.      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latin typeface="Courier New" panose="02070309020205020404" pitchFamily="49" charset="0"/>
                </a:rPr>
                <a:t>I enjoy programming.    \n</a:t>
              </a: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36" y="2329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solidFill>
                    <a:schemeClr val="hlink"/>
                  </a:solidFill>
                </a:rPr>
                <a:t>입력</a:t>
              </a:r>
              <a:r>
                <a:rPr lang="en-US" altLang="ko-KR" sz="1400"/>
                <a:t>;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3400" y="4805363"/>
            <a:ext cx="8188325" cy="681037"/>
            <a:chOff x="336" y="3027"/>
            <a:chExt cx="5158" cy="429"/>
          </a:xfrm>
        </p:grpSpPr>
        <p:sp>
          <p:nvSpPr>
            <p:cNvPr id="21512" name="Text Box 10"/>
            <p:cNvSpPr txBox="1">
              <a:spLocks noChangeArrowheads="1"/>
            </p:cNvSpPr>
            <p:nvPr/>
          </p:nvSpPr>
          <p:spPr bwMode="auto">
            <a:xfrm>
              <a:off x="384" y="3219"/>
              <a:ext cx="511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>
                  <a:latin typeface="Courier New" panose="02070309020205020404" pitchFamily="49" charset="0"/>
                </a:rPr>
                <a:t>Programming needs logical thinking. I enjoy programming.\n</a:t>
              </a:r>
            </a:p>
          </p:txBody>
        </p:sp>
        <p:sp>
          <p:nvSpPr>
            <p:cNvPr id="21513" name="Text Box 12"/>
            <p:cNvSpPr txBox="1">
              <a:spLocks noChangeArrowheads="1"/>
            </p:cNvSpPr>
            <p:nvPr/>
          </p:nvSpPr>
          <p:spPr bwMode="auto">
            <a:xfrm>
              <a:off x="336" y="3027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solidFill>
                    <a:schemeClr val="hlink"/>
                  </a:solidFill>
                </a:rPr>
                <a:t>출력</a:t>
              </a:r>
              <a:r>
                <a:rPr lang="en-US" altLang="ko-KR" sz="140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6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253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C4534C-FB76-4C1A-8D6A-D9EE18138F96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ko-KR" b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출력 규칙</a:t>
            </a:r>
            <a:r>
              <a:rPr lang="en-US" altLang="ko-KR" sz="1600" smtClean="0"/>
              <a:t>(</a:t>
            </a:r>
            <a:r>
              <a:rPr lang="ko-KR" altLang="en-US" sz="1600" smtClean="0"/>
              <a:t>계속</a:t>
            </a:r>
            <a:r>
              <a:rPr lang="en-US" altLang="ko-KR" sz="1600" smtClean="0"/>
              <a:t>)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R3.</a:t>
            </a:r>
            <a:r>
              <a:rPr lang="en-US" altLang="ko-KR" sz="1400" smtClean="0"/>
              <a:t> </a:t>
            </a:r>
            <a:r>
              <a:rPr lang="ko-KR" altLang="en-US" sz="1400" smtClean="0"/>
              <a:t>단어 사이의 빈칸의 개수는 그들 사이에서 줄이 바뀌지 않는 한 변함이 없이 그대로 출력한다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R4.</a:t>
            </a:r>
            <a:r>
              <a:rPr lang="en-US" altLang="ko-KR" sz="1400" smtClean="0"/>
              <a:t> </a:t>
            </a:r>
            <a:r>
              <a:rPr lang="ko-KR" altLang="en-US" sz="1400" smtClean="0"/>
              <a:t>만일 </a:t>
            </a:r>
            <a:r>
              <a:rPr lang="en-US" altLang="ko-KR" sz="1400" smtClean="0"/>
              <a:t>72</a:t>
            </a:r>
            <a:r>
              <a:rPr lang="ko-KR" altLang="en-US" sz="1400" smtClean="0"/>
              <a:t>자가 넘어 줄을 나누어야 할 경우 단어와 단어 사이를 나누는데 그 사이에 존재하는 </a:t>
            </a:r>
            <a:r>
              <a:rPr lang="en-US" altLang="ko-KR" sz="1400" smtClean="0"/>
              <a:t>blank </a:t>
            </a:r>
            <a:r>
              <a:rPr lang="ko-KR" altLang="en-US" sz="1400" smtClean="0"/>
              <a:t>글자는 출력하지 않으며</a:t>
            </a:r>
            <a:r>
              <a:rPr lang="en-US" altLang="ko-KR" sz="1400" smtClean="0"/>
              <a:t>, </a:t>
            </a:r>
            <a:r>
              <a:rPr lang="ko-KR" altLang="en-US" sz="1400" smtClean="0"/>
              <a:t>새 줄로 출력되는 단어의 앞에도 </a:t>
            </a:r>
            <a:r>
              <a:rPr lang="en-US" altLang="ko-KR" sz="1400" smtClean="0"/>
              <a:t>blank</a:t>
            </a:r>
            <a:r>
              <a:rPr lang="ko-KR" altLang="en-US" sz="1400" smtClean="0"/>
              <a:t>를 붙이지 않는다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ko-KR" altLang="en-US" sz="1400" smtClean="0"/>
              <a:t>예 </a:t>
            </a:r>
            <a:r>
              <a:rPr lang="en-US" altLang="ko-KR" sz="1400" smtClean="0"/>
              <a:t>(</a:t>
            </a:r>
            <a:r>
              <a:rPr lang="ko-KR" altLang="en-US" sz="1400" smtClean="0">
                <a:solidFill>
                  <a:srgbClr val="FF3300"/>
                </a:solidFill>
              </a:rPr>
              <a:t>줄 당 글자수 제한을 </a:t>
            </a:r>
            <a:r>
              <a:rPr lang="en-US" altLang="ko-KR" sz="1400" smtClean="0">
                <a:solidFill>
                  <a:srgbClr val="FF3300"/>
                </a:solidFill>
              </a:rPr>
              <a:t>20</a:t>
            </a:r>
            <a:r>
              <a:rPr lang="ko-KR" altLang="en-US" sz="1400" smtClean="0">
                <a:solidFill>
                  <a:srgbClr val="FF3300"/>
                </a:solidFill>
              </a:rPr>
              <a:t>자로 가정</a:t>
            </a:r>
            <a:r>
              <a:rPr lang="en-US" altLang="ko-KR" sz="1400" smtClean="0"/>
              <a:t>) :</a:t>
            </a:r>
          </a:p>
        </p:txBody>
      </p:sp>
      <p:grpSp>
        <p:nvGrpSpPr>
          <p:cNvPr id="22534" name="Group 13"/>
          <p:cNvGrpSpPr>
            <a:grpSpLocks/>
          </p:cNvGrpSpPr>
          <p:nvPr/>
        </p:nvGrpSpPr>
        <p:grpSpPr bwMode="auto">
          <a:xfrm>
            <a:off x="1524000" y="3124200"/>
            <a:ext cx="6140450" cy="1066800"/>
            <a:chOff x="960" y="1968"/>
            <a:chExt cx="3868" cy="672"/>
          </a:xfrm>
        </p:grpSpPr>
        <p:grpSp>
          <p:nvGrpSpPr>
            <p:cNvPr id="22540" name="Group 9"/>
            <p:cNvGrpSpPr>
              <a:grpSpLocks/>
            </p:cNvGrpSpPr>
            <p:nvPr/>
          </p:nvGrpSpPr>
          <p:grpSpPr bwMode="auto">
            <a:xfrm>
              <a:off x="960" y="1968"/>
              <a:ext cx="3868" cy="586"/>
              <a:chOff x="960" y="1968"/>
              <a:chExt cx="3868" cy="586"/>
            </a:xfrm>
          </p:grpSpPr>
          <p:sp>
            <p:nvSpPr>
              <p:cNvPr id="22542" name="Text Box 4"/>
              <p:cNvSpPr txBox="1">
                <a:spLocks noChangeArrowheads="1"/>
              </p:cNvSpPr>
              <p:nvPr/>
            </p:nvSpPr>
            <p:spPr bwMode="auto">
              <a:xfrm>
                <a:off x="1008" y="2144"/>
                <a:ext cx="3820" cy="4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kumimoji="1" sz="16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>
                    <a:latin typeface="Courier New" panose="02070309020205020404" pitchFamily="49" charset="0"/>
                  </a:rPr>
                  <a:t>Your program   must    be well organized.\n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>
                    <a:latin typeface="Courier New" panose="02070309020205020404" pitchFamily="49" charset="0"/>
                  </a:rPr>
                  <a:t>You  need   a   good  planning for that.\n</a:t>
                </a:r>
              </a:p>
            </p:txBody>
          </p:sp>
          <p:sp>
            <p:nvSpPr>
              <p:cNvPr id="22543" name="Text Box 6"/>
              <p:cNvSpPr txBox="1">
                <a:spLocks noChangeArrowheads="1"/>
              </p:cNvSpPr>
              <p:nvPr/>
            </p:nvSpPr>
            <p:spPr bwMode="auto">
              <a:xfrm>
                <a:off x="960" y="1968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kumimoji="1" sz="16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400">
                    <a:solidFill>
                      <a:schemeClr val="hlink"/>
                    </a:solidFill>
                  </a:rPr>
                  <a:t>입력</a:t>
                </a:r>
                <a:r>
                  <a:rPr lang="en-US" altLang="ko-KR" sz="1400"/>
                  <a:t>;</a:t>
                </a:r>
              </a:p>
            </p:txBody>
          </p:sp>
        </p:grp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2805" y="2064"/>
              <a:ext cx="0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524000" y="4267200"/>
            <a:ext cx="3273425" cy="1600200"/>
            <a:chOff x="960" y="2688"/>
            <a:chExt cx="2062" cy="1008"/>
          </a:xfrm>
        </p:grpSpPr>
        <p:grpSp>
          <p:nvGrpSpPr>
            <p:cNvPr id="22536" name="Group 10"/>
            <p:cNvGrpSpPr>
              <a:grpSpLocks/>
            </p:cNvGrpSpPr>
            <p:nvPr/>
          </p:nvGrpSpPr>
          <p:grpSpPr bwMode="auto">
            <a:xfrm>
              <a:off x="960" y="2688"/>
              <a:ext cx="2062" cy="948"/>
              <a:chOff x="960" y="2688"/>
              <a:chExt cx="2062" cy="948"/>
            </a:xfrm>
          </p:grpSpPr>
          <p:sp>
            <p:nvSpPr>
              <p:cNvPr id="22538" name="Text Box 5"/>
              <p:cNvSpPr txBox="1">
                <a:spLocks noChangeArrowheads="1"/>
              </p:cNvSpPr>
              <p:nvPr/>
            </p:nvSpPr>
            <p:spPr bwMode="auto">
              <a:xfrm>
                <a:off x="1008" y="2880"/>
                <a:ext cx="2014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kumimoji="1" sz="16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>
                    <a:latin typeface="Courier New" panose="02070309020205020404" pitchFamily="49" charset="0"/>
                  </a:rPr>
                  <a:t>Your program   must\n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>
                    <a:latin typeface="Courier New" panose="02070309020205020404" pitchFamily="49" charset="0"/>
                  </a:rPr>
                  <a:t>be well organized.\n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>
                    <a:latin typeface="Courier New" panose="02070309020205020404" pitchFamily="49" charset="0"/>
                  </a:rPr>
                  <a:t>You  need   a   good\n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>
                    <a:latin typeface="Courier New" panose="02070309020205020404" pitchFamily="49" charset="0"/>
                  </a:rPr>
                  <a:t>planning for that.\n</a:t>
                </a:r>
              </a:p>
            </p:txBody>
          </p:sp>
          <p:sp>
            <p:nvSpPr>
              <p:cNvPr id="22539" name="Text Box 8"/>
              <p:cNvSpPr txBox="1">
                <a:spLocks noChangeArrowheads="1"/>
              </p:cNvSpPr>
              <p:nvPr/>
            </p:nvSpPr>
            <p:spPr bwMode="auto">
              <a:xfrm>
                <a:off x="960" y="2688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kumimoji="1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kumimoji="1" sz="16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1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1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1400">
                    <a:solidFill>
                      <a:schemeClr val="hlink"/>
                    </a:solidFill>
                  </a:rPr>
                  <a:t>출력</a:t>
                </a:r>
                <a:r>
                  <a:rPr lang="en-US" altLang="ko-KR" sz="1400"/>
                  <a:t>;</a:t>
                </a:r>
              </a:p>
            </p:txBody>
          </p:sp>
        </p:grpSp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>
              <a:off x="2798" y="2832"/>
              <a:ext cx="0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355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16A9A6-ACDE-4818-B74D-085656DA5B7B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ko-KR" b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출력 규칙</a:t>
            </a:r>
            <a:r>
              <a:rPr lang="en-US" altLang="ko-KR" sz="1600" smtClean="0"/>
              <a:t>(</a:t>
            </a:r>
            <a:r>
              <a:rPr lang="ko-KR" altLang="en-US" sz="1600" smtClean="0"/>
              <a:t>계속</a:t>
            </a:r>
            <a:r>
              <a:rPr lang="en-US" altLang="ko-KR" sz="1600" smtClean="0"/>
              <a:t>)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R5.</a:t>
            </a:r>
            <a:r>
              <a:rPr lang="en-US" altLang="ko-KR" sz="1400" smtClean="0"/>
              <a:t> </a:t>
            </a:r>
            <a:r>
              <a:rPr lang="ko-KR" altLang="en-US" sz="1400" smtClean="0"/>
              <a:t>입력 줄의 첫 글자가 </a:t>
            </a:r>
            <a:r>
              <a:rPr lang="en-US" altLang="ko-KR" sz="1400" smtClean="0"/>
              <a:t>blank</a:t>
            </a:r>
            <a:r>
              <a:rPr lang="ko-KR" altLang="en-US" sz="1400" smtClean="0"/>
              <a:t>이면 앞줄과 합쳐지지 않게 한다</a:t>
            </a:r>
            <a:r>
              <a:rPr lang="en-US" altLang="ko-KR" sz="1400" smtClean="0"/>
              <a:t>. </a:t>
            </a:r>
            <a:r>
              <a:rPr lang="ko-KR" altLang="en-US" sz="1400" smtClean="0"/>
              <a:t>만일</a:t>
            </a:r>
            <a:r>
              <a:rPr lang="en-US" altLang="ko-KR" sz="1400" smtClean="0"/>
              <a:t>, </a:t>
            </a:r>
            <a:r>
              <a:rPr lang="ko-KR" altLang="en-US" sz="1400" smtClean="0"/>
              <a:t>줄의 첫 부분에 여러 개의 </a:t>
            </a:r>
            <a:r>
              <a:rPr lang="en-US" altLang="ko-KR" sz="1400" smtClean="0"/>
              <a:t>blank</a:t>
            </a:r>
            <a:r>
              <a:rPr lang="ko-KR" altLang="en-US" sz="1400" smtClean="0"/>
              <a:t>가 있으면 첫 부분의 </a:t>
            </a:r>
            <a:r>
              <a:rPr lang="en-US" altLang="ko-KR" sz="1400" smtClean="0"/>
              <a:t>blank</a:t>
            </a:r>
            <a:r>
              <a:rPr lang="ko-KR" altLang="en-US" sz="1400" smtClean="0"/>
              <a:t>는 첫 번째 </a:t>
            </a:r>
            <a:r>
              <a:rPr lang="en-US" altLang="ko-KR" sz="1400" smtClean="0"/>
              <a:t>blank</a:t>
            </a:r>
            <a:r>
              <a:rPr lang="ko-KR" altLang="en-US" sz="1400" smtClean="0"/>
              <a:t>를 포함해 그 개수만큼 그대로 출력한다</a:t>
            </a:r>
            <a:r>
              <a:rPr lang="en-US" altLang="ko-KR" sz="1400" smtClean="0"/>
              <a:t>.</a:t>
            </a:r>
            <a:endParaRPr lang="ko-KR" altLang="en-US" sz="1400" smtClean="0"/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R6.</a:t>
            </a:r>
            <a:r>
              <a:rPr lang="en-US" altLang="ko-KR" sz="1400" smtClean="0"/>
              <a:t> </a:t>
            </a:r>
            <a:r>
              <a:rPr lang="ko-KR" altLang="en-US" sz="1400" smtClean="0"/>
              <a:t>단어 하나가 </a:t>
            </a:r>
            <a:r>
              <a:rPr lang="en-US" altLang="ko-KR" sz="1400" smtClean="0"/>
              <a:t>72 </a:t>
            </a:r>
            <a:r>
              <a:rPr lang="ko-KR" altLang="en-US" sz="1400" smtClean="0"/>
              <a:t>글자가 넘는 경우 이를 분리하지 않고 그대로 출력한다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hlink"/>
                </a:solidFill>
              </a:rPr>
              <a:t>R7.</a:t>
            </a:r>
            <a:r>
              <a:rPr lang="en-US" altLang="ko-KR" sz="1400" smtClean="0"/>
              <a:t> </a:t>
            </a:r>
            <a:r>
              <a:rPr lang="ko-KR" altLang="en-US" sz="1400" smtClean="0"/>
              <a:t>빈 줄은 그대로 빈 줄로 출력한다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folHlink"/>
                </a:solidFill>
              </a:rPr>
              <a:t>R8.</a:t>
            </a:r>
            <a:r>
              <a:rPr lang="en-US" altLang="ko-KR" sz="1400" smtClean="0"/>
              <a:t> </a:t>
            </a:r>
            <a:r>
              <a:rPr lang="ko-KR" altLang="en-US" sz="1400" smtClean="0"/>
              <a:t>마지막 줄의 끝에 </a:t>
            </a:r>
            <a:r>
              <a:rPr lang="ko-KR" altLang="en-US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latin typeface="Arial" panose="020B0604020202020204" pitchFamily="34" charset="0"/>
              </a:rPr>
              <a:t>’</a:t>
            </a:r>
            <a:r>
              <a:rPr lang="ko-KR" altLang="en-US" sz="1400" smtClean="0"/>
              <a:t>이 없으면 출력도 마찬가지로 </a:t>
            </a:r>
            <a:r>
              <a:rPr lang="ko-KR" altLang="en-US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latin typeface="Arial" panose="020B0604020202020204" pitchFamily="34" charset="0"/>
              </a:rPr>
              <a:t>’</a:t>
            </a:r>
            <a:r>
              <a:rPr lang="ko-KR" altLang="en-US" sz="1400" smtClean="0"/>
              <a:t>을 출력하지 않는다</a:t>
            </a:r>
            <a:r>
              <a:rPr lang="en-US" altLang="ko-KR" sz="1400" smtClean="0"/>
              <a:t>. </a:t>
            </a:r>
            <a:r>
              <a:rPr lang="en-US" altLang="ko-KR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latin typeface="Arial" panose="020B0604020202020204" pitchFamily="34" charset="0"/>
              </a:rPr>
              <a:t>’</a:t>
            </a:r>
            <a:r>
              <a:rPr lang="ko-KR" altLang="en-US" sz="1400" smtClean="0"/>
              <a:t>이 있을 경우에는 이를 출력한다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en-US" altLang="ko-KR" sz="1400" smtClean="0">
                <a:solidFill>
                  <a:schemeClr val="folHlink"/>
                </a:solidFill>
              </a:rPr>
              <a:t>R9.</a:t>
            </a:r>
            <a:r>
              <a:rPr lang="en-US" altLang="ko-KR" sz="1400" smtClean="0"/>
              <a:t> Empty </a:t>
            </a:r>
            <a:r>
              <a:rPr lang="ko-KR" altLang="en-US" sz="1400" smtClean="0"/>
              <a:t>파일인 경우 아무것도 출력하지 않는다</a:t>
            </a:r>
            <a:r>
              <a:rPr lang="en-US" altLang="ko-KR" sz="1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7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457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0A3450-FAF9-4BD4-888B-5E42E8B96E54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ko-KR" b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출력 규칙</a:t>
            </a:r>
            <a:r>
              <a:rPr lang="en-US" altLang="ko-KR" sz="1600" smtClean="0"/>
              <a:t>(</a:t>
            </a:r>
            <a:r>
              <a:rPr lang="ko-KR" altLang="en-US" sz="1600" smtClean="0"/>
              <a:t>계속</a:t>
            </a:r>
            <a:r>
              <a:rPr lang="en-US" altLang="ko-KR" sz="1600" smtClean="0"/>
              <a:t>)</a:t>
            </a:r>
          </a:p>
          <a:p>
            <a:pPr lvl="1" algn="just" eaLnBrk="1" hangingPunct="1"/>
            <a:r>
              <a:rPr lang="ko-KR" altLang="en-US" sz="1400" smtClean="0"/>
              <a:t>예 </a:t>
            </a:r>
            <a:r>
              <a:rPr lang="en-US" altLang="ko-KR" sz="1400" smtClean="0"/>
              <a:t>(</a:t>
            </a:r>
            <a:r>
              <a:rPr lang="ko-KR" altLang="en-US" sz="1400" smtClean="0">
                <a:solidFill>
                  <a:srgbClr val="FF3300"/>
                </a:solidFill>
              </a:rPr>
              <a:t>줄 당 글자수 제한을 </a:t>
            </a:r>
            <a:r>
              <a:rPr lang="en-US" altLang="ko-KR" sz="1400" smtClean="0">
                <a:solidFill>
                  <a:srgbClr val="FF3300"/>
                </a:solidFill>
              </a:rPr>
              <a:t>36</a:t>
            </a:r>
            <a:r>
              <a:rPr lang="ko-KR" altLang="en-US" sz="1400" smtClean="0">
                <a:solidFill>
                  <a:srgbClr val="FF3300"/>
                </a:solidFill>
              </a:rPr>
              <a:t>자로 가정</a:t>
            </a:r>
            <a:r>
              <a:rPr lang="en-US" altLang="ko-KR" sz="1400" smtClean="0"/>
              <a:t>) :</a:t>
            </a:r>
          </a:p>
        </p:txBody>
      </p: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990600" y="1828800"/>
            <a:ext cx="7281863" cy="1981200"/>
            <a:chOff x="624" y="1152"/>
            <a:chExt cx="4587" cy="1248"/>
          </a:xfrm>
        </p:grpSpPr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1008" y="1210"/>
              <a:ext cx="4203" cy="1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  Youneedtoconsidereverypossiblecases. Can you see?\n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Good data structure implies a good program.\n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   If your program does not work, use debugger.  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  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I am sure that youlikeproblemsolvingbyprogramming.\n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Agree?\0</a:t>
              </a:r>
            </a:p>
          </p:txBody>
        </p:sp>
        <p:sp>
          <p:nvSpPr>
            <p:cNvPr id="24588" name="Text Box 5"/>
            <p:cNvSpPr txBox="1">
              <a:spLocks noChangeArrowheads="1"/>
            </p:cNvSpPr>
            <p:nvPr/>
          </p:nvSpPr>
          <p:spPr bwMode="auto">
            <a:xfrm>
              <a:off x="624" y="1200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solidFill>
                    <a:schemeClr val="hlink"/>
                  </a:solidFill>
                </a:rPr>
                <a:t>입력</a:t>
              </a:r>
              <a:r>
                <a:rPr lang="en-US" altLang="ko-KR" sz="1400"/>
                <a:t>:</a:t>
              </a:r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>
              <a:off x="3840" y="1152"/>
              <a:ext cx="0" cy="12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90600" y="3886200"/>
            <a:ext cx="5692775" cy="2667000"/>
            <a:chOff x="624" y="2448"/>
            <a:chExt cx="3586" cy="1680"/>
          </a:xfrm>
        </p:grpSpPr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624" y="2448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400">
                  <a:solidFill>
                    <a:schemeClr val="hlink"/>
                  </a:solidFill>
                </a:rPr>
                <a:t>출력</a:t>
              </a:r>
              <a:r>
                <a:rPr lang="en-US" altLang="ko-KR" sz="1400"/>
                <a:t>: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1008" y="2476"/>
              <a:ext cx="3202" cy="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1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  Youneedtoconsidereverypossiblecases.\n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Can you see? Good data structure\n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implies a good program.\n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   If your program does not work,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use debugger.\n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I am sure that\n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youlikeproblemsolvingbyprogramming.\n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latin typeface="Courier New" panose="02070309020205020404" pitchFamily="49" charset="0"/>
                </a:rPr>
                <a:t>Agree?\0</a:t>
              </a:r>
            </a:p>
          </p:txBody>
        </p:sp>
        <p:sp>
          <p:nvSpPr>
            <p:cNvPr id="24586" name="Line 11"/>
            <p:cNvSpPr>
              <a:spLocks noChangeShapeType="1"/>
            </p:cNvSpPr>
            <p:nvPr/>
          </p:nvSpPr>
          <p:spPr bwMode="auto">
            <a:xfrm>
              <a:off x="3840" y="2448"/>
              <a:ext cx="0" cy="1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77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ko-KR" b="0" dirty="0" smtClean="0">
              <a:solidFill>
                <a:srgbClr val="006600"/>
              </a:solidFill>
              <a:latin typeface="Arial Black" panose="020B0A040201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560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DEB9F7-0189-404B-9EDC-13D9776EE2B6}" type="slidenum">
              <a:rPr kumimoji="0" lang="en-US" altLang="ko-KR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ko-KR" b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프로그래밍 문제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68413"/>
            <a:ext cx="7983537" cy="4751387"/>
          </a:xfrm>
        </p:spPr>
        <p:txBody>
          <a:bodyPr/>
          <a:lstStyle/>
          <a:p>
            <a:pPr algn="just" eaLnBrk="1" hangingPunct="1"/>
            <a:r>
              <a:rPr lang="ko-KR" altLang="en-US" sz="1600" smtClean="0"/>
              <a:t>입력제한</a:t>
            </a:r>
          </a:p>
          <a:p>
            <a:pPr lvl="1" algn="just" eaLnBrk="1" hangingPunct="1"/>
            <a:r>
              <a:rPr lang="ko-KR" altLang="en-US" sz="1400" smtClean="0"/>
              <a:t>문제를 다소 간단하게 하기 위하여 입력 각 줄의 글자수는 </a:t>
            </a:r>
            <a:r>
              <a:rPr lang="ko-KR" altLang="en-US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latin typeface="Courier New" panose="02070309020205020404" pitchFamily="49" charset="0"/>
              </a:rPr>
              <a:t>\n</a:t>
            </a:r>
            <a:r>
              <a:rPr lang="en-US" altLang="ko-KR" sz="1400" smtClean="0">
                <a:latin typeface="Arial" panose="020B0604020202020204" pitchFamily="34" charset="0"/>
              </a:rPr>
              <a:t>’</a:t>
            </a:r>
            <a:r>
              <a:rPr lang="en-US" altLang="ko-KR" sz="1400" smtClean="0"/>
              <a:t> </a:t>
            </a:r>
            <a:r>
              <a:rPr lang="ko-KR" altLang="en-US" sz="1400" smtClean="0"/>
              <a:t>과 </a:t>
            </a:r>
            <a:r>
              <a:rPr lang="ko-KR" altLang="en-US" sz="1400" smtClean="0">
                <a:latin typeface="Arial" panose="020B0604020202020204" pitchFamily="34" charset="0"/>
              </a:rPr>
              <a:t>‘</a:t>
            </a:r>
            <a:r>
              <a:rPr lang="en-US" altLang="ko-KR" sz="1400" smtClean="0">
                <a:latin typeface="Courier New" panose="02070309020205020404" pitchFamily="49" charset="0"/>
              </a:rPr>
              <a:t>\0</a:t>
            </a:r>
            <a:r>
              <a:rPr lang="en-US" altLang="ko-KR" sz="1400" smtClean="0">
                <a:latin typeface="Arial" panose="020B0604020202020204" pitchFamily="34" charset="0"/>
              </a:rPr>
              <a:t>’</a:t>
            </a:r>
            <a:r>
              <a:rPr lang="ko-KR" altLang="en-US" sz="1400" smtClean="0"/>
              <a:t>를 포함하여 </a:t>
            </a:r>
            <a:r>
              <a:rPr lang="en-US" altLang="ko-KR" sz="1400" smtClean="0">
                <a:solidFill>
                  <a:schemeClr val="folHlink"/>
                </a:solidFill>
              </a:rPr>
              <a:t>256</a:t>
            </a:r>
            <a:r>
              <a:rPr lang="en-US" altLang="ko-KR" sz="1400" smtClean="0"/>
              <a:t> </a:t>
            </a:r>
            <a:r>
              <a:rPr lang="ko-KR" altLang="en-US" sz="1400" smtClean="0"/>
              <a:t>글자가 넘지 않는다고 가정한다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ko-KR" altLang="en-US" sz="1400" smtClean="0"/>
              <a:t>위 가정에 의하여 프로그램을 완성한 후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이러한 가정이 없다면 프로그램을 어떻게 작성하여야 하는지 생각하여 보자</a:t>
            </a:r>
            <a:r>
              <a:rPr lang="en-US" altLang="ko-KR" sz="1400" smtClean="0"/>
              <a:t>. </a:t>
            </a:r>
            <a:r>
              <a:rPr lang="ko-KR" altLang="en-US" sz="1400" smtClean="0"/>
              <a:t>대단히 까다로운 문제가 된다</a:t>
            </a:r>
            <a:r>
              <a:rPr lang="en-US" altLang="ko-KR" sz="1400" smtClean="0"/>
              <a:t>.</a:t>
            </a:r>
          </a:p>
          <a:p>
            <a:pPr algn="just" eaLnBrk="1" hangingPunct="1"/>
            <a:r>
              <a:rPr lang="ko-KR" altLang="en-US" sz="1600" smtClean="0"/>
              <a:t>문제 성격 및 충고</a:t>
            </a:r>
          </a:p>
          <a:p>
            <a:pPr lvl="1" algn="just" eaLnBrk="1" hangingPunct="1"/>
            <a:r>
              <a:rPr lang="ko-KR" altLang="en-US" sz="1400" smtClean="0"/>
              <a:t>여러 경우를 꼼꼼히 따져야 하는 까다로운 문제이므로</a:t>
            </a:r>
            <a:r>
              <a:rPr lang="en-US" altLang="ko-KR" sz="1400" smtClean="0"/>
              <a:t>, </a:t>
            </a:r>
            <a:r>
              <a:rPr lang="ko-KR" altLang="en-US" sz="1400" smtClean="0"/>
              <a:t>문제를 해결 방법 및 자신의 프로그램 구성을 충분히 생각하고 실험에 임하여야 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ko-KR" altLang="en-US" sz="1400" smtClean="0"/>
              <a:t>모든  </a:t>
            </a:r>
            <a:r>
              <a:rPr lang="en-US" altLang="ko-KR" sz="1400" smtClean="0"/>
              <a:t>Rule</a:t>
            </a:r>
            <a:r>
              <a:rPr lang="ko-KR" altLang="en-US" sz="1400" smtClean="0"/>
              <a:t>을 한번에 해결하려 하지 말고 </a:t>
            </a:r>
            <a:r>
              <a:rPr lang="en-US" altLang="ko-KR" sz="1400" smtClean="0"/>
              <a:t>top-down </a:t>
            </a:r>
            <a:r>
              <a:rPr lang="ko-KR" altLang="en-US" sz="1400" smtClean="0"/>
              <a:t>방식으로 문제를 접근하여 프로그래밍 하여야 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ko-KR" altLang="en-US" sz="1400" smtClean="0"/>
              <a:t>프로그램 작성 후 </a:t>
            </a:r>
            <a:r>
              <a:rPr lang="ko-KR" altLang="en-US" sz="1400" smtClean="0">
                <a:solidFill>
                  <a:schemeClr val="folHlink"/>
                </a:solidFill>
              </a:rPr>
              <a:t>디버거</a:t>
            </a:r>
            <a:r>
              <a:rPr lang="ko-KR" altLang="en-US" sz="1400" smtClean="0"/>
              <a:t>를 사용하여 각 경우에 대한 수행여부를 꼼꼼히 따져보아 완전한 프로그램이 되도록 한다</a:t>
            </a:r>
            <a:r>
              <a:rPr lang="en-US" altLang="ko-KR" sz="1400" smtClean="0"/>
              <a:t>.</a:t>
            </a:r>
          </a:p>
          <a:p>
            <a:pPr lvl="1" algn="just" eaLnBrk="1" hangingPunct="1"/>
            <a:r>
              <a:rPr lang="ko-KR" altLang="en-US" sz="1400" smtClean="0"/>
              <a:t>작성한 프로그램을 검토할 때에는 출력을 줄별 글자수 제한을 </a:t>
            </a:r>
            <a:r>
              <a:rPr lang="en-US" altLang="ko-KR" sz="1400" smtClean="0"/>
              <a:t>72</a:t>
            </a:r>
            <a:r>
              <a:rPr lang="ko-KR" altLang="en-US" sz="1400" smtClean="0"/>
              <a:t>가 아닌 작은 수로 설정하여 디버깅을 쉽게 하여야 한다</a:t>
            </a:r>
            <a:r>
              <a:rPr lang="en-US" altLang="ko-KR" sz="1400" smtClean="0"/>
              <a:t>.</a:t>
            </a:r>
          </a:p>
          <a:p>
            <a:pPr lvl="2" algn="just" eaLnBrk="1" hangingPunct="1"/>
            <a:r>
              <a:rPr lang="ko-KR" altLang="en-US" sz="1200" smtClean="0"/>
              <a:t>이를 위하여 다음과 같은 </a:t>
            </a:r>
            <a:r>
              <a:rPr lang="en-US" altLang="ko-KR" sz="1200" smtClean="0"/>
              <a:t>define </a:t>
            </a:r>
            <a:r>
              <a:rPr lang="ko-KR" altLang="en-US" sz="1200" smtClean="0"/>
              <a:t>문을 사용하여 이 제한을 자유롭게 설정할 수 있게 한다</a:t>
            </a:r>
            <a:r>
              <a:rPr lang="en-US" altLang="ko-KR" sz="1200" smtClean="0"/>
              <a:t>.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981200" y="4997450"/>
            <a:ext cx="528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solidFill>
                  <a:schemeClr val="folHlink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>
                <a:latin typeface="Courier New" panose="02070309020205020404" pitchFamily="49" charset="0"/>
              </a:rPr>
              <a:t> BNUM 256  </a:t>
            </a:r>
            <a:r>
              <a:rPr lang="en-US" altLang="ko-KR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>
                <a:solidFill>
                  <a:srgbClr val="006600"/>
                </a:solidFill>
                <a:latin typeface="Courier New" panose="02070309020205020404" pitchFamily="49" charset="0"/>
              </a:rPr>
              <a:t>입력 버퍼의 크기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solidFill>
                  <a:schemeClr val="folHlink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>
                <a:latin typeface="Courier New" panose="02070309020205020404" pitchFamily="49" charset="0"/>
              </a:rPr>
              <a:t> LIMIT 72  </a:t>
            </a:r>
            <a:r>
              <a:rPr lang="en-US" altLang="ko-KR">
                <a:solidFill>
                  <a:srgbClr val="006600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>
                <a:solidFill>
                  <a:srgbClr val="006600"/>
                </a:solidFill>
                <a:latin typeface="Courier New" panose="02070309020205020404" pitchFamily="49" charset="0"/>
              </a:rPr>
              <a:t>출력 줄의 글자 제한</a:t>
            </a:r>
          </a:p>
        </p:txBody>
      </p:sp>
    </p:spTree>
    <p:extLst>
      <p:ext uri="{BB962C8B-B14F-4D97-AF65-F5344CB8AC3E}">
        <p14:creationId xmlns:p14="http://schemas.microsoft.com/office/powerpoint/2010/main" val="4764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1066</TotalTime>
  <Words>1494</Words>
  <Application>Microsoft Office PowerPoint</Application>
  <PresentationFormat>화면 슬라이드 쇼(4:3)</PresentationFormat>
  <Paragraphs>290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HY견고딕</vt:lpstr>
      <vt:lpstr>Monotype Sorts</vt:lpstr>
      <vt:lpstr>굴림</vt:lpstr>
      <vt:lpstr>돋움</vt:lpstr>
      <vt:lpstr>Arial</vt:lpstr>
      <vt:lpstr>Arial Black</vt:lpstr>
      <vt:lpstr>Arial Narrow</vt:lpstr>
      <vt:lpstr>Courier New</vt:lpstr>
      <vt:lpstr>Symbol</vt:lpstr>
      <vt:lpstr>Times New Roman</vt:lpstr>
      <vt:lpstr>테마1</vt:lpstr>
      <vt:lpstr>4주차 실습 안내 (UNIX-2)</vt:lpstr>
      <vt:lpstr>4주차  실습1</vt:lpstr>
      <vt:lpstr>4주차  실습2</vt:lpstr>
      <vt:lpstr>4주차  실습3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프로그래밍 문제</vt:lpstr>
      <vt:lpstr>프로그램 편집 및 생성</vt:lpstr>
      <vt:lpstr>프로그램 편집 및 생성</vt:lpstr>
      <vt:lpstr>4주차 과제</vt:lpstr>
      <vt:lpstr>4주차  실습 결과레포트</vt:lpstr>
      <vt:lpstr>4주차  과제 결과레포트</vt:lpstr>
      <vt:lpstr>제출 방식</vt:lpstr>
      <vt:lpstr>제출 이메일 및 날짜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실습 안내 (UNIX-2)</dc:title>
  <dc:creator>Microsoft Corporation</dc:creator>
  <cp:lastModifiedBy>whtstq2</cp:lastModifiedBy>
  <cp:revision>17</cp:revision>
  <dcterms:created xsi:type="dcterms:W3CDTF">2006-10-05T04:04:58Z</dcterms:created>
  <dcterms:modified xsi:type="dcterms:W3CDTF">2019-10-01T05:50:08Z</dcterms:modified>
</cp:coreProperties>
</file>