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9" r:id="rId6"/>
    <p:sldId id="272" r:id="rId7"/>
    <p:sldId id="273" r:id="rId8"/>
    <p:sldId id="274" r:id="rId9"/>
    <p:sldId id="275" r:id="rId10"/>
    <p:sldId id="280" r:id="rId11"/>
    <p:sldId id="276" r:id="rId12"/>
    <p:sldId id="277" r:id="rId13"/>
    <p:sldId id="278" r:id="rId14"/>
    <p:sldId id="258" r:id="rId15"/>
    <p:sldId id="265" r:id="rId16"/>
    <p:sldId id="266" r:id="rId17"/>
    <p:sldId id="267" r:id="rId18"/>
    <p:sldId id="268" r:id="rId19"/>
    <p:sldId id="262" r:id="rId20"/>
    <p:sldId id="269" r:id="rId21"/>
    <p:sldId id="263" r:id="rId22"/>
    <p:sldId id="26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(C++ Programming #2)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클래스의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기본적으로 </a:t>
            </a:r>
            <a:r>
              <a:rPr lang="en-US" altLang="ko-KR" sz="1800" dirty="0" smtClean="0"/>
              <a:t>this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멤버변수에</a:t>
            </a:r>
            <a:r>
              <a:rPr lang="ko-KR" altLang="en-US" sz="1800" dirty="0" smtClean="0"/>
              <a:t> 접근하기 위한 것</a:t>
            </a:r>
            <a:endParaRPr lang="en-US" altLang="ko-KR" sz="1800" dirty="0" smtClean="0"/>
          </a:p>
          <a:p>
            <a:r>
              <a:rPr lang="en-US" altLang="ko-KR" sz="1800" dirty="0" err="1" smtClean="0"/>
              <a:t>c++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작성할때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 멤버 변수와 </a:t>
            </a:r>
            <a:r>
              <a:rPr lang="en-US" altLang="ko-KR" sz="1800" dirty="0" smtClean="0"/>
              <a:t>method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파라미터의</a:t>
            </a:r>
            <a:r>
              <a:rPr lang="ko-KR" altLang="en-US" sz="1800" dirty="0" smtClean="0"/>
              <a:t> 변수의 이름이 같은 경우</a:t>
            </a:r>
            <a:r>
              <a:rPr lang="en-US" altLang="ko-KR" sz="1800" dirty="0" smtClean="0"/>
              <a:t>, method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구현시</a:t>
            </a:r>
            <a:r>
              <a:rPr lang="ko-KR" altLang="en-US" sz="1800" dirty="0" smtClean="0"/>
              <a:t> 변수를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사용하면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멤버 변수를 사용하는건지 </a:t>
            </a:r>
            <a:r>
              <a:rPr lang="ko-KR" altLang="en-US" sz="1800" dirty="0" err="1" smtClean="0"/>
              <a:t>파라미터의</a:t>
            </a:r>
            <a:r>
              <a:rPr lang="ko-KR" altLang="en-US" sz="1800" dirty="0" smtClean="0"/>
              <a:t> 변수를 사용하는 건지 의미가 모호해 질 수 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이럴 경우 </a:t>
            </a:r>
            <a:r>
              <a:rPr lang="en-US" altLang="ko-KR" sz="1800" dirty="0" smtClean="0"/>
              <a:t>this </a:t>
            </a:r>
            <a:r>
              <a:rPr lang="ko-KR" altLang="en-US" sz="1800" dirty="0" smtClean="0"/>
              <a:t>포인터</a:t>
            </a:r>
            <a:r>
              <a:rPr lang="ko-KR" altLang="en-US" sz="1800" dirty="0" smtClean="0"/>
              <a:t>를 사용하여 모호성을 없앤다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this </a:t>
            </a:r>
            <a:r>
              <a:rPr lang="ko-KR" altLang="en-US" sz="1800" dirty="0" smtClean="0"/>
              <a:t>포인터를 사용하면 내부의 변수를 사용한다는 의미를 갖고</a:t>
            </a:r>
            <a:endParaRPr lang="en-US" altLang="ko-KR" sz="1800" dirty="0" smtClean="0"/>
          </a:p>
          <a:p>
            <a:r>
              <a:rPr lang="ko-KR" altLang="en-US" sz="1800" dirty="0" smtClean="0"/>
              <a:t>사용하지 않으면 </a:t>
            </a:r>
            <a:r>
              <a:rPr lang="ko-KR" altLang="en-US" sz="1800" dirty="0" err="1" smtClean="0"/>
              <a:t>파라미터의</a:t>
            </a:r>
            <a:r>
              <a:rPr lang="ko-KR" altLang="en-US" sz="1800" dirty="0" smtClean="0"/>
              <a:t> 변수를 사용한다는 의미가 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위의 코드에서 </a:t>
            </a:r>
            <a:r>
              <a:rPr lang="en-US" altLang="ko-KR" sz="1800" dirty="0" smtClean="0"/>
              <a:t>this -&gt; value</a:t>
            </a:r>
            <a:r>
              <a:rPr lang="ko-KR" altLang="en-US" sz="1800" dirty="0" smtClean="0"/>
              <a:t>는 위에서 선언된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멤버</a:t>
            </a:r>
            <a:r>
              <a:rPr lang="ko-KR" altLang="en-US" sz="1800" dirty="0" smtClean="0"/>
              <a:t> 변수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를 가리키고 값으로 받는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set_value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파라미터인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값을 받는다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4032448" cy="17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테스트 코드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/>
              <a:t>void </a:t>
            </a:r>
            <a:r>
              <a:rPr lang="en-US" altLang="ko-KR" sz="900" dirty="0" err="1"/>
              <a:t>prnMenu</a:t>
            </a:r>
            <a:r>
              <a:rPr lang="en-US" altLang="ko-KR" sz="900" dirty="0"/>
              <a:t>(){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&lt;&lt;"*******************************************"&lt;&lt;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  <a:r>
              <a:rPr lang="en-US" altLang="ko-KR" sz="900" dirty="0"/>
              <a:t>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&lt;&lt;"*******************************************"&lt;&lt;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</a:t>
            </a: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";</a:t>
            </a:r>
          </a:p>
          <a:p>
            <a:pPr marL="0" indent="0">
              <a:buNone/>
            </a:pPr>
            <a:r>
              <a:rPr lang="en-US" altLang="ko-KR" sz="900" dirty="0"/>
              <a:t>}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int</a:t>
            </a:r>
            <a:r>
              <a:rPr lang="en-US" altLang="ko-KR" sz="900" dirty="0"/>
              <a:t> main(){</a:t>
            </a:r>
          </a:p>
          <a:p>
            <a:pPr marL="0" indent="0">
              <a:buNone/>
            </a:pPr>
            <a:r>
              <a:rPr lang="en-US" altLang="ko-KR" sz="900" dirty="0"/>
              <a:t>    // </a:t>
            </a:r>
            <a:r>
              <a:rPr lang="ko-KR" altLang="en-US" sz="900" dirty="0" err="1"/>
              <a:t>스택</a:t>
            </a:r>
            <a:r>
              <a:rPr lang="ko-KR" altLang="en-US" sz="900" dirty="0"/>
              <a:t> 및 연결 리스트 테스트용 코드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mode, </a:t>
            </a:r>
            <a:r>
              <a:rPr lang="en-US" altLang="ko-KR" sz="900" dirty="0" err="1"/>
              <a:t>selectNumber</a:t>
            </a:r>
            <a:r>
              <a:rPr lang="en-US" altLang="ko-KR" sz="900" dirty="0"/>
              <a:t>, 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LinkedList</a:t>
            </a:r>
            <a:r>
              <a:rPr lang="en-US" altLang="ko-KR" sz="900" dirty="0"/>
              <a:t>&lt;</a:t>
            </a:r>
            <a:r>
              <a:rPr lang="en-US" altLang="ko-KR" sz="900" dirty="0" err="1"/>
              <a:t>int</a:t>
            </a:r>
            <a:r>
              <a:rPr lang="en-US" altLang="ko-KR" sz="900" dirty="0"/>
              <a:t>&gt; *p;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bool</a:t>
            </a:r>
            <a:r>
              <a:rPr lang="en-US" altLang="ko-KR" sz="900" dirty="0"/>
              <a:t> flag = false;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</a:t>
            </a:r>
            <a:r>
              <a:rPr lang="ko-KR" altLang="en-US" sz="900" dirty="0"/>
              <a:t>자료구조 선택</a:t>
            </a:r>
            <a:r>
              <a:rPr lang="en-US" altLang="ko-KR" sz="900" dirty="0"/>
              <a:t>(1: Stack, Other: Linked List): ";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cin</a:t>
            </a:r>
            <a:r>
              <a:rPr lang="en-US" altLang="ko-KR" sz="900" dirty="0"/>
              <a:t>&gt;&gt;mode;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// </a:t>
            </a:r>
            <a:r>
              <a:rPr lang="ko-KR" altLang="en-US" sz="900" dirty="0"/>
              <a:t>기반 클래스의 포인터를 사용하여 기반 클래스 뿐만 아니라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// </a:t>
            </a:r>
            <a:r>
              <a:rPr lang="ko-KR" altLang="en-US" sz="900" dirty="0"/>
              <a:t>파생 클래스의 </a:t>
            </a:r>
            <a:r>
              <a:rPr lang="ko-KR" altLang="en-US" sz="900" dirty="0" err="1"/>
              <a:t>인스턴스</a:t>
            </a:r>
            <a:r>
              <a:rPr lang="ko-KR" altLang="en-US" sz="900" dirty="0"/>
              <a:t> 또한 접근할 수 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   if(mode == 1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        p = new Stack&lt;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&gt;();    // </a:t>
            </a:r>
            <a:r>
              <a:rPr lang="ko-KR" altLang="en-US" sz="900" dirty="0" smtClean="0"/>
              <a:t>정수를 저장하는 </a:t>
            </a:r>
            <a:r>
              <a:rPr lang="ko-KR" altLang="en-US" sz="900" dirty="0" err="1" smtClean="0"/>
              <a:t>스택</a:t>
            </a:r>
            <a:endParaRPr lang="ko-KR" altLang="en-US" sz="900" dirty="0" smtClean="0"/>
          </a:p>
          <a:p>
            <a:pPr marL="0" indent="0">
              <a:buNone/>
            </a:pPr>
            <a:r>
              <a:rPr lang="ko-KR" altLang="en-US" sz="900" dirty="0" smtClean="0"/>
              <a:t>    </a:t>
            </a:r>
            <a:r>
              <a:rPr lang="en-US" altLang="ko-KR" sz="900" dirty="0" smtClean="0"/>
              <a:t>else</a:t>
            </a:r>
          </a:p>
          <a:p>
            <a:pPr marL="0" indent="0">
              <a:buNone/>
            </a:pPr>
            <a:r>
              <a:rPr lang="en-US" altLang="ko-KR" sz="900" dirty="0" smtClean="0"/>
              <a:t>        p = new </a:t>
            </a:r>
            <a:r>
              <a:rPr lang="en-US" altLang="ko-KR" sz="900" dirty="0" err="1" smtClean="0"/>
              <a:t>LinkedList</a:t>
            </a:r>
            <a:r>
              <a:rPr lang="en-US" altLang="ko-KR" sz="900" dirty="0" smtClean="0"/>
              <a:t>&lt;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&gt;();    // </a:t>
            </a:r>
            <a:r>
              <a:rPr lang="ko-KR" altLang="en-US" sz="900" dirty="0" smtClean="0"/>
              <a:t>정수를 저장하는 연결 리스트</a:t>
            </a:r>
            <a:endParaRPr lang="en-US" altLang="ko-KR" sz="900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/>
              <a:t>// </a:t>
            </a:r>
            <a:r>
              <a:rPr lang="ko-KR" altLang="en-US" sz="900" dirty="0"/>
              <a:t>처리 부분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do{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prnMenu</a:t>
            </a:r>
            <a:r>
              <a:rPr lang="en-US" altLang="ko-KR" sz="900" dirty="0"/>
              <a:t>();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cin</a:t>
            </a:r>
            <a:r>
              <a:rPr lang="en-US" altLang="ko-KR" sz="900" dirty="0"/>
              <a:t>&gt;&gt;</a:t>
            </a:r>
            <a:r>
              <a:rPr lang="en-US" altLang="ko-KR" sz="900" dirty="0" err="1"/>
              <a:t>selectNumber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switch(</a:t>
            </a:r>
            <a:r>
              <a:rPr lang="en-US" altLang="ko-KR" sz="900" dirty="0" err="1"/>
              <a:t>selectNumber</a:t>
            </a:r>
            <a:r>
              <a:rPr lang="en-US" altLang="ko-KR" sz="900" dirty="0"/>
              <a:t>){ </a:t>
            </a:r>
          </a:p>
          <a:p>
            <a:pPr marL="0" indent="0">
              <a:buNone/>
            </a:pPr>
            <a:r>
              <a:rPr lang="en-US" altLang="ko-KR" sz="900" dirty="0" smtClean="0"/>
              <a:t>        case </a:t>
            </a:r>
            <a:r>
              <a:rPr lang="en-US" altLang="ko-KR" sz="900" dirty="0"/>
              <a:t>1: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</a:t>
            </a: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";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cin</a:t>
            </a:r>
            <a:r>
              <a:rPr lang="en-US" altLang="ko-KR" sz="900" dirty="0"/>
              <a:t>&gt;&gt;</a:t>
            </a:r>
            <a:r>
              <a:rPr lang="en-US" altLang="ko-KR" sz="900" dirty="0" err="1" smtClean="0"/>
              <a:t>tmpItem</a:t>
            </a:r>
            <a:r>
              <a:rPr lang="en-US" altLang="ko-KR" sz="900" dirty="0" smtClean="0"/>
              <a:t>;    p-</a:t>
            </a:r>
            <a:r>
              <a:rPr lang="en-US" altLang="ko-KR" sz="900" dirty="0"/>
              <a:t>&gt;Insert(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);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&lt;&lt;"</a:t>
            </a:r>
            <a:r>
              <a:rPr lang="ko-KR" altLang="en-US" sz="900" dirty="0"/>
              <a:t>가 삽입되었습니다</a:t>
            </a:r>
            <a:r>
              <a:rPr lang="en-US" altLang="ko-KR" sz="900" dirty="0"/>
              <a:t>."&lt;&lt;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    break;</a:t>
            </a:r>
          </a:p>
          <a:p>
            <a:pPr marL="0" indent="0">
              <a:buNone/>
            </a:pPr>
            <a:r>
              <a:rPr lang="en-US" altLang="ko-KR" sz="900" dirty="0"/>
              <a:t>        case 2:</a:t>
            </a:r>
          </a:p>
          <a:p>
            <a:pPr marL="0" indent="0">
              <a:buNone/>
            </a:pPr>
            <a:r>
              <a:rPr lang="en-US" altLang="ko-KR" sz="900" dirty="0"/>
              <a:t>            if(p-&gt;Delete(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)==true)</a:t>
            </a:r>
          </a:p>
          <a:p>
            <a:pPr marL="0" indent="0">
              <a:buNone/>
            </a:pPr>
            <a:r>
              <a:rPr lang="en-US" altLang="ko-KR" sz="900" dirty="0"/>
              <a:t>            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&lt;&lt;"</a:t>
            </a:r>
            <a:r>
              <a:rPr lang="ko-KR" altLang="en-US" sz="900" dirty="0"/>
              <a:t>가 삭제되었습니다</a:t>
            </a:r>
            <a:r>
              <a:rPr lang="en-US" altLang="ko-KR" sz="900" dirty="0"/>
              <a:t>."&lt;&lt;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smtClean="0"/>
              <a:t>else </a:t>
            </a:r>
            <a:r>
              <a:rPr lang="en-US" altLang="ko-KR" sz="900" dirty="0" err="1" smtClean="0"/>
              <a:t>cout</a:t>
            </a:r>
            <a:r>
              <a:rPr lang="en-US" altLang="ko-KR" sz="900" dirty="0" smtClean="0"/>
              <a:t>&lt;&lt;"</a:t>
            </a:r>
            <a:r>
              <a:rPr lang="ko-KR" altLang="en-US" sz="900" dirty="0" smtClean="0"/>
              <a:t>비어있습니다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삭제 실패</a:t>
            </a:r>
            <a:r>
              <a:rPr lang="en-US" altLang="ko-KR" sz="900" dirty="0"/>
              <a:t>"&lt;&lt;</a:t>
            </a:r>
            <a:r>
              <a:rPr lang="en-US" altLang="ko-KR" sz="900" dirty="0" err="1"/>
              <a:t>endl</a:t>
            </a:r>
            <a:r>
              <a:rPr lang="en-US" altLang="ko-KR" sz="900" dirty="0" smtClean="0"/>
              <a:t>;</a:t>
            </a:r>
          </a:p>
          <a:p>
            <a:pPr marL="0" indent="0">
              <a:buNone/>
            </a:pPr>
            <a:r>
              <a:rPr lang="en-US" altLang="ko-KR" sz="900" dirty="0" smtClean="0"/>
              <a:t>            break;</a:t>
            </a:r>
          </a:p>
          <a:p>
            <a:pPr marL="0" indent="0">
              <a:buNone/>
            </a:pPr>
            <a:r>
              <a:rPr lang="en-US" altLang="ko-KR" sz="900" dirty="0" smtClean="0"/>
              <a:t>        </a:t>
            </a:r>
            <a:r>
              <a:rPr lang="en-US" altLang="ko-KR" sz="900" dirty="0"/>
              <a:t>case 3: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 smtClean="0"/>
              <a:t>cout</a:t>
            </a:r>
            <a:r>
              <a:rPr lang="en-US" altLang="ko-KR" sz="900" dirty="0" smtClean="0"/>
              <a:t>&lt;&lt;"</a:t>
            </a:r>
            <a:r>
              <a:rPr lang="ko-KR" altLang="en-US" sz="900" dirty="0" smtClean="0"/>
              <a:t>크기</a:t>
            </a:r>
            <a:r>
              <a:rPr lang="en-US" altLang="ko-KR" sz="900" dirty="0"/>
              <a:t>: "&lt;&lt;p-&gt;</a:t>
            </a:r>
            <a:r>
              <a:rPr lang="en-US" altLang="ko-KR" sz="900" dirty="0" err="1"/>
              <a:t>GetSize</a:t>
            </a:r>
            <a:r>
              <a:rPr lang="en-US" altLang="ko-KR" sz="900" dirty="0"/>
              <a:t>()&lt;&lt;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    p-&gt;Print();</a:t>
            </a:r>
          </a:p>
          <a:p>
            <a:pPr marL="0" indent="0">
              <a:buNone/>
            </a:pPr>
            <a:r>
              <a:rPr lang="en-US" altLang="ko-KR" sz="900" dirty="0"/>
              <a:t>            break;</a:t>
            </a:r>
          </a:p>
          <a:p>
            <a:pPr marL="0" indent="0">
              <a:buNone/>
            </a:pPr>
            <a:r>
              <a:rPr lang="en-US" altLang="ko-KR" sz="900" dirty="0"/>
              <a:t>        case 4:</a:t>
            </a:r>
          </a:p>
          <a:p>
            <a:pPr marL="0" indent="0">
              <a:buNone/>
            </a:pPr>
            <a:r>
              <a:rPr lang="en-US" altLang="ko-KR" sz="900" dirty="0"/>
              <a:t>            flag = true</a:t>
            </a:r>
            <a:r>
              <a:rPr lang="en-US" altLang="ko-KR" sz="900" dirty="0" smtClean="0"/>
              <a:t>;     break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default: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</a:t>
            </a:r>
            <a:r>
              <a:rPr lang="ko-KR" altLang="en-US" sz="900" dirty="0"/>
              <a:t>잘못 입력하셨습니다</a:t>
            </a:r>
            <a:r>
              <a:rPr lang="en-US" altLang="ko-KR" sz="900" dirty="0"/>
              <a:t>."&lt;&lt;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    break;</a:t>
            </a:r>
          </a:p>
          <a:p>
            <a:pPr marL="0" indent="0">
              <a:buNone/>
            </a:pPr>
            <a:r>
              <a:rPr lang="en-US" altLang="ko-KR" sz="900" dirty="0"/>
              <a:t>        }</a:t>
            </a:r>
          </a:p>
          <a:p>
            <a:pPr marL="0" indent="0">
              <a:buNone/>
            </a:pPr>
            <a:r>
              <a:rPr lang="en-US" altLang="ko-KR" sz="900" dirty="0"/>
              <a:t>        if(flag) break;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smtClean="0"/>
              <a:t>} while(1</a:t>
            </a:r>
            <a:r>
              <a:rPr lang="en-US" altLang="ko-KR" sz="900" dirty="0"/>
              <a:t>);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pPr marL="0" indent="0">
              <a:buNone/>
            </a:pPr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11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71600" y="4509120"/>
            <a:ext cx="3456384" cy="1080120"/>
          </a:xfrm>
          <a:prstGeom prst="rect">
            <a:avLst/>
          </a:prstGeom>
          <a:noFill/>
          <a:ln>
            <a:solidFill>
              <a:srgbClr val="0000FF"/>
            </a:solidFill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7604" y="5589240"/>
            <a:ext cx="3384376" cy="826423"/>
            <a:chOff x="827584" y="5157192"/>
            <a:chExt cx="3384376" cy="826423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835696" y="5157192"/>
              <a:ext cx="43458" cy="2063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7584" y="5383451"/>
              <a:ext cx="3384376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FF"/>
                  </a:solidFill>
                </a:rPr>
                <a:t>서브타입 </a:t>
              </a:r>
              <a:r>
                <a:rPr lang="ko-KR" altLang="en-US" sz="1100" b="1" dirty="0" err="1" smtClean="0">
                  <a:solidFill>
                    <a:srgbClr val="0000FF"/>
                  </a:solidFill>
                </a:rPr>
                <a:t>다형성을</a:t>
              </a:r>
              <a:r>
                <a:rPr lang="ko-KR" altLang="en-US" sz="1100" b="1" dirty="0" smtClean="0">
                  <a:solidFill>
                    <a:srgbClr val="0000FF"/>
                  </a:solidFill>
                </a:rPr>
                <a:t> 위해 기반 클래스의 포인터에 파생 클래스 </a:t>
              </a:r>
              <a:r>
                <a:rPr lang="ko-KR" altLang="en-US" sz="1100" b="1" dirty="0" err="1" smtClean="0">
                  <a:solidFill>
                    <a:srgbClr val="0000FF"/>
                  </a:solidFill>
                </a:rPr>
                <a:t>인스턴스의</a:t>
              </a:r>
              <a:r>
                <a:rPr lang="ko-KR" altLang="en-US" sz="1100" b="1" dirty="0" smtClean="0">
                  <a:solidFill>
                    <a:srgbClr val="0000FF"/>
                  </a:solidFill>
                </a:rPr>
                <a:t> 주소를 저장할 수 있게 한다</a:t>
              </a:r>
              <a:r>
                <a:rPr lang="en-US" altLang="ko-KR" sz="1100" b="1" dirty="0" smtClean="0">
                  <a:solidFill>
                    <a:srgbClr val="0000FF"/>
                  </a:solidFill>
                </a:rPr>
                <a:t>. mode</a:t>
              </a:r>
              <a:r>
                <a:rPr lang="ko-KR" altLang="en-US" sz="1100" b="1" dirty="0" smtClean="0">
                  <a:solidFill>
                    <a:srgbClr val="0000FF"/>
                  </a:solidFill>
                </a:rPr>
                <a:t>가 </a:t>
              </a:r>
              <a:r>
                <a:rPr lang="en-US" altLang="ko-KR" sz="1100" b="1" dirty="0" smtClean="0">
                  <a:solidFill>
                    <a:srgbClr val="0000FF"/>
                  </a:solidFill>
                </a:rPr>
                <a:t>1</a:t>
              </a:r>
              <a:r>
                <a:rPr lang="ko-KR" altLang="en-US" sz="1100" b="1" dirty="0" smtClean="0">
                  <a:solidFill>
                    <a:srgbClr val="0000FF"/>
                  </a:solidFill>
                </a:rPr>
                <a:t>일 경우 이  서브타입다형성이 구현됨</a:t>
              </a:r>
              <a:r>
                <a:rPr lang="en-US" altLang="ko-KR" sz="1100" b="1" dirty="0" smtClean="0">
                  <a:solidFill>
                    <a:srgbClr val="0000FF"/>
                  </a:solidFill>
                </a:rPr>
                <a:t>.</a:t>
              </a:r>
              <a:endParaRPr lang="ko-KR" altLang="en-US" sz="11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4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테스트 코드 수행 예</a:t>
            </a:r>
            <a:r>
              <a:rPr lang="en-US" altLang="ko-KR" dirty="0" smtClean="0"/>
              <a:t>: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000" dirty="0"/>
              <a:t>자료구조 선택</a:t>
            </a:r>
            <a:r>
              <a:rPr lang="en-US" altLang="ko-KR" sz="1000" dirty="0"/>
              <a:t>(1: Stack, Other: Linked List): 1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1</a:t>
            </a:r>
          </a:p>
          <a:p>
            <a:pPr marL="0" indent="0">
              <a:buNone/>
            </a:pPr>
            <a:r>
              <a:rPr lang="ko-KR" altLang="en-US" sz="1000" dirty="0"/>
              <a:t>원하시는 값을 입력해주세요</a:t>
            </a:r>
            <a:r>
              <a:rPr lang="en-US" altLang="ko-KR" sz="1000" dirty="0"/>
              <a:t>: 33</a:t>
            </a:r>
          </a:p>
          <a:p>
            <a:pPr marL="0" indent="0">
              <a:buNone/>
            </a:pPr>
            <a:r>
              <a:rPr lang="en-US" altLang="ko-KR" sz="1000" dirty="0"/>
              <a:t>33</a:t>
            </a:r>
            <a:r>
              <a:rPr lang="ko-KR" altLang="en-US" sz="1000" dirty="0"/>
              <a:t>가 삽입되었습니다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1</a:t>
            </a:r>
          </a:p>
          <a:p>
            <a:pPr marL="0" indent="0">
              <a:buNone/>
            </a:pPr>
            <a:r>
              <a:rPr lang="ko-KR" altLang="en-US" sz="1000" dirty="0"/>
              <a:t>원하시는 값을 입력해주세요</a:t>
            </a:r>
            <a:r>
              <a:rPr lang="en-US" altLang="ko-KR" sz="1000" dirty="0"/>
              <a:t>: 44</a:t>
            </a:r>
          </a:p>
          <a:p>
            <a:pPr marL="0" indent="0">
              <a:buNone/>
            </a:pPr>
            <a:r>
              <a:rPr lang="en-US" altLang="ko-KR" sz="1000" dirty="0"/>
              <a:t>44</a:t>
            </a:r>
            <a:r>
              <a:rPr lang="ko-KR" altLang="en-US" sz="1000" dirty="0"/>
              <a:t>가 삽입되었습니다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1</a:t>
            </a:r>
          </a:p>
          <a:p>
            <a:pPr marL="0" indent="0">
              <a:buNone/>
            </a:pPr>
            <a:r>
              <a:rPr lang="ko-KR" altLang="en-US" sz="1000" dirty="0"/>
              <a:t>원하시는 값을 입력해주세요</a:t>
            </a:r>
            <a:r>
              <a:rPr lang="en-US" altLang="ko-KR" sz="1000" dirty="0"/>
              <a:t>: 55</a:t>
            </a:r>
          </a:p>
          <a:p>
            <a:pPr marL="0" indent="0">
              <a:buNone/>
            </a:pPr>
            <a:r>
              <a:rPr lang="en-US" altLang="ko-KR" sz="1000" dirty="0"/>
              <a:t>55</a:t>
            </a:r>
            <a:r>
              <a:rPr lang="ko-KR" altLang="en-US" sz="1000" dirty="0"/>
              <a:t>가 삽입되었습니다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3</a:t>
            </a:r>
          </a:p>
          <a:p>
            <a:pPr marL="0" indent="0">
              <a:buNone/>
            </a:pPr>
            <a:r>
              <a:rPr lang="ko-KR" altLang="en-US" sz="1000" dirty="0"/>
              <a:t>크기</a:t>
            </a:r>
            <a:r>
              <a:rPr lang="en-US" altLang="ko-KR" sz="1000" dirty="0"/>
              <a:t>: 3</a:t>
            </a:r>
          </a:p>
          <a:p>
            <a:pPr marL="0" indent="0">
              <a:buNone/>
            </a:pPr>
            <a:r>
              <a:rPr lang="en-US" altLang="ko-KR" sz="1000" dirty="0"/>
              <a:t>[1|55]-&gt;[2|44]-&gt;[3|33]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2</a:t>
            </a:r>
          </a:p>
          <a:p>
            <a:pPr marL="0" indent="0">
              <a:buNone/>
            </a:pPr>
            <a:r>
              <a:rPr lang="en-US" altLang="ko-KR" sz="1000" dirty="0"/>
              <a:t>55</a:t>
            </a:r>
            <a:r>
              <a:rPr lang="ko-KR" altLang="en-US" sz="1000" dirty="0"/>
              <a:t>가 삭제되었습니다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1</a:t>
            </a:r>
          </a:p>
          <a:p>
            <a:pPr marL="0" indent="0">
              <a:buNone/>
            </a:pPr>
            <a:r>
              <a:rPr lang="ko-KR" altLang="en-US" sz="1000" dirty="0"/>
              <a:t>원하시는 값을 입력해주세요</a:t>
            </a:r>
            <a:r>
              <a:rPr lang="en-US" altLang="ko-KR" sz="1000" dirty="0"/>
              <a:t>: 66</a:t>
            </a:r>
          </a:p>
          <a:p>
            <a:pPr marL="0" indent="0">
              <a:buNone/>
            </a:pPr>
            <a:r>
              <a:rPr lang="en-US" altLang="ko-KR" sz="1000" dirty="0"/>
              <a:t>66</a:t>
            </a:r>
            <a:r>
              <a:rPr lang="ko-KR" altLang="en-US" sz="1000" dirty="0"/>
              <a:t>가 삽입되었습니다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3</a:t>
            </a:r>
          </a:p>
          <a:p>
            <a:pPr marL="0" indent="0">
              <a:buNone/>
            </a:pPr>
            <a:r>
              <a:rPr lang="ko-KR" altLang="en-US" sz="1000" dirty="0"/>
              <a:t>크기</a:t>
            </a:r>
            <a:r>
              <a:rPr lang="en-US" altLang="ko-KR" sz="1000" dirty="0"/>
              <a:t>: 3</a:t>
            </a:r>
          </a:p>
          <a:p>
            <a:pPr marL="0" indent="0">
              <a:buNone/>
            </a:pPr>
            <a:r>
              <a:rPr lang="en-US" altLang="ko-KR" sz="1000" dirty="0"/>
              <a:t>[1|66]-&gt;[2|44]-&gt;[3|33]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9A94AC3-33DF-4C9D-96B0-A2A17FC0F9F1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3419872" y="1412777"/>
            <a:ext cx="1224136" cy="453650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테스트 코드 수행 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900" dirty="0"/>
              <a:t>자료구조 선택</a:t>
            </a:r>
            <a:r>
              <a:rPr lang="en-US" altLang="ko-KR" sz="900" dirty="0"/>
              <a:t>(1: Stack, Other: Linked List): 2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11</a:t>
            </a:r>
          </a:p>
          <a:p>
            <a:pPr marL="0" indent="0">
              <a:buNone/>
            </a:pPr>
            <a:r>
              <a:rPr lang="en-US" altLang="ko-KR" sz="900" dirty="0"/>
              <a:t>11</a:t>
            </a:r>
            <a:r>
              <a:rPr lang="ko-KR" altLang="en-US" sz="900" dirty="0"/>
              <a:t>가 삽입되었습니다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22</a:t>
            </a:r>
          </a:p>
          <a:p>
            <a:pPr marL="0" indent="0">
              <a:buNone/>
            </a:pPr>
            <a:r>
              <a:rPr lang="en-US" altLang="ko-KR" sz="900" dirty="0"/>
              <a:t>22</a:t>
            </a:r>
            <a:r>
              <a:rPr lang="ko-KR" altLang="en-US" sz="900" dirty="0"/>
              <a:t>가 삽입되었습니다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3</a:t>
            </a:r>
          </a:p>
          <a:p>
            <a:pPr marL="0" indent="0">
              <a:buNone/>
            </a:pPr>
            <a:r>
              <a:rPr lang="ko-KR" altLang="en-US" sz="900" dirty="0"/>
              <a:t>크기</a:t>
            </a:r>
            <a:r>
              <a:rPr lang="en-US" altLang="ko-KR" sz="900" dirty="0"/>
              <a:t>: 2</a:t>
            </a:r>
          </a:p>
          <a:p>
            <a:pPr marL="0" indent="0">
              <a:buNone/>
            </a:pPr>
            <a:r>
              <a:rPr lang="en-US" altLang="ko-KR" sz="900" dirty="0"/>
              <a:t>[1|22]-&gt;[2|11]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33</a:t>
            </a:r>
          </a:p>
          <a:p>
            <a:pPr marL="0" indent="0">
              <a:buNone/>
            </a:pPr>
            <a:r>
              <a:rPr lang="en-US" altLang="ko-KR" sz="900" dirty="0"/>
              <a:t>33</a:t>
            </a:r>
            <a:r>
              <a:rPr lang="ko-KR" altLang="en-US" sz="900" dirty="0"/>
              <a:t>가 삽입되었습니다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endParaRPr lang="en-US" altLang="ko-KR" sz="9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 smtClean="0"/>
              <a:t>* </a:t>
            </a:r>
            <a:r>
              <a:rPr lang="en-US" altLang="ko-KR" sz="900" dirty="0"/>
              <a:t>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ko-KR" altLang="en-US" sz="900" dirty="0" smtClean="0"/>
              <a:t>원하시는 </a:t>
            </a:r>
            <a:r>
              <a:rPr lang="ko-KR" altLang="en-US" sz="900" dirty="0"/>
              <a:t>메뉴를 골라주세요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44</a:t>
            </a:r>
          </a:p>
          <a:p>
            <a:pPr marL="0" indent="0">
              <a:buNone/>
            </a:pPr>
            <a:r>
              <a:rPr lang="en-US" altLang="ko-KR" sz="900" dirty="0"/>
              <a:t>44</a:t>
            </a:r>
            <a:r>
              <a:rPr lang="ko-KR" altLang="en-US" sz="900" dirty="0"/>
              <a:t>가 삽입되었습니다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2</a:t>
            </a:r>
          </a:p>
          <a:p>
            <a:pPr marL="0" indent="0">
              <a:buNone/>
            </a:pPr>
            <a:r>
              <a:rPr lang="en-US" altLang="ko-KR" sz="900" dirty="0"/>
              <a:t>11</a:t>
            </a:r>
            <a:r>
              <a:rPr lang="ko-KR" altLang="en-US" sz="900" dirty="0"/>
              <a:t>가 삭제되었습니다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2</a:t>
            </a:r>
          </a:p>
          <a:p>
            <a:pPr marL="0" indent="0">
              <a:buNone/>
            </a:pPr>
            <a:r>
              <a:rPr lang="en-US" altLang="ko-KR" sz="900" dirty="0"/>
              <a:t>22</a:t>
            </a:r>
            <a:r>
              <a:rPr lang="ko-KR" altLang="en-US" sz="900" dirty="0"/>
              <a:t>가 삭제되었습니다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3</a:t>
            </a:r>
          </a:p>
          <a:p>
            <a:pPr marL="0" indent="0">
              <a:buNone/>
            </a:pPr>
            <a:r>
              <a:rPr lang="ko-KR" altLang="en-US" sz="900" dirty="0"/>
              <a:t>크기</a:t>
            </a:r>
            <a:r>
              <a:rPr lang="en-US" altLang="ko-KR" sz="900" dirty="0"/>
              <a:t>: 2</a:t>
            </a:r>
          </a:p>
          <a:p>
            <a:pPr marL="0" indent="0">
              <a:buNone/>
            </a:pPr>
            <a:r>
              <a:rPr lang="en-US" altLang="ko-KR" sz="900" dirty="0"/>
              <a:t>[1|44]-&gt;[2|33]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</a:t>
            </a:r>
            <a:endParaRPr lang="ko-KR" altLang="en-US" sz="90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9A94AC3-33DF-4C9D-96B0-A2A17FC0F9F1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3275856" y="1412776"/>
            <a:ext cx="1368152" cy="482453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709952"/>
          </a:xfrm>
        </p:spPr>
        <p:txBody>
          <a:bodyPr/>
          <a:lstStyle/>
          <a:p>
            <a:r>
              <a:rPr lang="ko-KR" altLang="en-US" dirty="0" smtClean="0"/>
              <a:t>프로그래밍 숙제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Growable</a:t>
            </a:r>
            <a:r>
              <a:rPr lang="en-US" altLang="ko-KR" dirty="0" smtClean="0"/>
              <a:t> array)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Template </a:t>
            </a:r>
            <a:r>
              <a:rPr lang="ko-KR" altLang="en-US" dirty="0" smtClean="0"/>
              <a:t>를 이용한 구현에 유의할 것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Array Class</a:t>
            </a:r>
            <a:r>
              <a:rPr lang="ko-KR" altLang="en-US" dirty="0" smtClean="0"/>
              <a:t>에서 그 속성을 상속 받는 식으로 구현할 것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err="1" smtClean="0"/>
              <a:t>GrowableArray</a:t>
            </a:r>
            <a:r>
              <a:rPr lang="en-US" altLang="ko-KR" dirty="0" smtClean="0"/>
              <a:t> </a:t>
            </a:r>
            <a:r>
              <a:rPr lang="en-US" altLang="ko-KR" dirty="0"/>
              <a:t>(CP-04)</a:t>
            </a:r>
          </a:p>
          <a:p>
            <a:pPr lvl="1" algn="just"/>
            <a:r>
              <a:rPr lang="en-US" altLang="ko-KR" dirty="0" smtClean="0">
                <a:solidFill>
                  <a:srgbClr val="000000"/>
                </a:solidFill>
              </a:rPr>
              <a:t>CPP-1</a:t>
            </a:r>
            <a:r>
              <a:rPr lang="ko-KR" altLang="en-US" dirty="0" smtClean="0">
                <a:solidFill>
                  <a:srgbClr val="000000"/>
                </a:solidFill>
              </a:rPr>
              <a:t>에서 </a:t>
            </a:r>
            <a:r>
              <a:rPr lang="en-US" altLang="ko-KR" dirty="0" err="1" smtClean="0">
                <a:solidFill>
                  <a:srgbClr val="000000"/>
                </a:solidFill>
              </a:rPr>
              <a:t>RangeArray</a:t>
            </a:r>
            <a:r>
              <a:rPr lang="ko-KR" altLang="en-US" dirty="0" smtClean="0">
                <a:solidFill>
                  <a:srgbClr val="000000"/>
                </a:solidFill>
              </a:rPr>
              <a:t>의 기반 클래스인 </a:t>
            </a:r>
            <a:r>
              <a:rPr lang="en-US" altLang="ko-KR" dirty="0" smtClean="0">
                <a:solidFill>
                  <a:srgbClr val="000000"/>
                </a:solidFill>
              </a:rPr>
              <a:t>Array </a:t>
            </a:r>
            <a:r>
              <a:rPr lang="ko-KR" altLang="en-US" dirty="0" smtClean="0">
                <a:solidFill>
                  <a:srgbClr val="000000"/>
                </a:solidFill>
              </a:rPr>
              <a:t>클래스를 사용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 algn="just"/>
            <a:r>
              <a:rPr lang="ko-KR" altLang="en-US" dirty="0" smtClean="0">
                <a:solidFill>
                  <a:srgbClr val="000000"/>
                </a:solidFill>
              </a:rPr>
              <a:t>사용에 </a:t>
            </a:r>
            <a:r>
              <a:rPr lang="ko-KR" altLang="en-US" dirty="0">
                <a:solidFill>
                  <a:srgbClr val="000000"/>
                </a:solidFill>
              </a:rPr>
              <a:t>따라 배열의 인덱스가 자동으로 조절</a:t>
            </a:r>
          </a:p>
          <a:p>
            <a:pPr lvl="2" algn="just"/>
            <a:r>
              <a:rPr lang="en-US" altLang="ko-KR" dirty="0" smtClean="0"/>
              <a:t>Range </a:t>
            </a:r>
            <a:r>
              <a:rPr lang="ko-KR" altLang="en-US" dirty="0"/>
              <a:t>밖의 </a:t>
            </a:r>
            <a:r>
              <a:rPr lang="ko-KR" altLang="en-US" dirty="0" smtClean="0"/>
              <a:t>인덱스를 사용하여 저장하고자 </a:t>
            </a:r>
            <a:r>
              <a:rPr lang="ko-KR" altLang="en-US" dirty="0"/>
              <a:t>할 때 현재사이즈의 </a:t>
            </a:r>
            <a:r>
              <a:rPr lang="en-US" altLang="ko-KR" dirty="0"/>
              <a:t>2</a:t>
            </a:r>
            <a:r>
              <a:rPr lang="ko-KR" altLang="en-US" dirty="0"/>
              <a:t>배로 증가시킴</a:t>
            </a:r>
          </a:p>
          <a:p>
            <a:pPr lvl="2" algn="just"/>
            <a:r>
              <a:rPr lang="ko-KR" altLang="en-US" dirty="0" smtClean="0"/>
              <a:t>추가된 </a:t>
            </a:r>
            <a:r>
              <a:rPr lang="ko-KR" altLang="en-US" dirty="0"/>
              <a:t>공간은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 algn="just"/>
            <a:r>
              <a:rPr lang="en-US" altLang="ko-KR" dirty="0" err="1" smtClean="0">
                <a:solidFill>
                  <a:srgbClr val="000000"/>
                </a:solidFill>
              </a:rPr>
              <a:t>RangeArray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경우와 마찬가지로 </a:t>
            </a:r>
            <a:r>
              <a:rPr lang="en-US" altLang="ko-KR" dirty="0">
                <a:solidFill>
                  <a:srgbClr val="000000"/>
                </a:solidFill>
              </a:rPr>
              <a:t>Array </a:t>
            </a:r>
            <a:r>
              <a:rPr lang="ko-KR" altLang="en-US" dirty="0" smtClean="0">
                <a:solidFill>
                  <a:srgbClr val="000000"/>
                </a:solidFill>
              </a:rPr>
              <a:t>클래스</a:t>
            </a:r>
            <a:r>
              <a:rPr lang="ko-KR" altLang="en-US" dirty="0" smtClean="0"/>
              <a:t>를 </a:t>
            </a:r>
            <a:r>
              <a:rPr lang="ko-KR" altLang="en-US" dirty="0"/>
              <a:t>상속하여 필요한 부분만 코딩하고 나머지는 </a:t>
            </a:r>
            <a:r>
              <a:rPr lang="en-US" altLang="ko-KR" dirty="0"/>
              <a:t>Array</a:t>
            </a:r>
            <a:r>
              <a:rPr lang="ko-KR" altLang="en-US" dirty="0"/>
              <a:t>의 멤버 </a:t>
            </a:r>
            <a:r>
              <a:rPr lang="ko-KR" altLang="en-US" dirty="0" smtClean="0"/>
              <a:t>변수와 </a:t>
            </a:r>
            <a:r>
              <a:rPr lang="ko-KR" altLang="en-US" dirty="0"/>
              <a:t>멤버 </a:t>
            </a:r>
            <a:r>
              <a:rPr lang="ko-KR" altLang="en-US" dirty="0" smtClean="0"/>
              <a:t>함수를 </a:t>
            </a:r>
            <a:r>
              <a:rPr lang="ko-KR" altLang="en-US" dirty="0"/>
              <a:t>그대로 </a:t>
            </a:r>
            <a:r>
              <a:rPr lang="ko-KR" altLang="en-US" dirty="0" smtClean="0"/>
              <a:t>이용한다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추가로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GrowableArray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저장할 수 있도록 한다</a:t>
            </a:r>
            <a:r>
              <a:rPr lang="en-US" altLang="ko-KR" dirty="0" smtClean="0"/>
              <a:t>.</a:t>
            </a:r>
          </a:p>
          <a:p>
            <a:pPr lvl="2" algn="just"/>
            <a:r>
              <a:rPr lang="ko-KR" altLang="en-US" dirty="0" smtClean="0"/>
              <a:t>이를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저장되는 데이터 변수를 임의의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선언해야 한다</a:t>
            </a:r>
            <a:r>
              <a:rPr lang="en-US" altLang="ko-KR" dirty="0" smtClean="0"/>
              <a:t>.</a:t>
            </a:r>
          </a:p>
          <a:p>
            <a:pPr lvl="2" algn="just"/>
            <a:r>
              <a:rPr lang="en-US" altLang="ko-KR" dirty="0" smtClean="0"/>
              <a:t>Array </a:t>
            </a:r>
            <a:r>
              <a:rPr lang="ko-KR" altLang="en-US" dirty="0" smtClean="0"/>
              <a:t>클래스를 먼저 템플릿을 사용하여 확장하는 것이 필요함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Dept. of Computer Science, </a:t>
            </a:r>
            <a:r>
              <a:rPr lang="en-US" altLang="ko-KR" dirty="0" err="1" smtClean="0"/>
              <a:t>Sogang</a:t>
            </a:r>
            <a:r>
              <a:rPr lang="en-US" altLang="ko-KR" dirty="0" smtClean="0"/>
              <a:t> Univ.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정수형의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Dept. of Computer Science, </a:t>
            </a:r>
            <a:r>
              <a:rPr lang="en-US" altLang="ko-KR" dirty="0" err="1" smtClean="0"/>
              <a:t>Sogang</a:t>
            </a:r>
            <a:r>
              <a:rPr lang="en-US" altLang="ko-KR" dirty="0" smtClean="0"/>
              <a:t> Univ.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1975" y="1700213"/>
            <a:ext cx="4871847" cy="230832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dirty="0" smtClean="0"/>
              <a:t>// </a:t>
            </a: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 test 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</a:t>
            </a: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&gt; Test"&lt;&lt;</a:t>
            </a:r>
            <a:r>
              <a:rPr lang="en-US" altLang="ko-KR" b="1" dirty="0" err="1" smtClean="0"/>
              <a:t>endl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&gt; g(10);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0;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 </a:t>
            </a:r>
            <a:r>
              <a:rPr lang="en-US" altLang="ko-KR" b="1" dirty="0" err="1" smtClean="0"/>
              <a:t>g.length</a:t>
            </a:r>
            <a:r>
              <a:rPr lang="en-US" altLang="ko-KR" b="1" dirty="0" smtClean="0"/>
              <a:t>();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g[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2 *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+ 3;</a:t>
            </a:r>
          </a:p>
          <a:p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&lt;&lt;"g(10)"; </a:t>
            </a:r>
            <a:r>
              <a:rPr lang="en-US" altLang="ko-KR" b="1" dirty="0" err="1" smtClean="0"/>
              <a:t>g.print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 smtClean="0"/>
              <a:t>g[13] = 13;</a:t>
            </a:r>
          </a:p>
          <a:p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&lt;&lt;"g(26)"; </a:t>
            </a:r>
            <a:r>
              <a:rPr lang="en-US" altLang="ko-KR" b="1" dirty="0" err="1" smtClean="0"/>
              <a:t>g.print</a:t>
            </a:r>
            <a:r>
              <a:rPr lang="en-US" altLang="ko-KR" b="1" dirty="0" smtClean="0"/>
              <a:t>();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ea typeface="바탕" pitchFamily="18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1975" y="4724400"/>
            <a:ext cx="7132638" cy="9233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</a:rPr>
              <a:t>GrowableArray</a:t>
            </a:r>
            <a:r>
              <a:rPr lang="en-US" altLang="ko-KR" b="1" dirty="0">
                <a:solidFill>
                  <a:srgbClr val="000000"/>
                </a:solidFill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&gt; Test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g(10)[ 3 5 7 9 11 13 15 17 19 21]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g(26)[ 3 5 7 9 11 13 15 17 19 21 0 0 0 13 0 0 0 0 0 0 0 0 0 0 0 0]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90600" y="1676400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chemeClr val="hlink"/>
                </a:solidFill>
              </a:rPr>
              <a:t>입력예</a:t>
            </a:r>
            <a:r>
              <a:rPr lang="en-US" altLang="ko-KR" sz="1400" b="1" dirty="0"/>
              <a:t>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69975" y="4724400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chemeClr val="hlink"/>
                </a:solidFill>
              </a:rPr>
              <a:t>출력예</a:t>
            </a:r>
            <a:r>
              <a:rPr lang="en-US" altLang="ko-KR" sz="1400" b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88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실수형의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Dept. of Computer Science, </a:t>
            </a:r>
            <a:r>
              <a:rPr lang="en-US" altLang="ko-KR" dirty="0" err="1" smtClean="0"/>
              <a:t>Sogang</a:t>
            </a:r>
            <a:r>
              <a:rPr lang="en-US" altLang="ko-KR" dirty="0" smtClean="0"/>
              <a:t> Univ.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1975" y="1700213"/>
            <a:ext cx="5482591" cy="230832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dirty="0" smtClean="0"/>
              <a:t>// </a:t>
            </a: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 test (double)</a:t>
            </a:r>
          </a:p>
          <a:p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</a:t>
            </a: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&lt;double&gt; Test"&lt;&lt;</a:t>
            </a:r>
            <a:r>
              <a:rPr lang="en-US" altLang="ko-KR" b="1" dirty="0" err="1" smtClean="0"/>
              <a:t>endl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&lt;double&gt; dg(10);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0;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 </a:t>
            </a:r>
            <a:r>
              <a:rPr lang="en-US" altLang="ko-KR" b="1" dirty="0" err="1" smtClean="0"/>
              <a:t>dg.length</a:t>
            </a:r>
            <a:r>
              <a:rPr lang="en-US" altLang="ko-KR" b="1" dirty="0" smtClean="0"/>
              <a:t>();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dg[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2 *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+ 3.14;</a:t>
            </a:r>
          </a:p>
          <a:p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&lt;&lt;"dg(10)"; </a:t>
            </a:r>
            <a:r>
              <a:rPr lang="en-US" altLang="ko-KR" b="1" dirty="0" err="1" smtClean="0"/>
              <a:t>dg.print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 smtClean="0"/>
              <a:t>dg[13] = 13.31;</a:t>
            </a:r>
          </a:p>
          <a:p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&lt;&lt;"dg(26)"; </a:t>
            </a:r>
            <a:r>
              <a:rPr lang="en-US" altLang="ko-KR" b="1" dirty="0" err="1" smtClean="0"/>
              <a:t>dg.print</a:t>
            </a:r>
            <a:r>
              <a:rPr lang="en-US" altLang="ko-KR" b="1" dirty="0" smtClean="0"/>
              <a:t>();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ea typeface="바탕" pitchFamily="18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1975" y="4724400"/>
            <a:ext cx="7132638" cy="120032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</a:rPr>
              <a:t>GrowableArray</a:t>
            </a:r>
            <a:r>
              <a:rPr lang="en-US" altLang="ko-KR" b="1" dirty="0">
                <a:solidFill>
                  <a:srgbClr val="000000"/>
                </a:solidFill>
              </a:rPr>
              <a:t>&lt;double&gt; Test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dg(10)[ 3.14 5.14 7.14 9.14 11.14 13.14 15.14 17.14 19.14 21.14]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dg(26)[ 3.14 5.14 7.14 9.14 11.14 13.14 15.14 17.14 19.14 21.14 0 0 0 13.31 0 0 0 0 0 0 0 0 0 0 0 0]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90600" y="1676400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chemeClr val="hlink"/>
                </a:solidFill>
              </a:rPr>
              <a:t>입력예</a:t>
            </a:r>
            <a:r>
              <a:rPr lang="en-US" altLang="ko-KR" sz="1400" b="1" dirty="0"/>
              <a:t>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69975" y="4724400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chemeClr val="hlink"/>
                </a:solidFill>
              </a:rPr>
              <a:t>출력예</a:t>
            </a:r>
            <a:r>
              <a:rPr lang="en-US" altLang="ko-KR" sz="1400" b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04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함수에는 앞의 두 입력 예를 포함하여 두 가지 수행 결과가 함께 나오도록 작성한다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Array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GrowableArray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각각 별도의 헤더 파일에 작성한다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just"/>
            <a:r>
              <a:rPr lang="ko-KR" altLang="en-US" sz="1600" dirty="0">
                <a:solidFill>
                  <a:srgbClr val="000000"/>
                </a:solidFill>
              </a:rPr>
              <a:t>제출 방법 및 기한</a:t>
            </a:r>
          </a:p>
          <a:p>
            <a:pPr lvl="1" algn="just"/>
            <a:r>
              <a:rPr lang="ko-KR" altLang="en-US" sz="1400" dirty="0">
                <a:solidFill>
                  <a:srgbClr val="000000"/>
                </a:solidFill>
              </a:rPr>
              <a:t>실험 조교의 지시에 따른다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r>
              <a:rPr lang="ko-KR" altLang="en-US" dirty="0" smtClean="0"/>
              <a:t>보고서 </a:t>
            </a:r>
            <a:r>
              <a:rPr lang="ko-KR" altLang="en-US" dirty="0" smtClean="0"/>
              <a:t>작성시 다음을 명확하게 설명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ko-KR" altLang="en-US" dirty="0" smtClean="0"/>
              <a:t>보고서 </a:t>
            </a:r>
            <a:r>
              <a:rPr lang="ko-KR" altLang="en-US" dirty="0" smtClean="0"/>
              <a:t>작성시 </a:t>
            </a:r>
            <a:r>
              <a:rPr lang="en-US" altLang="ko-KR" dirty="0" smtClean="0"/>
              <a:t>CPP-2</a:t>
            </a:r>
            <a:r>
              <a:rPr lang="ko-KR" altLang="en-US" dirty="0" smtClean="0"/>
              <a:t>의 최종 테스트 코드에서 서브타입 다형성이 적용되는 부분을 명시하고 그 이유를 기술할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강의자료 참고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또한 실습 </a:t>
            </a:r>
            <a:r>
              <a:rPr lang="ko-KR" altLang="en-US" dirty="0" smtClean="0"/>
              <a:t>문제 및 과제에 대한 해결방법으로써 자료 구조 및 알고리즘을 기술할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구조도를</a:t>
            </a:r>
            <a:r>
              <a:rPr lang="ko-KR" altLang="en-US" dirty="0" smtClean="0"/>
              <a:t> 반드시 첨부할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6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CPP-2 </a:t>
            </a:r>
            <a:r>
              <a:rPr lang="ko-KR" altLang="en-US" dirty="0" smtClean="0"/>
              <a:t>다형성의 이해 부분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r>
              <a:rPr lang="en-US" altLang="ko-KR" dirty="0" smtClean="0"/>
              <a:t>OOP</a:t>
            </a:r>
            <a:r>
              <a:rPr lang="ko-KR" altLang="en-US" dirty="0" smtClean="0"/>
              <a:t>의 개념 중 </a:t>
            </a:r>
            <a:r>
              <a:rPr lang="en-US" altLang="ko-KR" dirty="0" smtClean="0"/>
              <a:t>1)</a:t>
            </a:r>
            <a:r>
              <a:rPr lang="ko-KR" altLang="en-US" dirty="0" err="1" smtClean="0"/>
              <a:t>파라미터</a:t>
            </a:r>
            <a:r>
              <a:rPr lang="ko-KR" altLang="en-US" dirty="0" err="1" smtClean="0"/>
              <a:t>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, 2)</a:t>
            </a:r>
            <a:r>
              <a:rPr lang="ko-KR" altLang="en-US" dirty="0" smtClean="0"/>
              <a:t>서브타입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구현해본다</a:t>
            </a:r>
            <a:endParaRPr lang="en-US" altLang="ko-KR" dirty="0" smtClean="0"/>
          </a:p>
          <a:p>
            <a:r>
              <a:rPr lang="en-US" altLang="ko-KR" dirty="0" err="1" smtClean="0"/>
              <a:t>LinkedList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을 구현해본다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ko-KR" altLang="en-US" dirty="0" smtClean="0"/>
              <a:t> 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결과</a:t>
            </a:r>
            <a:r>
              <a:rPr lang="ko-KR" altLang="en-US" dirty="0" smtClean="0"/>
              <a:t>보고서는 주석을 첨부한 </a:t>
            </a:r>
            <a:r>
              <a:rPr lang="ko-KR" altLang="en-US" dirty="0" err="1" smtClean="0"/>
              <a:t>하드카피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7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메일 제목 </a:t>
            </a:r>
            <a:r>
              <a:rPr lang="en-US" altLang="ko-KR" dirty="0"/>
              <a:t>: </a:t>
            </a:r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 err="1"/>
              <a:t>주차실습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 err="1"/>
              <a:t>주차과제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[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 err="1"/>
              <a:t>주차실습</a:t>
            </a:r>
            <a:r>
              <a:rPr lang="en-US" altLang="ko-KR" dirty="0"/>
              <a:t>] 20160000_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ko-KR" altLang="en-US" dirty="0"/>
              <a:t> 첨부 파일</a:t>
            </a:r>
            <a:r>
              <a:rPr lang="en-US" altLang="ko-KR" dirty="0"/>
              <a:t>(</a:t>
            </a:r>
            <a:r>
              <a:rPr lang="ko-KR" altLang="en-US" dirty="0"/>
              <a:t>제출물 압축해서 첨부</a:t>
            </a:r>
            <a:r>
              <a:rPr lang="en-US" altLang="ko-KR" dirty="0"/>
              <a:t>) :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/>
              <a:t>주차</a:t>
            </a:r>
            <a:r>
              <a:rPr lang="en-US" altLang="ko-KR" dirty="0"/>
              <a:t>_20160000.zip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##### </a:t>
            </a:r>
            <a:r>
              <a:rPr lang="ko-KR" altLang="en-US" dirty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smtClean="0"/>
              <a:t> </a:t>
            </a:r>
            <a:r>
              <a:rPr lang="en-US" altLang="ko-KR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9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CPP-2: </a:t>
            </a:r>
            <a:r>
              <a:rPr lang="ko-KR" altLang="en-US" dirty="0"/>
              <a:t>다형성의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OOP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여러 개념 중 앞에서 배운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1)</a:t>
            </a:r>
            <a:r>
              <a:rPr lang="ko-KR" altLang="en-US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파라미터적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다형성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2)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서브타입 </a:t>
            </a:r>
            <a:r>
              <a:rPr lang="ko-KR" altLang="en-US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다형성을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실습</a:t>
            </a:r>
            <a:endParaRPr lang="en-US" altLang="ko-KR" sz="18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실습 개요</a:t>
            </a:r>
            <a:endParaRPr lang="en-US" altLang="ko-KR" sz="18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파라미터적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다형성은 템플릿 클래스를 통해 달성되고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서브타입 다형성은 상속 관계에서</a:t>
            </a:r>
            <a:r>
              <a:rPr lang="en-US" altLang="ko-KR" sz="18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기반 클래스를 통해 파생 클래스를 접근함으로써 구현할 수 있다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/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1) </a:t>
            </a:r>
            <a:r>
              <a:rPr lang="ko-KR" altLang="en-US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파라미터적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다형성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제공되는 </a:t>
            </a:r>
            <a:r>
              <a:rPr lang="en-US" altLang="ko-KR" sz="1800" dirty="0" err="1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LinkedList</a:t>
            </a:r>
            <a:r>
              <a:rPr lang="en-US" altLang="ko-KR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</a:t>
            </a:r>
            <a:r>
              <a:rPr lang="en-US" altLang="ko-KR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제공</a:t>
            </a:r>
            <a:r>
              <a:rPr lang="en-US" altLang="ko-KR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를</a:t>
            </a:r>
            <a:r>
              <a:rPr lang="en-US" altLang="ko-KR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템플릿을 사용하여 확장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하고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endParaRPr lang="en-US" altLang="ko-KR" sz="18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2)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서브타입 </a:t>
            </a:r>
            <a:r>
              <a:rPr lang="ko-KR" altLang="en-US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다형성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LinkedList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클래스를 기반 클래스로 하는 </a:t>
            </a:r>
            <a:r>
              <a:rPr lang="ko-KR" altLang="en-US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파생 클래스 </a:t>
            </a:r>
            <a:r>
              <a:rPr lang="en-US" altLang="ko-KR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Stack</a:t>
            </a:r>
            <a:r>
              <a:rPr lang="ko-KR" altLang="en-US" sz="1800" dirty="0" smtClean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구현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하여 서브타입 </a:t>
            </a:r>
            <a:r>
              <a:rPr lang="ko-KR" altLang="en-US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다형성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예제를 실습한다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en-US" altLang="ko-KR" sz="18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CPP-2: </a:t>
            </a:r>
            <a:r>
              <a:rPr lang="ko-KR" altLang="en-US" dirty="0" smtClean="0"/>
              <a:t>다형성의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먼저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다음 슬라이드에서 주어질 </a:t>
            </a:r>
            <a:r>
              <a:rPr lang="en-US" altLang="ko-KR" sz="1800" dirty="0" err="1" smtClean="0"/>
              <a:t>LinkedList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클래스를 </a:t>
            </a:r>
            <a:r>
              <a:rPr lang="ko-KR" altLang="en-US" sz="1800" dirty="0" err="1" smtClean="0"/>
              <a:t>파라미터적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다형성을</a:t>
            </a:r>
            <a:r>
              <a:rPr lang="ko-KR" altLang="en-US" sz="1800" dirty="0" smtClean="0"/>
              <a:t> 지원하게 하기 위해 템플릿</a:t>
            </a:r>
            <a:r>
              <a:rPr lang="en-US" altLang="ko-KR" sz="1800" dirty="0" smtClean="0"/>
              <a:t>(Template) </a:t>
            </a:r>
            <a:r>
              <a:rPr lang="ko-KR" altLang="en-US" sz="1800" dirty="0" smtClean="0"/>
              <a:t>클래스로 확장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함수 또는 클래스에서 임의의 </a:t>
            </a:r>
            <a:r>
              <a:rPr lang="ko-KR" altLang="en-US" sz="1800" dirty="0" err="1" smtClean="0"/>
              <a:t>자료형이</a:t>
            </a:r>
            <a:r>
              <a:rPr lang="ko-KR" altLang="en-US" sz="1800" dirty="0" smtClean="0"/>
              <a:t> 사용될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앞에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template &lt;class </a:t>
            </a:r>
            <a:r>
              <a:rPr lang="ko-KR" altLang="en-US" sz="1800" dirty="0" err="1" smtClean="0"/>
              <a:t>자료형이름</a:t>
            </a:r>
            <a:r>
              <a:rPr lang="en-US" altLang="ko-KR" sz="1800" dirty="0" smtClean="0"/>
              <a:t>&gt;</a:t>
            </a:r>
            <a:br>
              <a:rPr lang="en-US" altLang="ko-KR" sz="1800" dirty="0" smtClean="0"/>
            </a:br>
            <a:r>
              <a:rPr lang="ko-KR" altLang="en-US" sz="1800" dirty="0" smtClean="0"/>
              <a:t>을 명시하여 준다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템플릿 함수와 클래스는 헤더 파일에 모두 기술하여야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670" y="3416356"/>
            <a:ext cx="2808312" cy="1354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fr-FR" altLang="ko-KR" sz="1600" b="1" dirty="0" smtClean="0"/>
              <a:t>template &lt;class T&gt;</a:t>
            </a:r>
          </a:p>
          <a:p>
            <a:pPr fontAlgn="base"/>
            <a:r>
              <a:rPr lang="fr-FR" altLang="ko-KR" sz="1600" b="1" dirty="0" smtClean="0"/>
              <a:t>T add(T a, T b)</a:t>
            </a:r>
          </a:p>
          <a:p>
            <a:pPr fontAlgn="base"/>
            <a:r>
              <a:rPr lang="fr-FR" altLang="ko-KR" sz="1600" b="1" dirty="0" smtClean="0"/>
              <a:t>{</a:t>
            </a:r>
          </a:p>
          <a:p>
            <a:pPr fontAlgn="base"/>
            <a:r>
              <a:rPr lang="fr-FR" altLang="ko-KR" sz="1600" b="1" dirty="0" smtClean="0"/>
              <a:t>	return a+b;</a:t>
            </a:r>
          </a:p>
          <a:p>
            <a:pPr fontAlgn="base"/>
            <a:r>
              <a:rPr lang="fr-FR" altLang="ko-KR" sz="1600" b="1" dirty="0" smtClean="0"/>
              <a:t>}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34018" y="3280916"/>
            <a:ext cx="2808312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200" b="1" dirty="0"/>
              <a:t>template &lt;class T&gt;</a:t>
            </a:r>
          </a:p>
          <a:p>
            <a:pPr fontAlgn="base"/>
            <a:r>
              <a:rPr lang="en-US" altLang="ko-KR" sz="1200" b="1" dirty="0"/>
              <a:t>class Stack{</a:t>
            </a:r>
          </a:p>
          <a:p>
            <a:pPr fontAlgn="base"/>
            <a:r>
              <a:rPr lang="en-US" altLang="ko-KR" sz="1200" b="1" dirty="0"/>
              <a:t>public:</a:t>
            </a:r>
          </a:p>
          <a:p>
            <a:pPr fontAlgn="base"/>
            <a:r>
              <a:rPr lang="en-US" altLang="ko-KR" sz="1200" b="1" dirty="0" smtClean="0"/>
              <a:t>    void </a:t>
            </a:r>
            <a:r>
              <a:rPr lang="en-US" altLang="ko-KR" sz="1200" b="1" dirty="0"/>
              <a:t>push(T item);</a:t>
            </a:r>
          </a:p>
          <a:p>
            <a:pPr fontAlgn="base"/>
            <a:r>
              <a:rPr lang="en-US" altLang="ko-KR" sz="1200" b="1" dirty="0" smtClean="0"/>
              <a:t>    T </a:t>
            </a:r>
            <a:r>
              <a:rPr lang="en-US" altLang="ko-KR" sz="1200" b="1" dirty="0"/>
              <a:t>pop();</a:t>
            </a:r>
          </a:p>
          <a:p>
            <a:pPr fontAlgn="base"/>
            <a:r>
              <a:rPr lang="en-US" altLang="ko-KR" sz="1200" b="1" dirty="0" smtClean="0"/>
              <a:t>    ...</a:t>
            </a:r>
            <a:endParaRPr lang="en-US" altLang="ko-KR" sz="1200" b="1" dirty="0"/>
          </a:p>
          <a:p>
            <a:pPr fontAlgn="base"/>
            <a:r>
              <a:rPr lang="en-US" altLang="ko-KR" sz="1200" b="1" dirty="0" smtClean="0"/>
              <a:t>};</a:t>
            </a:r>
          </a:p>
          <a:p>
            <a:pPr fontAlgn="base"/>
            <a:endParaRPr lang="en-US" altLang="ko-KR" sz="1200" b="1" dirty="0" smtClean="0"/>
          </a:p>
          <a:p>
            <a:pPr fontAlgn="base"/>
            <a:r>
              <a:rPr lang="en-US" altLang="ko-KR" sz="1200" b="1" dirty="0" smtClean="0"/>
              <a:t>template &lt;class T&gt;</a:t>
            </a:r>
          </a:p>
          <a:p>
            <a:pPr fontAlgn="base"/>
            <a:r>
              <a:rPr lang="en-US" altLang="ko-KR" sz="1200" b="1" dirty="0" smtClean="0"/>
              <a:t>void push(T item){</a:t>
            </a:r>
          </a:p>
          <a:p>
            <a:pPr fontAlgn="base"/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b="1" dirty="0" smtClean="0"/>
              <a:t>함수 본체</a:t>
            </a:r>
            <a:r>
              <a:rPr lang="en-US" altLang="ko-KR" sz="1200" b="1" dirty="0" smtClean="0"/>
              <a:t>;</a:t>
            </a:r>
          </a:p>
          <a:p>
            <a:pPr fontAlgn="base"/>
            <a:r>
              <a:rPr lang="en-US" altLang="ko-KR" sz="12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7734" y="486364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Ex) </a:t>
            </a:r>
            <a:r>
              <a:rPr lang="ko-KR" altLang="en-US" sz="1600" b="1" dirty="0" smtClean="0"/>
              <a:t>템플릿 함수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02070" y="573325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Ex) </a:t>
            </a:r>
            <a:r>
              <a:rPr lang="ko-KR" altLang="en-US" sz="1600" b="1" dirty="0" smtClean="0"/>
              <a:t>템플릿 클래스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5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CPP-2: </a:t>
            </a:r>
            <a:r>
              <a:rPr lang="ko-KR" altLang="en-US" dirty="0" smtClean="0"/>
              <a:t>다형성의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먼저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템플릿 선언 </a:t>
            </a:r>
            <a:r>
              <a:rPr lang="en-US" altLang="ko-KR" sz="1800" dirty="0" smtClean="0"/>
              <a:t>template &lt;</a:t>
            </a:r>
            <a:r>
              <a:rPr lang="en-US" altLang="ko-KR" sz="1800" dirty="0" err="1" smtClean="0"/>
              <a:t>typename</a:t>
            </a:r>
            <a:r>
              <a:rPr lang="en-US" altLang="ko-KR" sz="1800" dirty="0" smtClean="0"/>
              <a:t> T&gt;</a:t>
            </a:r>
          </a:p>
          <a:p>
            <a:pPr lvl="1"/>
            <a:r>
              <a:rPr lang="en-US" altLang="ko-KR" sz="1400" dirty="0" smtClean="0"/>
              <a:t>T</a:t>
            </a:r>
            <a:r>
              <a:rPr lang="ko-KR" altLang="en-US" sz="1400" dirty="0" smtClean="0"/>
              <a:t>라는 타입에 대해 템플릿을 선언한다는 뜻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여러 타입에 대한 템플릿을 만들고 싶으면 </a:t>
            </a:r>
            <a:r>
              <a:rPr lang="en-US" altLang="ko-KR" sz="1400" dirty="0" smtClean="0"/>
              <a:t>template &lt;</a:t>
            </a:r>
            <a:r>
              <a:rPr lang="en-US" altLang="ko-KR" sz="1400" dirty="0" err="1" smtClean="0"/>
              <a:t>typename</a:t>
            </a:r>
            <a:r>
              <a:rPr lang="en-US" altLang="ko-KR" sz="1400" dirty="0" smtClean="0"/>
              <a:t> T1, </a:t>
            </a:r>
            <a:r>
              <a:rPr lang="en-US" altLang="ko-KR" sz="1400" dirty="0" err="1" smtClean="0"/>
              <a:t>typename</a:t>
            </a:r>
            <a:r>
              <a:rPr lang="en-US" altLang="ko-KR" sz="1400" dirty="0" smtClean="0"/>
              <a:t> T2 …&gt;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T</a:t>
            </a:r>
            <a:r>
              <a:rPr lang="ko-KR" altLang="en-US" sz="1400" dirty="0" smtClean="0"/>
              <a:t>는 모든 타입을 대변하는 이름이다</a:t>
            </a:r>
            <a:r>
              <a:rPr lang="en-US" altLang="ko-KR" sz="1400" dirty="0" smtClean="0"/>
              <a:t>.  </a:t>
            </a:r>
            <a:r>
              <a:rPr lang="en-US" altLang="ko-KR" sz="1400" dirty="0" err="1" smtClean="0"/>
              <a:t>myFunc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호출하면 </a:t>
            </a:r>
            <a:r>
              <a:rPr lang="ko-KR" altLang="en-US" sz="1400" dirty="0" err="1" smtClean="0"/>
              <a:t>호출부의</a:t>
            </a:r>
            <a:r>
              <a:rPr lang="ko-KR" altLang="en-US" sz="1400" dirty="0" smtClean="0"/>
              <a:t> 인수의 타입을 읽어 그 타입에 맞는 함수를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컴파일시</a:t>
            </a:r>
            <a:r>
              <a:rPr lang="ko-KR" altLang="en-US" sz="1400" dirty="0" smtClean="0"/>
              <a:t> 컴파일러가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자동으로 작성한다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60"/>
            <a:ext cx="4464496" cy="25938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9" y="5800436"/>
            <a:ext cx="77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받는 경우 </a:t>
            </a:r>
            <a:r>
              <a:rPr lang="en-US" altLang="ko-KR" dirty="0" smtClean="0"/>
              <a:t>ex) template &lt;class T&gt;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class </a:t>
            </a:r>
            <a:r>
              <a:rPr lang="ko-KR" altLang="en-US" dirty="0" smtClean="0"/>
              <a:t>상속 받는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 : public </a:t>
            </a:r>
            <a:r>
              <a:rPr lang="ko-KR" altLang="en-US" dirty="0" smtClean="0"/>
              <a:t>상속하는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&lt;T&gt; {…};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5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LinkedList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 </a:t>
            </a:r>
            <a:r>
              <a:rPr lang="en-US" altLang="ko-KR" sz="2800" dirty="0" smtClean="0"/>
              <a:t>(Queue</a:t>
            </a:r>
            <a:r>
              <a:rPr lang="ko-KR" altLang="en-US" sz="2800" dirty="0" smtClean="0"/>
              <a:t>와 동일하게 작동함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050" dirty="0"/>
              <a:t>// Linked List Node</a:t>
            </a:r>
          </a:p>
          <a:p>
            <a:pPr marL="0" indent="0">
              <a:buNone/>
            </a:pPr>
            <a:r>
              <a:rPr lang="en-US" altLang="ko-KR" sz="1050" dirty="0"/>
              <a:t>class Node{</a:t>
            </a:r>
          </a:p>
          <a:p>
            <a:pPr marL="0" indent="0">
              <a:buNone/>
            </a:pPr>
            <a:r>
              <a:rPr lang="en-US" altLang="ko-KR" sz="1050" dirty="0"/>
              <a:t>public: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data;</a:t>
            </a:r>
          </a:p>
          <a:p>
            <a:pPr marL="0" indent="0">
              <a:buNone/>
            </a:pPr>
            <a:r>
              <a:rPr lang="en-US" altLang="ko-KR" sz="1050" dirty="0" smtClean="0"/>
              <a:t>    Node </a:t>
            </a:r>
            <a:r>
              <a:rPr lang="en-US" altLang="ko-KR" sz="1050" dirty="0"/>
              <a:t>*link;</a:t>
            </a:r>
          </a:p>
          <a:p>
            <a:pPr marL="0" indent="0">
              <a:buNone/>
            </a:pPr>
            <a:r>
              <a:rPr lang="en-US" altLang="ko-KR" sz="1050" dirty="0" smtClean="0"/>
              <a:t>    Node(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element</a:t>
            </a:r>
            <a:r>
              <a:rPr lang="en-US" altLang="ko-KR" sz="1050" dirty="0" smtClean="0"/>
              <a:t>){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data </a:t>
            </a:r>
            <a:r>
              <a:rPr lang="en-US" altLang="ko-KR" sz="1050" dirty="0"/>
              <a:t>= element;</a:t>
            </a:r>
          </a:p>
          <a:p>
            <a:pPr marL="0" indent="0">
              <a:buNone/>
            </a:pPr>
            <a:r>
              <a:rPr lang="en-US" altLang="ko-KR" sz="1050" dirty="0" smtClean="0"/>
              <a:t>        link </a:t>
            </a:r>
            <a:r>
              <a:rPr lang="en-US" altLang="ko-KR" sz="1050" dirty="0"/>
              <a:t>= 0</a:t>
            </a:r>
            <a:r>
              <a:rPr lang="en-US" altLang="ko-KR" sz="1050" dirty="0" smtClean="0"/>
              <a:t>; 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};</a:t>
            </a:r>
          </a:p>
          <a:p>
            <a:pPr marL="0" indent="0">
              <a:buNone/>
            </a:pPr>
            <a:endParaRPr lang="en-US" altLang="ko-KR" sz="1050" dirty="0" smtClean="0"/>
          </a:p>
          <a:p>
            <a:pPr marL="0" indent="0">
              <a:buNone/>
            </a:pPr>
            <a:r>
              <a:rPr lang="en-US" altLang="ko-KR" sz="1050" dirty="0" smtClean="0"/>
              <a:t>// </a:t>
            </a:r>
            <a:r>
              <a:rPr lang="en-US" altLang="ko-KR" sz="1050" dirty="0"/>
              <a:t>Linked List Class</a:t>
            </a:r>
          </a:p>
          <a:p>
            <a:pPr marL="0" indent="0">
              <a:buNone/>
            </a:pPr>
            <a:r>
              <a:rPr lang="en-US" altLang="ko-KR" sz="1050" dirty="0"/>
              <a:t>class </a:t>
            </a:r>
            <a:r>
              <a:rPr lang="en-US" altLang="ko-KR" sz="1050" dirty="0" err="1"/>
              <a:t>LinkedList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protected:</a:t>
            </a:r>
          </a:p>
          <a:p>
            <a:pPr marL="0" indent="0">
              <a:buNone/>
            </a:pPr>
            <a:r>
              <a:rPr lang="en-US" altLang="ko-KR" sz="1050" dirty="0" smtClean="0"/>
              <a:t>    Node </a:t>
            </a:r>
            <a:r>
              <a:rPr lang="en-US" altLang="ko-KR" sz="1050" dirty="0"/>
              <a:t>*first;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current_size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/>
              <a:t>public: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LinkedList</a:t>
            </a:r>
            <a:r>
              <a:rPr lang="en-US" altLang="ko-KR" sz="1050" dirty="0" smtClean="0"/>
              <a:t>(){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first </a:t>
            </a:r>
            <a:r>
              <a:rPr lang="en-US" altLang="ko-KR" sz="1050" dirty="0"/>
              <a:t>= 0;</a:t>
            </a:r>
          </a:p>
          <a:p>
            <a:pPr marL="0" indent="0">
              <a:buNone/>
            </a:pPr>
            <a:r>
              <a:rPr lang="en-US" altLang="ko-KR" sz="1050" dirty="0" smtClean="0"/>
              <a:t>        </a:t>
            </a:r>
            <a:r>
              <a:rPr lang="en-US" altLang="ko-KR" sz="1050" dirty="0" err="1" smtClean="0"/>
              <a:t>current_size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= 0</a:t>
            </a:r>
            <a:r>
              <a:rPr lang="en-US" altLang="ko-KR" sz="1050" dirty="0" smtClean="0"/>
              <a:t>; };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GetSize</a:t>
            </a:r>
            <a:r>
              <a:rPr lang="en-US" altLang="ko-KR" sz="1050" dirty="0"/>
              <a:t>() { return </a:t>
            </a:r>
            <a:r>
              <a:rPr lang="en-US" altLang="ko-KR" sz="1050" dirty="0" err="1"/>
              <a:t>current_size</a:t>
            </a:r>
            <a:r>
              <a:rPr lang="en-US" altLang="ko-KR" sz="1050" dirty="0"/>
              <a:t>; </a:t>
            </a:r>
            <a:r>
              <a:rPr lang="en-US" altLang="ko-KR" sz="1050" dirty="0" smtClean="0"/>
              <a:t>}; // </a:t>
            </a:r>
            <a:r>
              <a:rPr lang="ko-KR" altLang="en-US" sz="1050" dirty="0" err="1" smtClean="0"/>
              <a:t>노드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개수를 리턴</a:t>
            </a:r>
          </a:p>
          <a:p>
            <a:pPr marL="0" indent="0">
              <a:buNone/>
            </a:pPr>
            <a:r>
              <a:rPr lang="en-US" altLang="ko-KR" sz="1050" dirty="0" smtClean="0"/>
              <a:t>    void </a:t>
            </a:r>
            <a:r>
              <a:rPr lang="en-US" altLang="ko-KR" sz="1050" dirty="0"/>
              <a:t>Insert(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element</a:t>
            </a:r>
            <a:r>
              <a:rPr lang="en-US" altLang="ko-KR" sz="1050" dirty="0" smtClean="0"/>
              <a:t>); // </a:t>
            </a:r>
            <a:r>
              <a:rPr lang="ko-KR" altLang="en-US" sz="1050" dirty="0"/>
              <a:t>맨 앞에 원소를 삽입</a:t>
            </a:r>
          </a:p>
          <a:p>
            <a:pPr marL="0" indent="0">
              <a:buNone/>
            </a:pPr>
            <a:r>
              <a:rPr lang="en-US" altLang="ko-KR" sz="1050" dirty="0" smtClean="0"/>
              <a:t>    virtual </a:t>
            </a:r>
            <a:r>
              <a:rPr lang="en-US" altLang="ko-KR" sz="1050" dirty="0" err="1"/>
              <a:t>bool</a:t>
            </a:r>
            <a:r>
              <a:rPr lang="en-US" altLang="ko-KR" sz="1050" dirty="0"/>
              <a:t> Delete(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&amp;element</a:t>
            </a:r>
            <a:r>
              <a:rPr lang="en-US" altLang="ko-KR" sz="1050" dirty="0" smtClean="0"/>
              <a:t>); // </a:t>
            </a:r>
            <a:r>
              <a:rPr lang="ko-KR" altLang="en-US" sz="1050" dirty="0"/>
              <a:t>맨 뒤의 원소를 삭제</a:t>
            </a:r>
          </a:p>
          <a:p>
            <a:pPr marL="0" indent="0">
              <a:buNone/>
            </a:pPr>
            <a:r>
              <a:rPr lang="en-US" altLang="ko-KR" sz="1050" dirty="0" smtClean="0"/>
              <a:t>    void </a:t>
            </a:r>
            <a:r>
              <a:rPr lang="en-US" altLang="ko-KR" sz="1050" dirty="0"/>
              <a:t>Print();	// </a:t>
            </a:r>
            <a:r>
              <a:rPr lang="ko-KR" altLang="en-US" sz="1050" dirty="0"/>
              <a:t>리스트를 출력</a:t>
            </a:r>
          </a:p>
          <a:p>
            <a:pPr marL="0" indent="0">
              <a:buNone/>
            </a:pPr>
            <a:r>
              <a:rPr lang="en-US" altLang="ko-KR" sz="1050" dirty="0"/>
              <a:t>};</a:t>
            </a:r>
            <a:endParaRPr lang="ko-KR" altLang="en-US" sz="105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050" dirty="0"/>
              <a:t>void </a:t>
            </a:r>
            <a:r>
              <a:rPr lang="en-US" altLang="ko-KR" sz="1050" dirty="0" err="1"/>
              <a:t>LinkedList</a:t>
            </a:r>
            <a:r>
              <a:rPr lang="en-US" altLang="ko-KR" sz="1050" dirty="0"/>
              <a:t>::Insert(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element</a:t>
            </a:r>
            <a:r>
              <a:rPr lang="en-US" altLang="ko-KR" sz="1050" dirty="0" smtClean="0"/>
              <a:t>){ // </a:t>
            </a:r>
            <a:r>
              <a:rPr lang="ko-KR" altLang="en-US" sz="1050" dirty="0" smtClean="0"/>
              <a:t>새 </a:t>
            </a:r>
            <a:r>
              <a:rPr lang="ko-KR" altLang="en-US" sz="1050" dirty="0" err="1" smtClean="0"/>
              <a:t>노드를</a:t>
            </a:r>
            <a:r>
              <a:rPr lang="ko-KR" altLang="en-US" sz="1050" dirty="0" smtClean="0"/>
              <a:t> 맨 앞에 붙임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Node </a:t>
            </a:r>
            <a:r>
              <a:rPr lang="en-US" altLang="ko-KR" sz="1050" dirty="0"/>
              <a:t>*</a:t>
            </a:r>
            <a:r>
              <a:rPr lang="en-US" altLang="ko-KR" sz="1050" dirty="0" err="1"/>
              <a:t>newnode</a:t>
            </a:r>
            <a:r>
              <a:rPr lang="en-US" altLang="ko-KR" sz="1050" dirty="0"/>
              <a:t> = new Node(element);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newnode</a:t>
            </a:r>
            <a:r>
              <a:rPr lang="en-US" altLang="ko-KR" sz="1050" dirty="0" smtClean="0"/>
              <a:t>-</a:t>
            </a:r>
            <a:r>
              <a:rPr lang="en-US" altLang="ko-KR" sz="1050" dirty="0"/>
              <a:t>&gt;link = first;</a:t>
            </a:r>
          </a:p>
          <a:p>
            <a:pPr marL="0" indent="0">
              <a:buNone/>
            </a:pPr>
            <a:r>
              <a:rPr lang="en-US" altLang="ko-KR" sz="1050" dirty="0" smtClean="0"/>
              <a:t>    first </a:t>
            </a:r>
            <a:r>
              <a:rPr lang="en-US" altLang="ko-KR" sz="1050" dirty="0"/>
              <a:t>= </a:t>
            </a:r>
            <a:r>
              <a:rPr lang="en-US" altLang="ko-KR" sz="1050" dirty="0" err="1"/>
              <a:t>newnode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current_size</a:t>
            </a:r>
            <a:r>
              <a:rPr lang="en-US" altLang="ko-KR" sz="1050" dirty="0" smtClean="0"/>
              <a:t>++;</a:t>
            </a:r>
          </a:p>
          <a:p>
            <a:pPr marL="0" indent="0">
              <a:buNone/>
            </a:pPr>
            <a:r>
              <a:rPr lang="en-US" altLang="ko-KR" sz="1050" dirty="0" smtClean="0"/>
              <a:t>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LinkedList</a:t>
            </a:r>
            <a:r>
              <a:rPr lang="en-US" altLang="ko-KR" sz="1050" dirty="0"/>
              <a:t>::Delete(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&amp;element</a:t>
            </a:r>
            <a:r>
              <a:rPr lang="en-US" altLang="ko-KR" sz="1050" dirty="0" smtClean="0"/>
              <a:t>){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// </a:t>
            </a:r>
            <a:r>
              <a:rPr lang="ko-KR" altLang="en-US" sz="1050" dirty="0" smtClean="0"/>
              <a:t>마지막 </a:t>
            </a:r>
            <a:r>
              <a:rPr lang="ko-KR" altLang="en-US" sz="1050" dirty="0" err="1" smtClean="0"/>
              <a:t>노드의</a:t>
            </a:r>
            <a:r>
              <a:rPr lang="ko-KR" altLang="en-US" sz="1050" dirty="0" smtClean="0"/>
              <a:t> 값을 </a:t>
            </a:r>
            <a:r>
              <a:rPr lang="ko-KR" altLang="en-US" sz="1050" dirty="0" err="1" smtClean="0"/>
              <a:t>리턴하면서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메모리에서 할당 해제</a:t>
            </a:r>
            <a:endParaRPr lang="en-US" altLang="ko-KR" sz="1050" dirty="0" smtClean="0"/>
          </a:p>
          <a:p>
            <a:pPr marL="0" indent="0">
              <a:buNone/>
            </a:pPr>
            <a:r>
              <a:rPr lang="en-US" altLang="ko-KR" sz="1050" dirty="0" smtClean="0"/>
              <a:t>    if(first </a:t>
            </a:r>
            <a:r>
              <a:rPr lang="en-US" altLang="ko-KR" sz="1050" dirty="0"/>
              <a:t>== </a:t>
            </a:r>
            <a:r>
              <a:rPr lang="en-US" altLang="ko-KR" sz="1050" dirty="0" smtClean="0"/>
              <a:t>0) return </a:t>
            </a:r>
            <a:r>
              <a:rPr lang="en-US" altLang="ko-KR" sz="1050" dirty="0"/>
              <a:t>false;</a:t>
            </a:r>
          </a:p>
          <a:p>
            <a:pPr marL="0" indent="0">
              <a:buNone/>
            </a:pPr>
            <a:r>
              <a:rPr lang="en-US" altLang="ko-KR" sz="1050" dirty="0" smtClean="0"/>
              <a:t>    Node </a:t>
            </a:r>
            <a:r>
              <a:rPr lang="en-US" altLang="ko-KR" sz="1050" dirty="0"/>
              <a:t>*current = </a:t>
            </a:r>
            <a:r>
              <a:rPr lang="en-US" altLang="ko-KR" sz="1050" dirty="0" smtClean="0"/>
              <a:t>first, *previous = 0;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while(1){    // </a:t>
            </a:r>
            <a:r>
              <a:rPr lang="ko-KR" altLang="en-US" sz="1050" dirty="0" smtClean="0"/>
              <a:t>마지막 </a:t>
            </a:r>
            <a:r>
              <a:rPr lang="ko-KR" altLang="en-US" sz="1050" dirty="0" err="1" smtClean="0"/>
              <a:t>노드까지</a:t>
            </a:r>
            <a:r>
              <a:rPr lang="ko-KR" altLang="en-US" sz="1050" dirty="0" smtClean="0"/>
              <a:t> 찾아가는 </a:t>
            </a:r>
            <a:r>
              <a:rPr lang="ko-KR" altLang="en-US" sz="1050" dirty="0" err="1" smtClean="0"/>
              <a:t>반복문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if(current-</a:t>
            </a:r>
            <a:r>
              <a:rPr lang="en-US" altLang="ko-KR" sz="1050" dirty="0"/>
              <a:t>&gt;link == 0</a:t>
            </a:r>
            <a:r>
              <a:rPr lang="en-US" altLang="ko-KR" sz="1050" dirty="0" smtClean="0"/>
              <a:t>)    // </a:t>
            </a:r>
            <a:r>
              <a:rPr lang="en-US" altLang="ko-KR" sz="1050" dirty="0"/>
              <a:t>find end </a:t>
            </a:r>
            <a:r>
              <a:rPr lang="en-US" altLang="ko-KR" sz="1050" dirty="0" smtClean="0"/>
              <a:t>node</a:t>
            </a:r>
          </a:p>
          <a:p>
            <a:pPr marL="0" indent="0">
              <a:buNone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  {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    if(previous</a:t>
            </a:r>
            <a:r>
              <a:rPr lang="en-US" altLang="ko-KR" sz="1050" dirty="0"/>
              <a:t>) previous-&gt;link = current-&gt;</a:t>
            </a:r>
            <a:r>
              <a:rPr lang="en-US" altLang="ko-KR" sz="1050" dirty="0" smtClean="0"/>
              <a:t>link;</a:t>
            </a:r>
          </a:p>
          <a:p>
            <a:pPr marL="0" indent="0">
              <a:buNone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      else </a:t>
            </a:r>
            <a:r>
              <a:rPr lang="en-US" altLang="ko-KR" sz="1050" dirty="0"/>
              <a:t>first = first-&gt;link;</a:t>
            </a:r>
          </a:p>
          <a:p>
            <a:pPr marL="0" indent="0">
              <a:buNone/>
            </a:pPr>
            <a:r>
              <a:rPr lang="en-US" altLang="ko-KR" sz="1050" dirty="0" smtClean="0"/>
              <a:t>            break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 smtClean="0"/>
              <a:t>        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previous </a:t>
            </a:r>
            <a:r>
              <a:rPr lang="en-US" altLang="ko-KR" sz="1050" dirty="0"/>
              <a:t>= current;</a:t>
            </a:r>
          </a:p>
          <a:p>
            <a:pPr marL="0" indent="0">
              <a:buNone/>
            </a:pPr>
            <a:r>
              <a:rPr lang="en-US" altLang="ko-KR" sz="1050" dirty="0" smtClean="0"/>
              <a:t>        current </a:t>
            </a:r>
            <a:r>
              <a:rPr lang="en-US" altLang="ko-KR" sz="1050" dirty="0"/>
              <a:t>= current-&gt;link;</a:t>
            </a:r>
          </a:p>
          <a:p>
            <a:pPr marL="0" indent="0">
              <a:buNone/>
            </a:pPr>
            <a:r>
              <a:rPr lang="en-US" altLang="ko-KR" sz="1050" dirty="0" smtClean="0"/>
              <a:t>    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element </a:t>
            </a:r>
            <a:r>
              <a:rPr lang="en-US" altLang="ko-KR" sz="1050" dirty="0"/>
              <a:t>= current-&gt;data;</a:t>
            </a:r>
          </a:p>
          <a:p>
            <a:pPr marL="0" indent="0">
              <a:buNone/>
            </a:pPr>
            <a:r>
              <a:rPr lang="en-US" altLang="ko-KR" sz="1050" dirty="0" smtClean="0"/>
              <a:t>    delete </a:t>
            </a:r>
            <a:r>
              <a:rPr lang="en-US" altLang="ko-KR" sz="1050" dirty="0"/>
              <a:t>current;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current_size</a:t>
            </a:r>
            <a:r>
              <a:rPr lang="en-US" altLang="ko-KR" sz="1050" dirty="0" smtClean="0"/>
              <a:t>-</a:t>
            </a:r>
            <a:r>
              <a:rPr lang="en-US" altLang="ko-KR" sz="1050" dirty="0"/>
              <a:t>-;</a:t>
            </a:r>
          </a:p>
          <a:p>
            <a:pPr marL="0" indent="0">
              <a:buNone/>
            </a:pPr>
            <a:r>
              <a:rPr lang="en-US" altLang="ko-KR" sz="1050" dirty="0" smtClean="0"/>
              <a:t>    return </a:t>
            </a:r>
            <a:r>
              <a:rPr lang="en-US" altLang="ko-KR" sz="1050" dirty="0"/>
              <a:t>true;</a:t>
            </a:r>
          </a:p>
          <a:p>
            <a:pPr marL="0" indent="0">
              <a:buNone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템플릿 클래스로 변경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앞 슬라이드에서 주어진 원본 클래스는 </a:t>
            </a:r>
            <a:r>
              <a:rPr lang="en-US" altLang="ko-KR" sz="1800" dirty="0" err="1" smtClean="0"/>
              <a:t>int</a:t>
            </a:r>
            <a:r>
              <a:rPr lang="ko-KR" altLang="en-US" sz="1800" dirty="0" smtClean="0"/>
              <a:t>형만을 지원함</a:t>
            </a:r>
            <a:endParaRPr lang="en-US" altLang="ko-KR" sz="1800" dirty="0" smtClean="0"/>
          </a:p>
          <a:p>
            <a:r>
              <a:rPr lang="ko-KR" altLang="en-US" sz="1800" dirty="0" smtClean="0"/>
              <a:t>앞의 클래스 구현에서 </a:t>
            </a:r>
            <a:r>
              <a:rPr lang="en-US" altLang="ko-KR" sz="1800" dirty="0" smtClean="0"/>
              <a:t>Print() </a:t>
            </a:r>
            <a:r>
              <a:rPr lang="ko-KR" altLang="en-US" sz="1800" dirty="0" smtClean="0"/>
              <a:t>함수는 직접 구현하여야 함</a:t>
            </a:r>
            <a:endParaRPr lang="en-US" altLang="ko-KR" sz="1800" dirty="0" smtClean="0"/>
          </a:p>
          <a:p>
            <a:r>
              <a:rPr lang="ko-KR" altLang="en-US" sz="1800" dirty="0" smtClean="0"/>
              <a:t>아래의 코드를 실행하여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 슬라이드와 같은 출력이 나와야 함</a:t>
            </a:r>
            <a:endParaRPr lang="ko-KR" altLang="en-US" sz="180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9A94AC3-33DF-4C9D-96B0-A2A17FC0F9F1}" type="slidenum">
              <a:rPr lang="en-US" altLang="ko-KR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58873"/>
              </p:ext>
            </p:extLst>
          </p:nvPr>
        </p:nvGraphicFramePr>
        <p:xfrm>
          <a:off x="1115616" y="2564904"/>
          <a:ext cx="6984776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376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main(){</a:t>
                      </a:r>
                    </a:p>
                    <a:p>
                      <a:r>
                        <a:rPr lang="en-US" altLang="ko-KR" sz="1200" dirty="0" smtClean="0"/>
                        <a:t>    double 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string </a:t>
                      </a:r>
                      <a:r>
                        <a:rPr lang="en-US" altLang="ko-KR" sz="1200" dirty="0" err="1" smtClean="0"/>
                        <a:t>strVal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LinkedList</a:t>
                      </a:r>
                      <a:r>
                        <a:rPr lang="en-US" altLang="ko-KR" sz="1200" dirty="0" smtClean="0"/>
                        <a:t>&lt;double&gt; </a:t>
                      </a:r>
                      <a:r>
                        <a:rPr lang="en-US" altLang="ko-KR" sz="1200" dirty="0" err="1" smtClean="0"/>
                        <a:t>dList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LinkedList</a:t>
                      </a:r>
                      <a:r>
                        <a:rPr lang="en-US" altLang="ko-KR" sz="1200" dirty="0" smtClean="0"/>
                        <a:t>&lt;string&gt; </a:t>
                      </a:r>
                      <a:r>
                        <a:rPr lang="en-US" altLang="ko-KR" sz="1200" dirty="0" err="1" smtClean="0"/>
                        <a:t>strList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dList.Insert</a:t>
                      </a:r>
                      <a:r>
                        <a:rPr lang="en-US" altLang="ko-KR" sz="1200" dirty="0" smtClean="0"/>
                        <a:t>(3.14);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dList.Insert</a:t>
                      </a:r>
                      <a:r>
                        <a:rPr lang="en-US" altLang="ko-KR" sz="1200" dirty="0" smtClean="0"/>
                        <a:t>(123456);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dList.Insert</a:t>
                      </a:r>
                      <a:r>
                        <a:rPr lang="en-US" altLang="ko-KR" sz="1200" dirty="0" smtClean="0"/>
                        <a:t>(-0.987654);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dList.Insert</a:t>
                      </a:r>
                      <a:r>
                        <a:rPr lang="en-US" altLang="ko-KR" sz="1200" dirty="0" smtClean="0"/>
                        <a:t>(777.777);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("This");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("is a");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("Template");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("Example");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strVal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strVal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("Class");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   return 0;</a:t>
                      </a:r>
                    </a:p>
                    <a:p>
                      <a:r>
                        <a:rPr lang="en-US" altLang="ko-KR" sz="1200" dirty="0" smtClean="0"/>
                        <a:t>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 </a:t>
            </a:r>
            <a:r>
              <a:rPr lang="ko-KR" altLang="en-US" dirty="0"/>
              <a:t>클래스를 템플릿 클래스로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9788" y="1700808"/>
            <a:ext cx="5164424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 smtClean="0"/>
              <a:t>[1|-0.987654]-&gt;[2|123456]-&gt;[3|3.14]</a:t>
            </a:r>
          </a:p>
          <a:p>
            <a:pPr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3.14</a:t>
            </a:r>
          </a:p>
          <a:p>
            <a:pPr fontAlgn="base"/>
            <a:r>
              <a:rPr lang="en-US" altLang="ko-KR" sz="1600" b="1" dirty="0" smtClean="0"/>
              <a:t>[1|-0.987654]-&gt;[2|123456]</a:t>
            </a:r>
          </a:p>
          <a:p>
            <a:pPr fontAlgn="base"/>
            <a:r>
              <a:rPr lang="en-US" altLang="ko-KR" sz="1600" b="1" dirty="0" smtClean="0"/>
              <a:t>[1|777.777]-&gt;[2|-0.987654]-&gt;[3|123456]</a:t>
            </a:r>
          </a:p>
          <a:p>
            <a:pPr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123456</a:t>
            </a:r>
          </a:p>
          <a:p>
            <a:pPr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-0.987654</a:t>
            </a:r>
          </a:p>
          <a:p>
            <a:pPr fontAlgn="base"/>
            <a:r>
              <a:rPr lang="en-US" altLang="ko-KR" sz="1600" b="1" dirty="0" smtClean="0"/>
              <a:t>[1|777.777]</a:t>
            </a:r>
          </a:p>
          <a:p>
            <a:pPr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777.777</a:t>
            </a:r>
          </a:p>
          <a:p>
            <a:pPr fontAlgn="base"/>
            <a:r>
              <a:rPr lang="en-US" altLang="ko-KR" sz="1600" b="1" dirty="0" smtClean="0"/>
              <a:t>[1|Example]-&gt;[2|Template]-&gt;[3|is a]-&gt;[4|This]</a:t>
            </a:r>
          </a:p>
          <a:p>
            <a:pPr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This</a:t>
            </a:r>
          </a:p>
          <a:p>
            <a:pPr fontAlgn="base"/>
            <a:r>
              <a:rPr lang="en-US" altLang="ko-KR" sz="1600" b="1" dirty="0" smtClean="0"/>
              <a:t>[1|Class]-&gt;[2|Example]-&gt;[3|Template]-&gt;[4|is a]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7030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클래스의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앞에서 확장한 템플릿 기반의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상속하여</a:t>
            </a:r>
            <a:r>
              <a:rPr lang="en-US" altLang="ko-KR" dirty="0"/>
              <a:t>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클래스를 구현한다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변경하여야 할 부분</a:t>
            </a:r>
            <a:r>
              <a:rPr lang="en-US" altLang="ko-KR" dirty="0" smtClean="0"/>
              <a:t>: Delete() </a:t>
            </a:r>
            <a:r>
              <a:rPr lang="ko-KR" altLang="en-US" dirty="0" smtClean="0"/>
              <a:t>함수만 재정의</a:t>
            </a:r>
            <a:r>
              <a:rPr lang="en-US" altLang="ko-KR" dirty="0" smtClean="0"/>
              <a:t>(Overriding)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클래스에서 맨 뒤의 데이터 원소를 삭제하는 것 대신 맨 앞의 데이터 원소를 삭제하도록 하면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Stack </a:t>
            </a:r>
            <a:r>
              <a:rPr lang="ko-KR" altLang="en-US" dirty="0" smtClean="0"/>
              <a:t>클래스가 잘 구현되었을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테스트 코드를 수행하여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구현되는 </a:t>
            </a:r>
            <a:r>
              <a:rPr lang="ko-KR" altLang="en-US" dirty="0" err="1" smtClean="0"/>
              <a:t>파라미터적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및 서브타입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1581</TotalTime>
  <Words>2532</Words>
  <Application>Microsoft Office PowerPoint</Application>
  <PresentationFormat>화면 슬라이드 쇼(4:3)</PresentationFormat>
  <Paragraphs>443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Monotype Sorts</vt:lpstr>
      <vt:lpstr>굴림</vt:lpstr>
      <vt:lpstr>돋움</vt:lpstr>
      <vt:lpstr>바탕</vt:lpstr>
      <vt:lpstr>새굴림</vt:lpstr>
      <vt:lpstr>Arial</vt:lpstr>
      <vt:lpstr>Courier New</vt:lpstr>
      <vt:lpstr>Times New Roman</vt:lpstr>
      <vt:lpstr>테마1</vt:lpstr>
      <vt:lpstr>6주차 실습 안내 (C++ Programming #2)</vt:lpstr>
      <vt:lpstr>6주차  실습</vt:lpstr>
      <vt:lpstr>CPP-2: 다형성의 이해</vt:lpstr>
      <vt:lpstr>CPP-2: 다형성의 이해</vt:lpstr>
      <vt:lpstr>CPP-2: 다형성의 이해</vt:lpstr>
      <vt:lpstr>LinkedList 클래스 (Queue와 동일하게 작동함)</vt:lpstr>
      <vt:lpstr>LinkedList 클래스를 템플릿 클래스로 변경</vt:lpstr>
      <vt:lpstr>LinkedList 클래스를 템플릿 클래스로 변경</vt:lpstr>
      <vt:lpstr>Stack 클래스의 작성</vt:lpstr>
      <vt:lpstr>Stack 클래스의 작성 – this</vt:lpstr>
      <vt:lpstr>최종 테스트 코드</vt:lpstr>
      <vt:lpstr>최종 테스트 코드 수행 예: Stack</vt:lpstr>
      <vt:lpstr>최종 테스트 코드 수행 예: LinkedList</vt:lpstr>
      <vt:lpstr>6주차 과제</vt:lpstr>
      <vt:lpstr>프로그래밍 숙제</vt:lpstr>
      <vt:lpstr>프로그래밍 숙제</vt:lpstr>
      <vt:lpstr>프로그래밍 숙제</vt:lpstr>
      <vt:lpstr>프로그래밍 숙제</vt:lpstr>
      <vt:lpstr>실습 결과 레포트</vt:lpstr>
      <vt:lpstr>과제 결과 레포트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whtstq2</cp:lastModifiedBy>
  <cp:revision>27</cp:revision>
  <dcterms:created xsi:type="dcterms:W3CDTF">2006-10-05T04:04:58Z</dcterms:created>
  <dcterms:modified xsi:type="dcterms:W3CDTF">2019-10-15T05:32:41Z</dcterms:modified>
</cp:coreProperties>
</file>