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12" r:id="rId2"/>
    <p:sldId id="313" r:id="rId3"/>
    <p:sldId id="347" r:id="rId4"/>
    <p:sldId id="339" r:id="rId5"/>
    <p:sldId id="348" r:id="rId6"/>
    <p:sldId id="341" r:id="rId7"/>
    <p:sldId id="342" r:id="rId8"/>
    <p:sldId id="344" r:id="rId9"/>
    <p:sldId id="345" r:id="rId10"/>
    <p:sldId id="346" r:id="rId11"/>
    <p:sldId id="340" r:id="rId12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F0196"/>
    <a:srgbClr val="3399FF"/>
    <a:srgbClr val="000066"/>
    <a:srgbClr val="FFFF99"/>
    <a:srgbClr val="66CCFF"/>
    <a:srgbClr val="FFFF66"/>
    <a:srgbClr val="FFCC66"/>
    <a:srgbClr val="FFFFCC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9737" autoAdjust="0"/>
  </p:normalViewPr>
  <p:slideViewPr>
    <p:cSldViewPr snapToObjects="1">
      <p:cViewPr varScale="1">
        <p:scale>
          <a:sx n="163" d="100"/>
          <a:sy n="163" d="100"/>
        </p:scale>
        <p:origin x="1704" y="150"/>
      </p:cViewPr>
      <p:guideLst>
        <p:guide pos="2879"/>
        <p:guide orient="horz" pos="2160"/>
      </p:guideLst>
    </p:cSldViewPr>
  </p:slideViewPr>
  <p:outlineViewPr>
    <p:cViewPr>
      <p:scale>
        <a:sx n="33" d="100"/>
        <a:sy n="33" d="100"/>
      </p:scale>
      <p:origin x="0" y="-14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C70C1624-D92F-4B32-B090-2D747B788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891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077" y="0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>
            <a:lvl1pPr algn="r"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2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56" y="4687204"/>
            <a:ext cx="5387052" cy="443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1275"/>
            <a:ext cx="2920129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defTabSz="908103" eaLnBrk="1" latin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077" y="9371275"/>
            <a:ext cx="2920128" cy="49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62" tIns="45380" rIns="90762" bIns="45380" numCol="1" anchor="b" anchorCtr="0" compatLnSpc="1">
            <a:prstTxWarp prst="textNoShape">
              <a:avLst/>
            </a:prstTxWarp>
          </a:bodyPr>
          <a:lstStyle>
            <a:lvl1pPr algn="r" defTabSz="908042" eaLnBrk="1" latinLnBrk="1" hangingPunct="1">
              <a:defRPr/>
            </a:lvl1pPr>
          </a:lstStyle>
          <a:p>
            <a:fld id="{182FBD2B-A5C7-49F5-80E8-0F3AE792F1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3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6123" indent="-282884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309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6338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9577" indent="-226620" defTabSz="908042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8969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39804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9917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40030" indent="-226620" defTabSz="90804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DDC4A62-38BF-4B06-AE96-329387CF012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08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FBD2B-A5C7-49F5-80E8-0F3AE792F12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BF405-D7FC-45D5-927F-1DC08F76C2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0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0C9F9-A743-4FBF-910B-9A5ACA66CC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2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8438" y="260350"/>
            <a:ext cx="2074862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072188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00A67-318A-4C5B-AA7F-EF8B0650B5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43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16BBD-41AC-41A3-A5B6-7768F6947F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6C54A-5FC7-41B0-873F-792E1B7647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5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485900"/>
            <a:ext cx="4037012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84700" y="1485900"/>
            <a:ext cx="4038600" cy="4895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E223B-D566-4B16-B66B-FD3FAC4429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7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F4B06-CECE-4C7D-83A3-C61D90825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FC6DF-0ACB-437B-86DC-B25A24E24D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4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1A9DB-F215-41A3-B98F-EFFEDD2096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34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11F89-6B94-428D-8D2A-79001488ED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7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514D8-AEB3-463E-A2EF-C3DE84EE30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36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내용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5900"/>
            <a:ext cx="822801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182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3938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fld id="{C85B3D5B-0899-4040-AD82-9AEA01D890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kern="1200">
          <a:solidFill>
            <a:srgbClr val="002164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002164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00FF"/>
        </a:buClr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ka756@sogang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518B5-E7F3-4218-82C8-6F7DA57BAA2B}" type="slidenum"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772400" cy="1682750"/>
          </a:xfrm>
          <a:effectLst>
            <a:outerShdw dist="35921" dir="2700000" algn="ctr" rotWithShape="0">
              <a:srgbClr val="333333"/>
            </a:outerShdw>
          </a:effectLst>
        </p:spPr>
        <p:txBody>
          <a:bodyPr anchor="ctr"/>
          <a:lstStyle/>
          <a:p>
            <a:pPr eaLnBrk="1" hangingPunct="1"/>
            <a:r>
              <a:rPr lang="ko-KR" altLang="en-US" sz="46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3250"/>
            <a:ext cx="6400800" cy="1752600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서강대학교 교수학습센터</a:t>
            </a:r>
          </a:p>
          <a:p>
            <a:pPr eaLnBrk="1" hangingPunct="1"/>
            <a:r>
              <a:rPr lang="ko-KR" altLang="en-US" sz="2000" dirty="0">
                <a:solidFill>
                  <a:schemeClr val="bg1"/>
                </a:solidFill>
              </a:rPr>
              <a:t>부소장 정유성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11505" y="3500755"/>
            <a:ext cx="77724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3600" dirty="0" smtClean="0">
                <a:solidFill>
                  <a:schemeClr val="bg1"/>
                </a:solidFill>
              </a:rPr>
              <a:t>고급 소프트웨어 실습 </a:t>
            </a:r>
            <a:r>
              <a:rPr lang="en-US" altLang="ko-KR" sz="3600" dirty="0" smtClean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36905" y="4797425"/>
            <a:ext cx="76327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Char char="•"/>
              <a:defRPr kumimoji="1" sz="3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–"/>
              <a:defRPr kumimoji="1" sz="2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00FF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최적화 기법</a:t>
            </a:r>
            <a:r>
              <a:rPr lang="en-US" altLang="ko-KR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600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부동소수점 연산 소개</a:t>
            </a:r>
            <a:endParaRPr lang="ko-KR" altLang="en-US" sz="2600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다음과 같은 이차 방정식의 근을 구하는 문제를 생각하자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콘솔에서 임의의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입력 받아 근의 공식을 사용하여 두 실근을 구해 출력하는 프로그램을 작성하라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실근이 존재하지 않는 경우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하나만 존재하는 경우는 고려하지 않음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프로그램이 문제를 일으키는 인자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값을 세 가지 이상 설정하고 해당 근을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f(x)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대입 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나오지 않는 것을 증명하라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문제를 완화시킬 수 있는 방법을 사용하여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 방정식의 해를 구하는 함수를 새롭게 구현하고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새로운 함수에서는 올바른 근을 구할 수 있음을 보여라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39" y="1988840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Kahan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summation algorithm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대하여 찾아보고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일반적인 합보다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kahan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sum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정밀함을 확인하여라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Float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double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 변수를 사용하여 보고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kahan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sum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 어떤 차이가 있는지 확인하여라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Float, double,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kahan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-sum(float)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kahan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-sum(double)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네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가지 방법을 비교하여 보고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각각의 장단점과 함께 어떤 상황에서 유용한지 보고서로 작성할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8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 연락처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담당 조교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이재석</a:t>
            </a:r>
            <a:endParaRPr lang="en-US" altLang="ko-KR" dirty="0" smtClean="0"/>
          </a:p>
          <a:p>
            <a:r>
              <a:rPr lang="ko-KR" altLang="en-US" dirty="0" smtClean="0"/>
              <a:t>그래픽스 연구실</a:t>
            </a:r>
            <a:r>
              <a:rPr lang="en-US" altLang="ko-KR" dirty="0" smtClean="0"/>
              <a:t>(AS914)</a:t>
            </a:r>
          </a:p>
          <a:p>
            <a:r>
              <a:rPr lang="en-US" altLang="ko-KR" dirty="0" smtClean="0">
                <a:hlinkClick r:id="rId2"/>
              </a:rPr>
              <a:t>luka756@sogang.ac.kr</a:t>
            </a:r>
            <a:endParaRPr lang="en-US" altLang="ko-KR" dirty="0" smtClean="0"/>
          </a:p>
          <a:p>
            <a:r>
              <a:rPr lang="en-US" altLang="ko-KR" dirty="0" smtClean="0"/>
              <a:t>010-8730-2427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문의가 있을 시 조교에게 먼저 연락</a:t>
            </a:r>
            <a:r>
              <a:rPr lang="en-US" altLang="ko-KR" dirty="0" smtClean="0"/>
              <a:t>. </a:t>
            </a:r>
          </a:p>
          <a:p>
            <a:r>
              <a:rPr lang="ko-KR" altLang="en-US" u="sng" dirty="0" smtClean="0"/>
              <a:t>임의로 교수님께 연락하지 말 것</a:t>
            </a:r>
            <a:r>
              <a:rPr lang="en-US" altLang="ko-KR" u="sng" dirty="0" smtClean="0"/>
              <a:t>.</a:t>
            </a:r>
          </a:p>
          <a:p>
            <a:endParaRPr lang="en-US" altLang="ko-KR" u="sng" dirty="0"/>
          </a:p>
          <a:p>
            <a:r>
              <a:rPr lang="ko-KR" altLang="en-US" sz="2000" u="sng" dirty="0" smtClean="0"/>
              <a:t>기말고사 일정 </a:t>
            </a:r>
            <a:r>
              <a:rPr lang="en-US" altLang="ko-KR" sz="2000" u="sng" dirty="0" smtClean="0"/>
              <a:t>:</a:t>
            </a:r>
            <a:r>
              <a:rPr lang="ko-KR" altLang="en-US" sz="2000" u="sng" dirty="0" smtClean="0"/>
              <a:t> </a:t>
            </a:r>
            <a:r>
              <a:rPr lang="en-US" altLang="ko-KR" sz="2000" u="sng" dirty="0" smtClean="0"/>
              <a:t>12</a:t>
            </a:r>
            <a:r>
              <a:rPr lang="ko-KR" altLang="en-US" sz="2000" u="sng" dirty="0" smtClean="0"/>
              <a:t>월 </a:t>
            </a:r>
            <a:r>
              <a:rPr lang="en-US" altLang="ko-KR" sz="2000" u="sng" dirty="0" smtClean="0"/>
              <a:t>14</a:t>
            </a:r>
            <a:r>
              <a:rPr lang="ko-KR" altLang="en-US" sz="2000" u="sng" dirty="0" smtClean="0"/>
              <a:t>일 토요일 오전 </a:t>
            </a:r>
            <a:r>
              <a:rPr lang="en-US" altLang="ko-KR" sz="2000" u="sng" dirty="0" smtClean="0"/>
              <a:t>9</a:t>
            </a:r>
            <a:r>
              <a:rPr lang="ko-KR" altLang="en-US" sz="2000" u="sng" dirty="0" smtClean="0"/>
              <a:t>시</a:t>
            </a:r>
            <a:r>
              <a:rPr lang="en-US" altLang="ko-KR" sz="2000" u="sng" dirty="0" smtClean="0"/>
              <a:t>-10</a:t>
            </a:r>
            <a:r>
              <a:rPr lang="ko-KR" altLang="en-US" sz="2000" u="sng" dirty="0" smtClean="0"/>
              <a:t>시 </a:t>
            </a:r>
            <a:r>
              <a:rPr lang="en-US" altLang="ko-KR" sz="2000" u="sng" dirty="0" smtClean="0"/>
              <a:t>30</a:t>
            </a:r>
            <a:r>
              <a:rPr lang="ko-KR" altLang="en-US" sz="2000" u="sng" dirty="0" smtClean="0"/>
              <a:t>분</a:t>
            </a:r>
            <a:endParaRPr lang="ko-KR" altLang="en-US" sz="2000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5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353176" cy="4895850"/>
          </a:xfrm>
        </p:spPr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소스 파일을 오른쪽 클릭하여 속성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빌드에서 제외 를 선택하여 컴파일 할 소스파일을 변경할 수 있다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실습이나 과제 시 한 프로젝트에 모든 소스파일을 넣되 아래와 같이 변경하여 컴파일할 수 있게 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5" y="2638557"/>
            <a:ext cx="3025701" cy="40321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278" y="3429000"/>
            <a:ext cx="576064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1485900"/>
            <a:ext cx="8497192" cy="4895850"/>
          </a:xfrm>
        </p:spPr>
        <p:txBody>
          <a:bodyPr/>
          <a:lstStyle/>
          <a:p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en-US" altLang="ko-KR" sz="2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제출할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미제출시 검사 받았어도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snnnnnnL10.zip (Q1.cpp Q2.cpp Q3.cpp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snnnnnnL10_1.cpp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snnnnnnL10_2.cpp snnnnnnL10_3.cpp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변경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압축하여 제출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과제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기간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실습일로부터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주일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레이트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제출시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제출할 것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snnnnnnH10.cpp (gososil_10_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과제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cpp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수정한 것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보고서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(snnnnnnH10.hwp or snnnnnnH10.docx)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0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주어진 기본 코드를 가지고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두 행렬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곱하여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저장하는 함수를 제작하여라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A, B,C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각각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pLeftMatrix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pRightMatrix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pDestMatrix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이며 각각은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MatSize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MatSize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열 행렬이다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본 실습에서 </a:t>
            </a:r>
            <a:r>
              <a:rPr lang="en-US" altLang="ko-KR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MatSize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1024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행렬을 곱하는 함수는 행렬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A, B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변화시켜서는 안 되며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MultiplySquareMatrices_1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개선하여 아래와 같이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가지를 제작하여야 한다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(3,4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번을 적용할 것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메모리 접근 방식을 고려하여 작성한 것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loop unrolling </a:t>
            </a:r>
          </a:p>
          <a:p>
            <a:pPr lvl="1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loop unrolling m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찾고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정한 이유를 언급할 것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네 가지 방법의 수행 시간을 비교하여 보고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4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번에 적용된 방법과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왜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번이 효율적인지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m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정한 근거는 무엇인지 언급하고 프로그램과 함께 제출하여라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5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다음과 같이 다항식을 바꾸어 계산하는 것을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Horner’s rule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이라 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DEGREE 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차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다항식의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</a:t>
                </a:r>
                <a:r>
                  <a:rPr lang="ko-KR" altLang="en-US" sz="2000" dirty="0" err="1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랜덤하게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생성하고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N_X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를</m:t>
                    </m:r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사용하여 다항식의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𝑑𝑒𝑔𝑟𝑒𝑒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∗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𝑗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구하고자 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C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에서 제공하는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pow(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𝑏</m:t>
                    </m:r>
                  </m:oMath>
                </a14:m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를 이용하여 다항식을 기존의 방법과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Horner’s rule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두 가지 방법으로 계산하는 함수를 작성하여라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DEGREE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차 다항식을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두 함수를 이용하여 계산하고 두 함수의 계산 결과가 같음을 보여라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DEGREE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10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이상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N_X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1048576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이상 크게 설정하여 두 함수의 수행 시간을 비교하고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왜 그런 차이가 발생하는지 작성하여 프로그램과 함께 제출하여라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747" r="-741" b="-2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54" y="2139462"/>
            <a:ext cx="574357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592643"/>
            <a:ext cx="5895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Taylor series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 기반을 둔 다음 무한 급수의 합을 계산하고자 한다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주어진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x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 대하여 앞에서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개의 항만 사용하여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−1)!</m:t>
                        </m:r>
                      </m:den>
                    </m:f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항 까지만 사용하여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값</m:t>
                    </m:r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근사적으로 계산하는 하수를 작성하여라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같은 역할의 함수를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Horner’s method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를 이용하여 작성하여라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 식의 첫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개 항을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float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타입의 연산을 사용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x=-8.3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사용하여 계산하여 보고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정확한 결과가 나오는지 확인하여라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정확한 값은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2,485168∗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인데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얼마나 정확한지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차이가 크다면 왜 그런지 분석하여라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−8.3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값</m:t>
                    </m:r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을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정확하게 구할 방법을 구상하고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오차가 줄어들었는지 확인하여라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줄어들었다면 왜 그런 결과가 나왔는지를 요약하여 제출할 것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ko-KR" altLang="en-US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47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2899048" cy="6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와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2000" dirty="0">
                            <a:latin typeface="굴림" panose="020B0600000101010101" pitchFamily="50" charset="-127"/>
                            <a:ea typeface="굴림" panose="020B0600000101010101" pitchFamily="50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 는 다음과 같다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이때 분산은 다음과 같이 계산할 수도 있다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44824"/>
            <a:ext cx="3089325" cy="1518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671945"/>
            <a:ext cx="3897833" cy="10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적절히 큰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선택하여 각각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을 계산하는 함수를 작성하여라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. Float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사용하되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필요하면 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double</a:t>
                </a:r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을 사용하고 이유를 기술하라</a:t>
                </a:r>
                <a:r>
                  <a:rPr lang="en-US" altLang="ko-KR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</a:p>
              <a:p>
                <a:r>
                  <a:rPr lang="ko-KR" altLang="en-US" sz="20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두 계산 방법의 결과가 달라지게 하는 샘플 데이터를 생성하고 계산 결과를 비교하여라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 </a:t>
                </a: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두 방법 중 어떤 것이 더 정확한 것으로 판단되는지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충분히 큰 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n</a:t>
                </a:r>
                <a:r>
                  <a:rPr lang="ko-KR" altLang="en-US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에 대하여 어떤 방법이 더 빠르게 계산하는지를 분석하여 보고서에 작성할 것</a:t>
                </a:r>
                <a:r>
                  <a:rPr lang="en-US" altLang="ko-KR" sz="2000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.</a:t>
                </a:r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000" dirty="0" smtClean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9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16BBD-41AC-41A3-A5B6-7768F6947FA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0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22623</TotalTime>
  <Pages>10</Pages>
  <Words>510</Words>
  <Characters>0</Characters>
  <Application>Microsoft Office PowerPoint</Application>
  <DocSecurity>0</DocSecurity>
  <PresentationFormat>화면 슬라이드 쇼(4:3)</PresentationFormat>
  <Lines>0</Lines>
  <Paragraphs>106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HY헤드라인M</vt:lpstr>
      <vt:lpstr>굴림</vt:lpstr>
      <vt:lpstr>Arial</vt:lpstr>
      <vt:lpstr>Cambria Math</vt:lpstr>
      <vt:lpstr>Wingdings</vt:lpstr>
      <vt:lpstr>기본 디자인</vt:lpstr>
      <vt:lpstr>제목</vt:lpstr>
      <vt:lpstr>조교 연락처</vt:lpstr>
      <vt:lpstr>소스 파일 바꾸기</vt:lpstr>
      <vt:lpstr>제출 형식</vt:lpstr>
      <vt:lpstr>실습 1</vt:lpstr>
      <vt:lpstr>실습 2</vt:lpstr>
      <vt:lpstr>실습 3</vt:lpstr>
      <vt:lpstr>숙제 1</vt:lpstr>
      <vt:lpstr>숙제 1</vt:lpstr>
      <vt:lpstr>숙제 2</vt:lpstr>
      <vt:lpstr>숙제 3</vt:lpstr>
    </vt:vector>
  </TitlesOfParts>
  <Company>SOGANG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CTL</dc:title>
  <dc:creator>교수학습센터</dc:creator>
  <cp:lastModifiedBy>grklimt3</cp:lastModifiedBy>
  <cp:revision>345</cp:revision>
  <cp:lastPrinted>2019-04-09T07:18:53Z</cp:lastPrinted>
  <dcterms:modified xsi:type="dcterms:W3CDTF">2019-11-27T11:28:50Z</dcterms:modified>
</cp:coreProperties>
</file>