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12" r:id="rId2"/>
    <p:sldId id="369" r:id="rId3"/>
    <p:sldId id="362" r:id="rId4"/>
    <p:sldId id="365" r:id="rId5"/>
    <p:sldId id="371" r:id="rId6"/>
    <p:sldId id="339" r:id="rId7"/>
    <p:sldId id="372" r:id="rId8"/>
    <p:sldId id="373" r:id="rId9"/>
    <p:sldId id="364" r:id="rId10"/>
    <p:sldId id="344" r:id="rId11"/>
    <p:sldId id="366" r:id="rId12"/>
    <p:sldId id="341" r:id="rId13"/>
    <p:sldId id="340" r:id="rId14"/>
    <p:sldId id="367" r:id="rId15"/>
  </p:sldIdLst>
  <p:sldSz cx="9144000" cy="6858000" type="screen4x3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7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D050"/>
    <a:srgbClr val="66CCFF"/>
    <a:srgbClr val="3399FF"/>
    <a:srgbClr val="7E5BFD"/>
    <a:srgbClr val="000066"/>
    <a:srgbClr val="FFFF99"/>
    <a:srgbClr val="FFFF66"/>
    <a:srgbClr val="FFCC66"/>
    <a:srgbClr val="FFFFCC"/>
    <a:srgbClr val="0021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8" autoAdjust="0"/>
    <p:restoredTop sz="79737" autoAdjust="0"/>
  </p:normalViewPr>
  <p:slideViewPr>
    <p:cSldViewPr snapToObjects="1">
      <p:cViewPr varScale="1">
        <p:scale>
          <a:sx n="69" d="100"/>
          <a:sy n="69" d="100"/>
        </p:scale>
        <p:origin x="-1906" y="-6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14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077" y="0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algn="r"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1275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077" y="9371275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algn="r" defTabSz="908042" eaLnBrk="1" latinLnBrk="1" hangingPunct="1">
              <a:defRPr/>
            </a:lvl1pPr>
          </a:lstStyle>
          <a:p>
            <a:fld id="{C70C1624-D92F-4B32-B090-2D747B7886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47891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077" y="0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algn="r"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2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56" y="4687204"/>
            <a:ext cx="5387052" cy="443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1275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077" y="9371275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algn="r" defTabSz="908042" eaLnBrk="1" latinLnBrk="1" hangingPunct="1">
              <a:defRPr/>
            </a:lvl1pPr>
          </a:lstStyle>
          <a:p>
            <a:fld id="{182FBD2B-A5C7-49F5-80E8-0F3AE792F1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473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6123" indent="-282884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3098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6338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9577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89690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39804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9917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40030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DDC4A62-38BF-4B06-AE96-329387CF012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4208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3805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5829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BF405-D7FC-45D5-927F-1DC08F76C2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770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0C9F9-A743-4FBF-910B-9A5ACA66CC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822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8438" y="260350"/>
            <a:ext cx="2074862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072188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00A67-318A-4C5B-AA7F-EF8B0650B5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5543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16BBD-41AC-41A3-A5B6-7768F6947F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2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6C54A-5FC7-41B0-873F-792E1B7647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405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485900"/>
            <a:ext cx="4037012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84700" y="1485900"/>
            <a:ext cx="4038600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E223B-D566-4B16-B66B-FD3FAC4429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087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F4B06-CECE-4C7D-83A3-C61D90825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83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FC6DF-0ACB-437B-86DC-B25A24E24D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914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1A9DB-F215-41A3-B98F-EFFEDD2096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9334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11F89-6B94-428D-8D2A-79001488ED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037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514D8-AEB3-463E-A2EF-C3DE84EE30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2236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내용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5900"/>
            <a:ext cx="82280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182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3938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C85B3D5B-0899-4040-AD82-9AEA01D890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kern="1200">
          <a:solidFill>
            <a:srgbClr val="002164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00FF"/>
        </a:buClr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../media/media1.mp4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uka756@sogang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10.1-download-archive-update2?target_os=Windows&amp;target_arch=x86_64&amp;target_version=10&amp;target_type=exeloc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.kr/Download/driverResults.aspx/155097/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8518B5-E7F3-4218-82C8-6F7DA57BAA2B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682750"/>
          </a:xfrm>
          <a:effectLst>
            <a:outerShdw dist="35921" dir="2700000" algn="ctr" rotWithShape="0">
              <a:srgbClr val="333333"/>
            </a:outerShdw>
          </a:effectLst>
        </p:spPr>
        <p:txBody>
          <a:bodyPr anchor="ctr"/>
          <a:lstStyle/>
          <a:p>
            <a:pPr eaLnBrk="1" hangingPunct="1"/>
            <a:r>
              <a:rPr lang="ko-KR" altLang="en-US" sz="46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3250"/>
            <a:ext cx="6400800" cy="1752600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</a:rPr>
              <a:t>서강대학교 교수학습센터</a:t>
            </a:r>
          </a:p>
          <a:p>
            <a:pPr eaLnBrk="1" hangingPunct="1"/>
            <a:r>
              <a:rPr lang="ko-KR" altLang="en-US" sz="2000" dirty="0">
                <a:solidFill>
                  <a:schemeClr val="bg1"/>
                </a:solidFill>
              </a:rPr>
              <a:t>부소장 정유성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11505" y="3500755"/>
            <a:ext cx="77724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3600" dirty="0" smtClean="0">
                <a:solidFill>
                  <a:schemeClr val="bg1"/>
                </a:solidFill>
              </a:rPr>
              <a:t>고급 소프트웨어 실습 </a:t>
            </a:r>
            <a:r>
              <a:rPr lang="en-US" altLang="ko-KR" sz="3600" dirty="0" smtClean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36905" y="4797425"/>
            <a:ext cx="76327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CUDA 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프로그래밍의 기초 </a:t>
            </a: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600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주어진 기본 코드를 바탕으로 마우스를 따라다니는 광원을 그리는 프로그램을 작성하여라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광원은 마우스 위치에서 가장 밝으며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(RGB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값이 높으며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멀어질수록 어두워져야 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마우스 위치 좌표는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int2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pos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담겨있다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커널 함수에서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하나가 픽셀 하나에 대응하며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픽셀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(327,512)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thread x=327, thread y=512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해당한다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Block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크기를 다양하게 선택하여 보고 가장 빠른 블록 크기를 찾아라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snnnnnnL11_3.cu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파일만 수정하여 작성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제출할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02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다음과 같은 프로그램을 작성하되 색상은 자유롭게 선택해도 무방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5" name="bandicam 2019-09-19 17-03-19-235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2411760" y="1844824"/>
            <a:ext cx="4320480" cy="44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56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주어진 기본 코드에서 다음과 같은 두 가지의 배열이 생성된다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lvl="1"/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32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행 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32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열의 행렬 </a:t>
                </a:r>
                <a:r>
                  <a:rPr lang="en-US" altLang="ko-KR" sz="16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M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행 우선 순서로 저장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32*32 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개의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float</a:t>
                </a:r>
              </a:p>
              <a:p>
                <a:pPr lvl="1"/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크기 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32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개가 순차적으로 저장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32n 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개의 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float</a:t>
                </a:r>
              </a:p>
              <a:p>
                <a:pPr lvl="1"/>
                <a:endParaRPr lang="en-US" altLang="ko-KR" sz="16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𝑀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=1~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𝑛</m:t>
                    </m:r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 대하여 계산하고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와</m:t>
                    </m:r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같은 방식으로 저장하여라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(n = 1048576)</a:t>
                </a:r>
              </a:p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GPU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에서 이를 연산하는 코드를 작성하고 그 수행 시간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데이터 이동 시간 제외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측정하여라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실습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과 마찬가지로 블록 크기를 다르게 해 보고 시간의 변화를 분석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가장 효율적인 블록 크기를 찾을 것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데이터 크기를 변경해 가면서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CPU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와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GPU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의 시간 차이를 분석하여라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이때 두 방법의 계산 결과는 동일해야 한다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b="1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제출 시에는 변수를 초기 값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(element size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1&lt;&lt;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20)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으로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제출할 것</a:t>
                </a: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741" t="-747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852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-100~100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사이의 값을 갖는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개의 정수로 구성된 수열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={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}</m:t>
                    </m:r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고려하자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이제 주어진 양의 정수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에 대하여 다음과 같은 수열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S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={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}</m:t>
                    </m:r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생성할 수 있다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만약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k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의 범위가 </a:t>
                </a:r>
                <a:r>
                  <a:rPr lang="en-US" altLang="ko-KR" sz="200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  <a:r>
                  <a:rPr lang="ko-KR" altLang="en-US" sz="200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보다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작거나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보다 같거나 클 경우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=0</m:t>
                    </m:r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이다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주어진 입력 데이터 파일에서 수열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X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</a:t>
                </a:r>
                <a:r>
                  <a:rPr lang="ko-KR" altLang="en-US" sz="2000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읽어들여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수열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S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생성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출력 파일에 저장하는 함수를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CPU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기반과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GPU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기반으로 각각 작성하여 그 성능을 비교하라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lvl="1"/>
                <a:r>
                  <a:rPr lang="en-US" altLang="ko-KR" sz="1600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Cpu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버전의 경우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for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문을 사용하여 동일한 계산을 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번 수행하는 함수를 작성하고 수행 시간을 측정하라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수행 시간을 정밀하게 계산하기 위해 여러 번 실행하고 평균값을 구하라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lvl="1"/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CUDA </a:t>
                </a:r>
                <a:r>
                  <a:rPr lang="ko-KR" altLang="en-US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프로그램을 작성하고 시간을 측정하여라</a:t>
                </a:r>
                <a:r>
                  <a:rPr lang="en-US" altLang="ko-KR" sz="16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endParaRPr lang="ko-KR" altLang="en-US" sz="16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519" t="-996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9962" y="2492896"/>
            <a:ext cx="18573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8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CUDA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프로그램의 시간을 계산할 때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다양한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와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사용하고 블록의 크기를 변화시키면서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CPU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와의 시간 차이를 비교하여 보고서에 작성하여라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같은 블록 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값의 변화에 따라 실행 시간에 어떤 변화가 일어나는지를 확인하고 그래프를 그려 보고서에 추가하여라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은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2^24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이상의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의 제곱수를 사용하고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는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의 제곱수를 사용하라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Shared memory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기능을 사용할 줄 알더라도 사용해서는 안된다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.(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다음 주차에 사용할 수 있음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제출 시에는 변수를 초기 값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(n : 1&lt;&lt;20, </a:t>
                </a:r>
                <a:r>
                  <a:rPr lang="en-US" altLang="ko-KR" sz="2000" b="1" dirty="0" err="1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en-US" altLang="ko-KR" sz="2000" b="1" dirty="0" err="1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f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: 1&lt;&lt;6) 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으로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제출할 것</a:t>
                </a:r>
                <a:endParaRPr lang="ko-KR" altLang="en-US" sz="2000" b="1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519" t="-1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154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 연락처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담당 조교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이재석</a:t>
            </a:r>
            <a:endParaRPr lang="en-US" altLang="ko-KR" dirty="0" smtClean="0"/>
          </a:p>
          <a:p>
            <a:r>
              <a:rPr lang="ko-KR" altLang="en-US" dirty="0" smtClean="0"/>
              <a:t>그래픽스 연구실</a:t>
            </a:r>
            <a:r>
              <a:rPr lang="en-US" altLang="ko-KR" dirty="0" smtClean="0"/>
              <a:t>(AS914)</a:t>
            </a:r>
          </a:p>
          <a:p>
            <a:r>
              <a:rPr lang="en-US" altLang="ko-KR" dirty="0" smtClean="0">
                <a:hlinkClick r:id="rId2"/>
              </a:rPr>
              <a:t>luka756@sogang.ac.kr</a:t>
            </a:r>
            <a:endParaRPr lang="en-US" altLang="ko-KR" dirty="0" smtClean="0"/>
          </a:p>
          <a:p>
            <a:r>
              <a:rPr lang="en-US" altLang="ko-KR" dirty="0" smtClean="0"/>
              <a:t>010-8730-2427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문의가 있을 시 조교에게 먼저 연락</a:t>
            </a:r>
            <a:r>
              <a:rPr lang="en-US" altLang="ko-KR" dirty="0" smtClean="0"/>
              <a:t>. </a:t>
            </a:r>
          </a:p>
          <a:p>
            <a:r>
              <a:rPr lang="ko-KR" altLang="en-US" u="sng" dirty="0" smtClean="0"/>
              <a:t>임의로 교수님께 연락하지 말 것</a:t>
            </a:r>
            <a:r>
              <a:rPr lang="en-US" altLang="ko-KR" u="sng" dirty="0" smtClean="0"/>
              <a:t>.</a:t>
            </a:r>
          </a:p>
          <a:p>
            <a:endParaRPr lang="en-US" altLang="ko-KR" u="sng" dirty="0"/>
          </a:p>
          <a:p>
            <a:r>
              <a:rPr lang="ko-KR" altLang="en-US" sz="2000" u="sng" dirty="0" smtClean="0"/>
              <a:t>기말고사 일정 </a:t>
            </a:r>
            <a:r>
              <a:rPr lang="en-US" altLang="ko-KR" sz="2000" u="sng" dirty="0" smtClean="0"/>
              <a:t>:</a:t>
            </a:r>
            <a:r>
              <a:rPr lang="ko-KR" altLang="en-US" sz="2000" u="sng" dirty="0" smtClean="0"/>
              <a:t> </a:t>
            </a:r>
            <a:r>
              <a:rPr lang="en-US" altLang="ko-KR" sz="2000" u="sng" dirty="0" smtClean="0"/>
              <a:t>12</a:t>
            </a:r>
            <a:r>
              <a:rPr lang="ko-KR" altLang="en-US" sz="2000" u="sng" dirty="0" smtClean="0"/>
              <a:t>월 </a:t>
            </a:r>
            <a:r>
              <a:rPr lang="en-US" altLang="ko-KR" sz="2000" u="sng" dirty="0" smtClean="0"/>
              <a:t>14</a:t>
            </a:r>
            <a:r>
              <a:rPr lang="ko-KR" altLang="en-US" sz="2000" u="sng" dirty="0" smtClean="0"/>
              <a:t>일 토요일 오전 </a:t>
            </a:r>
            <a:r>
              <a:rPr lang="en-US" altLang="ko-KR" sz="2000" u="sng" dirty="0" smtClean="0"/>
              <a:t>9</a:t>
            </a:r>
            <a:r>
              <a:rPr lang="ko-KR" altLang="en-US" sz="2000" u="sng" dirty="0" smtClean="0"/>
              <a:t>시</a:t>
            </a:r>
            <a:r>
              <a:rPr lang="en-US" altLang="ko-KR" sz="2000" u="sng" dirty="0" smtClean="0"/>
              <a:t>-10</a:t>
            </a:r>
            <a:r>
              <a:rPr lang="ko-KR" altLang="en-US" sz="2000" u="sng" dirty="0" smtClean="0"/>
              <a:t>시 </a:t>
            </a:r>
            <a:r>
              <a:rPr lang="en-US" altLang="ko-KR" sz="2000" u="sng" dirty="0" smtClean="0"/>
              <a:t>30</a:t>
            </a:r>
            <a:r>
              <a:rPr lang="ko-KR" altLang="en-US" sz="2000" u="sng" dirty="0" smtClean="0"/>
              <a:t>분 </a:t>
            </a:r>
            <a:r>
              <a:rPr lang="en-US" altLang="ko-KR" sz="2000" u="sng" smtClean="0"/>
              <a:t>[RA204]</a:t>
            </a:r>
            <a:endParaRPr lang="ko-KR" altLang="en-US" sz="2000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10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353176" cy="4895850"/>
          </a:xfrm>
        </p:spPr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소스 파일을 오른쪽 클릭하여 속성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빌드에서 제외 를 선택하여 컴파일 할 소스파일을 변경할 수 있다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실습이나 과제 시 한 프로젝트에 모든 소스파일을 넣되 아래와 같이 변경하여 컴파일할 수 있게 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295" y="2638557"/>
            <a:ext cx="3025701" cy="40321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278" y="3429000"/>
            <a:ext cx="576064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83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353176" cy="4895850"/>
          </a:xfrm>
        </p:spPr>
        <p:txBody>
          <a:bodyPr/>
          <a:lstStyle/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CUDA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프로그램의 경우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변경 후 컴파일할 때 변경 사항이 반영되지 않는 경우가 종종 일어난다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문제 발생 시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상단의 빌드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솔루션 다시 빌드 를 사용하면 문제가 해결된다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 계속 발생할 시 조교에게 도움을 청할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시간 측정은 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release </a:t>
            </a:r>
            <a:r>
              <a:rPr lang="ko-KR" altLang="en-US" sz="2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모드로 진행할 것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프로그래밍 환경은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2017, CUDA 10.1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가급적 사용하는 것을 권장하며 이외의 버전은 채점에 불이익이 발생할 수 있음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62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497192" cy="4895850"/>
          </a:xfrm>
        </p:spPr>
        <p:txBody>
          <a:bodyPr/>
          <a:lstStyle/>
          <a:p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제출할 것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snnnnnnL11_2.cu snnnnnnL11_3.cu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압축하여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snnnnnnL11.zip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제출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기간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실습일로부터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주일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레이트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제출시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제출할 것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snnnnnnH11_1.cu snnnnnnH11_2.cu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압축하여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snnnnnnH11.zip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제출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보고서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(snnnnnnH11.hwp or snnnnnnH11.docx)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40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주어진 작업 환경에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CUDA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사용 가능한 환경을 구축하여라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Vs2017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새 프로젝트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Nvidia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– CUDA 10.1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있는지 확인하여라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없을 경우 제공된 배포용 프로젝트가 컴파일 되는지 확인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(windows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sdk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버전 문제시 조절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안될 시 설치 필요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아래에서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cuda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10.1 update 2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받을 것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developer.nvidia.com/cuda-10.1-download-archive-update2?target_os=Windows&amp;target_arch=x86_64&amp;target_version=10&amp;target_type=exelocal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300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실패 시 해결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방법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장치 관리자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디스플레이 어댑터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NVIDIA GeForce GTX 1660 TI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오른쪽 클릭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속성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드라이버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드라이버 롤백 선택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디스플레이 어댑터에서 그래픽카드 이름이 없어진 것을 확인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CUDA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관리자 권한으로 재설치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아래 그래픽 드라이버 설치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hlinkClick r:id="rId2"/>
              </a:rPr>
              <a:t>https://www.nvidia.co.kr/Download/driverResults.aspx/155097/kr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631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실패 시 해결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방법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실패시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Cuda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빠른 설치 대신 사용자 지정 설치 사용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intergation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nsight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제외하고 설치 진행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완료 후 아래 폴더에 있는 파일을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C:\Program Files\NVIDIA GPU Computing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Toolkit\CUDA\v10.1\extras\</a:t>
            </a:r>
            <a:r>
              <a:rPr lang="en-US" altLang="ko-KR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visual_studio_integration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\</a:t>
            </a:r>
            <a:r>
              <a:rPr lang="en-US" altLang="ko-KR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MSBuildExtensions</a:t>
            </a:r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아래 폴더로 복사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C:\Program Files (x86)\Microsoft Visual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Studio\2017\Community\Common7\IDE\VC\</a:t>
            </a:r>
            <a:r>
              <a:rPr lang="en-US" altLang="ko-KR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VCTargets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\</a:t>
            </a:r>
            <a:r>
              <a:rPr lang="en-US" altLang="ko-KR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BuildCustomizations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631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주어진 기본 코드를 보고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GPU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두 개의 행렬을 합하는 커널 함수를 작성하여라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A, B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입력 배열이며 연산 결과는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저장되어야 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C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결과는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CPU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연산한 것과 같은 값을 지니고 있어야 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Release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모드를 사용하여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CPU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GPU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연산이 얼마나 시간 차이가 나는지를 데이터 크기를 조절해 가며 비교하여 볼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전체 데이터 크기를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2^20 (1048576)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놓고 블록의 가로세로 크기를 변경시켜 보며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(BLOCK_SIZE_X, BLOCK_SIZE_Y)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가장 빠른 블록 크기를 찾을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블록 크기는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제곱수를 사용할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406" y="2204864"/>
            <a:ext cx="6581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3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24893</TotalTime>
  <Pages>10</Pages>
  <Words>574</Words>
  <Characters>0</Characters>
  <Application>Microsoft Office PowerPoint</Application>
  <DocSecurity>0</DocSecurity>
  <PresentationFormat>화면 슬라이드 쇼(4:3)</PresentationFormat>
  <Lines>0</Lines>
  <Paragraphs>129</Paragraphs>
  <Slides>14</Slides>
  <Notes>3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제목</vt:lpstr>
      <vt:lpstr>조교 연락처</vt:lpstr>
      <vt:lpstr>소스 파일 바꾸기</vt:lpstr>
      <vt:lpstr>유의사항</vt:lpstr>
      <vt:lpstr>제출 형식</vt:lpstr>
      <vt:lpstr>실습 1</vt:lpstr>
      <vt:lpstr>실습 1</vt:lpstr>
      <vt:lpstr>실습 1</vt:lpstr>
      <vt:lpstr>실습 2</vt:lpstr>
      <vt:lpstr>실습 3</vt:lpstr>
      <vt:lpstr>실습 3</vt:lpstr>
      <vt:lpstr>숙제 1</vt:lpstr>
      <vt:lpstr>숙제 2</vt:lpstr>
      <vt:lpstr>숙제 2</vt:lpstr>
    </vt:vector>
  </TitlesOfParts>
  <Company>SOGANG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CTL</dc:title>
  <dc:creator>교수학습센터</dc:creator>
  <cp:lastModifiedBy>jsl</cp:lastModifiedBy>
  <cp:revision>409</cp:revision>
  <cp:lastPrinted>2019-04-09T07:18:53Z</cp:lastPrinted>
  <dcterms:modified xsi:type="dcterms:W3CDTF">2019-12-05T12:59:59Z</dcterms:modified>
</cp:coreProperties>
</file>