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9" r:id="rId3"/>
    <p:sldId id="281" r:id="rId4"/>
    <p:sldId id="278" r:id="rId5"/>
    <p:sldId id="257" r:id="rId6"/>
    <p:sldId id="258" r:id="rId7"/>
    <p:sldId id="263" r:id="rId8"/>
    <p:sldId id="280" r:id="rId9"/>
    <p:sldId id="262" r:id="rId10"/>
    <p:sldId id="261" r:id="rId11"/>
    <p:sldId id="260" r:id="rId12"/>
    <p:sldId id="264" r:id="rId13"/>
    <p:sldId id="277" r:id="rId14"/>
    <p:sldId id="265" r:id="rId15"/>
    <p:sldId id="266" r:id="rId16"/>
    <p:sldId id="267" r:id="rId17"/>
    <p:sldId id="268" r:id="rId18"/>
    <p:sldId id="269" r:id="rId19"/>
    <p:sldId id="282" r:id="rId20"/>
    <p:sldId id="283" r:id="rId21"/>
    <p:sldId id="270" r:id="rId22"/>
    <p:sldId id="276" r:id="rId23"/>
    <p:sldId id="284" r:id="rId24"/>
    <p:sldId id="275" r:id="rId25"/>
    <p:sldId id="272" r:id="rId26"/>
    <p:sldId id="273" r:id="rId27"/>
    <p:sldId id="274" r:id="rId28"/>
    <p:sldId id="27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6E6A6-9E70-40EF-8E9A-596BFEAC5B35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CE691-7ABF-407B-936C-2CCED860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826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CE691-7ABF-407B-936C-2CCED860B1A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086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34DEF-3FD1-771F-54C0-5FE2E634A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C17A96-EE84-5303-D176-E2965CBFF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AEA2A-E1EF-B88E-76CC-5B7F5A53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3DE7-8A71-43AF-A042-0D43C8E6ED36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EEBF9-81C2-9322-232C-44E6CA106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F5A60-F21C-8939-D471-37334BB3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96DC-F760-4126-97E9-2F169C690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36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95B78-9795-6953-5360-DFC492321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D7139-2DAF-0054-B958-01B9AD9AE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1C13E-C229-D67B-F5BC-EBF0DCDA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3DE7-8A71-43AF-A042-0D43C8E6ED36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17517-391C-AC13-0A06-B2CFD03D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0C8B3-F08C-9973-73AA-3F0EFE45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96DC-F760-4126-97E9-2F169C690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44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820B90-E47A-39E3-B611-2DA73DB37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42E5B-3E27-2EA6-83F7-2055C9FF1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3CA0C-1772-B9C2-2528-CA938C9CD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3DE7-8A71-43AF-A042-0D43C8E6ED36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A478D-867C-C492-5036-EA2B152D5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55225-7F79-E9D4-78A4-83C689F9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96DC-F760-4126-97E9-2F169C690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92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AFCC-9D9E-F520-A5D8-35CA899D6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16B26-B6B6-495F-3596-8EFF1135A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D0602-77B7-1AB1-AD8E-2F5C8436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3DE7-8A71-43AF-A042-0D43C8E6ED36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221B9-F55C-4B7A-7E8A-17472723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81F88-E702-3401-A4FD-C7E425914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96DC-F760-4126-97E9-2F169C690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06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B007-7E3D-4636-7D21-05A9147F9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3E669-7215-1F79-7425-351876325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E924B-E111-5EA3-6BAC-133F1403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3DE7-8A71-43AF-A042-0D43C8E6ED36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628D3-B3BB-99EB-2326-E49D0CF05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491CA-F05F-CB80-2531-94606610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96DC-F760-4126-97E9-2F169C690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50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ABB8-B8CE-3B22-D101-274FFB63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D1CD4-A485-AA1F-E8BD-A3F61DA23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CCF6B-922B-D9FC-7015-C575BB499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87046-F261-7AC7-EA21-42BA573B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3DE7-8A71-43AF-A042-0D43C8E6ED36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F9896-14A6-36C7-5BB4-66ECF461A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B249B-AAE1-23F8-4DDD-9445E1F9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96DC-F760-4126-97E9-2F169C690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21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0416-11C8-2811-3CC6-664AA0749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688A8-82E3-6690-F78D-2ACD86156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46B1B-3759-6545-315A-28AA001B8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D3FD1-E460-6C1E-6503-69A756A14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CBF15-7CBD-C91A-118A-4B8ADD11B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7F2A9F-205F-08A6-51D5-F48B05CD6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3DE7-8A71-43AF-A042-0D43C8E6ED36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385406-8E68-EF0B-1A5E-8935AAA3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1EA76D-13CC-B2F3-2F8D-65A871D2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96DC-F760-4126-97E9-2F169C690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61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37E8-F6BE-39E6-9E33-A0713A73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E61A6B-4502-844D-0B1B-E0640D6A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3DE7-8A71-43AF-A042-0D43C8E6ED36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43DD1-BFC2-CDA0-5081-8081E88C8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90C99-8F14-0434-5E7E-525AE8D4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96DC-F760-4126-97E9-2F169C690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08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C7101C-ED5A-C44C-6CC5-D0A588E9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3DE7-8A71-43AF-A042-0D43C8E6ED36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6CC05-3CB3-E116-B6E6-DEDAAE7C0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0B19A-E94C-81B6-B1C3-B4B5D5BE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96DC-F760-4126-97E9-2F169C690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98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51A2D-6AE3-C2C7-D822-99691B153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1260-5FBA-14B0-D270-872594F55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1E4D5-AE2C-5EBB-7510-2B64C5452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F4204-C645-060F-40CE-CD4949B10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3DE7-8A71-43AF-A042-0D43C8E6ED36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048C2-63BA-224F-F3F8-52A1262D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6DD4D-6FE2-387D-B903-A3F9DAB3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96DC-F760-4126-97E9-2F169C690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96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09B4-94AC-31D9-0E03-780CDF2DB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17D24D-1CAD-1C0E-88DD-4D57B813F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2C7A7-82A9-38E7-80F9-9082A5AB5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64E3F-201E-CC45-D203-34B288F9D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3DE7-8A71-43AF-A042-0D43C8E6ED36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5AD98-2D49-C9BF-AE31-401A1D3C5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CACA1-4D16-80C3-14BE-EBABA2F64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96DC-F760-4126-97E9-2F169C690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09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39627-210B-8FFD-AE75-3AF6E9BD7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98FBE-4834-1308-3620-CDA317F3B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E6350-3031-07F5-3138-956844CED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C93DE7-8A71-43AF-A042-0D43C8E6ED36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3C53-0F10-C555-EF47-FA48C030F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0867A-7102-1B57-7264-8A1F900A1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796DC-F760-4126-97E9-2F169C690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5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49CD86C-BFB7-C3D5-E451-FEE21DC07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094" y="498633"/>
            <a:ext cx="9158377" cy="577041"/>
          </a:xfrm>
        </p:spPr>
        <p:txBody>
          <a:bodyPr>
            <a:normAutofit fontScale="90000"/>
          </a:bodyPr>
          <a:lstStyle/>
          <a:p>
            <a:r>
              <a:rPr lang="en-US" sz="2000" b="1" i="0" u="none" strike="noStrike" dirty="0">
                <a:solidFill>
                  <a:srgbClr val="FFFFFF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</a:rPr>
              <a:t>Case Study 1: Retail Sales Data Processing (using Azure blob storage and Azure Data Factory)</a:t>
            </a:r>
            <a:r>
              <a:rPr lang="en-US" sz="2000" dirty="0">
                <a:solidFill>
                  <a:srgbClr val="FFFFFF"/>
                </a:solidFill>
                <a:highlight>
                  <a:srgbClr val="00FF00"/>
                </a:highlight>
              </a:rPr>
              <a:t> </a:t>
            </a:r>
            <a:endParaRPr lang="en-IN" sz="2000" dirty="0"/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BC4EEB50-1118-32B6-8A2B-24CC51DD6F9A}"/>
              </a:ext>
            </a:extLst>
          </p:cNvPr>
          <p:cNvSpPr txBox="1">
            <a:spLocks/>
          </p:cNvSpPr>
          <p:nvPr/>
        </p:nvSpPr>
        <p:spPr>
          <a:xfrm>
            <a:off x="453516" y="1391906"/>
            <a:ext cx="3158706" cy="5770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Azure Blob Storage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D17A5E-5986-F4F5-E517-F8F452B3E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57" y="2072943"/>
            <a:ext cx="10972799" cy="410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953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DE1F5D-D240-5556-75F2-711ABA4D6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39219"/>
            <a:ext cx="10515600" cy="494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1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B1E5A7-7A70-4346-8EAE-B62E2D607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67011"/>
            <a:ext cx="10515600" cy="4290474"/>
          </a:xfrm>
          <a:prstGeom prst="rect">
            <a:avLst/>
          </a:prstGeom>
        </p:spPr>
      </p:pic>
      <p:sp>
        <p:nvSpPr>
          <p:cNvPr id="5" name="Title 5">
            <a:extLst>
              <a:ext uri="{FF2B5EF4-FFF2-40B4-BE49-F238E27FC236}">
                <a16:creationId xmlns:a16="http://schemas.microsoft.com/office/drawing/2014/main" id="{050F4486-E91D-03A6-383A-17D7E606DE87}"/>
              </a:ext>
            </a:extLst>
          </p:cNvPr>
          <p:cNvSpPr txBox="1">
            <a:spLocks/>
          </p:cNvSpPr>
          <p:nvPr/>
        </p:nvSpPr>
        <p:spPr>
          <a:xfrm>
            <a:off x="838200" y="527140"/>
            <a:ext cx="3158706" cy="5770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Trigger Status</a:t>
            </a:r>
          </a:p>
        </p:txBody>
      </p:sp>
    </p:spTree>
    <p:extLst>
      <p:ext uri="{BB962C8B-B14F-4D97-AF65-F5344CB8AC3E}">
        <p14:creationId xmlns:p14="http://schemas.microsoft.com/office/powerpoint/2010/main" val="893061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BB69-CD87-277C-83AC-2E475EC97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128" y="188133"/>
            <a:ext cx="10566385" cy="1159200"/>
          </a:xfrm>
        </p:spPr>
        <p:txBody>
          <a:bodyPr anchor="ctr">
            <a:normAutofit/>
          </a:bodyPr>
          <a:lstStyle/>
          <a:p>
            <a:pPr algn="l"/>
            <a:r>
              <a:rPr lang="en-US" sz="2400" b="1" i="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</a:rPr>
              <a:t>Case Study 2: Retail Sales Data Processing (using Azure </a:t>
            </a:r>
            <a:r>
              <a:rPr lang="en-US" sz="2800" b="1" i="0" u="none" strike="noStrike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</a:rPr>
              <a:t>DataBricks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</a:rPr>
              <a:t>)</a:t>
            </a:r>
            <a:r>
              <a:rPr lang="en-US" sz="2400" dirty="0">
                <a:highlight>
                  <a:srgbClr val="00FF00"/>
                </a:highlight>
              </a:rPr>
              <a:t> </a:t>
            </a:r>
            <a:endParaRPr lang="en-IN" sz="2400" dirty="0">
              <a:solidFill>
                <a:srgbClr val="FFFFFF"/>
              </a:solidFill>
              <a:highlight>
                <a:srgbClr val="00FF00"/>
              </a:highlight>
            </a:endParaRP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BE548551-565E-2DD1-D9FD-026DD76145ED}"/>
              </a:ext>
            </a:extLst>
          </p:cNvPr>
          <p:cNvSpPr txBox="1">
            <a:spLocks/>
          </p:cNvSpPr>
          <p:nvPr/>
        </p:nvSpPr>
        <p:spPr>
          <a:xfrm>
            <a:off x="956732" y="900959"/>
            <a:ext cx="4478868" cy="5137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Create an Azure Databricks Workspace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7F5612-73DF-D60E-6F0E-36518A7F4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28" y="1533581"/>
            <a:ext cx="10646492" cy="475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56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6CC1E8-97D1-3B5A-55BC-21A005449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003" y="1343025"/>
            <a:ext cx="10451064" cy="4351338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6A8D24-D8B8-F215-2FD2-5C0D9ED9819D}"/>
              </a:ext>
            </a:extLst>
          </p:cNvPr>
          <p:cNvSpPr txBox="1">
            <a:spLocks/>
          </p:cNvSpPr>
          <p:nvPr/>
        </p:nvSpPr>
        <p:spPr>
          <a:xfrm>
            <a:off x="902736" y="511493"/>
            <a:ext cx="4478868" cy="5137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Cluster Creation</a:t>
            </a:r>
          </a:p>
        </p:txBody>
      </p:sp>
    </p:spTree>
    <p:extLst>
      <p:ext uri="{BB962C8B-B14F-4D97-AF65-F5344CB8AC3E}">
        <p14:creationId xmlns:p14="http://schemas.microsoft.com/office/powerpoint/2010/main" val="2243235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A45C53-D576-C27C-D9C0-29EA9422D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634" y="1014742"/>
            <a:ext cx="9291654" cy="4351338"/>
          </a:xfrm>
          <a:prstGeom prst="rect">
            <a:avLst/>
          </a:prstGeom>
        </p:spPr>
      </p:pic>
      <p:sp>
        <p:nvSpPr>
          <p:cNvPr id="5" name="Title 5">
            <a:extLst>
              <a:ext uri="{FF2B5EF4-FFF2-40B4-BE49-F238E27FC236}">
                <a16:creationId xmlns:a16="http://schemas.microsoft.com/office/drawing/2014/main" id="{0F3FD084-B566-3ACF-2D09-AFB79E57DA74}"/>
              </a:ext>
            </a:extLst>
          </p:cNvPr>
          <p:cNvSpPr txBox="1">
            <a:spLocks/>
          </p:cNvSpPr>
          <p:nvPr/>
        </p:nvSpPr>
        <p:spPr>
          <a:xfrm>
            <a:off x="1111357" y="425019"/>
            <a:ext cx="5371635" cy="5137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Creating a Databricks Notebook &amp; transformations </a:t>
            </a:r>
          </a:p>
        </p:txBody>
      </p:sp>
    </p:spTree>
    <p:extLst>
      <p:ext uri="{BB962C8B-B14F-4D97-AF65-F5344CB8AC3E}">
        <p14:creationId xmlns:p14="http://schemas.microsoft.com/office/powerpoint/2010/main" val="1060379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2FB14-9A55-6146-5311-BCF28F324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6892E0-819F-E76B-C541-7B06B7F1A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41" y="1475472"/>
            <a:ext cx="10187733" cy="388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40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7D5207-7820-9766-B96A-6DCD8A4C5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556" y="1083753"/>
            <a:ext cx="91333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06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4C50F0-E6BA-BBF6-CF45-3E417EFA4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343" y="764497"/>
            <a:ext cx="10515600" cy="424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3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E158CF36-6F4D-B9A0-F639-5290D6309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104" y="519195"/>
            <a:ext cx="10515600" cy="485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58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641297-AADA-0A3E-F5CD-1127B5BCC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32899"/>
            <a:ext cx="10515600" cy="4902968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5D37C55-98A7-20DB-8729-6717DBE31064}"/>
              </a:ext>
            </a:extLst>
          </p:cNvPr>
          <p:cNvSpPr txBox="1">
            <a:spLocks/>
          </p:cNvSpPr>
          <p:nvPr/>
        </p:nvSpPr>
        <p:spPr>
          <a:xfrm>
            <a:off x="753525" y="575353"/>
            <a:ext cx="5678097" cy="4466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Linked Service connection for Databricks</a:t>
            </a:r>
          </a:p>
        </p:txBody>
      </p:sp>
    </p:spTree>
    <p:extLst>
      <p:ext uri="{BB962C8B-B14F-4D97-AF65-F5344CB8AC3E}">
        <p14:creationId xmlns:p14="http://schemas.microsoft.com/office/powerpoint/2010/main" val="7534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5">
            <a:extLst>
              <a:ext uri="{FF2B5EF4-FFF2-40B4-BE49-F238E27FC236}">
                <a16:creationId xmlns:a16="http://schemas.microsoft.com/office/drawing/2014/main" id="{D55C6893-144A-3351-276C-9869CE2D490E}"/>
              </a:ext>
            </a:extLst>
          </p:cNvPr>
          <p:cNvSpPr txBox="1">
            <a:spLocks/>
          </p:cNvSpPr>
          <p:nvPr/>
        </p:nvSpPr>
        <p:spPr>
          <a:xfrm>
            <a:off x="883579" y="513993"/>
            <a:ext cx="3859581" cy="5770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Azure Factory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86D9561-994C-839A-CE75-EEF3ADE45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022" y="1304819"/>
            <a:ext cx="9909036" cy="476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01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0029F0-B805-F476-9FF2-F9D5B3C29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84270"/>
            <a:ext cx="10515600" cy="4755081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80616A4-5D55-88EF-CAB4-B7C675F5CEBD}"/>
              </a:ext>
            </a:extLst>
          </p:cNvPr>
          <p:cNvSpPr txBox="1">
            <a:spLocks/>
          </p:cNvSpPr>
          <p:nvPr/>
        </p:nvSpPr>
        <p:spPr>
          <a:xfrm>
            <a:off x="753525" y="575353"/>
            <a:ext cx="5678097" cy="4466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latin typeface="Calibri" panose="020F0502020204030204" pitchFamily="34" charset="0"/>
              </a:rPr>
              <a:t>Notebook path  URL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862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E2BBD-DDA1-CCC3-D14D-D6B5AF438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669" y="413258"/>
            <a:ext cx="10515600" cy="833947"/>
          </a:xfrm>
        </p:spPr>
        <p:txBody>
          <a:bodyPr>
            <a:normAutofit/>
          </a:bodyPr>
          <a:lstStyle/>
          <a:p>
            <a:r>
              <a:rPr lang="en-US" sz="2400" b="1" i="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</a:rPr>
              <a:t>Case Study 3 : Analyzing Retail Sales Data with Azure Synapse Analytics</a:t>
            </a:r>
            <a:r>
              <a:rPr lang="en-US" sz="2400" dirty="0">
                <a:highlight>
                  <a:srgbClr val="00FF00"/>
                </a:highlight>
              </a:rPr>
              <a:t> </a:t>
            </a:r>
            <a:endParaRPr lang="en-IN" sz="2400" dirty="0">
              <a:highlight>
                <a:srgbClr val="00FF00"/>
              </a:highlight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569681-F2D0-F367-0556-8855618F1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669" y="1634067"/>
            <a:ext cx="9924663" cy="3976728"/>
          </a:xfrm>
          <a:prstGeom prst="rect">
            <a:avLst/>
          </a:prstGeom>
        </p:spPr>
      </p:pic>
      <p:sp>
        <p:nvSpPr>
          <p:cNvPr id="5" name="Title 5">
            <a:extLst>
              <a:ext uri="{FF2B5EF4-FFF2-40B4-BE49-F238E27FC236}">
                <a16:creationId xmlns:a16="http://schemas.microsoft.com/office/drawing/2014/main" id="{E750B4AE-BC23-1AC9-78A7-68F34E8F3911}"/>
              </a:ext>
            </a:extLst>
          </p:cNvPr>
          <p:cNvSpPr txBox="1">
            <a:spLocks/>
          </p:cNvSpPr>
          <p:nvPr/>
        </p:nvSpPr>
        <p:spPr>
          <a:xfrm>
            <a:off x="1133669" y="1089061"/>
            <a:ext cx="3749515" cy="4466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Creating an Azure Synapse Workspace</a:t>
            </a:r>
          </a:p>
        </p:txBody>
      </p:sp>
    </p:spTree>
    <p:extLst>
      <p:ext uri="{BB962C8B-B14F-4D97-AF65-F5344CB8AC3E}">
        <p14:creationId xmlns:p14="http://schemas.microsoft.com/office/powerpoint/2010/main" val="1746489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AAF06-4E20-7B84-AA23-BEA1C7448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5342"/>
          </a:xfrm>
        </p:spPr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Creating a Dedicated SQL Pool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7E39C4-5691-5575-127A-BB1D371FC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333" y="948531"/>
            <a:ext cx="10329333" cy="4351338"/>
          </a:xfrm>
        </p:spPr>
      </p:pic>
    </p:spTree>
    <p:extLst>
      <p:ext uri="{BB962C8B-B14F-4D97-AF65-F5344CB8AC3E}">
        <p14:creationId xmlns:p14="http://schemas.microsoft.com/office/powerpoint/2010/main" val="886010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1217C5-41CE-6994-502B-22D6476B5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351" y="554804"/>
            <a:ext cx="9615297" cy="5622159"/>
          </a:xfrm>
        </p:spPr>
      </p:pic>
    </p:spTree>
    <p:extLst>
      <p:ext uri="{BB962C8B-B14F-4D97-AF65-F5344CB8AC3E}">
        <p14:creationId xmlns:p14="http://schemas.microsoft.com/office/powerpoint/2010/main" val="1088694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A5F563-8490-4B74-0E03-A017975BA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069" y="1025465"/>
            <a:ext cx="10515600" cy="3418538"/>
          </a:xfrm>
        </p:spPr>
      </p:pic>
      <p:sp>
        <p:nvSpPr>
          <p:cNvPr id="7" name="Title 5">
            <a:extLst>
              <a:ext uri="{FF2B5EF4-FFF2-40B4-BE49-F238E27FC236}">
                <a16:creationId xmlns:a16="http://schemas.microsoft.com/office/drawing/2014/main" id="{8C0384BF-AD49-2849-8BF8-10C559D1E6AF}"/>
              </a:ext>
            </a:extLst>
          </p:cNvPr>
          <p:cNvSpPr txBox="1">
            <a:spLocks/>
          </p:cNvSpPr>
          <p:nvPr/>
        </p:nvSpPr>
        <p:spPr>
          <a:xfrm>
            <a:off x="1032069" y="620017"/>
            <a:ext cx="4674464" cy="5770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Creating Linked Service for Azure Blob Storage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0" algn="l">
              <a:lnSpc>
                <a:spcPct val="107000"/>
              </a:lnSpc>
              <a:spcAft>
                <a:spcPts val="800"/>
              </a:spcAft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260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51CEFE-4182-A179-0756-1DEE2FEE5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327" y="1126331"/>
            <a:ext cx="8800679" cy="4351338"/>
          </a:xfrm>
          <a:prstGeom prst="rect">
            <a:avLst/>
          </a:prstGeom>
        </p:spPr>
      </p:pic>
      <p:sp>
        <p:nvSpPr>
          <p:cNvPr id="5" name="Title 5">
            <a:extLst>
              <a:ext uri="{FF2B5EF4-FFF2-40B4-BE49-F238E27FC236}">
                <a16:creationId xmlns:a16="http://schemas.microsoft.com/office/drawing/2014/main" id="{6C22CF40-2A9A-ADC2-CDC9-CEEBCD6DBE9F}"/>
              </a:ext>
            </a:extLst>
          </p:cNvPr>
          <p:cNvSpPr txBox="1">
            <a:spLocks/>
          </p:cNvSpPr>
          <p:nvPr/>
        </p:nvSpPr>
        <p:spPr>
          <a:xfrm>
            <a:off x="1272327" y="620017"/>
            <a:ext cx="5145406" cy="6333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Creating external Data Source, File Format, Table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0" algn="l">
              <a:lnSpc>
                <a:spcPct val="107000"/>
              </a:lnSpc>
              <a:spcAft>
                <a:spcPts val="800"/>
              </a:spcAft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49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DCC3A0-F332-8830-F3AD-9083BCEFF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52775"/>
            <a:ext cx="10515600" cy="359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78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8FC70C-B368-51CB-6FA3-A6D084CE7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12335"/>
            <a:ext cx="10515600" cy="386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11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B47FFF-8C76-1870-6B64-0AB180F29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673" y="773202"/>
            <a:ext cx="93541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8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41AD9C-9D5E-0300-CEF9-C4DC444FB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909" y="1209175"/>
            <a:ext cx="10864065" cy="5150528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5C86C3B-9FC3-977A-D0FF-768BA02B3F1B}"/>
              </a:ext>
            </a:extLst>
          </p:cNvPr>
          <p:cNvSpPr txBox="1">
            <a:spLocks/>
          </p:cNvSpPr>
          <p:nvPr/>
        </p:nvSpPr>
        <p:spPr>
          <a:xfrm>
            <a:off x="714909" y="390703"/>
            <a:ext cx="3859581" cy="5770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Linked Service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550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441C16-6867-2A5C-465F-C5840ED56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866" y="1068169"/>
            <a:ext cx="10515600" cy="3512517"/>
          </a:xfrm>
        </p:spPr>
      </p:pic>
      <p:sp>
        <p:nvSpPr>
          <p:cNvPr id="8" name="Title 5">
            <a:extLst>
              <a:ext uri="{FF2B5EF4-FFF2-40B4-BE49-F238E27FC236}">
                <a16:creationId xmlns:a16="http://schemas.microsoft.com/office/drawing/2014/main" id="{1408D496-190D-B533-2BFE-C68C6C7FC3A1}"/>
              </a:ext>
            </a:extLst>
          </p:cNvPr>
          <p:cNvSpPr txBox="1">
            <a:spLocks/>
          </p:cNvSpPr>
          <p:nvPr/>
        </p:nvSpPr>
        <p:spPr>
          <a:xfrm>
            <a:off x="1110351" y="369837"/>
            <a:ext cx="3859581" cy="5770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Azure Blob Storage Linked Service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19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4AB327-665F-E744-29CD-740C3D923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352" y="1070934"/>
            <a:ext cx="10677804" cy="4333495"/>
          </a:xfrm>
          <a:prstGeom prst="rect">
            <a:avLst/>
          </a:prstGeom>
        </p:spPr>
      </p:pic>
      <p:sp>
        <p:nvSpPr>
          <p:cNvPr id="5" name="Title 5">
            <a:extLst>
              <a:ext uri="{FF2B5EF4-FFF2-40B4-BE49-F238E27FC236}">
                <a16:creationId xmlns:a16="http://schemas.microsoft.com/office/drawing/2014/main" id="{A346BB0D-6A15-59EC-4244-146F506F2A7A}"/>
              </a:ext>
            </a:extLst>
          </p:cNvPr>
          <p:cNvSpPr txBox="1">
            <a:spLocks/>
          </p:cNvSpPr>
          <p:nvPr/>
        </p:nvSpPr>
        <p:spPr>
          <a:xfrm>
            <a:off x="1110352" y="369837"/>
            <a:ext cx="3158706" cy="5770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107000"/>
              </a:lnSpc>
              <a:spcAft>
                <a:spcPts val="800"/>
              </a:spcAft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0"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Source &amp; Target Datasets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53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67ACC-7453-2AB0-40B9-25BD5F4AC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41BA6E-7DF3-51A2-3513-F0E47723B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3996"/>
            <a:ext cx="10549523" cy="4902967"/>
          </a:xfrm>
          <a:prstGeom prst="rect">
            <a:avLst/>
          </a:prstGeom>
        </p:spPr>
      </p:pic>
      <p:sp>
        <p:nvSpPr>
          <p:cNvPr id="2" name="Title 5">
            <a:extLst>
              <a:ext uri="{FF2B5EF4-FFF2-40B4-BE49-F238E27FC236}">
                <a16:creationId xmlns:a16="http://schemas.microsoft.com/office/drawing/2014/main" id="{757CB6C6-162B-97A1-BF2E-E74C53E572AD}"/>
              </a:ext>
            </a:extLst>
          </p:cNvPr>
          <p:cNvSpPr txBox="1">
            <a:spLocks/>
          </p:cNvSpPr>
          <p:nvPr/>
        </p:nvSpPr>
        <p:spPr>
          <a:xfrm>
            <a:off x="838200" y="392516"/>
            <a:ext cx="3158706" cy="5770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 Flow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259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32868C-7724-1E84-B23C-28DA3DCB7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280" y="1150705"/>
            <a:ext cx="10161191" cy="4732509"/>
          </a:xfrm>
          <a:prstGeom prst="rect">
            <a:avLst/>
          </a:prstGeom>
        </p:spPr>
      </p:pic>
      <p:sp>
        <p:nvSpPr>
          <p:cNvPr id="2" name="Title 5">
            <a:extLst>
              <a:ext uri="{FF2B5EF4-FFF2-40B4-BE49-F238E27FC236}">
                <a16:creationId xmlns:a16="http://schemas.microsoft.com/office/drawing/2014/main" id="{148680B7-FC92-52E3-33E2-9DEC39361010}"/>
              </a:ext>
            </a:extLst>
          </p:cNvPr>
          <p:cNvSpPr txBox="1">
            <a:spLocks/>
          </p:cNvSpPr>
          <p:nvPr/>
        </p:nvSpPr>
        <p:spPr>
          <a:xfrm>
            <a:off x="1096280" y="397745"/>
            <a:ext cx="3158706" cy="5770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Pipeline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651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0FEA-BEB0-D33B-CF0A-368B898A8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3004"/>
            <a:ext cx="3714444" cy="450849"/>
          </a:xfrm>
        </p:spPr>
        <p:txBody>
          <a:bodyPr>
            <a:normAutofit/>
          </a:bodyPr>
          <a:lstStyle/>
          <a:p>
            <a:r>
              <a:rPr lang="en-US" sz="1800" b="1" dirty="0"/>
              <a:t>Trigger Creation</a:t>
            </a:r>
            <a:endParaRPr lang="en-IN" sz="1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B6463B-2089-F3CD-AEFE-50F255789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93853"/>
            <a:ext cx="10515600" cy="5599022"/>
          </a:xfrm>
        </p:spPr>
      </p:pic>
    </p:spTree>
    <p:extLst>
      <p:ext uri="{BB962C8B-B14F-4D97-AF65-F5344CB8AC3E}">
        <p14:creationId xmlns:p14="http://schemas.microsoft.com/office/powerpoint/2010/main" val="1716159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AA12DC-0357-2F3E-1BBF-D2B2E8F85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97913"/>
            <a:ext cx="10515600" cy="500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7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6158</TotalTime>
  <Words>114</Words>
  <Application>Microsoft Office PowerPoint</Application>
  <PresentationFormat>Widescreen</PresentationFormat>
  <Paragraphs>23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Arial</vt:lpstr>
      <vt:lpstr>Calibri</vt:lpstr>
      <vt:lpstr>Office Theme</vt:lpstr>
      <vt:lpstr>Case Study 1: Retail Sales Data Processing (using Azure blob storage and Azure Data Factory)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Trigger Creation</vt:lpstr>
      <vt:lpstr>PowerPoint Presentation</vt:lpstr>
      <vt:lpstr>PowerPoint Presentation</vt:lpstr>
      <vt:lpstr>PowerPoint Presentation</vt:lpstr>
      <vt:lpstr>Case Study 2: Retail Sales Data Processing (using Azure DataBricks)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 Study 3 : Analyzing Retail Sales Data with Azure Synapse Analytics </vt:lpstr>
      <vt:lpstr>Creating a Dedicated SQL Pool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1: Retail Sales Data Processing (using Azure blob storage and Azure Data Factory) </dc:title>
  <dc:creator>Sujith Sarvesan(UST,IN)</dc:creator>
  <cp:lastModifiedBy>Sujith Sarvesan(UST,IN)</cp:lastModifiedBy>
  <cp:revision>38</cp:revision>
  <dcterms:created xsi:type="dcterms:W3CDTF">2024-09-30T07:20:42Z</dcterms:created>
  <dcterms:modified xsi:type="dcterms:W3CDTF">2024-10-15T05:09:09Z</dcterms:modified>
</cp:coreProperties>
</file>