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6"/>
  </p:notesMasterIdLst>
  <p:sldIdLst>
    <p:sldId id="256" r:id="rId2"/>
    <p:sldId id="315" r:id="rId3"/>
    <p:sldId id="266" r:id="rId4"/>
    <p:sldId id="257" r:id="rId5"/>
    <p:sldId id="258" r:id="rId6"/>
    <p:sldId id="313" r:id="rId7"/>
    <p:sldId id="260" r:id="rId8"/>
    <p:sldId id="308" r:id="rId9"/>
    <p:sldId id="309" r:id="rId10"/>
    <p:sldId id="307" r:id="rId11"/>
    <p:sldId id="261" r:id="rId12"/>
    <p:sldId id="262" r:id="rId13"/>
    <p:sldId id="282" r:id="rId14"/>
    <p:sldId id="263" r:id="rId15"/>
    <p:sldId id="283" r:id="rId16"/>
    <p:sldId id="297" r:id="rId17"/>
    <p:sldId id="264" r:id="rId18"/>
    <p:sldId id="284" r:id="rId19"/>
    <p:sldId id="285" r:id="rId20"/>
    <p:sldId id="286" r:id="rId21"/>
    <p:sldId id="265" r:id="rId22"/>
    <p:sldId id="299" r:id="rId23"/>
    <p:sldId id="295" r:id="rId24"/>
    <p:sldId id="301" r:id="rId25"/>
    <p:sldId id="269" r:id="rId26"/>
    <p:sldId id="270" r:id="rId27"/>
    <p:sldId id="300" r:id="rId28"/>
    <p:sldId id="271" r:id="rId29"/>
    <p:sldId id="302" r:id="rId30"/>
    <p:sldId id="292" r:id="rId31"/>
    <p:sldId id="277" r:id="rId32"/>
    <p:sldId id="278" r:id="rId33"/>
    <p:sldId id="293"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2" autoAdjust="0"/>
    <p:restoredTop sz="94432" autoAdjust="0"/>
  </p:normalViewPr>
  <p:slideViewPr>
    <p:cSldViewPr snapToGrid="0">
      <p:cViewPr varScale="1">
        <p:scale>
          <a:sx n="84" d="100"/>
          <a:sy n="84" d="100"/>
        </p:scale>
        <p:origin x="864" y="48"/>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04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65494-7F4A-4BC9-A0E7-A4F0A0AD8654}" type="doc">
      <dgm:prSet loTypeId="urn:microsoft.com/office/officeart/2005/8/layout/hProcess9" loCatId="process" qsTypeId="urn:microsoft.com/office/officeart/2005/8/quickstyle/simple3" qsCatId="simple" csTypeId="urn:microsoft.com/office/officeart/2005/8/colors/accent1_1" csCatId="accent1" phldr="1"/>
      <dgm:spPr/>
      <dgm:t>
        <a:bodyPr/>
        <a:lstStyle/>
        <a:p>
          <a:endParaRPr lang="en-GB"/>
        </a:p>
      </dgm:t>
    </dgm:pt>
    <dgm:pt modelId="{99EBA62D-0B62-4229-985E-40D08C09FD4F}">
      <dgm:prSet phldrT="[Text]" custT="1"/>
      <dgm:spPr/>
      <dgm:t>
        <a:bodyPr/>
        <a:lstStyle/>
        <a:p>
          <a:r>
            <a:rPr lang="en-GB" sz="2100" dirty="0" smtClean="0">
              <a:latin typeface="Times New Roman" pitchFamily="18" charset="0"/>
              <a:cs typeface="Times New Roman" pitchFamily="18" charset="0"/>
            </a:rPr>
            <a:t>Data description and preparation</a:t>
          </a:r>
          <a:endParaRPr lang="en-GB" sz="2100" dirty="0">
            <a:latin typeface="Times New Roman" pitchFamily="18" charset="0"/>
            <a:cs typeface="Times New Roman" pitchFamily="18" charset="0"/>
          </a:endParaRPr>
        </a:p>
      </dgm:t>
    </dgm:pt>
    <dgm:pt modelId="{86E5841A-64DD-44B7-AC56-85712EB33408}" type="parTrans" cxnId="{96D6BB72-7933-477A-8422-65A12B8E9CAA}">
      <dgm:prSet/>
      <dgm:spPr/>
      <dgm:t>
        <a:bodyPr/>
        <a:lstStyle/>
        <a:p>
          <a:endParaRPr lang="en-GB"/>
        </a:p>
      </dgm:t>
    </dgm:pt>
    <dgm:pt modelId="{412FB0DD-1DE7-453E-8595-77C4BD53488F}" type="sibTrans" cxnId="{96D6BB72-7933-477A-8422-65A12B8E9CAA}">
      <dgm:prSet/>
      <dgm:spPr/>
      <dgm:t>
        <a:bodyPr/>
        <a:lstStyle/>
        <a:p>
          <a:endParaRPr lang="en-GB"/>
        </a:p>
      </dgm:t>
    </dgm:pt>
    <dgm:pt modelId="{51DC1588-EB7F-49BA-B083-FFD00ABC9B7D}">
      <dgm:prSet phldrT="[Text]" custT="1"/>
      <dgm:spPr/>
      <dgm:t>
        <a:bodyPr/>
        <a:lstStyle/>
        <a:p>
          <a:r>
            <a:rPr lang="en-GB" sz="2200" dirty="0" smtClean="0">
              <a:latin typeface="Times New Roman" pitchFamily="18" charset="0"/>
              <a:cs typeface="Times New Roman" pitchFamily="18" charset="0"/>
            </a:rPr>
            <a:t>Calculating the RFM scores</a:t>
          </a:r>
          <a:endParaRPr lang="en-GB" sz="2200" dirty="0">
            <a:latin typeface="Times New Roman" pitchFamily="18" charset="0"/>
            <a:cs typeface="Times New Roman" pitchFamily="18" charset="0"/>
          </a:endParaRPr>
        </a:p>
      </dgm:t>
    </dgm:pt>
    <dgm:pt modelId="{0700F085-2DB8-4C80-827F-077565A32991}" type="parTrans" cxnId="{7686AADC-020E-4EA6-8C68-8F4543858573}">
      <dgm:prSet/>
      <dgm:spPr/>
      <dgm:t>
        <a:bodyPr/>
        <a:lstStyle/>
        <a:p>
          <a:endParaRPr lang="en-GB"/>
        </a:p>
      </dgm:t>
    </dgm:pt>
    <dgm:pt modelId="{9E5ECEF2-4785-472F-9B09-00F5531F6621}" type="sibTrans" cxnId="{7686AADC-020E-4EA6-8C68-8F4543858573}">
      <dgm:prSet/>
      <dgm:spPr/>
      <dgm:t>
        <a:bodyPr/>
        <a:lstStyle/>
        <a:p>
          <a:endParaRPr lang="en-GB"/>
        </a:p>
      </dgm:t>
    </dgm:pt>
    <dgm:pt modelId="{8B85B6EC-C35D-4E12-B2C4-480C0EBDF6EB}">
      <dgm:prSet custT="1"/>
      <dgm:spPr/>
      <dgm:t>
        <a:bodyPr/>
        <a:lstStyle/>
        <a:p>
          <a:r>
            <a:rPr lang="en-GB" sz="2100" dirty="0">
              <a:latin typeface="Times New Roman" pitchFamily="18" charset="0"/>
              <a:cs typeface="Times New Roman" pitchFamily="18" charset="0"/>
            </a:rPr>
            <a:t>Customer </a:t>
          </a:r>
          <a:r>
            <a:rPr lang="en-GB" sz="2100" dirty="0" smtClean="0">
              <a:latin typeface="Times New Roman" pitchFamily="18" charset="0"/>
              <a:cs typeface="Times New Roman" pitchFamily="18" charset="0"/>
            </a:rPr>
            <a:t>Segmentation </a:t>
          </a:r>
          <a:r>
            <a:rPr lang="en-GB" sz="2100" dirty="0">
              <a:latin typeface="Times New Roman" pitchFamily="18" charset="0"/>
              <a:cs typeface="Times New Roman" pitchFamily="18" charset="0"/>
            </a:rPr>
            <a:t>using </a:t>
          </a:r>
          <a:r>
            <a:rPr lang="en-GB" sz="2100" dirty="0" smtClean="0">
              <a:latin typeface="Times New Roman" pitchFamily="18" charset="0"/>
              <a:cs typeface="Times New Roman" pitchFamily="18" charset="0"/>
            </a:rPr>
            <a:t>RFM </a:t>
          </a:r>
          <a:endParaRPr lang="en-GB" sz="2100" dirty="0">
            <a:latin typeface="Times New Roman" pitchFamily="18" charset="0"/>
            <a:cs typeface="Times New Roman" pitchFamily="18" charset="0"/>
          </a:endParaRPr>
        </a:p>
      </dgm:t>
    </dgm:pt>
    <dgm:pt modelId="{DBB3A00B-D0CD-48AA-8859-EB3067277702}" type="parTrans" cxnId="{7DF6FECA-E555-4987-85B1-2742D7F3A170}">
      <dgm:prSet/>
      <dgm:spPr/>
      <dgm:t>
        <a:bodyPr/>
        <a:lstStyle/>
        <a:p>
          <a:endParaRPr lang="en-GB"/>
        </a:p>
      </dgm:t>
    </dgm:pt>
    <dgm:pt modelId="{6CF75136-902C-4D17-A534-4CAF859E687F}" type="sibTrans" cxnId="{7DF6FECA-E555-4987-85B1-2742D7F3A170}">
      <dgm:prSet/>
      <dgm:spPr/>
      <dgm:t>
        <a:bodyPr/>
        <a:lstStyle/>
        <a:p>
          <a:endParaRPr lang="en-GB"/>
        </a:p>
      </dgm:t>
    </dgm:pt>
    <dgm:pt modelId="{207958B1-02AF-44CD-8EA3-EB3FE561ED8E}">
      <dgm:prSet custT="1"/>
      <dgm:spPr/>
      <dgm:t>
        <a:bodyPr/>
        <a:lstStyle/>
        <a:p>
          <a:r>
            <a:rPr lang="en-GB" sz="2100" dirty="0" smtClean="0">
              <a:latin typeface="Times New Roman" pitchFamily="18" charset="0"/>
              <a:cs typeface="Times New Roman" pitchFamily="18" charset="0"/>
            </a:rPr>
            <a:t>Conclusion</a:t>
          </a:r>
          <a:r>
            <a:rPr lang="en-GB" sz="2100" dirty="0" smtClean="0"/>
            <a:t> </a:t>
          </a:r>
          <a:endParaRPr lang="en-GB" sz="2100" dirty="0"/>
        </a:p>
      </dgm:t>
    </dgm:pt>
    <dgm:pt modelId="{7D376110-E2F9-43D7-8654-F585135441E8}" type="sibTrans" cxnId="{8E0B01D6-DBFF-4B44-A735-3B48BC717C65}">
      <dgm:prSet/>
      <dgm:spPr/>
      <dgm:t>
        <a:bodyPr/>
        <a:lstStyle/>
        <a:p>
          <a:endParaRPr lang="en-GB"/>
        </a:p>
      </dgm:t>
    </dgm:pt>
    <dgm:pt modelId="{9BA2E6B5-8E27-459C-BA2E-987AB758673C}" type="parTrans" cxnId="{8E0B01D6-DBFF-4B44-A735-3B48BC717C65}">
      <dgm:prSet/>
      <dgm:spPr/>
      <dgm:t>
        <a:bodyPr/>
        <a:lstStyle/>
        <a:p>
          <a:endParaRPr lang="en-GB"/>
        </a:p>
      </dgm:t>
    </dgm:pt>
    <dgm:pt modelId="{F99393E6-AA36-4859-8393-B5CB50778296}">
      <dgm:prSet custT="1"/>
      <dgm:spPr/>
      <dgm:t>
        <a:bodyPr/>
        <a:lstStyle/>
        <a:p>
          <a:r>
            <a:rPr lang="en-GB" sz="2100" dirty="0" smtClean="0">
              <a:latin typeface="Times New Roman" pitchFamily="18" charset="0"/>
              <a:cs typeface="Times New Roman" pitchFamily="18" charset="0"/>
            </a:rPr>
            <a:t>Calculating CLTV values</a:t>
          </a:r>
          <a:endParaRPr lang="en-GB" sz="2100" dirty="0">
            <a:latin typeface="Times New Roman" pitchFamily="18" charset="0"/>
            <a:cs typeface="Times New Roman" pitchFamily="18" charset="0"/>
          </a:endParaRPr>
        </a:p>
      </dgm:t>
    </dgm:pt>
    <dgm:pt modelId="{FE2D8239-AF92-4B26-BEDF-D365D08FEB99}" type="parTrans" cxnId="{2E34FDB4-D0A8-459C-8739-2C0C579311C4}">
      <dgm:prSet/>
      <dgm:spPr/>
      <dgm:t>
        <a:bodyPr/>
        <a:lstStyle/>
        <a:p>
          <a:endParaRPr lang="en-US"/>
        </a:p>
      </dgm:t>
    </dgm:pt>
    <dgm:pt modelId="{42683636-1E0F-4417-BB64-375B1D8D45F4}" type="sibTrans" cxnId="{2E34FDB4-D0A8-459C-8739-2C0C579311C4}">
      <dgm:prSet/>
      <dgm:spPr/>
      <dgm:t>
        <a:bodyPr/>
        <a:lstStyle/>
        <a:p>
          <a:endParaRPr lang="en-US"/>
        </a:p>
      </dgm:t>
    </dgm:pt>
    <dgm:pt modelId="{AA441922-3C0B-4BA3-9BA7-E4DB4D2E3445}">
      <dgm:prSet phldrT="[Text]" custT="1"/>
      <dgm:spPr/>
      <dgm:t>
        <a:bodyPr/>
        <a:lstStyle/>
        <a:p>
          <a:r>
            <a:rPr lang="en-GB" sz="2200" kern="1200" dirty="0" smtClean="0">
              <a:latin typeface="Times New Roman" pitchFamily="18" charset="0"/>
              <a:ea typeface="+mn-ea"/>
              <a:cs typeface="Times New Roman" pitchFamily="18" charset="0"/>
            </a:rPr>
            <a:t>Exploratory Data Analysis</a:t>
          </a:r>
          <a:endParaRPr lang="en-GB" sz="2200" kern="1200" dirty="0">
            <a:latin typeface="Times New Roman" pitchFamily="18" charset="0"/>
            <a:ea typeface="+mn-ea"/>
            <a:cs typeface="Times New Roman" pitchFamily="18" charset="0"/>
          </a:endParaRPr>
        </a:p>
      </dgm:t>
    </dgm:pt>
    <dgm:pt modelId="{B68AEFAA-38E8-4754-9A7A-EBDD71422C18}" type="sibTrans" cxnId="{44B67C7E-677F-4467-B71C-388EF248130C}">
      <dgm:prSet/>
      <dgm:spPr/>
      <dgm:t>
        <a:bodyPr/>
        <a:lstStyle/>
        <a:p>
          <a:endParaRPr lang="en-GB"/>
        </a:p>
      </dgm:t>
    </dgm:pt>
    <dgm:pt modelId="{DF004741-F117-47C9-B621-D9D5599FAC99}" type="parTrans" cxnId="{44B67C7E-677F-4467-B71C-388EF248130C}">
      <dgm:prSet/>
      <dgm:spPr/>
      <dgm:t>
        <a:bodyPr/>
        <a:lstStyle/>
        <a:p>
          <a:endParaRPr lang="en-GB"/>
        </a:p>
      </dgm:t>
    </dgm:pt>
    <dgm:pt modelId="{BADC33C4-9090-445F-9BD5-6C372A498B2C}" type="pres">
      <dgm:prSet presAssocID="{34965494-7F4A-4BC9-A0E7-A4F0A0AD8654}" presName="CompostProcess" presStyleCnt="0">
        <dgm:presLayoutVars>
          <dgm:dir/>
          <dgm:resizeHandles val="exact"/>
        </dgm:presLayoutVars>
      </dgm:prSet>
      <dgm:spPr/>
      <dgm:t>
        <a:bodyPr/>
        <a:lstStyle/>
        <a:p>
          <a:endParaRPr lang="en-US"/>
        </a:p>
      </dgm:t>
    </dgm:pt>
    <dgm:pt modelId="{70EFFC14-4982-488B-A0C3-BF048F67BD97}" type="pres">
      <dgm:prSet presAssocID="{34965494-7F4A-4BC9-A0E7-A4F0A0AD8654}" presName="arrow" presStyleLbl="bgShp" presStyleIdx="0" presStyleCnt="1" custScaleX="117647">
        <dgm:style>
          <a:lnRef idx="0">
            <a:schemeClr val="accent5"/>
          </a:lnRef>
          <a:fillRef idx="3">
            <a:schemeClr val="accent5"/>
          </a:fillRef>
          <a:effectRef idx="3">
            <a:schemeClr val="accent5"/>
          </a:effectRef>
          <a:fontRef idx="minor">
            <a:schemeClr val="lt1"/>
          </a:fontRef>
        </dgm:style>
      </dgm:prSet>
      <dgm:spPr/>
      <dgm:t>
        <a:bodyPr/>
        <a:lstStyle/>
        <a:p>
          <a:endParaRPr lang="en-IN"/>
        </a:p>
      </dgm:t>
    </dgm:pt>
    <dgm:pt modelId="{8D1B2C4D-2B42-49C1-973A-B47AE8FA35EE}" type="pres">
      <dgm:prSet presAssocID="{34965494-7F4A-4BC9-A0E7-A4F0A0AD8654}" presName="linearProcess" presStyleCnt="0"/>
      <dgm:spPr/>
    </dgm:pt>
    <dgm:pt modelId="{87FFD63B-0052-4DAD-AB55-F0E7C0273481}" type="pres">
      <dgm:prSet presAssocID="{99EBA62D-0B62-4229-985E-40D08C09FD4F}" presName="textNode" presStyleLbl="node1" presStyleIdx="0" presStyleCnt="6">
        <dgm:presLayoutVars>
          <dgm:bulletEnabled val="1"/>
        </dgm:presLayoutVars>
      </dgm:prSet>
      <dgm:spPr/>
      <dgm:t>
        <a:bodyPr/>
        <a:lstStyle/>
        <a:p>
          <a:endParaRPr lang="en-US"/>
        </a:p>
      </dgm:t>
    </dgm:pt>
    <dgm:pt modelId="{37D52B75-EE48-4A43-85BF-363ECC5E5ED8}" type="pres">
      <dgm:prSet presAssocID="{412FB0DD-1DE7-453E-8595-77C4BD53488F}" presName="sibTrans" presStyleCnt="0"/>
      <dgm:spPr/>
    </dgm:pt>
    <dgm:pt modelId="{FB05C7CB-9E3E-4DA2-874D-940C66F49B3D}" type="pres">
      <dgm:prSet presAssocID="{AA441922-3C0B-4BA3-9BA7-E4DB4D2E3445}" presName="textNode" presStyleLbl="node1" presStyleIdx="1" presStyleCnt="6">
        <dgm:presLayoutVars>
          <dgm:bulletEnabled val="1"/>
        </dgm:presLayoutVars>
      </dgm:prSet>
      <dgm:spPr/>
      <dgm:t>
        <a:bodyPr/>
        <a:lstStyle/>
        <a:p>
          <a:endParaRPr lang="en-US"/>
        </a:p>
      </dgm:t>
    </dgm:pt>
    <dgm:pt modelId="{3B13ACA9-9286-44CC-ACBB-ADF01DE0E609}" type="pres">
      <dgm:prSet presAssocID="{B68AEFAA-38E8-4754-9A7A-EBDD71422C18}" presName="sibTrans" presStyleCnt="0"/>
      <dgm:spPr/>
    </dgm:pt>
    <dgm:pt modelId="{76CCEB3D-8638-4348-A1CB-BBA8733D780E}" type="pres">
      <dgm:prSet presAssocID="{51DC1588-EB7F-49BA-B083-FFD00ABC9B7D}" presName="textNode" presStyleLbl="node1" presStyleIdx="2" presStyleCnt="6">
        <dgm:presLayoutVars>
          <dgm:bulletEnabled val="1"/>
        </dgm:presLayoutVars>
      </dgm:prSet>
      <dgm:spPr/>
      <dgm:t>
        <a:bodyPr/>
        <a:lstStyle/>
        <a:p>
          <a:endParaRPr lang="en-US"/>
        </a:p>
      </dgm:t>
    </dgm:pt>
    <dgm:pt modelId="{AF1E2319-A530-41A9-81BC-22296C5A1429}" type="pres">
      <dgm:prSet presAssocID="{9E5ECEF2-4785-472F-9B09-00F5531F6621}" presName="sibTrans" presStyleCnt="0"/>
      <dgm:spPr/>
    </dgm:pt>
    <dgm:pt modelId="{57A696F0-25F2-4A2A-A0AA-6DE08A5CE97D}" type="pres">
      <dgm:prSet presAssocID="{8B85B6EC-C35D-4E12-B2C4-480C0EBDF6EB}" presName="textNode" presStyleLbl="node1" presStyleIdx="3" presStyleCnt="6" custScaleX="113657">
        <dgm:presLayoutVars>
          <dgm:bulletEnabled val="1"/>
        </dgm:presLayoutVars>
      </dgm:prSet>
      <dgm:spPr/>
      <dgm:t>
        <a:bodyPr/>
        <a:lstStyle/>
        <a:p>
          <a:endParaRPr lang="en-US"/>
        </a:p>
      </dgm:t>
    </dgm:pt>
    <dgm:pt modelId="{4645D31B-E14B-4F60-AD19-1E8E8A94FECC}" type="pres">
      <dgm:prSet presAssocID="{6CF75136-902C-4D17-A534-4CAF859E687F}" presName="sibTrans" presStyleCnt="0"/>
      <dgm:spPr/>
    </dgm:pt>
    <dgm:pt modelId="{C155B46B-C9B1-447A-961E-F80F9AA1C736}" type="pres">
      <dgm:prSet presAssocID="{F99393E6-AA36-4859-8393-B5CB50778296}" presName="textNode" presStyleLbl="node1" presStyleIdx="4" presStyleCnt="6">
        <dgm:presLayoutVars>
          <dgm:bulletEnabled val="1"/>
        </dgm:presLayoutVars>
      </dgm:prSet>
      <dgm:spPr/>
      <dgm:t>
        <a:bodyPr/>
        <a:lstStyle/>
        <a:p>
          <a:endParaRPr lang="en-US"/>
        </a:p>
      </dgm:t>
    </dgm:pt>
    <dgm:pt modelId="{AADC3825-8EBB-4930-919E-0DD6D7852AC6}" type="pres">
      <dgm:prSet presAssocID="{42683636-1E0F-4417-BB64-375B1D8D45F4}" presName="sibTrans" presStyleCnt="0"/>
      <dgm:spPr/>
    </dgm:pt>
    <dgm:pt modelId="{8ACACCB7-BE8E-4EB3-A76A-3E8254E7B8D5}" type="pres">
      <dgm:prSet presAssocID="{207958B1-02AF-44CD-8EA3-EB3FE561ED8E}" presName="textNode" presStyleLbl="node1" presStyleIdx="5" presStyleCnt="6">
        <dgm:presLayoutVars>
          <dgm:bulletEnabled val="1"/>
        </dgm:presLayoutVars>
      </dgm:prSet>
      <dgm:spPr/>
      <dgm:t>
        <a:bodyPr/>
        <a:lstStyle/>
        <a:p>
          <a:endParaRPr lang="en-US"/>
        </a:p>
      </dgm:t>
    </dgm:pt>
  </dgm:ptLst>
  <dgm:cxnLst>
    <dgm:cxn modelId="{96A4C175-EF21-4FFE-BF74-5569A51C0B89}" type="presOf" srcId="{51DC1588-EB7F-49BA-B083-FFD00ABC9B7D}" destId="{76CCEB3D-8638-4348-A1CB-BBA8733D780E}" srcOrd="0" destOrd="0" presId="urn:microsoft.com/office/officeart/2005/8/layout/hProcess9"/>
    <dgm:cxn modelId="{1EF20A4B-8FFC-4CD0-BA6D-3125A256C48A}" type="presOf" srcId="{99EBA62D-0B62-4229-985E-40D08C09FD4F}" destId="{87FFD63B-0052-4DAD-AB55-F0E7C0273481}" srcOrd="0" destOrd="0" presId="urn:microsoft.com/office/officeart/2005/8/layout/hProcess9"/>
    <dgm:cxn modelId="{D60C6E06-2436-426F-B64D-6CB3BFEAF673}" type="presOf" srcId="{34965494-7F4A-4BC9-A0E7-A4F0A0AD8654}" destId="{BADC33C4-9090-445F-9BD5-6C372A498B2C}" srcOrd="0" destOrd="0" presId="urn:microsoft.com/office/officeart/2005/8/layout/hProcess9"/>
    <dgm:cxn modelId="{44B67C7E-677F-4467-B71C-388EF248130C}" srcId="{34965494-7F4A-4BC9-A0E7-A4F0A0AD8654}" destId="{AA441922-3C0B-4BA3-9BA7-E4DB4D2E3445}" srcOrd="1" destOrd="0" parTransId="{DF004741-F117-47C9-B621-D9D5599FAC99}" sibTransId="{B68AEFAA-38E8-4754-9A7A-EBDD71422C18}"/>
    <dgm:cxn modelId="{7DF6FECA-E555-4987-85B1-2742D7F3A170}" srcId="{34965494-7F4A-4BC9-A0E7-A4F0A0AD8654}" destId="{8B85B6EC-C35D-4E12-B2C4-480C0EBDF6EB}" srcOrd="3" destOrd="0" parTransId="{DBB3A00B-D0CD-48AA-8859-EB3067277702}" sibTransId="{6CF75136-902C-4D17-A534-4CAF859E687F}"/>
    <dgm:cxn modelId="{8E0B01D6-DBFF-4B44-A735-3B48BC717C65}" srcId="{34965494-7F4A-4BC9-A0E7-A4F0A0AD8654}" destId="{207958B1-02AF-44CD-8EA3-EB3FE561ED8E}" srcOrd="5" destOrd="0" parTransId="{9BA2E6B5-8E27-459C-BA2E-987AB758673C}" sibTransId="{7D376110-E2F9-43D7-8654-F585135441E8}"/>
    <dgm:cxn modelId="{A40D94CC-CA4C-4342-890B-BC6C3F8DD1BB}" type="presOf" srcId="{8B85B6EC-C35D-4E12-B2C4-480C0EBDF6EB}" destId="{57A696F0-25F2-4A2A-A0AA-6DE08A5CE97D}" srcOrd="0" destOrd="0" presId="urn:microsoft.com/office/officeart/2005/8/layout/hProcess9"/>
    <dgm:cxn modelId="{DEE2BFCD-0326-423D-A403-EBDB747954D2}" type="presOf" srcId="{207958B1-02AF-44CD-8EA3-EB3FE561ED8E}" destId="{8ACACCB7-BE8E-4EB3-A76A-3E8254E7B8D5}" srcOrd="0" destOrd="0" presId="urn:microsoft.com/office/officeart/2005/8/layout/hProcess9"/>
    <dgm:cxn modelId="{2E34FDB4-D0A8-459C-8739-2C0C579311C4}" srcId="{34965494-7F4A-4BC9-A0E7-A4F0A0AD8654}" destId="{F99393E6-AA36-4859-8393-B5CB50778296}" srcOrd="4" destOrd="0" parTransId="{FE2D8239-AF92-4B26-BEDF-D365D08FEB99}" sibTransId="{42683636-1E0F-4417-BB64-375B1D8D45F4}"/>
    <dgm:cxn modelId="{7686AADC-020E-4EA6-8C68-8F4543858573}" srcId="{34965494-7F4A-4BC9-A0E7-A4F0A0AD8654}" destId="{51DC1588-EB7F-49BA-B083-FFD00ABC9B7D}" srcOrd="2" destOrd="0" parTransId="{0700F085-2DB8-4C80-827F-077565A32991}" sibTransId="{9E5ECEF2-4785-472F-9B09-00F5531F6621}"/>
    <dgm:cxn modelId="{DEC8765C-7065-40BD-96C9-680CC97280A8}" type="presOf" srcId="{F99393E6-AA36-4859-8393-B5CB50778296}" destId="{C155B46B-C9B1-447A-961E-F80F9AA1C736}" srcOrd="0" destOrd="0" presId="urn:microsoft.com/office/officeart/2005/8/layout/hProcess9"/>
    <dgm:cxn modelId="{96D6BB72-7933-477A-8422-65A12B8E9CAA}" srcId="{34965494-7F4A-4BC9-A0E7-A4F0A0AD8654}" destId="{99EBA62D-0B62-4229-985E-40D08C09FD4F}" srcOrd="0" destOrd="0" parTransId="{86E5841A-64DD-44B7-AC56-85712EB33408}" sibTransId="{412FB0DD-1DE7-453E-8595-77C4BD53488F}"/>
    <dgm:cxn modelId="{EE1871B8-9A15-4B92-B0CD-3D122E3D2BAE}" type="presOf" srcId="{AA441922-3C0B-4BA3-9BA7-E4DB4D2E3445}" destId="{FB05C7CB-9E3E-4DA2-874D-940C66F49B3D}" srcOrd="0" destOrd="0" presId="urn:microsoft.com/office/officeart/2005/8/layout/hProcess9"/>
    <dgm:cxn modelId="{3F7AC931-3868-4F5C-A445-798D7D445EDB}" type="presParOf" srcId="{BADC33C4-9090-445F-9BD5-6C372A498B2C}" destId="{70EFFC14-4982-488B-A0C3-BF048F67BD97}" srcOrd="0" destOrd="0" presId="urn:microsoft.com/office/officeart/2005/8/layout/hProcess9"/>
    <dgm:cxn modelId="{E13E041E-0149-4FCE-8C84-13914322A94D}" type="presParOf" srcId="{BADC33C4-9090-445F-9BD5-6C372A498B2C}" destId="{8D1B2C4D-2B42-49C1-973A-B47AE8FA35EE}" srcOrd="1" destOrd="0" presId="urn:microsoft.com/office/officeart/2005/8/layout/hProcess9"/>
    <dgm:cxn modelId="{1FB5A23F-CF03-4B98-B098-8FCFA81EFEC7}" type="presParOf" srcId="{8D1B2C4D-2B42-49C1-973A-B47AE8FA35EE}" destId="{87FFD63B-0052-4DAD-AB55-F0E7C0273481}" srcOrd="0" destOrd="0" presId="urn:microsoft.com/office/officeart/2005/8/layout/hProcess9"/>
    <dgm:cxn modelId="{FF336EF4-FA2C-4BF2-BB70-B6DCFFFD45A7}" type="presParOf" srcId="{8D1B2C4D-2B42-49C1-973A-B47AE8FA35EE}" destId="{37D52B75-EE48-4A43-85BF-363ECC5E5ED8}" srcOrd="1" destOrd="0" presId="urn:microsoft.com/office/officeart/2005/8/layout/hProcess9"/>
    <dgm:cxn modelId="{3C845A9B-FE51-4D31-A203-C7614B23693D}" type="presParOf" srcId="{8D1B2C4D-2B42-49C1-973A-B47AE8FA35EE}" destId="{FB05C7CB-9E3E-4DA2-874D-940C66F49B3D}" srcOrd="2" destOrd="0" presId="urn:microsoft.com/office/officeart/2005/8/layout/hProcess9"/>
    <dgm:cxn modelId="{D885201C-3FEF-44F5-9228-6CCC3FAA7EA9}" type="presParOf" srcId="{8D1B2C4D-2B42-49C1-973A-B47AE8FA35EE}" destId="{3B13ACA9-9286-44CC-ACBB-ADF01DE0E609}" srcOrd="3" destOrd="0" presId="urn:microsoft.com/office/officeart/2005/8/layout/hProcess9"/>
    <dgm:cxn modelId="{D3DF32BD-E096-457C-81BA-901FC2F2986D}" type="presParOf" srcId="{8D1B2C4D-2B42-49C1-973A-B47AE8FA35EE}" destId="{76CCEB3D-8638-4348-A1CB-BBA8733D780E}" srcOrd="4" destOrd="0" presId="urn:microsoft.com/office/officeart/2005/8/layout/hProcess9"/>
    <dgm:cxn modelId="{3CE553D8-E19B-4DDF-B39F-673E10B006D0}" type="presParOf" srcId="{8D1B2C4D-2B42-49C1-973A-B47AE8FA35EE}" destId="{AF1E2319-A530-41A9-81BC-22296C5A1429}" srcOrd="5" destOrd="0" presId="urn:microsoft.com/office/officeart/2005/8/layout/hProcess9"/>
    <dgm:cxn modelId="{0B2E8ADB-A626-4CCA-A604-C3836270F014}" type="presParOf" srcId="{8D1B2C4D-2B42-49C1-973A-B47AE8FA35EE}" destId="{57A696F0-25F2-4A2A-A0AA-6DE08A5CE97D}" srcOrd="6" destOrd="0" presId="urn:microsoft.com/office/officeart/2005/8/layout/hProcess9"/>
    <dgm:cxn modelId="{D8E1C6CF-BAB8-4DAA-A23A-BB28F0FF6105}" type="presParOf" srcId="{8D1B2C4D-2B42-49C1-973A-B47AE8FA35EE}" destId="{4645D31B-E14B-4F60-AD19-1E8E8A94FECC}" srcOrd="7" destOrd="0" presId="urn:microsoft.com/office/officeart/2005/8/layout/hProcess9"/>
    <dgm:cxn modelId="{60A18F6C-671E-4E5B-BC72-7387171B13E8}" type="presParOf" srcId="{8D1B2C4D-2B42-49C1-973A-B47AE8FA35EE}" destId="{C155B46B-C9B1-447A-961E-F80F9AA1C736}" srcOrd="8" destOrd="0" presId="urn:microsoft.com/office/officeart/2005/8/layout/hProcess9"/>
    <dgm:cxn modelId="{F04EA59E-E693-4C1C-983E-8950630CC900}" type="presParOf" srcId="{8D1B2C4D-2B42-49C1-973A-B47AE8FA35EE}" destId="{AADC3825-8EBB-4930-919E-0DD6D7852AC6}" srcOrd="9" destOrd="0" presId="urn:microsoft.com/office/officeart/2005/8/layout/hProcess9"/>
    <dgm:cxn modelId="{F40FEC0B-488F-4B41-B200-64782287DA07}" type="presParOf" srcId="{8D1B2C4D-2B42-49C1-973A-B47AE8FA35EE}" destId="{8ACACCB7-BE8E-4EB3-A76A-3E8254E7B8D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FFC14-4982-488B-A0C3-BF048F67BD97}">
      <dsp:nvSpPr>
        <dsp:cNvPr id="0" name=""/>
        <dsp:cNvSpPr/>
      </dsp:nvSpPr>
      <dsp:spPr>
        <a:xfrm>
          <a:off x="2" y="0"/>
          <a:ext cx="11556532" cy="4619511"/>
        </a:xfrm>
        <a:prstGeom prst="rightArrow">
          <a:avLst/>
        </a:prstGeom>
        <a:gradFill rotWithShape="1">
          <a:gsLst>
            <a:gs pos="0">
              <a:schemeClr val="accent5">
                <a:tint val="73000"/>
                <a:shade val="100000"/>
                <a:satMod val="150000"/>
              </a:schemeClr>
            </a:gs>
            <a:gs pos="25000">
              <a:schemeClr val="accent5">
                <a:tint val="96000"/>
                <a:shade val="80000"/>
                <a:satMod val="105000"/>
              </a:schemeClr>
            </a:gs>
            <a:gs pos="38000">
              <a:schemeClr val="accent5">
                <a:tint val="96000"/>
                <a:shade val="59000"/>
                <a:satMod val="120000"/>
              </a:schemeClr>
            </a:gs>
            <a:gs pos="55000">
              <a:schemeClr val="accent5">
                <a:tint val="100000"/>
                <a:shade val="57000"/>
                <a:satMod val="120000"/>
              </a:schemeClr>
            </a:gs>
            <a:gs pos="80000">
              <a:schemeClr val="accent5">
                <a:tint val="100000"/>
                <a:shade val="56000"/>
                <a:satMod val="145000"/>
              </a:schemeClr>
            </a:gs>
            <a:gs pos="88000">
              <a:schemeClr val="accent5">
                <a:tint val="100000"/>
                <a:shade val="63000"/>
                <a:satMod val="160000"/>
              </a:schemeClr>
            </a:gs>
            <a:gs pos="100000">
              <a:schemeClr val="accent5">
                <a:tint val="99000"/>
                <a:shade val="100000"/>
                <a:satMod val="155000"/>
              </a:schemeClr>
            </a:gs>
          </a:gsLst>
          <a:lin ang="5400000" scaled="0"/>
        </a:gradFill>
        <a:ln>
          <a:noFill/>
        </a:ln>
        <a:effectLst>
          <a:glow rad="50800">
            <a:schemeClr val="accent5">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5">
              <a:shade val="30000"/>
              <a:satMod val="150000"/>
            </a:schemeClr>
          </a:contourClr>
        </a:sp3d>
      </dsp:spPr>
      <dsp:style>
        <a:lnRef idx="0">
          <a:schemeClr val="accent5"/>
        </a:lnRef>
        <a:fillRef idx="3">
          <a:schemeClr val="accent5"/>
        </a:fillRef>
        <a:effectRef idx="3">
          <a:schemeClr val="accent5"/>
        </a:effectRef>
        <a:fontRef idx="minor">
          <a:schemeClr val="lt1"/>
        </a:fontRef>
      </dsp:style>
    </dsp:sp>
    <dsp:sp modelId="{87FFD63B-0052-4DAD-AB55-F0E7C0273481}">
      <dsp:nvSpPr>
        <dsp:cNvPr id="0" name=""/>
        <dsp:cNvSpPr/>
      </dsp:nvSpPr>
      <dsp:spPr>
        <a:xfrm>
          <a:off x="2650" y="1385853"/>
          <a:ext cx="1657302"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latin typeface="Times New Roman" pitchFamily="18" charset="0"/>
              <a:cs typeface="Times New Roman" pitchFamily="18" charset="0"/>
            </a:rPr>
            <a:t>Data description and preparation</a:t>
          </a:r>
          <a:endParaRPr lang="en-GB" sz="2100" kern="1200" dirty="0">
            <a:latin typeface="Times New Roman" pitchFamily="18" charset="0"/>
            <a:cs typeface="Times New Roman" pitchFamily="18" charset="0"/>
          </a:endParaRPr>
        </a:p>
      </dsp:txBody>
      <dsp:txXfrm>
        <a:off x="83553" y="1466756"/>
        <a:ext cx="1495496" cy="1685998"/>
      </dsp:txXfrm>
    </dsp:sp>
    <dsp:sp modelId="{FB05C7CB-9E3E-4DA2-874D-940C66F49B3D}">
      <dsp:nvSpPr>
        <dsp:cNvPr id="0" name=""/>
        <dsp:cNvSpPr/>
      </dsp:nvSpPr>
      <dsp:spPr>
        <a:xfrm>
          <a:off x="1936169" y="1385853"/>
          <a:ext cx="1657302"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latin typeface="Times New Roman" pitchFamily="18" charset="0"/>
              <a:ea typeface="+mn-ea"/>
              <a:cs typeface="Times New Roman" pitchFamily="18" charset="0"/>
            </a:rPr>
            <a:t>Exploratory Data Analysis</a:t>
          </a:r>
          <a:endParaRPr lang="en-GB" sz="2200" kern="1200" dirty="0">
            <a:latin typeface="Times New Roman" pitchFamily="18" charset="0"/>
            <a:ea typeface="+mn-ea"/>
            <a:cs typeface="Times New Roman" pitchFamily="18" charset="0"/>
          </a:endParaRPr>
        </a:p>
      </dsp:txBody>
      <dsp:txXfrm>
        <a:off x="2017072" y="1466756"/>
        <a:ext cx="1495496" cy="1685998"/>
      </dsp:txXfrm>
    </dsp:sp>
    <dsp:sp modelId="{76CCEB3D-8638-4348-A1CB-BBA8733D780E}">
      <dsp:nvSpPr>
        <dsp:cNvPr id="0" name=""/>
        <dsp:cNvSpPr/>
      </dsp:nvSpPr>
      <dsp:spPr>
        <a:xfrm>
          <a:off x="3869689" y="1385853"/>
          <a:ext cx="1657302"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latin typeface="Times New Roman" pitchFamily="18" charset="0"/>
              <a:cs typeface="Times New Roman" pitchFamily="18" charset="0"/>
            </a:rPr>
            <a:t>Calculating the RFM scores</a:t>
          </a:r>
          <a:endParaRPr lang="en-GB" sz="2200" kern="1200" dirty="0">
            <a:latin typeface="Times New Roman" pitchFamily="18" charset="0"/>
            <a:cs typeface="Times New Roman" pitchFamily="18" charset="0"/>
          </a:endParaRPr>
        </a:p>
      </dsp:txBody>
      <dsp:txXfrm>
        <a:off x="3950592" y="1466756"/>
        <a:ext cx="1495496" cy="1685998"/>
      </dsp:txXfrm>
    </dsp:sp>
    <dsp:sp modelId="{57A696F0-25F2-4A2A-A0AA-6DE08A5CE97D}">
      <dsp:nvSpPr>
        <dsp:cNvPr id="0" name=""/>
        <dsp:cNvSpPr/>
      </dsp:nvSpPr>
      <dsp:spPr>
        <a:xfrm>
          <a:off x="5803208" y="1385853"/>
          <a:ext cx="1883640"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a:latin typeface="Times New Roman" pitchFamily="18" charset="0"/>
              <a:cs typeface="Times New Roman" pitchFamily="18" charset="0"/>
            </a:rPr>
            <a:t>Customer </a:t>
          </a:r>
          <a:r>
            <a:rPr lang="en-GB" sz="2100" kern="1200" dirty="0" smtClean="0">
              <a:latin typeface="Times New Roman" pitchFamily="18" charset="0"/>
              <a:cs typeface="Times New Roman" pitchFamily="18" charset="0"/>
            </a:rPr>
            <a:t>Segmentation </a:t>
          </a:r>
          <a:r>
            <a:rPr lang="en-GB" sz="2100" kern="1200" dirty="0">
              <a:latin typeface="Times New Roman" pitchFamily="18" charset="0"/>
              <a:cs typeface="Times New Roman" pitchFamily="18" charset="0"/>
            </a:rPr>
            <a:t>using </a:t>
          </a:r>
          <a:r>
            <a:rPr lang="en-GB" sz="2100" kern="1200" dirty="0" smtClean="0">
              <a:latin typeface="Times New Roman" pitchFamily="18" charset="0"/>
              <a:cs typeface="Times New Roman" pitchFamily="18" charset="0"/>
            </a:rPr>
            <a:t>RFM </a:t>
          </a:r>
          <a:endParaRPr lang="en-GB" sz="2100" kern="1200" dirty="0">
            <a:latin typeface="Times New Roman" pitchFamily="18" charset="0"/>
            <a:cs typeface="Times New Roman" pitchFamily="18" charset="0"/>
          </a:endParaRPr>
        </a:p>
      </dsp:txBody>
      <dsp:txXfrm>
        <a:off x="5893410" y="1476055"/>
        <a:ext cx="1703236" cy="1667400"/>
      </dsp:txXfrm>
    </dsp:sp>
    <dsp:sp modelId="{C155B46B-C9B1-447A-961E-F80F9AA1C736}">
      <dsp:nvSpPr>
        <dsp:cNvPr id="0" name=""/>
        <dsp:cNvSpPr/>
      </dsp:nvSpPr>
      <dsp:spPr>
        <a:xfrm>
          <a:off x="7963065" y="1385853"/>
          <a:ext cx="1657302"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latin typeface="Times New Roman" pitchFamily="18" charset="0"/>
              <a:cs typeface="Times New Roman" pitchFamily="18" charset="0"/>
            </a:rPr>
            <a:t>Calculating CLTV values</a:t>
          </a:r>
          <a:endParaRPr lang="en-GB" sz="2100" kern="1200" dirty="0">
            <a:latin typeface="Times New Roman" pitchFamily="18" charset="0"/>
            <a:cs typeface="Times New Roman" pitchFamily="18" charset="0"/>
          </a:endParaRPr>
        </a:p>
      </dsp:txBody>
      <dsp:txXfrm>
        <a:off x="8043968" y="1466756"/>
        <a:ext cx="1495496" cy="1685998"/>
      </dsp:txXfrm>
    </dsp:sp>
    <dsp:sp modelId="{8ACACCB7-BE8E-4EB3-A76A-3E8254E7B8D5}">
      <dsp:nvSpPr>
        <dsp:cNvPr id="0" name=""/>
        <dsp:cNvSpPr/>
      </dsp:nvSpPr>
      <dsp:spPr>
        <a:xfrm>
          <a:off x="9896585" y="1385853"/>
          <a:ext cx="1657302" cy="1847804"/>
        </a:xfrm>
        <a:prstGeom prst="roundRect">
          <a:avLst/>
        </a:prstGeom>
        <a:gradFill rotWithShape="0">
          <a:gsLst>
            <a:gs pos="0">
              <a:schemeClr val="lt1">
                <a:hueOff val="0"/>
                <a:satOff val="0"/>
                <a:lumOff val="0"/>
                <a:alphaOff val="0"/>
                <a:tint val="1000"/>
                <a:satMod val="100000"/>
              </a:schemeClr>
            </a:gs>
            <a:gs pos="68000">
              <a:schemeClr val="lt1">
                <a:hueOff val="0"/>
                <a:satOff val="0"/>
                <a:lumOff val="0"/>
                <a:alphaOff val="0"/>
                <a:tint val="77000"/>
                <a:satMod val="100000"/>
              </a:schemeClr>
            </a:gs>
            <a:gs pos="81000">
              <a:schemeClr val="lt1">
                <a:hueOff val="0"/>
                <a:satOff val="0"/>
                <a:lumOff val="0"/>
                <a:alphaOff val="0"/>
                <a:tint val="79000"/>
                <a:satMod val="100000"/>
              </a:schemeClr>
            </a:gs>
            <a:gs pos="86000">
              <a:schemeClr val="lt1">
                <a:hueOff val="0"/>
                <a:satOff val="0"/>
                <a:lumOff val="0"/>
                <a:alphaOff val="0"/>
                <a:tint val="73000"/>
                <a:satMod val="100000"/>
              </a:schemeClr>
            </a:gs>
            <a:gs pos="100000">
              <a:schemeClr val="lt1">
                <a:hueOff val="0"/>
                <a:satOff val="0"/>
                <a:lumOff val="0"/>
                <a:alphaOff val="0"/>
                <a:tint val="35000"/>
                <a:sat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latin typeface="Times New Roman" pitchFamily="18" charset="0"/>
              <a:cs typeface="Times New Roman" pitchFamily="18" charset="0"/>
            </a:rPr>
            <a:t>Conclusion</a:t>
          </a:r>
          <a:r>
            <a:rPr lang="en-GB" sz="2100" kern="1200" dirty="0" smtClean="0"/>
            <a:t> </a:t>
          </a:r>
          <a:endParaRPr lang="en-GB" sz="2100" kern="1200" dirty="0"/>
        </a:p>
      </dsp:txBody>
      <dsp:txXfrm>
        <a:off x="9977488" y="1466756"/>
        <a:ext cx="1495496" cy="16859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10FDB-8E5A-4BD1-A484-E590A1F34DF6}" type="datetimeFigureOut">
              <a:rPr lang="en-IN" smtClean="0"/>
              <a:t>16-11-2021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7CD27-F600-4BDC-8CA2-FCA04717D457}" type="slidenum">
              <a:rPr lang="en-IN" smtClean="0"/>
              <a:t>‹#›</a:t>
            </a:fld>
            <a:endParaRPr lang="en-IN"/>
          </a:p>
        </p:txBody>
      </p:sp>
    </p:spTree>
    <p:extLst>
      <p:ext uri="{BB962C8B-B14F-4D97-AF65-F5344CB8AC3E}">
        <p14:creationId xmlns:p14="http://schemas.microsoft.com/office/powerpoint/2010/main" val="2666058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57CD27-F600-4BDC-8CA2-FCA04717D457}" type="slidenum">
              <a:rPr lang="en-IN" smtClean="0"/>
              <a:t>6</a:t>
            </a:fld>
            <a:endParaRPr lang="en-IN"/>
          </a:p>
        </p:txBody>
      </p:sp>
    </p:spTree>
    <p:extLst>
      <p:ext uri="{BB962C8B-B14F-4D97-AF65-F5344CB8AC3E}">
        <p14:creationId xmlns:p14="http://schemas.microsoft.com/office/powerpoint/2010/main" val="226133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57CD27-F600-4BDC-8CA2-FCA04717D457}" type="slidenum">
              <a:rPr lang="en-IN" smtClean="0"/>
              <a:t>11</a:t>
            </a:fld>
            <a:endParaRPr lang="en-IN" dirty="0"/>
          </a:p>
        </p:txBody>
      </p:sp>
    </p:spTree>
    <p:extLst>
      <p:ext uri="{BB962C8B-B14F-4D97-AF65-F5344CB8AC3E}">
        <p14:creationId xmlns:p14="http://schemas.microsoft.com/office/powerpoint/2010/main" val="311774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57CD27-F600-4BDC-8CA2-FCA04717D457}" type="slidenum">
              <a:rPr lang="en-IN" smtClean="0"/>
              <a:t>21</a:t>
            </a:fld>
            <a:endParaRPr lang="en-IN" dirty="0"/>
          </a:p>
        </p:txBody>
      </p:sp>
    </p:spTree>
    <p:extLst>
      <p:ext uri="{BB962C8B-B14F-4D97-AF65-F5344CB8AC3E}">
        <p14:creationId xmlns:p14="http://schemas.microsoft.com/office/powerpoint/2010/main" val="392906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57CD27-F600-4BDC-8CA2-FCA04717D457}" type="slidenum">
              <a:rPr lang="en-IN" smtClean="0"/>
              <a:t>28</a:t>
            </a:fld>
            <a:endParaRPr lang="en-IN"/>
          </a:p>
        </p:txBody>
      </p:sp>
    </p:spTree>
    <p:extLst>
      <p:ext uri="{BB962C8B-B14F-4D97-AF65-F5344CB8AC3E}">
        <p14:creationId xmlns:p14="http://schemas.microsoft.com/office/powerpoint/2010/main" val="342136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57CD27-F600-4BDC-8CA2-FCA04717D457}" type="slidenum">
              <a:rPr lang="en-IN" smtClean="0"/>
              <a:t>31</a:t>
            </a:fld>
            <a:endParaRPr lang="en-IN"/>
          </a:p>
        </p:txBody>
      </p:sp>
    </p:spTree>
    <p:extLst>
      <p:ext uri="{BB962C8B-B14F-4D97-AF65-F5344CB8AC3E}">
        <p14:creationId xmlns:p14="http://schemas.microsoft.com/office/powerpoint/2010/main" val="415000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lvl1pPr>
              <a:defRPr>
                <a:solidFill>
                  <a:srgbClr val="0070C0"/>
                </a:solidFill>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FC35B5-49BA-4B9A-A80F-FDC777F449C3}"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360367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FC35B5-49BA-4B9A-A80F-FDC777F449C3}"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220713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FC35B5-49BA-4B9A-A80F-FDC777F449C3}"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409947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FC35B5-49BA-4B9A-A80F-FDC777F449C3}"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370300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C35B5-49BA-4B9A-A80F-FDC777F449C3}" type="datetimeFigureOut">
              <a:rPr lang="en-GB" smtClean="0"/>
              <a:t>16/11/2021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245121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FC35B5-49BA-4B9A-A80F-FDC777F449C3}" type="datetimeFigureOut">
              <a:rPr lang="en-GB" smtClean="0"/>
              <a:t>16/11/2021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423621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FC35B5-49BA-4B9A-A80F-FDC777F449C3}" type="datetimeFigureOut">
              <a:rPr lang="en-GB" smtClean="0"/>
              <a:t>16/11/2021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274652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FC35B5-49BA-4B9A-A80F-FDC777F449C3}" type="datetimeFigureOut">
              <a:rPr lang="en-GB" smtClean="0"/>
              <a:t>16/11/2021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127334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C35B5-49BA-4B9A-A80F-FDC777F449C3}" type="datetimeFigureOut">
              <a:rPr lang="en-GB" smtClean="0"/>
              <a:t>16/11/2021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382089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33020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C35B5-49BA-4B9A-A80F-FDC777F449C3}" type="datetimeFigureOut">
              <a:rPr lang="en-GB" smtClean="0"/>
              <a:t>16/11/2021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351703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C35B5-49BA-4B9A-A80F-FDC777F449C3}" type="datetimeFigureOut">
              <a:rPr lang="en-GB" smtClean="0"/>
              <a:t>16/11/2021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B6EDA3-C2EE-46DD-9EDE-8DF18BD45428}" type="slidenum">
              <a:rPr lang="en-GB" smtClean="0"/>
              <a:t>‹#›</a:t>
            </a:fld>
            <a:endParaRPr lang="en-GB"/>
          </a:p>
        </p:txBody>
      </p:sp>
    </p:spTree>
    <p:extLst>
      <p:ext uri="{BB962C8B-B14F-4D97-AF65-F5344CB8AC3E}">
        <p14:creationId xmlns:p14="http://schemas.microsoft.com/office/powerpoint/2010/main" val="246424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C35B5-49BA-4B9A-A80F-FDC777F449C3}" type="datetimeFigureOut">
              <a:rPr lang="en-GB" smtClean="0"/>
              <a:t>16/11/2021</a:t>
            </a:fld>
            <a:endParaRPr lang="en-GB"/>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6EDA3-C2EE-46DD-9EDE-8DF18BD45428}" type="slidenum">
              <a:rPr lang="en-GB" smtClean="0"/>
              <a:t>‹#›</a:t>
            </a:fld>
            <a:endParaRPr lang="en-GB" dirty="0"/>
          </a:p>
        </p:txBody>
      </p:sp>
    </p:spTree>
    <p:extLst>
      <p:ext uri="{BB962C8B-B14F-4D97-AF65-F5344CB8AC3E}">
        <p14:creationId xmlns:p14="http://schemas.microsoft.com/office/powerpoint/2010/main" val="300937769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40.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B51F-07E9-4AB4-90F7-DB3ADB9E718A}"/>
              </a:ext>
            </a:extLst>
          </p:cNvPr>
          <p:cNvSpPr>
            <a:spLocks noGrp="1"/>
          </p:cNvSpPr>
          <p:nvPr>
            <p:ph type="ctrTitle"/>
          </p:nvPr>
        </p:nvSpPr>
        <p:spPr>
          <a:xfrm>
            <a:off x="1503681" y="141546"/>
            <a:ext cx="9279988" cy="2468793"/>
          </a:xfrm>
          <a:effectLst/>
        </p:spPr>
        <p:txBody>
          <a:bodyPr>
            <a:normAutofit/>
          </a:bodyPr>
          <a:lstStyle/>
          <a:p>
            <a:pPr marL="0" marR="0" lvl="0" indent="0"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GB" sz="4900" b="1" dirty="0">
                <a:latin typeface="Times New Roman" pitchFamily="18" charset="0"/>
                <a:cs typeface="Times New Roman" pitchFamily="18" charset="0"/>
              </a:rPr>
              <a:t>Customer Behaviour </a:t>
            </a:r>
            <a:r>
              <a:rPr lang="en-GB" sz="4900" b="1" dirty="0" smtClean="0">
                <a:latin typeface="Times New Roman" pitchFamily="18" charset="0"/>
                <a:cs typeface="Times New Roman" pitchFamily="18" charset="0"/>
              </a:rPr>
              <a:t>Modelling</a:t>
            </a:r>
            <a:endParaRPr lang="en-GB" i="1" dirty="0">
              <a:latin typeface="Times New Roman" pitchFamily="18" charset="0"/>
              <a:cs typeface="Times New Roman" pitchFamily="18" charset="0"/>
            </a:endParaRPr>
          </a:p>
        </p:txBody>
      </p:sp>
      <p:sp>
        <p:nvSpPr>
          <p:cNvPr id="6" name="Subtitle 2">
            <a:extLst>
              <a:ext uri="{FF2B5EF4-FFF2-40B4-BE49-F238E27FC236}">
                <a16:creationId xmlns:a16="http://schemas.microsoft.com/office/drawing/2014/main" id="{E9B9CC37-1CFC-44AE-B930-AB7BBBFD2A6F}"/>
              </a:ext>
            </a:extLst>
          </p:cNvPr>
          <p:cNvSpPr txBox="1">
            <a:spLocks/>
          </p:cNvSpPr>
          <p:nvPr/>
        </p:nvSpPr>
        <p:spPr>
          <a:xfrm>
            <a:off x="4285144" y="4763456"/>
            <a:ext cx="340544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b="1" dirty="0">
                <a:latin typeface="Times New Roman" pitchFamily="18" charset="0"/>
                <a:cs typeface="Times New Roman" pitchFamily="18" charset="0"/>
              </a:rPr>
              <a:t>Mentor:</a:t>
            </a:r>
          </a:p>
          <a:p>
            <a:r>
              <a:rPr lang="en-GB" sz="2000" dirty="0">
                <a:latin typeface="Times New Roman" pitchFamily="18" charset="0"/>
                <a:cs typeface="Times New Roman" pitchFamily="18" charset="0"/>
              </a:rPr>
              <a:t>Dr. Pradnya Khandeparkar</a:t>
            </a:r>
          </a:p>
        </p:txBody>
      </p:sp>
      <p:sp>
        <p:nvSpPr>
          <p:cNvPr id="5" name="TextBox 4"/>
          <p:cNvSpPr txBox="1"/>
          <p:nvPr/>
        </p:nvSpPr>
        <p:spPr>
          <a:xfrm>
            <a:off x="4582160" y="2178133"/>
            <a:ext cx="2811417" cy="2585323"/>
          </a:xfrm>
          <a:prstGeom prst="rect">
            <a:avLst/>
          </a:prstGeom>
          <a:noFill/>
        </p:spPr>
        <p:txBody>
          <a:bodyPr wrap="square" rtlCol="0">
            <a:spAutoFit/>
          </a:bodyPr>
          <a:lstStyle/>
          <a:p>
            <a:pPr algn="ctr"/>
            <a:r>
              <a:rPr lang="en-GB" sz="2400" b="1" dirty="0">
                <a:latin typeface="Times New Roman" pitchFamily="18" charset="0"/>
                <a:cs typeface="Times New Roman" pitchFamily="18" charset="0"/>
              </a:rPr>
              <a:t>Group Members:</a:t>
            </a:r>
          </a:p>
          <a:p>
            <a:pPr algn="ctr"/>
            <a:r>
              <a:rPr lang="en-GB" sz="2000" dirty="0">
                <a:latin typeface="Times New Roman" pitchFamily="18" charset="0"/>
                <a:cs typeface="Times New Roman" pitchFamily="18" charset="0"/>
              </a:rPr>
              <a:t>Adarsh  Baldawa</a:t>
            </a:r>
          </a:p>
          <a:p>
            <a:pPr algn="ctr"/>
            <a:r>
              <a:rPr lang="en-GB" sz="2000" dirty="0">
                <a:latin typeface="Times New Roman" pitchFamily="18" charset="0"/>
                <a:cs typeface="Times New Roman" pitchFamily="18" charset="0"/>
              </a:rPr>
              <a:t>Devendra Deshmane</a:t>
            </a:r>
          </a:p>
          <a:p>
            <a:pPr algn="ctr"/>
            <a:r>
              <a:rPr lang="en-GB" sz="2000" dirty="0">
                <a:latin typeface="Times New Roman" pitchFamily="18" charset="0"/>
                <a:cs typeface="Times New Roman" pitchFamily="18" charset="0"/>
              </a:rPr>
              <a:t>Harsh Junagade</a:t>
            </a:r>
          </a:p>
          <a:p>
            <a:pPr algn="ctr"/>
            <a:r>
              <a:rPr lang="en-GB" sz="2000" dirty="0">
                <a:latin typeface="Times New Roman" pitchFamily="18" charset="0"/>
                <a:cs typeface="Times New Roman" pitchFamily="18" charset="0"/>
              </a:rPr>
              <a:t>Neeyati Satgounda</a:t>
            </a:r>
          </a:p>
          <a:p>
            <a:pPr algn="ctr"/>
            <a:r>
              <a:rPr lang="en-GB" sz="2000" dirty="0">
                <a:latin typeface="Times New Roman" pitchFamily="18" charset="0"/>
                <a:cs typeface="Times New Roman" pitchFamily="18" charset="0"/>
              </a:rPr>
              <a:t>Parag Jadhav</a:t>
            </a:r>
          </a:p>
          <a:p>
            <a:pPr algn="ctr"/>
            <a:r>
              <a:rPr lang="en-GB" sz="2000" dirty="0">
                <a:latin typeface="Times New Roman" pitchFamily="18" charset="0"/>
                <a:cs typeface="Times New Roman" pitchFamily="18" charset="0"/>
              </a:rPr>
              <a:t>Sukhada Sakhalkar</a:t>
            </a:r>
          </a:p>
          <a:p>
            <a:pPr algn="ct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0067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77" y="846134"/>
            <a:ext cx="10972800" cy="1143000"/>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Total Revenue </a:t>
            </a:r>
            <a:r>
              <a:rPr lang="en-US" dirty="0">
                <a:solidFill>
                  <a:schemeClr val="tx1"/>
                </a:solidFill>
                <a:latin typeface="Times New Roman" pitchFamily="18" charset="0"/>
                <a:cs typeface="Times New Roman" pitchFamily="18" charset="0"/>
              </a:rPr>
              <a:t>(in </a:t>
            </a:r>
            <a:r>
              <a:rPr lang="en-IN" dirty="0">
                <a:solidFill>
                  <a:schemeClr val="tx1"/>
                </a:solid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 </a:t>
            </a:r>
            <a:br>
              <a:rPr lang="en-US"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a:t>
            </a:r>
            <a:r>
              <a:rPr lang="en-US" dirty="0" smtClean="0">
                <a:solidFill>
                  <a:schemeClr val="tx1"/>
                </a:solidFill>
                <a:latin typeface="Times New Roman" pitchFamily="18" charset="0"/>
                <a:cs typeface="Times New Roman" pitchFamily="18" charset="0"/>
              </a:rPr>
              <a:t>Month-wise)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4700" y="1953419"/>
            <a:ext cx="5292969" cy="3819525"/>
          </a:xfrm>
        </p:spPr>
      </p:pic>
    </p:spTree>
    <p:extLst>
      <p:ext uri="{BB962C8B-B14F-4D97-AF65-F5344CB8AC3E}">
        <p14:creationId xmlns:p14="http://schemas.microsoft.com/office/powerpoint/2010/main" val="35378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922" y="1442720"/>
            <a:ext cx="10815320" cy="4714240"/>
          </a:xfrm>
        </p:spPr>
        <p:txBody>
          <a:bodyPr>
            <a:noAutofit/>
          </a:bodyPr>
          <a:lstStyle/>
          <a:p>
            <a:pPr>
              <a:lnSpc>
                <a:spcPct val="150000"/>
              </a:lnSpc>
            </a:pPr>
            <a:r>
              <a:rPr lang="en-US" sz="2400" dirty="0" smtClean="0"/>
              <a:t>What is </a:t>
            </a:r>
            <a:r>
              <a:rPr lang="en-US" sz="2400" b="1" dirty="0" smtClean="0"/>
              <a:t>RFM</a:t>
            </a:r>
            <a:r>
              <a:rPr lang="en-US" sz="2400" dirty="0" smtClean="0"/>
              <a:t>?</a:t>
            </a:r>
          </a:p>
          <a:p>
            <a:pPr marL="0" indent="0">
              <a:lnSpc>
                <a:spcPct val="150000"/>
              </a:lnSpc>
              <a:buNone/>
            </a:pPr>
            <a:r>
              <a:rPr lang="en-US" sz="2400" dirty="0"/>
              <a:t>	</a:t>
            </a:r>
            <a:r>
              <a:rPr lang="en-US" sz="2400" dirty="0" smtClean="0"/>
              <a:t>RFM stands for Recency , Frequency, Monetary, It is method </a:t>
            </a:r>
            <a:r>
              <a:rPr lang="en-US" sz="2400" dirty="0"/>
              <a:t>used </a:t>
            </a:r>
            <a:r>
              <a:rPr lang="en-US" sz="2400" dirty="0" smtClean="0"/>
              <a:t>for    		measuring customer value</a:t>
            </a:r>
            <a:r>
              <a:rPr lang="en-US" sz="2400" dirty="0"/>
              <a:t>. </a:t>
            </a:r>
            <a:endParaRPr lang="en-US" sz="2400" b="1" dirty="0" smtClean="0"/>
          </a:p>
          <a:p>
            <a:pPr>
              <a:lnSpc>
                <a:spcPct val="150000"/>
              </a:lnSpc>
            </a:pPr>
            <a:r>
              <a:rPr lang="en-US" sz="2400" b="1" dirty="0" smtClean="0"/>
              <a:t>Recency : </a:t>
            </a:r>
            <a:r>
              <a:rPr lang="en-IN" sz="2400" dirty="0" smtClean="0"/>
              <a:t>It represents the interval between the latest buying date of a customer and the last date of the dataset. </a:t>
            </a:r>
            <a:endParaRPr lang="en-US" sz="2400" b="1" dirty="0" smtClean="0"/>
          </a:p>
          <a:p>
            <a:pPr>
              <a:lnSpc>
                <a:spcPct val="150000"/>
              </a:lnSpc>
            </a:pPr>
            <a:r>
              <a:rPr lang="en-US" sz="2400" b="1" dirty="0" smtClean="0"/>
              <a:t>Frequency: </a:t>
            </a:r>
            <a:r>
              <a:rPr lang="en-IN" sz="2400" dirty="0" smtClean="0"/>
              <a:t>It </a:t>
            </a:r>
            <a:r>
              <a:rPr lang="en-IN" sz="2400" dirty="0"/>
              <a:t>represents the number of times a customer buys within a </a:t>
            </a:r>
            <a:r>
              <a:rPr lang="en-IN" sz="2400" dirty="0" smtClean="0"/>
              <a:t>particular period </a:t>
            </a:r>
            <a:r>
              <a:rPr lang="en-IN" sz="2400" dirty="0"/>
              <a:t>given in the </a:t>
            </a:r>
            <a:r>
              <a:rPr lang="en-IN" sz="2400" dirty="0" smtClean="0"/>
              <a:t>dataset. </a:t>
            </a:r>
            <a:endParaRPr lang="en-US" sz="2400" b="1" dirty="0"/>
          </a:p>
          <a:p>
            <a:pPr>
              <a:lnSpc>
                <a:spcPct val="150000"/>
              </a:lnSpc>
            </a:pPr>
            <a:r>
              <a:rPr lang="en-US" sz="2400" b="1" dirty="0" smtClean="0"/>
              <a:t>Monetary: </a:t>
            </a:r>
            <a:r>
              <a:rPr lang="en-IN" sz="2400" dirty="0" smtClean="0"/>
              <a:t>It </a:t>
            </a:r>
            <a:r>
              <a:rPr lang="en-IN" sz="2400" dirty="0"/>
              <a:t>is the total value of transacted sales by each </a:t>
            </a:r>
            <a:r>
              <a:rPr lang="en-IN" sz="2400" dirty="0" smtClean="0"/>
              <a:t>customer.</a:t>
            </a:r>
            <a:endParaRPr lang="en-US" sz="2400" dirty="0" smtClean="0"/>
          </a:p>
        </p:txBody>
      </p:sp>
      <p:sp>
        <p:nvSpPr>
          <p:cNvPr id="4"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Understanding the RFM values: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02021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922" y="1554480"/>
            <a:ext cx="10403840" cy="4857740"/>
          </a:xfrm>
          <a:prstGeom prst="rect">
            <a:avLst/>
          </a:prstGeom>
          <a:noFill/>
        </p:spPr>
        <p:txBody>
          <a:bodyPr wrap="square" rtlCol="0">
            <a:spAutoFit/>
          </a:bodyPr>
          <a:lstStyle/>
          <a:p>
            <a:pPr marL="342900" indent="-342900">
              <a:spcAft>
                <a:spcPts val="1000"/>
              </a:spcAft>
              <a:buFont typeface="Arial" pitchFamily="34" charset="0"/>
              <a:buChar char="•"/>
            </a:pPr>
            <a:r>
              <a:rPr lang="en-US" sz="2000" dirty="0">
                <a:latin typeface="Times New Roman" pitchFamily="18" charset="0"/>
                <a:cs typeface="Times New Roman" pitchFamily="18" charset="0"/>
              </a:rPr>
              <a:t>We use scoring model to find the most valuable customers based on </a:t>
            </a:r>
            <a:r>
              <a:rPr lang="en-US" sz="2000" dirty="0" smtClean="0">
                <a:latin typeface="Times New Roman" pitchFamily="18" charset="0"/>
                <a:cs typeface="Times New Roman" pitchFamily="18" charset="0"/>
              </a:rPr>
              <a:t>the composite score of RFM values. </a:t>
            </a:r>
            <a:endParaRPr lang="en-IN" sz="2000" dirty="0" smtClean="0">
              <a:latin typeface="Times New Roman" pitchFamily="18" charset="0"/>
              <a:cs typeface="Times New Roman" pitchFamily="18" charset="0"/>
            </a:endParaRPr>
          </a:p>
          <a:p>
            <a:pPr marL="342900" indent="-342900">
              <a:spcAft>
                <a:spcPts val="1000"/>
              </a:spcAft>
              <a:buFont typeface="Arial" pitchFamily="34" charset="0"/>
              <a:buChar char="•"/>
            </a:pPr>
            <a:r>
              <a:rPr lang="en-IN" sz="2000" dirty="0" smtClean="0">
                <a:latin typeface="Times New Roman" pitchFamily="18" charset="0"/>
                <a:cs typeface="Times New Roman" pitchFamily="18" charset="0"/>
              </a:rPr>
              <a:t>Each </a:t>
            </a:r>
            <a:r>
              <a:rPr lang="en-IN" sz="2000" dirty="0">
                <a:latin typeface="Times New Roman" pitchFamily="18" charset="0"/>
                <a:cs typeface="Times New Roman" pitchFamily="18" charset="0"/>
              </a:rPr>
              <a:t>of </a:t>
            </a:r>
            <a:r>
              <a:rPr lang="en-IN" sz="2000" dirty="0" smtClean="0">
                <a:latin typeface="Times New Roman" pitchFamily="18" charset="0"/>
                <a:cs typeface="Times New Roman" pitchFamily="18" charset="0"/>
              </a:rPr>
              <a:t>the R, F and M values is </a:t>
            </a:r>
            <a:r>
              <a:rPr lang="en-IN" sz="2000" dirty="0">
                <a:latin typeface="Times New Roman" pitchFamily="18" charset="0"/>
                <a:cs typeface="Times New Roman" pitchFamily="18" charset="0"/>
              </a:rPr>
              <a:t>divided in five equal quintiles each containing 20% of customers. This is known as quintile discretization </a:t>
            </a:r>
            <a:r>
              <a:rPr lang="en-IN" sz="2000" dirty="0" smtClean="0">
                <a:latin typeface="Times New Roman" pitchFamily="18" charset="0"/>
                <a:cs typeface="Times New Roman" pitchFamily="18" charset="0"/>
              </a:rPr>
              <a:t>method.</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ranked these customers from 1-5, 1 being the lowest and 5 being the highest which </a:t>
            </a:r>
            <a:r>
              <a:rPr lang="en-IN" sz="2000" dirty="0" smtClean="0">
                <a:latin typeface="Times New Roman" pitchFamily="18" charset="0"/>
                <a:cs typeface="Times New Roman" pitchFamily="18" charset="0"/>
              </a:rPr>
              <a:t>gives us R, F and M </a:t>
            </a:r>
            <a:r>
              <a:rPr lang="en-IN" sz="2000" dirty="0">
                <a:latin typeface="Times New Roman" pitchFamily="18" charset="0"/>
                <a:cs typeface="Times New Roman" pitchFamily="18" charset="0"/>
              </a:rPr>
              <a:t>ranks. </a:t>
            </a:r>
            <a:endParaRPr lang="en-US" sz="2000" dirty="0" smtClean="0">
              <a:latin typeface="Times New Roman" pitchFamily="18" charset="0"/>
              <a:cs typeface="Times New Roman" pitchFamily="18" charset="0"/>
            </a:endParaRPr>
          </a:p>
          <a:p>
            <a:pPr marL="342900" indent="-342900">
              <a:spcAft>
                <a:spcPts val="1000"/>
              </a:spcAft>
              <a:buFont typeface="Arial" pitchFamily="34" charset="0"/>
              <a:buChar char="•"/>
            </a:pPr>
            <a:r>
              <a:rPr lang="en-US" sz="2000" dirty="0" smtClean="0">
                <a:latin typeface="Times New Roman" pitchFamily="18" charset="0"/>
                <a:cs typeface="Times New Roman" pitchFamily="18" charset="0"/>
              </a:rPr>
              <a:t>For recency, rank 5 is given to the customer with lowest recency and 1 is given to the customer  with highest recency.</a:t>
            </a:r>
          </a:p>
          <a:p>
            <a:pPr marL="342900" indent="-342900">
              <a:spcAft>
                <a:spcPts val="1000"/>
              </a:spcAft>
              <a:buFont typeface="Arial" pitchFamily="34" charset="0"/>
              <a:buChar char="•"/>
            </a:pPr>
            <a:r>
              <a:rPr lang="en-US" sz="2000" dirty="0" smtClean="0">
                <a:latin typeface="Times New Roman" pitchFamily="18" charset="0"/>
                <a:cs typeface="Times New Roman" pitchFamily="18" charset="0"/>
              </a:rPr>
              <a:t>For frequency/monetary, rank 5 is given to the customer with highest frequency/monetary values and rank 1 is given to the customer with lowest frequency/monetary values. </a:t>
            </a:r>
            <a:endParaRPr lang="en-IN" sz="2000" dirty="0" smtClean="0">
              <a:latin typeface="Times New Roman" pitchFamily="18" charset="0"/>
              <a:cs typeface="Times New Roman" pitchFamily="18" charset="0"/>
            </a:endParaRPr>
          </a:p>
          <a:p>
            <a:pPr marL="342900" indent="-342900">
              <a:spcAft>
                <a:spcPts val="1000"/>
              </a:spcAft>
              <a:buFont typeface="Arial" pitchFamily="34" charset="0"/>
              <a:buChar char="•"/>
            </a:pPr>
            <a:r>
              <a:rPr lang="en-US" sz="2000" dirty="0" smtClean="0"/>
              <a:t>Customer </a:t>
            </a:r>
            <a:r>
              <a:rPr lang="en-US" sz="2000" dirty="0" err="1" smtClean="0"/>
              <a:t>behaviour</a:t>
            </a:r>
            <a:r>
              <a:rPr lang="en-US" sz="2000" dirty="0" smtClean="0"/>
              <a:t> is represented by combined RFM code 555</a:t>
            </a:r>
            <a:r>
              <a:rPr lang="en-US" sz="2000" dirty="0"/>
              <a:t>, 554, 553, …, 111, which thus creates </a:t>
            </a:r>
            <a:r>
              <a:rPr lang="en-US" sz="2000" dirty="0" smtClean="0"/>
              <a:t>125</a:t>
            </a:r>
            <a:r>
              <a:rPr lang="en-US" sz="2800" dirty="0" smtClean="0"/>
              <a:t> </a:t>
            </a:r>
            <a:r>
              <a:rPr lang="en-US" sz="2000" dirty="0" smtClean="0"/>
              <a:t>(5×5×5</a:t>
            </a:r>
            <a:r>
              <a:rPr lang="en-US" sz="2000" dirty="0"/>
              <a:t>) </a:t>
            </a:r>
            <a:r>
              <a:rPr lang="en-US" sz="2000" dirty="0" smtClean="0"/>
              <a:t>R,F, M </a:t>
            </a:r>
            <a:r>
              <a:rPr lang="en-US" sz="2000" dirty="0"/>
              <a:t>cells</a:t>
            </a:r>
            <a:r>
              <a:rPr lang="en-US" sz="2000" dirty="0" smtClean="0"/>
              <a:t>.</a:t>
            </a:r>
            <a:endParaRPr lang="en-IN" sz="2000" dirty="0">
              <a:latin typeface="Times New Roman" pitchFamily="18" charset="0"/>
              <a:cs typeface="Times New Roman" pitchFamily="18" charset="0"/>
            </a:endParaRPr>
          </a:p>
          <a:p>
            <a:pPr marL="342900" indent="-342900">
              <a:spcAft>
                <a:spcPts val="1000"/>
              </a:spcAft>
              <a:buFont typeface="Arial" pitchFamily="34" charset="0"/>
              <a:buChar char="•"/>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used R F and M ranks to get a composite score with a minimum value of </a:t>
            </a:r>
            <a:r>
              <a:rPr lang="en-IN" sz="2000" dirty="0" smtClean="0">
                <a:latin typeface="Times New Roman" pitchFamily="18" charset="0"/>
                <a:cs typeface="Times New Roman" pitchFamily="18" charset="0"/>
              </a:rPr>
              <a:t> 3 </a:t>
            </a:r>
            <a:r>
              <a:rPr lang="en-IN" sz="2000" dirty="0">
                <a:latin typeface="Times New Roman" pitchFamily="18" charset="0"/>
                <a:cs typeface="Times New Roman" pitchFamily="18" charset="0"/>
              </a:rPr>
              <a:t>(R=1, F=1, M=1) and maximum value of 15 (R=5, F=5, </a:t>
            </a:r>
            <a:r>
              <a:rPr lang="en-IN" sz="2000" dirty="0" smtClean="0">
                <a:latin typeface="Times New Roman" pitchFamily="18" charset="0"/>
                <a:cs typeface="Times New Roman" pitchFamily="18" charset="0"/>
              </a:rPr>
              <a:t>M=5).</a:t>
            </a:r>
            <a:r>
              <a:rPr lang="en-US" sz="1600" dirty="0"/>
              <a:t> </a:t>
            </a:r>
            <a:endParaRPr lang="en-IN" sz="2000" dirty="0" smtClean="0">
              <a:latin typeface="Times New Roman" pitchFamily="18" charset="0"/>
              <a:cs typeface="Times New Roman" pitchFamily="18" charset="0"/>
            </a:endParaRPr>
          </a:p>
        </p:txBody>
      </p:sp>
      <p:sp>
        <p:nvSpPr>
          <p:cNvPr id="6"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Scoring Model:</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720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60" y="1659852"/>
            <a:ext cx="10639315" cy="4351674"/>
          </a:xfrm>
          <a:prstGeom prst="rect">
            <a:avLst/>
          </a:prstGeom>
        </p:spPr>
      </p:pic>
      <p:sp>
        <p:nvSpPr>
          <p:cNvPr id="4" name="Title 1"/>
          <p:cNvSpPr>
            <a:spLocks noGrp="1"/>
          </p:cNvSpPr>
          <p:nvPr>
            <p:ph type="title"/>
          </p:nvPr>
        </p:nvSpPr>
        <p:spPr>
          <a:xfrm>
            <a:off x="756922" y="365225"/>
            <a:ext cx="8969943" cy="1315303"/>
          </a:xfrm>
        </p:spPr>
        <p:txBody>
          <a:bodyPr>
            <a:normAutofit/>
          </a:bodyPr>
          <a:lstStyle/>
          <a:p>
            <a:pPr algn="l">
              <a:buNone/>
              <a:tabLst>
                <a:tab pos="0" algn="l"/>
              </a:tabLst>
            </a:pPr>
            <a:r>
              <a:rPr lang="en-US" b="1" dirty="0" smtClean="0">
                <a:latin typeface="Times New Roman" pitchFamily="18" charset="0"/>
                <a:cs typeface="Times New Roman" pitchFamily="18" charset="0"/>
              </a:rPr>
              <a:t>Scoring Model Table: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2128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888" y="1592523"/>
            <a:ext cx="10525760" cy="4556872"/>
          </a:xfrm>
        </p:spPr>
        <p:txBody>
          <a:bodyPr>
            <a:normAutofit fontScale="85000" lnSpcReduction="10000"/>
          </a:bodyPr>
          <a:lstStyle/>
          <a:p>
            <a:r>
              <a:rPr lang="en-US" sz="2600" dirty="0" smtClean="0">
                <a:latin typeface="Times New Roman" panose="02020603050405020304" pitchFamily="18" charset="0"/>
                <a:cs typeface="Times New Roman" panose="02020603050405020304" pitchFamily="18" charset="0"/>
              </a:rPr>
              <a:t>First</a:t>
            </a:r>
            <a:r>
              <a:rPr lang="en-US" sz="2600" dirty="0">
                <a:latin typeface="Times New Roman" panose="02020603050405020304" pitchFamily="18" charset="0"/>
                <a:cs typeface="Times New Roman" panose="02020603050405020304" pitchFamily="18" charset="0"/>
              </a:rPr>
              <a:t>, using R and F ranks, we divided our customers into 10 small segments </a:t>
            </a:r>
            <a:r>
              <a:rPr lang="en-US" sz="2600" dirty="0" smtClean="0">
                <a:latin typeface="Times New Roman" panose="02020603050405020304" pitchFamily="18" charset="0"/>
                <a:cs typeface="Times New Roman" panose="02020603050405020304" pitchFamily="18" charset="0"/>
              </a:rPr>
              <a:t>named </a:t>
            </a:r>
            <a:r>
              <a:rPr lang="en-US" sz="2600" dirty="0">
                <a:latin typeface="Times New Roman" panose="02020603050405020304" pitchFamily="18" charset="0"/>
                <a:cs typeface="Times New Roman" panose="02020603050405020304" pitchFamily="18" charset="0"/>
              </a:rPr>
              <a:t>‘Hibernating', 'At Risk', 'Can't Lose', 'About to Sleep’, </a:t>
            </a:r>
            <a:r>
              <a:rPr lang="en-US" sz="2600" dirty="0" smtClean="0">
                <a:latin typeface="Times New Roman" panose="02020603050405020304" pitchFamily="18" charset="0"/>
                <a:cs typeface="Times New Roman" panose="02020603050405020304" pitchFamily="18" charset="0"/>
              </a:rPr>
              <a:t>'Need Attention</a:t>
            </a:r>
            <a:r>
              <a:rPr lang="en-US" sz="2600" dirty="0">
                <a:latin typeface="Times New Roman" panose="02020603050405020304" pitchFamily="18" charset="0"/>
                <a:cs typeface="Times New Roman" panose="02020603050405020304" pitchFamily="18" charset="0"/>
              </a:rPr>
              <a:t>', 'Loyal Customers', 'Promising', 'New Customers', 'Potential Loyalists', 'Champions</a:t>
            </a:r>
            <a:r>
              <a:rPr lang="en-US" sz="2600" dirty="0" smtClean="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Secondly, we used R F and M ranks to get a composite score with a minimum value of 3 (</a:t>
            </a:r>
            <a:r>
              <a:rPr lang="en-US" sz="2600" dirty="0" smtClean="0">
                <a:latin typeface="Times New Roman" panose="02020603050405020304" pitchFamily="18" charset="0"/>
                <a:cs typeface="Times New Roman" panose="02020603050405020304" pitchFamily="18" charset="0"/>
              </a:rPr>
              <a:t>R=1,F=1</a:t>
            </a:r>
            <a:r>
              <a:rPr lang="en-US" sz="2600" dirty="0">
                <a:latin typeface="Times New Roman" panose="02020603050405020304" pitchFamily="18" charset="0"/>
                <a:cs typeface="Times New Roman" panose="02020603050405020304" pitchFamily="18" charset="0"/>
              </a:rPr>
              <a:t>, M=1) and maximum value of 15 (R=5, F=5, M=5) which are then divided into 4 bins </a:t>
            </a:r>
            <a:r>
              <a:rPr lang="en-US" sz="2600" dirty="0" smtClean="0">
                <a:latin typeface="Times New Roman" panose="02020603050405020304" pitchFamily="18" charset="0"/>
                <a:cs typeface="Times New Roman" panose="02020603050405020304" pitchFamily="18" charset="0"/>
              </a:rPr>
              <a:t>of composite </a:t>
            </a:r>
            <a:r>
              <a:rPr lang="en-US" sz="2600" dirty="0">
                <a:latin typeface="Times New Roman" panose="02020603050405020304" pitchFamily="18" charset="0"/>
                <a:cs typeface="Times New Roman" panose="02020603050405020304" pitchFamily="18" charset="0"/>
              </a:rPr>
              <a:t>scores of equal lengths which we call as loyalty levels, i.e</a:t>
            </a:r>
            <a:r>
              <a:rPr lang="en-US" sz="2600" dirty="0" smtClean="0">
                <a:latin typeface="Times New Roman" panose="02020603050405020304" pitchFamily="18" charset="0"/>
                <a:cs typeface="Times New Roman" panose="02020603050405020304" pitchFamily="18" charset="0"/>
              </a:rPr>
              <a:t>. Platinum, Gold, </a:t>
            </a:r>
            <a:r>
              <a:rPr lang="en-US" sz="2600" dirty="0">
                <a:latin typeface="Times New Roman" panose="02020603050405020304" pitchFamily="18" charset="0"/>
                <a:cs typeface="Times New Roman" panose="02020603050405020304" pitchFamily="18" charset="0"/>
              </a:rPr>
              <a:t>S</a:t>
            </a:r>
            <a:r>
              <a:rPr lang="en-US" sz="2600" dirty="0" smtClean="0">
                <a:latin typeface="Times New Roman" panose="02020603050405020304" pitchFamily="18" charset="0"/>
                <a:cs typeface="Times New Roman" panose="02020603050405020304" pitchFamily="18" charset="0"/>
              </a:rPr>
              <a:t>ilver </a:t>
            </a:r>
            <a:r>
              <a:rPr lang="en-US" sz="2600" dirty="0">
                <a:latin typeface="Times New Roman" panose="02020603050405020304" pitchFamily="18" charset="0"/>
                <a:cs typeface="Times New Roman" panose="02020603050405020304" pitchFamily="18" charset="0"/>
              </a:rPr>
              <a:t>and </a:t>
            </a:r>
            <a:r>
              <a:rPr lang="en-US" sz="2600" dirty="0" smtClean="0">
                <a:latin typeface="Times New Roman" panose="02020603050405020304" pitchFamily="18" charset="0"/>
                <a:cs typeface="Times New Roman" panose="02020603050405020304" pitchFamily="18" charset="0"/>
              </a:rPr>
              <a:t>Bronze.</a:t>
            </a:r>
            <a:endParaRPr lang="en-IN" sz="26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Segmentation using R,F,M:</a:t>
            </a:r>
            <a:endParaRPr lang="en-IN"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570" y="2728545"/>
            <a:ext cx="3009900" cy="1950721"/>
          </a:xfrm>
          <a:prstGeom prst="rect">
            <a:avLst/>
          </a:prstGeom>
        </p:spPr>
      </p:pic>
    </p:spTree>
    <p:extLst>
      <p:ext uri="{BB962C8B-B14F-4D97-AF65-F5344CB8AC3E}">
        <p14:creationId xmlns:p14="http://schemas.microsoft.com/office/powerpoint/2010/main" val="266733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6922" y="365225"/>
            <a:ext cx="8969943" cy="1315303"/>
          </a:xfrm>
        </p:spPr>
        <p:txBody>
          <a:bodyPr>
            <a:normAutofit/>
          </a:bodyPr>
          <a:lstStyle/>
          <a:p>
            <a:pPr algn="l">
              <a:buNone/>
              <a:tabLst>
                <a:tab pos="0" algn="l"/>
                <a:tab pos="92075" algn="l"/>
              </a:tabLst>
            </a:pPr>
            <a:r>
              <a:rPr lang="en-US" b="1" dirty="0" smtClean="0">
                <a:latin typeface="Times New Roman" pitchFamily="18" charset="0"/>
                <a:cs typeface="Times New Roman" pitchFamily="18" charset="0"/>
              </a:rPr>
              <a:t>Segmentation Table:</a:t>
            </a:r>
            <a:endParaRPr lang="en-IN" b="1"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85" y="1680528"/>
            <a:ext cx="10206283" cy="4042092"/>
          </a:xfrm>
          <a:prstGeom prst="rect">
            <a:avLst/>
          </a:prstGeom>
        </p:spPr>
      </p:pic>
    </p:spTree>
    <p:extLst>
      <p:ext uri="{BB962C8B-B14F-4D97-AF65-F5344CB8AC3E}">
        <p14:creationId xmlns:p14="http://schemas.microsoft.com/office/powerpoint/2010/main" val="26674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568959"/>
            <a:ext cx="6815667" cy="5765073"/>
          </a:xfrm>
        </p:spPr>
        <p:style>
          <a:lnRef idx="2">
            <a:schemeClr val="accent2"/>
          </a:lnRef>
          <a:fillRef idx="1">
            <a:schemeClr val="lt1"/>
          </a:fillRef>
          <a:effectRef idx="0">
            <a:schemeClr val="accent2"/>
          </a:effectRef>
          <a:fontRef idx="minor">
            <a:schemeClr val="dk1"/>
          </a:fontRef>
        </p:style>
        <p:txBody>
          <a:bodyPr>
            <a:normAutofit/>
          </a:bodyPr>
          <a:lstStyle/>
          <a:p>
            <a:r>
              <a:rPr lang="en-IN" sz="2400" dirty="0" smtClean="0"/>
              <a:t>Then </a:t>
            </a:r>
            <a:r>
              <a:rPr lang="en-IN" sz="2400" dirty="0"/>
              <a:t>the sum of R, F and M scores was taken to get the composite scores which were segmented into 4 (arbitrary) parts:</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get an average values of R, F and M for different loyalty levels </a:t>
            </a:r>
            <a:r>
              <a:rPr lang="en-US"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Text Placeholder 3"/>
          <p:cNvSpPr>
            <a:spLocks noGrp="1"/>
          </p:cNvSpPr>
          <p:nvPr>
            <p:ph type="body" sz="half" idx="2"/>
          </p:nvPr>
        </p:nvSpPr>
        <p:spPr>
          <a:xfrm>
            <a:off x="609603" y="1079503"/>
            <a:ext cx="4011084" cy="5254529"/>
          </a:xfrm>
        </p:spPr>
        <p:style>
          <a:lnRef idx="2">
            <a:schemeClr val="accent1"/>
          </a:lnRef>
          <a:fillRef idx="1">
            <a:schemeClr val="lt1"/>
          </a:fillRef>
          <a:effectRef idx="0">
            <a:schemeClr val="accent1"/>
          </a:effectRef>
          <a:fontRef idx="minor">
            <a:schemeClr val="dk1"/>
          </a:fontRef>
        </p:style>
        <p:txBody>
          <a:bodyPr/>
          <a:lstStyle/>
          <a:p>
            <a:r>
              <a:rPr lang="en-IN" sz="2400" b="1" dirty="0">
                <a:latin typeface="Times New Roman" panose="02020603050405020304" pitchFamily="18" charset="0"/>
                <a:cs typeface="Times New Roman" panose="02020603050405020304" pitchFamily="18" charset="0"/>
              </a:rPr>
              <a:t>RFM Model: </a:t>
            </a:r>
          </a:p>
          <a:p>
            <a:r>
              <a:rPr lang="en-IN" sz="2400" dirty="0">
                <a:latin typeface="Times New Roman" panose="02020603050405020304" pitchFamily="18" charset="0"/>
                <a:cs typeface="Times New Roman" panose="02020603050405020304" pitchFamily="18" charset="0"/>
              </a:rPr>
              <a:t>Using definitions of R, F and M we assigned R, F and M scores to each customer. A combination of the </a:t>
            </a:r>
            <a:r>
              <a:rPr lang="en-IN" sz="2400" dirty="0" smtClean="0">
                <a:latin typeface="Times New Roman" panose="02020603050405020304" pitchFamily="18" charset="0"/>
                <a:cs typeface="Times New Roman" panose="02020603050405020304" pitchFamily="18" charset="0"/>
              </a:rPr>
              <a:t>R and F scores </a:t>
            </a:r>
            <a:r>
              <a:rPr lang="en-IN" sz="2400" dirty="0">
                <a:latin typeface="Times New Roman" panose="02020603050405020304" pitchFamily="18" charset="0"/>
                <a:cs typeface="Times New Roman" panose="02020603050405020304" pitchFamily="18" charset="0"/>
              </a:rPr>
              <a:t>was segmented into ten categories (industry standard):</a:t>
            </a:r>
          </a:p>
          <a:p>
            <a:endParaRPr lang="en-IN" dirty="0">
              <a:latin typeface="Times New Roman" panose="02020603050405020304" pitchFamily="18" charset="0"/>
              <a:cs typeface="Times New Roman" panose="02020603050405020304" pitchFamily="18" charset="0"/>
            </a:endParaRPr>
          </a:p>
          <a:p>
            <a:r>
              <a:rPr lang="en-US" dirty="0"/>
              <a:t> </a:t>
            </a:r>
          </a:p>
        </p:txBody>
      </p:sp>
      <p:pic>
        <p:nvPicPr>
          <p:cNvPr id="5" name="Picture 4"/>
          <p:cNvPicPr/>
          <p:nvPr/>
        </p:nvPicPr>
        <p:blipFill rotWithShape="1">
          <a:blip r:embed="rId2">
            <a:extLst>
              <a:ext uri="{28A0092B-C50C-407E-A947-70E740481C1C}">
                <a14:useLocalDpi xmlns:a14="http://schemas.microsoft.com/office/drawing/2010/main" val="0"/>
              </a:ext>
            </a:extLst>
          </a:blip>
          <a:srcRect r="76435"/>
          <a:stretch/>
        </p:blipFill>
        <p:spPr bwMode="auto">
          <a:xfrm>
            <a:off x="901723" y="4015642"/>
            <a:ext cx="3426844" cy="2082208"/>
          </a:xfrm>
          <a:prstGeom prst="rect">
            <a:avLst/>
          </a:prstGeom>
          <a:ln w="12700">
            <a:solidFill>
              <a:schemeClr val="tx1"/>
            </a:solidFill>
          </a:ln>
          <a:extLst>
            <a:ext uri="{53640926-AAD7-44D8-BBD7-CCE9431645EC}">
              <a14:shadowObscured xmlns:a14="http://schemas.microsoft.com/office/drawing/2010/main"/>
            </a:ext>
          </a:extLst>
        </p:spPr>
      </p:pic>
      <p:sp>
        <p:nvSpPr>
          <p:cNvPr id="7" name="Title 1"/>
          <p:cNvSpPr>
            <a:spLocks noGrp="1"/>
          </p:cNvSpPr>
          <p:nvPr>
            <p:ph type="title"/>
          </p:nvPr>
        </p:nvSpPr>
        <p:spPr>
          <a:xfrm>
            <a:off x="543563" y="325120"/>
            <a:ext cx="3225798" cy="725488"/>
          </a:xfrm>
        </p:spPr>
        <p:txBody>
          <a:bodyPr>
            <a:normAutofit fontScale="90000"/>
          </a:bodyPr>
          <a:lstStyle/>
          <a:p>
            <a:pPr algn="l">
              <a:buNone/>
              <a:tabLst>
                <a:tab pos="92075" algn="l"/>
              </a:tabLst>
            </a:pPr>
            <a:r>
              <a:rPr lang="en-US"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Results:</a:t>
            </a:r>
            <a:endParaRPr lang="en-IN" sz="44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0" y="1874491"/>
            <a:ext cx="1460568" cy="131036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272" y="4168896"/>
            <a:ext cx="5591175" cy="1181100"/>
          </a:xfrm>
          <a:prstGeom prst="rect">
            <a:avLst/>
          </a:prstGeom>
        </p:spPr>
      </p:pic>
    </p:spTree>
    <p:extLst>
      <p:ext uri="{BB962C8B-B14F-4D97-AF65-F5344CB8AC3E}">
        <p14:creationId xmlns:p14="http://schemas.microsoft.com/office/powerpoint/2010/main" val="426981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bg/>
                                          </p:spTgt>
                                        </p:tgtEl>
                                        <p:attrNameLst>
                                          <p:attrName>style.visibility</p:attrName>
                                        </p:attrNameLst>
                                      </p:cBhvr>
                                      <p:to>
                                        <p:strVal val="visible"/>
                                      </p:to>
                                    </p:set>
                                    <p:animEffect transition="in" filter="fade">
                                      <p:cBhvr>
                                        <p:cTn id="28" dur="500"/>
                                        <p:tgtEl>
                                          <p:spTgt spid="3">
                                            <p:bg/>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38960"/>
            <a:ext cx="11106665" cy="4419599"/>
          </a:xfrm>
        </p:spPr>
        <p:txBody>
          <a:bodyPr>
            <a:normAutofit/>
          </a:bodyPr>
          <a:lstStyle/>
          <a:p>
            <a:pPr marL="0" indent="0">
              <a:buNone/>
            </a:pPr>
            <a:r>
              <a:rPr lang="en-US" sz="20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CLTV</a:t>
            </a:r>
            <a:r>
              <a:rPr lang="en-US" sz="2400" dirty="0" smtClean="0">
                <a:latin typeface="Times New Roman" pitchFamily="18" charset="0"/>
                <a:cs typeface="Times New Roman" pitchFamily="18" charset="0"/>
              </a:rPr>
              <a:t> is a measurement of how valuable a customer is to your company, not just on a purchase-by-purchase basis but across the whole relationship.</a:t>
            </a:r>
            <a:endParaRPr lang="en-US" sz="2400" b="1" dirty="0" smtClean="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r>
              <a:rPr lang="en-US" sz="2400" b="1" dirty="0" smtClean="0"/>
              <a:t>Formula for CLTV: Expected </a:t>
            </a:r>
            <a:r>
              <a:rPr lang="en-US" sz="2400" b="1" dirty="0"/>
              <a:t>n</a:t>
            </a:r>
            <a:r>
              <a:rPr lang="en-US" sz="2400" b="1" dirty="0" smtClean="0"/>
              <a:t>o. of Transactions * Expected Average Profit</a:t>
            </a:r>
          </a:p>
          <a:p>
            <a:pPr marL="0" indent="0">
              <a:buNone/>
            </a:pPr>
            <a:endParaRPr lang="en-IN" sz="2400" dirty="0" smtClean="0"/>
          </a:p>
          <a:p>
            <a:pPr marL="0" indent="0">
              <a:buNone/>
            </a:pPr>
            <a:r>
              <a:rPr lang="en-IN" sz="2400" dirty="0" smtClean="0">
                <a:latin typeface="Times New Roman" pitchFamily="18" charset="0"/>
                <a:cs typeface="Times New Roman" pitchFamily="18" charset="0"/>
              </a:rPr>
              <a:t>We </a:t>
            </a:r>
            <a:r>
              <a:rPr lang="en-IN" sz="2400" dirty="0">
                <a:latin typeface="Times New Roman" pitchFamily="18" charset="0"/>
                <a:cs typeface="Times New Roman" pitchFamily="18" charset="0"/>
              </a:rPr>
              <a:t>will estimate the “Expected Number of Transaction” part using the BG/NBD model and the “Expected Average Profit” part using the gamma-gamma sub-model.</a:t>
            </a:r>
          </a:p>
          <a:p>
            <a:pPr marL="0" indent="0">
              <a:buNone/>
            </a:pPr>
            <a:endParaRPr lang="en-US" sz="2400" dirty="0" smtClean="0"/>
          </a:p>
          <a:p>
            <a:pPr marL="0" indent="0">
              <a:buNone/>
            </a:pPr>
            <a:endParaRPr lang="en-US" sz="2400" dirty="0" smtClean="0"/>
          </a:p>
          <a:p>
            <a:pPr marL="0" indent="0">
              <a:buNone/>
            </a:pPr>
            <a:endParaRPr lang="en-US" dirty="0" smtClean="0"/>
          </a:p>
        </p:txBody>
      </p:sp>
      <p:sp>
        <p:nvSpPr>
          <p:cNvPr id="4"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 Customer Lifetime Value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4748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1680" y="1808479"/>
            <a:ext cx="11196320" cy="550920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BG/NBD</a:t>
            </a:r>
            <a:r>
              <a:rPr lang="en-US" sz="2400" dirty="0" smtClean="0">
                <a:latin typeface="Times New Roman" pitchFamily="18" charset="0"/>
                <a:cs typeface="Times New Roman" pitchFamily="18" charset="0"/>
              </a:rPr>
              <a:t> model is known as Beta Geometric/Negative Binomial Distribution model. It belongs to the “Buy Till You Die” family of models. It gives us the expected number of transactions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for an individual in a future period of length t.  </a:t>
            </a:r>
            <a:endParaRPr lang="en-US" sz="2400" dirty="0">
              <a:latin typeface="Times New Roman" pitchFamily="18" charset="0"/>
              <a:cs typeface="Times New Roman" pitchFamily="18" charset="0"/>
            </a:endParaRPr>
          </a:p>
          <a:p>
            <a:endParaRPr lang="en-US" sz="2400" dirty="0" smtClean="0"/>
          </a:p>
          <a:p>
            <a:r>
              <a:rPr lang="en-US" sz="2400" dirty="0" smtClean="0">
                <a:latin typeface="Times New Roman" pitchFamily="18" charset="0"/>
                <a:cs typeface="Times New Roman" pitchFamily="18" charset="0"/>
              </a:rPr>
              <a:t>BTYD aims to </a:t>
            </a:r>
            <a:r>
              <a:rPr lang="en-US" sz="2400" dirty="0">
                <a:latin typeface="Times New Roman" pitchFamily="18" charset="0"/>
                <a:cs typeface="Times New Roman" pitchFamily="18" charset="0"/>
              </a:rPr>
              <a:t>jointly model two processes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1) </a:t>
            </a: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repeat purchase process, that explains how frequently customers make purchases while they are </a:t>
            </a:r>
            <a:r>
              <a:rPr lang="en-US" sz="2400">
                <a:latin typeface="Times New Roman" pitchFamily="18" charset="0"/>
                <a:cs typeface="Times New Roman" pitchFamily="18" charset="0"/>
              </a:rPr>
              <a:t>still </a:t>
            </a:r>
            <a:r>
              <a:rPr lang="en-US" sz="2400" smtClean="0">
                <a:latin typeface="Times New Roman" pitchFamily="18" charset="0"/>
                <a:cs typeface="Times New Roman" pitchFamily="18" charset="0"/>
              </a:rPr>
              <a:t>“</a:t>
            </a:r>
            <a:r>
              <a:rPr lang="en-US" sz="2400" smtClean="0">
                <a:latin typeface="Times New Roman" pitchFamily="18" charset="0"/>
                <a:cs typeface="Times New Roman" pitchFamily="18" charset="0"/>
              </a:rPr>
              <a:t>alive”.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dropout process, which models how likely a customer is to churn in any given time period.</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IN" sz="2000" dirty="0" smtClean="0"/>
              <a:t/>
            </a:r>
            <a:br>
              <a:rPr lang="en-IN" sz="2000" dirty="0" smtClean="0"/>
            </a:br>
            <a:endParaRPr lang="en-US" sz="2000" dirty="0">
              <a:latin typeface="Times New Roman" pitchFamily="18" charset="0"/>
              <a:cs typeface="Times New Roman" pitchFamily="18" charset="0"/>
            </a:endParaRPr>
          </a:p>
        </p:txBody>
      </p:sp>
      <p:sp>
        <p:nvSpPr>
          <p:cNvPr id="6" name="Title 1"/>
          <p:cNvSpPr>
            <a:spLocks noGrp="1"/>
          </p:cNvSpPr>
          <p:nvPr>
            <p:ph type="title"/>
          </p:nvPr>
        </p:nvSpPr>
        <p:spPr>
          <a:xfrm>
            <a:off x="756922" y="365225"/>
            <a:ext cx="8969943" cy="1315303"/>
          </a:xfrm>
        </p:spPr>
        <p:txBody>
          <a:bodyPr>
            <a:normAutofit/>
          </a:bodyPr>
          <a:lstStyle/>
          <a:p>
            <a:pPr algn="l">
              <a:buNone/>
              <a:tabLst>
                <a:tab pos="0" algn="l"/>
                <a:tab pos="92075" algn="l"/>
              </a:tabLst>
            </a:pPr>
            <a:r>
              <a:rPr lang="en-US" b="1" dirty="0" smtClean="0">
                <a:latin typeface="Times New Roman" pitchFamily="18" charset="0"/>
                <a:cs typeface="Times New Roman" pitchFamily="18" charset="0"/>
              </a:rPr>
              <a:t>BG/NBD Model:</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15362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1680" y="1549406"/>
                <a:ext cx="10972800" cy="4983474"/>
              </a:xfrm>
            </p:spPr>
            <p:txBody>
              <a:bodyPr>
                <a:normAutofit lnSpcReduction="10000"/>
              </a:bodyPr>
              <a:lstStyle/>
              <a:p>
                <a:r>
                  <a:rPr lang="en-IN" sz="2400" dirty="0" smtClean="0"/>
                  <a:t>While active, the number of transactions made by a customer follows a Poisson process with transaction rate λ, This is equivalent to assuming that the time</a:t>
                </a:r>
                <a:r>
                  <a:rPr lang="en-IN" sz="2200" dirty="0" smtClean="0"/>
                  <a:t> between transactions </a:t>
                </a:r>
                <a:r>
                  <a:rPr lang="en-IN" sz="2200" dirty="0"/>
                  <a:t>is distributed exponentially with transaction rate λ</a:t>
                </a:r>
                <a:r>
                  <a:rPr lang="en-IN" sz="2200" dirty="0" smtClean="0"/>
                  <a:t>.</a:t>
                </a:r>
              </a:p>
              <a:p>
                <a:pPr marL="0" indent="0">
                  <a:buNone/>
                </a:pPr>
                <a:endParaRPr lang="en-IN" sz="2400" dirty="0" smtClean="0"/>
              </a:p>
              <a:p>
                <a:r>
                  <a:rPr lang="en-IN" sz="2400" dirty="0" smtClean="0"/>
                  <a:t>Heterogeneity </a:t>
                </a:r>
                <a:r>
                  <a:rPr lang="en-IN" sz="2400" dirty="0"/>
                  <a:t>in λ follows a gamma </a:t>
                </a:r>
                <a:r>
                  <a:rPr lang="en-IN" sz="2400" dirty="0" smtClean="0"/>
                  <a:t>distribution with parameter</a:t>
                </a:r>
                <a14:m>
                  <m:oMath xmlns:m="http://schemas.openxmlformats.org/officeDocument/2006/math">
                    <m:r>
                      <a:rPr lang="en-IN" sz="2400" i="1" smtClean="0">
                        <a:latin typeface="Cambria Math"/>
                        <a:ea typeface="Cambria Math"/>
                      </a:rPr>
                      <m:t> </m:t>
                    </m:r>
                  </m:oMath>
                </a14:m>
                <a:r>
                  <a:rPr lang="en-IN" sz="2400" dirty="0" smtClean="0"/>
                  <a:t>(r,</a:t>
                </a:r>
                <a:r>
                  <a:rPr lang="en-IN" sz="2400" dirty="0" smtClean="0">
                    <a:ea typeface="Cambria Math"/>
                  </a:rPr>
                  <a:t> </a:t>
                </a:r>
                <a14:m>
                  <m:oMath xmlns:m="http://schemas.openxmlformats.org/officeDocument/2006/math">
                    <m:r>
                      <a:rPr lang="en-IN" sz="2400" i="1" smtClean="0">
                        <a:latin typeface="Cambria Math"/>
                        <a:ea typeface="Cambria Math"/>
                      </a:rPr>
                      <m:t>𝛼</m:t>
                    </m:r>
                  </m:oMath>
                </a14:m>
                <a:r>
                  <a:rPr lang="en-IN" sz="2400" dirty="0" smtClean="0"/>
                  <a:t>).</a:t>
                </a:r>
              </a:p>
              <a:p>
                <a:endParaRPr lang="en-IN" sz="2400" dirty="0" smtClean="0"/>
              </a:p>
              <a:p>
                <a:r>
                  <a:rPr lang="en-IN" sz="2400" dirty="0" smtClean="0"/>
                  <a:t>After </a:t>
                </a:r>
                <a:r>
                  <a:rPr lang="en-IN" sz="2400" dirty="0"/>
                  <a:t>any transaction, a customer becomes inactive with probability </a:t>
                </a:r>
                <a:r>
                  <a:rPr lang="en-IN" sz="2400" dirty="0" smtClean="0"/>
                  <a:t>p, </a:t>
                </a:r>
                <a14:m>
                  <m:oMath xmlns:m="http://schemas.openxmlformats.org/officeDocument/2006/math">
                    <m:r>
                      <m:rPr>
                        <m:sty m:val="p"/>
                      </m:rPr>
                      <a:rPr lang="en-IN" sz="2400">
                        <a:latin typeface="Cambria Math" panose="02040503050406030204" pitchFamily="18" charset="0"/>
                      </a:rPr>
                      <m:t>P</m:t>
                    </m:r>
                    <m:d>
                      <m:dPr>
                        <m:ctrlPr>
                          <a:rPr lang="en-IN" sz="2400" i="1">
                            <a:latin typeface="Cambria Math" panose="02040503050406030204" pitchFamily="18" charset="0"/>
                          </a:rPr>
                        </m:ctrlPr>
                      </m:dPr>
                      <m:e>
                        <m:r>
                          <m:rPr>
                            <m:sty m:val="p"/>
                          </m:rPr>
                          <a:rPr lang="en-IN" sz="2400">
                            <a:latin typeface="Cambria Math" panose="02040503050406030204" pitchFamily="18" charset="0"/>
                          </a:rPr>
                          <m:t>inactive</m:t>
                        </m:r>
                        <m:r>
                          <a:rPr lang="en-IN" sz="2400">
                            <a:latin typeface="Cambria Math" panose="02040503050406030204" pitchFamily="18" charset="0"/>
                          </a:rPr>
                          <m:t> </m:t>
                        </m:r>
                        <m:r>
                          <m:rPr>
                            <m:sty m:val="p"/>
                          </m:rPr>
                          <a:rPr lang="en-IN" sz="2400">
                            <a:latin typeface="Cambria Math" panose="02040503050406030204" pitchFamily="18" charset="0"/>
                          </a:rPr>
                          <m:t>immediatedly</m:t>
                        </m:r>
                        <m:r>
                          <a:rPr lang="en-IN" sz="2400">
                            <a:latin typeface="Cambria Math" panose="02040503050406030204" pitchFamily="18" charset="0"/>
                          </a:rPr>
                          <m:t> </m:t>
                        </m:r>
                        <m:r>
                          <m:rPr>
                            <m:sty m:val="p"/>
                          </m:rPr>
                          <a:rPr lang="en-IN" sz="2400">
                            <a:latin typeface="Cambria Math" panose="02040503050406030204" pitchFamily="18" charset="0"/>
                          </a:rPr>
                          <m:t>after</m:t>
                        </m:r>
                        <m:r>
                          <a:rPr lang="en-IN" sz="2400">
                            <a:latin typeface="Cambria Math" panose="02040503050406030204" pitchFamily="18" charset="0"/>
                          </a:rPr>
                          <m:t> </m:t>
                        </m:r>
                        <m:r>
                          <m:rPr>
                            <m:sty m:val="p"/>
                          </m:rPr>
                          <a:rPr lang="en-IN" sz="2400">
                            <a:latin typeface="Cambria Math" panose="02040503050406030204" pitchFamily="18" charset="0"/>
                          </a:rPr>
                          <m:t>jth</m:t>
                        </m:r>
                        <m:r>
                          <a:rPr lang="en-IN" sz="2400">
                            <a:latin typeface="Cambria Math" panose="02040503050406030204" pitchFamily="18" charset="0"/>
                          </a:rPr>
                          <m:t> </m:t>
                        </m:r>
                        <m:r>
                          <m:rPr>
                            <m:sty m:val="p"/>
                          </m:rPr>
                          <a:rPr lang="en-IN" sz="2400">
                            <a:latin typeface="Cambria Math" panose="02040503050406030204" pitchFamily="18" charset="0"/>
                          </a:rPr>
                          <m:t>transaction</m:t>
                        </m:r>
                      </m:e>
                    </m:d>
                  </m:oMath>
                </a14:m>
                <a:r>
                  <a:rPr lang="en-IN" sz="2400" dirty="0"/>
                  <a:t> </a:t>
                </a:r>
                <a14:m>
                  <m:oMath xmlns:m="http://schemas.openxmlformats.org/officeDocument/2006/math">
                    <m:r>
                      <a:rPr lang="en-IN" sz="2400">
                        <a:latin typeface="Cambria Math" panose="02040503050406030204" pitchFamily="18" charset="0"/>
                      </a:rPr>
                      <m:t>=</m:t>
                    </m:r>
                    <m:sSup>
                      <m:sSupPr>
                        <m:ctrlPr>
                          <a:rPr lang="en-IN" sz="2400" i="1">
                            <a:latin typeface="Cambria Math" panose="02040503050406030204" pitchFamily="18" charset="0"/>
                          </a:rPr>
                        </m:ctrlPr>
                      </m:sSupPr>
                      <m:e>
                        <m:r>
                          <m:rPr>
                            <m:nor/>
                          </m:rPr>
                          <a:rPr lang="en-IN" sz="2400" dirty="0" smtClean="0"/>
                          <m:t>p</m:t>
                        </m:r>
                        <m:d>
                          <m:dPr>
                            <m:ctrlPr>
                              <a:rPr lang="en-IN" sz="2400" i="1">
                                <a:latin typeface="Cambria Math" panose="02040503050406030204" pitchFamily="18" charset="0"/>
                              </a:rPr>
                            </m:ctrlPr>
                          </m:dPr>
                          <m:e>
                            <m:r>
                              <a:rPr lang="en-IN" sz="2400">
                                <a:latin typeface="Cambria Math" panose="02040503050406030204" pitchFamily="18" charset="0"/>
                              </a:rPr>
                              <m:t>1</m:t>
                            </m:r>
                            <m:r>
                              <a:rPr lang="en-IN" sz="2400" i="1">
                                <a:latin typeface="Cambria Math" panose="02040503050406030204" pitchFamily="18" charset="0"/>
                              </a:rPr>
                              <m:t>−</m:t>
                            </m:r>
                            <m:r>
                              <m:rPr>
                                <m:sty m:val="p"/>
                              </m:rPr>
                              <a:rPr lang="en-IN" sz="2400">
                                <a:latin typeface="Cambria Math" panose="02040503050406030204" pitchFamily="18" charset="0"/>
                              </a:rPr>
                              <m:t>p</m:t>
                            </m:r>
                          </m:e>
                        </m:d>
                      </m:e>
                      <m:sup>
                        <m:r>
                          <m:rPr>
                            <m:sty m:val="p"/>
                          </m:rPr>
                          <a:rPr lang="en-IN" sz="2400">
                            <a:latin typeface="Cambria Math" panose="02040503050406030204" pitchFamily="18" charset="0"/>
                          </a:rPr>
                          <m:t>j</m:t>
                        </m:r>
                        <m:r>
                          <a:rPr lang="en-IN" sz="2400" i="1">
                            <a:latin typeface="Cambria Math" panose="02040503050406030204" pitchFamily="18" charset="0"/>
                          </a:rPr>
                          <m:t>−</m:t>
                        </m:r>
                        <m:r>
                          <a:rPr lang="en-IN" sz="2400">
                            <a:latin typeface="Cambria Math" panose="02040503050406030204" pitchFamily="18" charset="0"/>
                          </a:rPr>
                          <m:t>1</m:t>
                        </m:r>
                      </m:sup>
                    </m:sSup>
                    <m:r>
                      <a:rPr lang="en-IN" sz="2400">
                        <a:latin typeface="Cambria Math" panose="02040503050406030204" pitchFamily="18" charset="0"/>
                      </a:rPr>
                      <m:t>,  </m:t>
                    </m:r>
                    <m:r>
                      <m:rPr>
                        <m:sty m:val="p"/>
                      </m:rPr>
                      <a:rPr lang="en-IN" sz="2400">
                        <a:latin typeface="Cambria Math" panose="02040503050406030204" pitchFamily="18" charset="0"/>
                      </a:rPr>
                      <m:t>j</m:t>
                    </m:r>
                    <m:r>
                      <a:rPr lang="en-IN" sz="2400">
                        <a:latin typeface="Cambria Math" panose="02040503050406030204" pitchFamily="18" charset="0"/>
                      </a:rPr>
                      <m:t>=1,2,3,…</m:t>
                    </m:r>
                  </m:oMath>
                </a14:m>
                <a:endParaRPr lang="en-IN" sz="2400" dirty="0" smtClean="0"/>
              </a:p>
              <a:p>
                <a:pPr lvl="0"/>
                <a:endParaRPr lang="en-IN" sz="2400" dirty="0" smtClean="0"/>
              </a:p>
              <a:p>
                <a:pPr lvl="0"/>
                <a:r>
                  <a:rPr lang="en-IN" sz="2400" dirty="0" smtClean="0"/>
                  <a:t>Heterogeneity </a:t>
                </a:r>
                <a:r>
                  <a:rPr lang="en-IN" sz="2400" dirty="0"/>
                  <a:t>in p follows a beta distribution with </a:t>
                </a:r>
                <a:r>
                  <a:rPr lang="en-IN" sz="2400" dirty="0" smtClean="0"/>
                  <a:t>parameter (a, b).</a:t>
                </a:r>
              </a:p>
              <a:p>
                <a:pPr lvl="0"/>
                <a:endParaRPr lang="en-IN" sz="2400" dirty="0" smtClean="0"/>
              </a:p>
              <a:p>
                <a:pPr lvl="0"/>
                <a:r>
                  <a:rPr lang="en-IN" sz="2400" dirty="0" smtClean="0"/>
                  <a:t>The </a:t>
                </a:r>
                <a:r>
                  <a:rPr lang="en-IN" sz="2400" dirty="0"/>
                  <a:t>transaction rate </a:t>
                </a:r>
                <a14:m>
                  <m:oMath xmlns:m="http://schemas.openxmlformats.org/officeDocument/2006/math">
                    <m:r>
                      <m:rPr>
                        <m:sty m:val="p"/>
                      </m:rPr>
                      <a:rPr lang="en-IN" sz="2400">
                        <a:latin typeface="Cambria Math" panose="02040503050406030204" pitchFamily="18" charset="0"/>
                      </a:rPr>
                      <m:t>λ</m:t>
                    </m:r>
                  </m:oMath>
                </a14:m>
                <a:r>
                  <a:rPr lang="en-IN" sz="2400" dirty="0"/>
                  <a:t> and the dropout probability p vary independently across customers.</a:t>
                </a:r>
              </a:p>
              <a:p>
                <a:endParaRPr lang="en-IN" sz="2400" dirty="0"/>
              </a:p>
              <a:p>
                <a:pPr lvl="0"/>
                <a:endParaRPr lang="en-IN" sz="2400" dirty="0"/>
              </a:p>
              <a:p>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1680" y="1549406"/>
                <a:ext cx="10972800" cy="4983474"/>
              </a:xfrm>
              <a:blipFill>
                <a:blip r:embed="rId2"/>
                <a:stretch>
                  <a:fillRect l="-778" t="-1711" b="-1834"/>
                </a:stretch>
              </a:blipFill>
            </p:spPr>
            <p:txBody>
              <a:bodyPr/>
              <a:lstStyle/>
              <a:p>
                <a:r>
                  <a:rPr lang="en-IN">
                    <a:noFill/>
                  </a:rPr>
                  <a:t> </a:t>
                </a:r>
              </a:p>
            </p:txBody>
          </p:sp>
        </mc:Fallback>
      </mc:AlternateContent>
      <p:sp>
        <p:nvSpPr>
          <p:cNvPr id="4" name="Title 1"/>
          <p:cNvSpPr>
            <a:spLocks noGrp="1"/>
          </p:cNvSpPr>
          <p:nvPr>
            <p:ph type="title"/>
          </p:nvPr>
        </p:nvSpPr>
        <p:spPr>
          <a:xfrm>
            <a:off x="756922" y="365225"/>
            <a:ext cx="8969943" cy="1315303"/>
          </a:xfrm>
        </p:spPr>
        <p:txBody>
          <a:bodyPr>
            <a:normAutofit/>
          </a:bodyPr>
          <a:lstStyle/>
          <a:p>
            <a:pPr algn="l">
              <a:buNone/>
            </a:pPr>
            <a:r>
              <a:rPr lang="en-US" b="1" dirty="0" smtClean="0">
                <a:latin typeface="Times New Roman" pitchFamily="18" charset="0"/>
                <a:cs typeface="Times New Roman" pitchFamily="18" charset="0"/>
              </a:rPr>
              <a:t>Assumption: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49839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anose="02020603050405020304" pitchFamily="18" charset="0"/>
                <a:cs typeface="Times New Roman" panose="02020603050405020304" pitchFamily="18" charset="0"/>
              </a:rPr>
              <a:t>Background: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spcAft>
                <a:spcPts val="1000"/>
              </a:spcAft>
            </a:pPr>
            <a:r>
              <a:rPr lang="en-US" sz="2400" dirty="0">
                <a:latin typeface="Times New Roman" panose="02020603050405020304" pitchFamily="18" charset="0"/>
                <a:cs typeface="Times New Roman" panose="02020603050405020304" pitchFamily="18" charset="0"/>
              </a:rPr>
              <a:t>In this era, when every organization competes to stay on the top in the market, organizations need to ensure that they should consider all the factors that will result in their long-term </a:t>
            </a:r>
            <a:r>
              <a:rPr lang="en-US" sz="2400" dirty="0" smtClean="0">
                <a:latin typeface="Times New Roman" panose="02020603050405020304" pitchFamily="18" charset="0"/>
                <a:cs typeface="Times New Roman" panose="02020603050405020304" pitchFamily="18" charset="0"/>
              </a:rPr>
              <a:t>success. </a:t>
            </a:r>
          </a:p>
          <a:p>
            <a:pPr>
              <a:spcAft>
                <a:spcPts val="1000"/>
              </a:spcAft>
            </a:pPr>
            <a:r>
              <a:rPr lang="en-US" sz="2400" dirty="0" smtClean="0">
                <a:latin typeface="Times New Roman" panose="02020603050405020304" pitchFamily="18" charset="0"/>
                <a:cs typeface="Times New Roman" panose="02020603050405020304" pitchFamily="18" charset="0"/>
              </a:rPr>
              <a:t>By segmenting customers into different groups, analysts can build tailored strategies for customers. This project aims to segment customers into groups and Predict Customer Lifetime Value.</a:t>
            </a:r>
          </a:p>
          <a:p>
            <a:pPr>
              <a:spcAft>
                <a:spcPts val="1000"/>
              </a:spcAft>
            </a:pPr>
            <a:r>
              <a:rPr lang="en-US" sz="2400" dirty="0" smtClean="0">
                <a:latin typeface="Times New Roman" panose="02020603050405020304" pitchFamily="18" charset="0"/>
                <a:cs typeface="Times New Roman" panose="02020603050405020304" pitchFamily="18" charset="0"/>
              </a:rPr>
              <a:t>Customer Lifetime Value is an important factor that helps in understanding customers behavior . It allows organizations to understand the importance level of each customer.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5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2480" y="1600207"/>
                <a:ext cx="10972800" cy="1894834"/>
              </a:xfrm>
            </p:spPr>
            <p:txBody>
              <a:bodyPr>
                <a:normAutofit/>
              </a:bodyPr>
              <a:lstStyle/>
              <a:p>
                <a:pPr marL="0" indent="0">
                  <a:buNone/>
                </a:pPr>
                <a:r>
                  <a:rPr lang="en-IN" sz="2400" b="1" dirty="0" smtClean="0">
                    <a:latin typeface="Times New Roman" pitchFamily="18" charset="0"/>
                    <a:cs typeface="Times New Roman" pitchFamily="18" charset="0"/>
                  </a:rPr>
                  <a:t>Likelihood </a:t>
                </a:r>
                <a:r>
                  <a:rPr lang="en-IN" sz="2400" b="1" dirty="0">
                    <a:latin typeface="Times New Roman" pitchFamily="18" charset="0"/>
                    <a:cs typeface="Times New Roman" pitchFamily="18" charset="0"/>
                  </a:rPr>
                  <a:t>Function to estimate parameters</a:t>
                </a:r>
                <a:r>
                  <a:rPr lang="en-IN" sz="2400" b="1"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buNone/>
                </a:pPr>
                <a:r>
                  <a:rPr lang="en-IN" sz="2400" dirty="0"/>
                  <a:t>L(r,</a:t>
                </a:r>
                <a14:m>
                  <m:oMath xmlns:m="http://schemas.openxmlformats.org/officeDocument/2006/math">
                    <m:r>
                      <a:rPr lang="en-US" sz="2400" b="0" i="0" smtClean="0">
                        <a:latin typeface="Cambria Math"/>
                      </a:rPr>
                      <m:t>   </m:t>
                    </m:r>
                    <m:r>
                      <m:rPr>
                        <m:sty m:val="p"/>
                      </m:rPr>
                      <a:rPr lang="en-IN" sz="2400">
                        <a:latin typeface="Cambria Math"/>
                      </a:rPr>
                      <m:t>α</m:t>
                    </m:r>
                  </m:oMath>
                </a14:m>
                <a:r>
                  <a:rPr lang="en-IN" sz="2400" dirty="0" smtClean="0"/>
                  <a:t>, a, b |X=x, </a:t>
                </a:r>
                <a:r>
                  <a:rPr lang="en-IN" sz="2400" dirty="0" err="1" smtClean="0"/>
                  <a:t>t</a:t>
                </a:r>
                <a:r>
                  <a:rPr lang="en-IN" sz="2400" baseline="-25000" dirty="0" err="1" smtClean="0"/>
                  <a:t>x</a:t>
                </a:r>
                <a:r>
                  <a:rPr lang="en-IN" sz="2400" dirty="0" smtClean="0"/>
                  <a:t>, T</a:t>
                </a:r>
                <a:r>
                  <a:rPr lang="en-IN" sz="2400" dirty="0"/>
                  <a:t>) = </a:t>
                </a:r>
                <a14:m>
                  <m:oMath xmlns:m="http://schemas.openxmlformats.org/officeDocument/2006/math">
                    <m:f>
                      <m:fPr>
                        <m:ctrlPr>
                          <a:rPr lang="en-IN" sz="2400" i="1">
                            <a:latin typeface="Cambria Math" panose="02040503050406030204" pitchFamily="18" charset="0"/>
                          </a:rPr>
                        </m:ctrlPr>
                      </m:fPr>
                      <m:num>
                        <m:r>
                          <m:rPr>
                            <m:sty m:val="p"/>
                          </m:rPr>
                          <a:rPr lang="en-IN" sz="2400">
                            <a:latin typeface="Cambria Math"/>
                          </a:rPr>
                          <m:t>B</m:t>
                        </m:r>
                        <m:r>
                          <a:rPr lang="en-IN" sz="2400">
                            <a:latin typeface="Cambria Math"/>
                          </a:rPr>
                          <m:t>(</m:t>
                        </m:r>
                        <m:r>
                          <m:rPr>
                            <m:sty m:val="p"/>
                          </m:rPr>
                          <a:rPr lang="en-IN" sz="2400">
                            <a:latin typeface="Cambria Math"/>
                          </a:rPr>
                          <m:t>a</m:t>
                        </m:r>
                        <m:r>
                          <a:rPr lang="en-IN" sz="2400">
                            <a:latin typeface="Cambria Math"/>
                          </a:rPr>
                          <m:t>, </m:t>
                        </m:r>
                        <m:r>
                          <m:rPr>
                            <m:sty m:val="p"/>
                          </m:rPr>
                          <a:rPr lang="en-IN" sz="2400">
                            <a:latin typeface="Cambria Math"/>
                          </a:rPr>
                          <m:t>b</m:t>
                        </m:r>
                        <m:r>
                          <a:rPr lang="en-IN" sz="2400">
                            <a:latin typeface="Cambria Math"/>
                          </a:rPr>
                          <m:t>+</m:t>
                        </m:r>
                        <m:r>
                          <m:rPr>
                            <m:sty m:val="p"/>
                          </m:rPr>
                          <a:rPr lang="en-IN" sz="2400">
                            <a:latin typeface="Cambria Math"/>
                          </a:rPr>
                          <m:t>x</m:t>
                        </m:r>
                        <m:r>
                          <a:rPr lang="en-IN" sz="2400">
                            <a:latin typeface="Cambria Math"/>
                          </a:rPr>
                          <m:t>)</m:t>
                        </m:r>
                      </m:num>
                      <m:den>
                        <m:r>
                          <m:rPr>
                            <m:sty m:val="p"/>
                          </m:rPr>
                          <a:rPr lang="en-IN" sz="2400">
                            <a:latin typeface="Cambria Math"/>
                          </a:rPr>
                          <m:t>B</m:t>
                        </m:r>
                        <m:r>
                          <a:rPr lang="en-IN" sz="2400">
                            <a:latin typeface="Cambria Math"/>
                          </a:rPr>
                          <m:t>(</m:t>
                        </m:r>
                        <m:r>
                          <m:rPr>
                            <m:sty m:val="p"/>
                          </m:rPr>
                          <a:rPr lang="en-IN" sz="2400">
                            <a:latin typeface="Cambria Math"/>
                          </a:rPr>
                          <m:t>a</m:t>
                        </m:r>
                        <m:r>
                          <a:rPr lang="en-IN" sz="2400">
                            <a:latin typeface="Cambria Math"/>
                          </a:rPr>
                          <m:t>, </m:t>
                        </m:r>
                        <m:r>
                          <m:rPr>
                            <m:sty m:val="p"/>
                          </m:rPr>
                          <a:rPr lang="en-IN" sz="2400">
                            <a:latin typeface="Cambria Math"/>
                          </a:rPr>
                          <m:t>b</m:t>
                        </m:r>
                        <m:r>
                          <a:rPr lang="en-IN" sz="2400">
                            <a:latin typeface="Cambria Math"/>
                          </a:rPr>
                          <m:t>)</m:t>
                        </m:r>
                      </m:den>
                    </m:f>
                  </m:oMath>
                </a14:m>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𝛤</m:t>
                        </m:r>
                        <m:d>
                          <m:dPr>
                            <m:ctrlPr>
                              <a:rPr lang="en-IN" sz="2400" i="1">
                                <a:latin typeface="Cambria Math" panose="02040503050406030204" pitchFamily="18" charset="0"/>
                              </a:rPr>
                            </m:ctrlPr>
                          </m:dPr>
                          <m:e>
                            <m:r>
                              <a:rPr lang="en-IN" sz="2400" i="1">
                                <a:latin typeface="Cambria Math"/>
                              </a:rPr>
                              <m:t>𝑟</m:t>
                            </m:r>
                            <m:r>
                              <a:rPr lang="en-IN" sz="2400" i="1">
                                <a:latin typeface="Cambria Math"/>
                              </a:rPr>
                              <m:t>+</m:t>
                            </m:r>
                            <m:r>
                              <a:rPr lang="en-IN" sz="2400" i="1">
                                <a:latin typeface="Cambria Math"/>
                              </a:rPr>
                              <m:t>𝑥</m:t>
                            </m:r>
                          </m:e>
                        </m:d>
                        <m:sSup>
                          <m:sSupPr>
                            <m:ctrlPr>
                              <a:rPr lang="en-IN" sz="2400" i="1">
                                <a:latin typeface="Cambria Math" panose="02040503050406030204" pitchFamily="18" charset="0"/>
                              </a:rPr>
                            </m:ctrlPr>
                          </m:sSupPr>
                          <m:e>
                            <m:r>
                              <m:rPr>
                                <m:sty m:val="p"/>
                              </m:rPr>
                              <a:rPr lang="en-IN" sz="2400">
                                <a:latin typeface="Cambria Math"/>
                              </a:rPr>
                              <m:t>α</m:t>
                            </m:r>
                          </m:e>
                          <m:sup>
                            <m:r>
                              <a:rPr lang="en-IN" sz="2400" i="1">
                                <a:latin typeface="Cambria Math"/>
                              </a:rPr>
                              <m:t>𝑟</m:t>
                            </m:r>
                          </m:sup>
                        </m:sSup>
                      </m:num>
                      <m:den>
                        <m:r>
                          <a:rPr lang="en-IN" sz="2400" i="1">
                            <a:latin typeface="Cambria Math"/>
                          </a:rPr>
                          <m:t>𝛤</m:t>
                        </m:r>
                        <m:d>
                          <m:dPr>
                            <m:ctrlPr>
                              <a:rPr lang="en-IN" sz="2400" i="1">
                                <a:latin typeface="Cambria Math" panose="02040503050406030204" pitchFamily="18" charset="0"/>
                              </a:rPr>
                            </m:ctrlPr>
                          </m:dPr>
                          <m:e>
                            <m:r>
                              <a:rPr lang="en-IN" sz="2400" i="1">
                                <a:latin typeface="Cambria Math"/>
                              </a:rPr>
                              <m:t>𝑟</m:t>
                            </m:r>
                          </m:e>
                        </m:d>
                        <m:sSup>
                          <m:sSupPr>
                            <m:ctrlPr>
                              <a:rPr lang="en-IN" sz="2400" i="1">
                                <a:latin typeface="Cambria Math" panose="02040503050406030204" pitchFamily="18" charset="0"/>
                              </a:rPr>
                            </m:ctrlPr>
                          </m:sSupPr>
                          <m:e>
                            <m:r>
                              <a:rPr lang="en-IN" sz="2400">
                                <a:latin typeface="Cambria Math"/>
                              </a:rPr>
                              <m:t>(</m:t>
                            </m:r>
                            <m:r>
                              <m:rPr>
                                <m:sty m:val="p"/>
                              </m:rPr>
                              <a:rPr lang="en-IN" sz="2400">
                                <a:latin typeface="Cambria Math"/>
                              </a:rPr>
                              <m:t>α</m:t>
                            </m:r>
                            <m:r>
                              <a:rPr lang="en-IN" sz="2400">
                                <a:latin typeface="Cambria Math"/>
                              </a:rPr>
                              <m:t>+</m:t>
                            </m:r>
                            <m:r>
                              <m:rPr>
                                <m:sty m:val="p"/>
                              </m:rPr>
                              <a:rPr lang="en-IN" sz="2400">
                                <a:latin typeface="Cambria Math"/>
                              </a:rPr>
                              <m:t>T</m:t>
                            </m:r>
                            <m:r>
                              <a:rPr lang="en-IN" sz="2400">
                                <a:latin typeface="Cambria Math"/>
                              </a:rPr>
                              <m:t>)</m:t>
                            </m:r>
                          </m:e>
                          <m:sup>
                            <m:r>
                              <a:rPr lang="en-IN" sz="2400" i="1">
                                <a:latin typeface="Cambria Math"/>
                              </a:rPr>
                              <m:t>𝑟</m:t>
                            </m:r>
                            <m:r>
                              <a:rPr lang="en-IN" sz="2400" i="1">
                                <a:latin typeface="Cambria Math"/>
                              </a:rPr>
                              <m:t>+</m:t>
                            </m:r>
                            <m:r>
                              <a:rPr lang="en-IN" sz="2400" i="1">
                                <a:latin typeface="Cambria Math"/>
                              </a:rPr>
                              <m:t>𝑥</m:t>
                            </m:r>
                          </m:sup>
                        </m:sSup>
                      </m:den>
                    </m:f>
                  </m:oMath>
                </a14:m>
                <a:r>
                  <a:rPr lang="en-IN" sz="2400" dirty="0"/>
                  <a:t> + </a:t>
                </a:r>
                <a14:m>
                  <m:oMath xmlns:m="http://schemas.openxmlformats.org/officeDocument/2006/math">
                    <m:sSub>
                      <m:sSubPr>
                        <m:ctrlPr>
                          <a:rPr lang="en-IN" sz="2400" i="1">
                            <a:latin typeface="Cambria Math" panose="02040503050406030204" pitchFamily="18" charset="0"/>
                          </a:rPr>
                        </m:ctrlPr>
                      </m:sSubPr>
                      <m:e>
                        <m:r>
                          <a:rPr lang="en-IN" sz="2400" i="1">
                            <a:latin typeface="Cambria Math"/>
                          </a:rPr>
                          <m:t>𝛿</m:t>
                        </m:r>
                      </m:e>
                      <m:sub>
                        <m:r>
                          <a:rPr lang="en-IN" sz="2400" i="1">
                            <a:latin typeface="Cambria Math"/>
                          </a:rPr>
                          <m:t>𝑥</m:t>
                        </m:r>
                        <m:r>
                          <a:rPr lang="en-IN" sz="2400" i="1">
                            <a:latin typeface="Cambria Math"/>
                          </a:rPr>
                          <m:t>&gt;0</m:t>
                        </m:r>
                      </m:sub>
                    </m:sSub>
                  </m:oMath>
                </a14:m>
                <a:r>
                  <a:rPr lang="en-IN" sz="2400" dirty="0"/>
                  <a:t> </a:t>
                </a:r>
                <a14:m>
                  <m:oMath xmlns:m="http://schemas.openxmlformats.org/officeDocument/2006/math">
                    <m:f>
                      <m:fPr>
                        <m:ctrlPr>
                          <a:rPr lang="en-IN" sz="2400" i="1">
                            <a:latin typeface="Cambria Math" panose="02040503050406030204" pitchFamily="18" charset="0"/>
                          </a:rPr>
                        </m:ctrlPr>
                      </m:fPr>
                      <m:num>
                        <m:r>
                          <m:rPr>
                            <m:sty m:val="p"/>
                          </m:rPr>
                          <a:rPr lang="en-IN" sz="2400">
                            <a:latin typeface="Cambria Math"/>
                          </a:rPr>
                          <m:t>B</m:t>
                        </m:r>
                        <m:r>
                          <a:rPr lang="en-IN" sz="2400">
                            <a:latin typeface="Cambria Math"/>
                          </a:rPr>
                          <m:t>(</m:t>
                        </m:r>
                        <m:r>
                          <m:rPr>
                            <m:sty m:val="p"/>
                          </m:rPr>
                          <a:rPr lang="en-IN" sz="2400">
                            <a:latin typeface="Cambria Math"/>
                          </a:rPr>
                          <m:t>a</m:t>
                        </m:r>
                        <m:r>
                          <a:rPr lang="en-IN" sz="2400">
                            <a:latin typeface="Cambria Math"/>
                          </a:rPr>
                          <m:t>+1, </m:t>
                        </m:r>
                        <m:r>
                          <m:rPr>
                            <m:sty m:val="p"/>
                          </m:rPr>
                          <a:rPr lang="en-IN" sz="2400">
                            <a:latin typeface="Cambria Math"/>
                          </a:rPr>
                          <m:t>b</m:t>
                        </m:r>
                        <m:r>
                          <a:rPr lang="en-IN" sz="2400">
                            <a:latin typeface="Cambria Math"/>
                          </a:rPr>
                          <m:t>+</m:t>
                        </m:r>
                        <m:r>
                          <m:rPr>
                            <m:sty m:val="p"/>
                          </m:rPr>
                          <a:rPr lang="en-IN" sz="2400">
                            <a:latin typeface="Cambria Math"/>
                          </a:rPr>
                          <m:t>x</m:t>
                        </m:r>
                        <m:r>
                          <a:rPr lang="en-IN" sz="2400" i="1">
                            <a:latin typeface="Cambria Math"/>
                          </a:rPr>
                          <m:t>−</m:t>
                        </m:r>
                        <m:r>
                          <a:rPr lang="en-IN" sz="2400">
                            <a:latin typeface="Cambria Math"/>
                          </a:rPr>
                          <m:t>1)</m:t>
                        </m:r>
                      </m:num>
                      <m:den>
                        <m:r>
                          <m:rPr>
                            <m:sty m:val="p"/>
                          </m:rPr>
                          <a:rPr lang="en-IN" sz="2400">
                            <a:latin typeface="Cambria Math"/>
                          </a:rPr>
                          <m:t>B</m:t>
                        </m:r>
                        <m:r>
                          <a:rPr lang="en-IN" sz="2400">
                            <a:latin typeface="Cambria Math"/>
                          </a:rPr>
                          <m:t>(</m:t>
                        </m:r>
                        <m:r>
                          <m:rPr>
                            <m:sty m:val="p"/>
                          </m:rPr>
                          <a:rPr lang="en-IN" sz="2400">
                            <a:latin typeface="Cambria Math"/>
                          </a:rPr>
                          <m:t>a</m:t>
                        </m:r>
                        <m:r>
                          <a:rPr lang="en-IN" sz="2400">
                            <a:latin typeface="Cambria Math"/>
                          </a:rPr>
                          <m:t>, </m:t>
                        </m:r>
                        <m:r>
                          <m:rPr>
                            <m:sty m:val="p"/>
                          </m:rPr>
                          <a:rPr lang="en-IN" sz="2400">
                            <a:latin typeface="Cambria Math"/>
                          </a:rPr>
                          <m:t>b</m:t>
                        </m:r>
                        <m:r>
                          <a:rPr lang="en-IN" sz="2400">
                            <a:latin typeface="Cambria Math"/>
                          </a:rPr>
                          <m:t>)</m:t>
                        </m:r>
                      </m:den>
                    </m:f>
                  </m:oMath>
                </a14:m>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𝛤</m:t>
                        </m:r>
                        <m:d>
                          <m:dPr>
                            <m:ctrlPr>
                              <a:rPr lang="en-IN" sz="2400" i="1">
                                <a:latin typeface="Cambria Math" panose="02040503050406030204" pitchFamily="18" charset="0"/>
                              </a:rPr>
                            </m:ctrlPr>
                          </m:dPr>
                          <m:e>
                            <m:r>
                              <a:rPr lang="en-IN" sz="2400" i="1">
                                <a:latin typeface="Cambria Math"/>
                              </a:rPr>
                              <m:t>𝑟</m:t>
                            </m:r>
                            <m:r>
                              <a:rPr lang="en-IN" sz="2400" i="1">
                                <a:latin typeface="Cambria Math"/>
                              </a:rPr>
                              <m:t>+</m:t>
                            </m:r>
                            <m:r>
                              <a:rPr lang="en-IN" sz="2400" i="1">
                                <a:latin typeface="Cambria Math"/>
                              </a:rPr>
                              <m:t>𝑥</m:t>
                            </m:r>
                          </m:e>
                        </m:d>
                        <m:sSup>
                          <m:sSupPr>
                            <m:ctrlPr>
                              <a:rPr lang="en-IN" sz="2400" i="1">
                                <a:latin typeface="Cambria Math" panose="02040503050406030204" pitchFamily="18" charset="0"/>
                              </a:rPr>
                            </m:ctrlPr>
                          </m:sSupPr>
                          <m:e>
                            <m:r>
                              <m:rPr>
                                <m:sty m:val="p"/>
                              </m:rPr>
                              <a:rPr lang="en-IN" sz="2400">
                                <a:latin typeface="Cambria Math"/>
                              </a:rPr>
                              <m:t>α</m:t>
                            </m:r>
                          </m:e>
                          <m:sup>
                            <m:r>
                              <a:rPr lang="en-IN" sz="2400" i="1">
                                <a:latin typeface="Cambria Math"/>
                              </a:rPr>
                              <m:t>𝑟</m:t>
                            </m:r>
                          </m:sup>
                        </m:sSup>
                      </m:num>
                      <m:den>
                        <m:r>
                          <a:rPr lang="en-IN" sz="2400" i="1">
                            <a:latin typeface="Cambria Math"/>
                          </a:rPr>
                          <m:t>𝛤</m:t>
                        </m:r>
                        <m:d>
                          <m:dPr>
                            <m:ctrlPr>
                              <a:rPr lang="en-IN" sz="2400" i="1">
                                <a:latin typeface="Cambria Math" panose="02040503050406030204" pitchFamily="18" charset="0"/>
                              </a:rPr>
                            </m:ctrlPr>
                          </m:dPr>
                          <m:e>
                            <m:r>
                              <a:rPr lang="en-IN" sz="2400" i="1">
                                <a:latin typeface="Cambria Math"/>
                              </a:rPr>
                              <m:t>𝑟</m:t>
                            </m:r>
                          </m:e>
                        </m:d>
                        <m:sSup>
                          <m:sSupPr>
                            <m:ctrlPr>
                              <a:rPr lang="en-IN" sz="2400" i="1">
                                <a:latin typeface="Cambria Math" panose="02040503050406030204" pitchFamily="18" charset="0"/>
                              </a:rPr>
                            </m:ctrlPr>
                          </m:sSupPr>
                          <m:e>
                            <m:r>
                              <a:rPr lang="en-IN" sz="2400">
                                <a:latin typeface="Cambria Math"/>
                              </a:rPr>
                              <m:t>(</m:t>
                            </m:r>
                            <m:r>
                              <m:rPr>
                                <m:sty m:val="p"/>
                              </m:rPr>
                              <a:rPr lang="en-IN" sz="2400">
                                <a:latin typeface="Cambria Math"/>
                              </a:rPr>
                              <m:t>α</m:t>
                            </m:r>
                            <m:r>
                              <a:rPr lang="en-IN" sz="2400">
                                <a:latin typeface="Cambria Math"/>
                              </a:rPr>
                              <m:t>+</m:t>
                            </m:r>
                            <m:sSub>
                              <m:sSubPr>
                                <m:ctrlPr>
                                  <a:rPr lang="en-IN" sz="2400" i="1">
                                    <a:latin typeface="Cambria Math" panose="02040503050406030204" pitchFamily="18" charset="0"/>
                                  </a:rPr>
                                </m:ctrlPr>
                              </m:sSubPr>
                              <m:e>
                                <m:r>
                                  <a:rPr lang="en-IN" sz="2400" i="1">
                                    <a:latin typeface="Cambria Math"/>
                                  </a:rPr>
                                  <m:t>𝑡</m:t>
                                </m:r>
                              </m:e>
                              <m:sub>
                                <m:r>
                                  <a:rPr lang="en-IN" sz="2400" i="1">
                                    <a:latin typeface="Cambria Math"/>
                                  </a:rPr>
                                  <m:t>𝑥</m:t>
                                </m:r>
                              </m:sub>
                            </m:sSub>
                            <m:r>
                              <a:rPr lang="en-IN" sz="2400">
                                <a:latin typeface="Cambria Math"/>
                              </a:rPr>
                              <m:t>)</m:t>
                            </m:r>
                          </m:e>
                          <m:sup>
                            <m:r>
                              <a:rPr lang="en-IN" sz="2400" i="1">
                                <a:latin typeface="Cambria Math"/>
                              </a:rPr>
                              <m:t>𝑟</m:t>
                            </m:r>
                            <m:r>
                              <a:rPr lang="en-IN" sz="2400" i="1">
                                <a:latin typeface="Cambria Math"/>
                              </a:rPr>
                              <m:t>+</m:t>
                            </m:r>
                            <m:r>
                              <a:rPr lang="en-IN" sz="2400" i="1">
                                <a:latin typeface="Cambria Math"/>
                              </a:rPr>
                              <m:t>𝑥</m:t>
                            </m:r>
                          </m:sup>
                        </m:sSup>
                      </m:den>
                    </m:f>
                  </m:oMath>
                </a14:m>
                <a:endParaRPr lang="en-IN" sz="2400" dirty="0"/>
              </a:p>
              <a:p>
                <a:pPr marL="0" indent="0">
                  <a:buNone/>
                </a:pPr>
                <a:r>
                  <a:rPr lang="en-IN" sz="2400" dirty="0" smtClean="0">
                    <a:latin typeface="Times New Roman" pitchFamily="18" charset="0"/>
                    <a:cs typeface="Times New Roman" pitchFamily="18" charset="0"/>
                  </a:rPr>
                  <a:t>where </a:t>
                </a:r>
                <a14:m>
                  <m:oMath xmlns:m="http://schemas.openxmlformats.org/officeDocument/2006/math">
                    <m:sSub>
                      <m:sSubPr>
                        <m:ctrlPr>
                          <a:rPr lang="en-IN" sz="2400" i="1">
                            <a:latin typeface="Cambria Math" panose="02040503050406030204" pitchFamily="18" charset="0"/>
                          </a:rPr>
                        </m:ctrlPr>
                      </m:sSubPr>
                      <m:e>
                        <m:r>
                          <m:rPr>
                            <m:sty m:val="p"/>
                          </m:rPr>
                          <a:rPr lang="en-IN" sz="2400">
                            <a:latin typeface="Cambria Math"/>
                          </a:rPr>
                          <m:t>δ</m:t>
                        </m:r>
                      </m:e>
                      <m:sub>
                        <m:r>
                          <m:rPr>
                            <m:sty m:val="p"/>
                          </m:rPr>
                          <a:rPr lang="en-IN" sz="2400">
                            <a:latin typeface="Cambria Math"/>
                          </a:rPr>
                          <m:t>x</m:t>
                        </m:r>
                        <m:r>
                          <a:rPr lang="en-IN" sz="2400">
                            <a:latin typeface="Cambria Math"/>
                          </a:rPr>
                          <m:t>&gt;0</m:t>
                        </m:r>
                      </m:sub>
                    </m:sSub>
                    <m:r>
                      <a:rPr lang="en-IN" sz="2400">
                        <a:latin typeface="Cambria Math"/>
                      </a:rPr>
                      <m:t>=1</m:t>
                    </m:r>
                  </m:oMath>
                </a14:m>
                <a:r>
                  <a:rPr lang="en-IN" sz="2400" dirty="0">
                    <a:latin typeface="Times New Roman" pitchFamily="18" charset="0"/>
                    <a:cs typeface="Times New Roman" pitchFamily="18" charset="0"/>
                  </a:rPr>
                  <a:t> if x &gt; 0</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2480" y="1600207"/>
                <a:ext cx="10972800" cy="1894834"/>
              </a:xfrm>
              <a:blipFill rotWithShape="1">
                <a:blip r:embed="rId2"/>
                <a:stretch>
                  <a:fillRect l="-833" t="-2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82320" y="3603088"/>
                <a:ext cx="9794826" cy="2677656"/>
              </a:xfrm>
              <a:prstGeom prst="rect">
                <a:avLst/>
              </a:prstGeom>
              <a:noFill/>
            </p:spPr>
            <p:txBody>
              <a:bodyPr wrap="square" rtlCol="0">
                <a:spAutoFit/>
              </a:bodyPr>
              <a:lstStyle/>
              <a:p>
                <a:r>
                  <a:rPr lang="en-US" sz="2400" dirty="0" smtClean="0">
                    <a:latin typeface="Times New Roman" pitchFamily="18" charset="0"/>
                    <a:cs typeface="Times New Roman" pitchFamily="18" charset="0"/>
                  </a:rPr>
                  <a:t>Where,</a:t>
                </a:r>
              </a:p>
              <a:p>
                <a:pPr marL="342900" indent="-342900">
                  <a:buFont typeface="Arial" pitchFamily="34" charset="0"/>
                  <a:buChar char="•"/>
                </a:pPr>
                <a:r>
                  <a:rPr lang="en-IN" sz="2400" dirty="0" smtClean="0">
                    <a:latin typeface="Times New Roman" pitchFamily="18" charset="0"/>
                    <a:cs typeface="Times New Roman" pitchFamily="18" charset="0"/>
                  </a:rPr>
                  <a:t>x </a:t>
                </a:r>
                <a:r>
                  <a:rPr lang="en-IN" sz="2400" dirty="0">
                    <a:latin typeface="Times New Roman" pitchFamily="18" charset="0"/>
                    <a:cs typeface="Times New Roman" pitchFamily="18" charset="0"/>
                  </a:rPr>
                  <a:t>: refers to frequency for each customer</a:t>
                </a:r>
                <a:r>
                  <a:rPr lang="en-IN" sz="2400" dirty="0" smtClean="0">
                    <a:latin typeface="Times New Roman" pitchFamily="18" charset="0"/>
                    <a:cs typeface="Times New Roman" pitchFamily="18" charset="0"/>
                  </a:rPr>
                  <a:t>.</a:t>
                </a:r>
              </a:p>
              <a:p>
                <a:pPr marL="342900" indent="-342900">
                  <a:buFont typeface="Arial" pitchFamily="34" charset="0"/>
                  <a:buChar char="•"/>
                </a:pPr>
                <a14:m>
                  <m:oMath xmlns:m="http://schemas.openxmlformats.org/officeDocument/2006/math">
                    <m:sSub>
                      <m:sSubPr>
                        <m:ctrlPr>
                          <a:rPr lang="en-US" sz="2400" i="1">
                            <a:latin typeface="Cambria Math" panose="02040503050406030204" pitchFamily="18" charset="0"/>
                          </a:rPr>
                        </m:ctrlPr>
                      </m:sSubPr>
                      <m:e>
                        <m:r>
                          <m:rPr>
                            <m:nor/>
                          </m:rPr>
                          <a:rPr lang="en-US" sz="2400" dirty="0"/>
                          <m:t>t</m:t>
                        </m:r>
                      </m:e>
                      <m:sub>
                        <m:r>
                          <a:rPr lang="en-US" sz="2400" i="1">
                            <a:latin typeface="Cambria Math" panose="02040503050406030204" pitchFamily="18" charset="0"/>
                          </a:rPr>
                          <m:t>𝑥</m:t>
                        </m:r>
                      </m:sub>
                    </m:sSub>
                    <m:r>
                      <a:rPr lang="en-US" sz="2400" i="1">
                        <a:latin typeface="Cambria Math" panose="02040503050406030204" pitchFamily="18" charset="0"/>
                      </a:rPr>
                      <m:t> :</m:t>
                    </m:r>
                  </m:oMath>
                </a14:m>
                <a:r>
                  <a:rPr lang="en-US" sz="2400" dirty="0"/>
                  <a:t>  time at which last repeat transaction occurred</a:t>
                </a:r>
              </a:p>
              <a:p>
                <a:pPr marL="342900" lvl="0" indent="-342900">
                  <a:buFont typeface="Arial" pitchFamily="34" charset="0"/>
                  <a:buChar char="•"/>
                </a:pPr>
                <a:r>
                  <a:rPr lang="en-IN" sz="2400" dirty="0" smtClean="0">
                    <a:latin typeface="Times New Roman" pitchFamily="18" charset="0"/>
                    <a:cs typeface="Times New Roman" pitchFamily="18" charset="0"/>
                  </a:rPr>
                  <a:t>T</a:t>
                </a:r>
                <a:r>
                  <a:rPr lang="en-IN" sz="2400" dirty="0">
                    <a:latin typeface="Times New Roman" pitchFamily="18" charset="0"/>
                    <a:cs typeface="Times New Roman" pitchFamily="18" charset="0"/>
                  </a:rPr>
                  <a:t>:  refers to the time span of the data set (days</a:t>
                </a:r>
                <a:r>
                  <a:rPr lang="en-IN" sz="2400" dirty="0" smtClean="0">
                    <a:latin typeface="Times New Roman" pitchFamily="18" charset="0"/>
                    <a:cs typeface="Times New Roman" pitchFamily="18" charset="0"/>
                  </a:rPr>
                  <a:t>).</a:t>
                </a:r>
              </a:p>
              <a:p>
                <a:pPr marL="342900" indent="-342900">
                  <a:buFont typeface="Arial" pitchFamily="34" charset="0"/>
                  <a:buChar char="•"/>
                </a:pPr>
                <a:r>
                  <a:rPr lang="en-IN" sz="2400" dirty="0">
                    <a:latin typeface="Times New Roman" pitchFamily="18" charset="0"/>
                    <a:cs typeface="Times New Roman" pitchFamily="18" charset="0"/>
                  </a:rPr>
                  <a:t>(a, b) comes from the beta distribution. </a:t>
                </a:r>
                <a:r>
                  <a:rPr lang="en-IN" sz="2400" b="1" dirty="0">
                    <a:latin typeface="Times New Roman" pitchFamily="18" charset="0"/>
                    <a:cs typeface="Times New Roman" pitchFamily="18" charset="0"/>
                  </a:rPr>
                  <a:t>The dropout rate of the mass.</a:t>
                </a:r>
                <a:endParaRPr lang="en-US"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(r, α) comes from the gamma distribution. </a:t>
                </a:r>
                <a:r>
                  <a:rPr lang="en-IN" sz="2400" b="1" dirty="0">
                    <a:latin typeface="Times New Roman" pitchFamily="18" charset="0"/>
                    <a:cs typeface="Times New Roman" pitchFamily="18" charset="0"/>
                  </a:rPr>
                  <a:t>Transaction rate of the mass.</a:t>
                </a:r>
                <a:endParaRPr lang="en-IN" sz="2400" dirty="0">
                  <a:latin typeface="Times New Roman" pitchFamily="18" charset="0"/>
                  <a:cs typeface="Times New Roman" pitchFamily="18" charset="0"/>
                </a:endParaRPr>
              </a:p>
              <a:p>
                <a:pPr marL="342900" lvl="0" indent="-342900">
                  <a:buFont typeface="Arial" pitchFamily="34" charset="0"/>
                  <a:buChar char="•"/>
                </a:pPr>
                <a:endParaRPr lang="en-IN" sz="2400"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82320" y="3603088"/>
                <a:ext cx="9794826" cy="2677656"/>
              </a:xfrm>
              <a:prstGeom prst="rect">
                <a:avLst/>
              </a:prstGeom>
              <a:blipFill rotWithShape="1">
                <a:blip r:embed="rId3"/>
                <a:stretch>
                  <a:fillRect l="-933" t="-1822"/>
                </a:stretch>
              </a:blipFill>
            </p:spPr>
            <p:txBody>
              <a:bodyPr/>
              <a:lstStyle/>
              <a:p>
                <a:r>
                  <a:rPr lang="en-IN">
                    <a:noFill/>
                  </a:rPr>
                  <a:t> </a:t>
                </a:r>
              </a:p>
            </p:txBody>
          </p:sp>
        </mc:Fallback>
      </mc:AlternateContent>
      <p:sp>
        <p:nvSpPr>
          <p:cNvPr id="7" name="Title 1"/>
          <p:cNvSpPr>
            <a:spLocks noGrp="1"/>
          </p:cNvSpPr>
          <p:nvPr>
            <p:ph type="title"/>
          </p:nvPr>
        </p:nvSpPr>
        <p:spPr>
          <a:xfrm>
            <a:off x="756922" y="365225"/>
            <a:ext cx="8969943" cy="1315303"/>
          </a:xfrm>
        </p:spPr>
        <p:txBody>
          <a:bodyPr>
            <a:normAutofit/>
          </a:bodyPr>
          <a:lstStyle/>
          <a:p>
            <a:pPr algn="l">
              <a:buNone/>
              <a:tabLst>
                <a:tab pos="0" algn="l"/>
                <a:tab pos="92075" algn="l"/>
              </a:tabLst>
            </a:pPr>
            <a:r>
              <a:rPr lang="en-US" b="1" dirty="0" smtClean="0">
                <a:latin typeface="Times New Roman" pitchFamily="18" charset="0"/>
                <a:cs typeface="Times New Roman" pitchFamily="18" charset="0"/>
              </a:rPr>
              <a:t>Parameter Estimation: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909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8000" y="1380710"/>
                <a:ext cx="11902442" cy="5355370"/>
              </a:xfrm>
            </p:spPr>
            <p:txBody>
              <a:bodyPr>
                <a:noAutofit/>
              </a:bodyPr>
              <a:lstStyle/>
              <a:p>
                <a:pPr marL="0" indent="87313">
                  <a:buNone/>
                  <a:tabLst>
                    <a:tab pos="87313" algn="l"/>
                    <a:tab pos="176213" algn="l"/>
                  </a:tabLst>
                </a:pPr>
                <a:endParaRPr lang="en-US" sz="2400" dirty="0" smtClean="0"/>
              </a:p>
              <a:p>
                <a:pPr>
                  <a:tabLst>
                    <a:tab pos="87313" algn="l"/>
                    <a:tab pos="176213" algn="l"/>
                  </a:tabLst>
                </a:pPr>
                <a:r>
                  <a:rPr lang="en-US" sz="2400" dirty="0" smtClean="0"/>
                  <a:t>Average number of </a:t>
                </a:r>
                <a:r>
                  <a:rPr lang="en-IN" sz="2400" dirty="0" smtClean="0"/>
                  <a:t>transactions </a:t>
                </a:r>
                <a:r>
                  <a:rPr lang="en-IN" sz="2400" dirty="0"/>
                  <a:t>for </a:t>
                </a:r>
                <a:r>
                  <a:rPr lang="en-IN" sz="2400" b="1" dirty="0"/>
                  <a:t>each customer </a:t>
                </a:r>
                <a:r>
                  <a:rPr lang="en-IN" sz="2400" dirty="0"/>
                  <a:t>in a future period of </a:t>
                </a:r>
                <a:r>
                  <a:rPr lang="en-IN" sz="2400" dirty="0" smtClean="0"/>
                  <a:t>length t:</a:t>
                </a:r>
              </a:p>
              <a:p>
                <a:pPr marL="0" indent="0">
                  <a:buNone/>
                  <a:tabLst>
                    <a:tab pos="87313" algn="l"/>
                  </a:tabLst>
                </a:pPr>
                <a:r>
                  <a:rPr lang="en-IN" sz="2400" dirty="0" smtClean="0"/>
                  <a:t> </a:t>
                </a:r>
                <a14:m>
                  <m:oMath xmlns:m="http://schemas.openxmlformats.org/officeDocument/2006/math">
                    <m:r>
                      <m:rPr>
                        <m:sty m:val="p"/>
                      </m:rPr>
                      <a:rPr lang="en-IN" sz="2400">
                        <a:latin typeface="Cambria Math" panose="02040503050406030204" pitchFamily="18" charset="0"/>
                      </a:rPr>
                      <m:t>E</m:t>
                    </m:r>
                    <m:d>
                      <m:dPr>
                        <m:ctrlPr>
                          <a:rPr lang="en-IN" sz="2400" i="1" smtClean="0">
                            <a:latin typeface="Cambria Math" panose="02040503050406030204" pitchFamily="18" charset="0"/>
                          </a:rPr>
                        </m:ctrlPr>
                      </m:dPr>
                      <m:e>
                        <m:r>
                          <m:rPr>
                            <m:sty m:val="p"/>
                          </m:rPr>
                          <a:rPr lang="en-IN" sz="2400">
                            <a:latin typeface="Cambria Math" panose="02040503050406030204" pitchFamily="18" charset="0"/>
                          </a:rPr>
                          <m:t>Y</m:t>
                        </m:r>
                        <m:d>
                          <m:dPr>
                            <m:ctrlPr>
                              <a:rPr lang="en-IN" sz="2400" i="1">
                                <a:latin typeface="Cambria Math" panose="02040503050406030204" pitchFamily="18" charset="0"/>
                              </a:rPr>
                            </m:ctrlPr>
                          </m:dPr>
                          <m:e>
                            <m:r>
                              <m:rPr>
                                <m:sty m:val="p"/>
                              </m:rPr>
                              <a:rPr lang="en-IN" sz="2400">
                                <a:latin typeface="Cambria Math" panose="02040503050406030204" pitchFamily="18" charset="0"/>
                              </a:rPr>
                              <m:t>t</m:t>
                            </m:r>
                          </m:e>
                        </m:d>
                        <m:r>
                          <a:rPr lang="en-IN" sz="2400">
                            <a:latin typeface="Cambria Math" panose="02040503050406030204" pitchFamily="18" charset="0"/>
                          </a:rPr>
                          <m:t>| </m:t>
                        </m:r>
                        <m:r>
                          <m:rPr>
                            <m:sty m:val="p"/>
                          </m:rPr>
                          <a:rPr lang="en-IN" sz="2400">
                            <a:latin typeface="Cambria Math" panose="02040503050406030204" pitchFamily="18" charset="0"/>
                          </a:rPr>
                          <m:t>X</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t</m:t>
                            </m:r>
                          </m:e>
                          <m:sub>
                            <m:r>
                              <m:rPr>
                                <m:sty m:val="p"/>
                              </m:rPr>
                              <a:rPr lang="en-IN" sz="2400">
                                <a:latin typeface="Cambria Math" panose="02040503050406030204" pitchFamily="18" charset="0"/>
                              </a:rPr>
                              <m:t>x</m:t>
                            </m:r>
                          </m:sub>
                        </m:sSub>
                        <m:r>
                          <a:rPr lang="en-IN" sz="2400">
                            <a:latin typeface="Cambria Math" panose="02040503050406030204" pitchFamily="18" charset="0"/>
                          </a:rPr>
                          <m:t>,</m:t>
                        </m:r>
                        <m:r>
                          <m:rPr>
                            <m:sty m:val="p"/>
                          </m:rPr>
                          <a:rPr lang="en-IN" sz="2400">
                            <a:latin typeface="Cambria Math" panose="02040503050406030204" pitchFamily="18" charset="0"/>
                          </a:rPr>
                          <m:t>T</m:t>
                        </m:r>
                        <m:r>
                          <a:rPr lang="en-IN" sz="2400">
                            <a:latin typeface="Cambria Math" panose="02040503050406030204" pitchFamily="18" charset="0"/>
                          </a:rPr>
                          <m:t>,</m:t>
                        </m:r>
                        <m:r>
                          <m:rPr>
                            <m:sty m:val="p"/>
                          </m:rPr>
                          <a:rPr lang="en-IN" sz="2400">
                            <a:latin typeface="Cambria Math" panose="02040503050406030204" pitchFamily="18" charset="0"/>
                          </a:rPr>
                          <m:t>r</m:t>
                        </m:r>
                        <m:r>
                          <a:rPr lang="en-IN" sz="2400">
                            <a:latin typeface="Cambria Math" panose="02040503050406030204" pitchFamily="18" charset="0"/>
                          </a:rPr>
                          <m:t>,</m:t>
                        </m:r>
                        <m:r>
                          <m:rPr>
                            <m:sty m:val="p"/>
                          </m:rPr>
                          <a:rPr lang="en-IN" sz="2400">
                            <a:latin typeface="Cambria Math" panose="02040503050406030204" pitchFamily="18" charset="0"/>
                          </a:rPr>
                          <m:t>α</m:t>
                        </m:r>
                        <m:r>
                          <a:rPr lang="en-IN" sz="2400">
                            <a:latin typeface="Cambria Math" panose="02040503050406030204" pitchFamily="18" charset="0"/>
                          </a:rPr>
                          <m:t>,</m:t>
                        </m:r>
                        <m:r>
                          <m:rPr>
                            <m:sty m:val="p"/>
                          </m:rPr>
                          <a:rPr lang="en-IN" sz="2400">
                            <a:latin typeface="Cambria Math" panose="02040503050406030204" pitchFamily="18" charset="0"/>
                          </a:rPr>
                          <m:t>a</m:t>
                        </m:r>
                        <m:r>
                          <a:rPr lang="en-IN" sz="2400">
                            <a:latin typeface="Cambria Math" panose="02040503050406030204" pitchFamily="18" charset="0"/>
                          </a:rPr>
                          <m:t>,</m:t>
                        </m:r>
                        <m:r>
                          <m:rPr>
                            <m:sty m:val="p"/>
                          </m:rPr>
                          <a:rPr lang="en-IN" sz="2400">
                            <a:latin typeface="Cambria Math" panose="02040503050406030204" pitchFamily="18" charset="0"/>
                          </a:rPr>
                          <m:t>b</m:t>
                        </m:r>
                      </m:e>
                    </m:d>
                    <m:r>
                      <a:rPr lang="en-US" sz="2400" b="0" i="0" smtClean="0">
                        <a:latin typeface="Cambria Math" panose="02040503050406030204" pitchFamily="18" charset="0"/>
                      </a:rPr>
                      <m:t>=</m:t>
                    </m:r>
                    <m:f>
                      <m:fPr>
                        <m:ctrlPr>
                          <a:rPr lang="en-IN" sz="2400" i="1">
                            <a:latin typeface="Cambria Math" panose="02040503050406030204" pitchFamily="18" charset="0"/>
                          </a:rPr>
                        </m:ctrlPr>
                      </m:fPr>
                      <m:num>
                        <m:f>
                          <m:fPr>
                            <m:ctrlPr>
                              <a:rPr lang="en-IN" sz="2400" i="1">
                                <a:latin typeface="Cambria Math" panose="02040503050406030204" pitchFamily="18" charset="0"/>
                              </a:rPr>
                            </m:ctrlPr>
                          </m:fPr>
                          <m:num>
                            <m:r>
                              <m:rPr>
                                <m:sty m:val="p"/>
                              </m:rPr>
                              <a:rPr lang="en-IN" sz="2400">
                                <a:latin typeface="Cambria Math" panose="02040503050406030204" pitchFamily="18" charset="0"/>
                              </a:rPr>
                              <m:t>a</m:t>
                            </m:r>
                            <m:r>
                              <a:rPr lang="en-IN" sz="2400">
                                <a:latin typeface="Cambria Math" panose="02040503050406030204" pitchFamily="18" charset="0"/>
                              </a:rPr>
                              <m:t>+</m:t>
                            </m:r>
                            <m:r>
                              <m:rPr>
                                <m:sty m:val="p"/>
                              </m:rPr>
                              <a:rPr lang="en-IN" sz="2400">
                                <a:latin typeface="Cambria Math" panose="02040503050406030204" pitchFamily="18" charset="0"/>
                              </a:rPr>
                              <m:t>b</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i="1">
                                <a:latin typeface="Cambria Math" panose="02040503050406030204" pitchFamily="18" charset="0"/>
                              </a:rPr>
                              <m:t>−</m:t>
                            </m:r>
                            <m:r>
                              <a:rPr lang="en-IN" sz="2400">
                                <a:latin typeface="Cambria Math" panose="02040503050406030204" pitchFamily="18" charset="0"/>
                              </a:rPr>
                              <m:t>1</m:t>
                            </m:r>
                          </m:num>
                          <m:den>
                            <m:r>
                              <m:rPr>
                                <m:sty m:val="p"/>
                              </m:rPr>
                              <a:rPr lang="en-IN" sz="2400">
                                <a:latin typeface="Cambria Math" panose="02040503050406030204" pitchFamily="18" charset="0"/>
                              </a:rPr>
                              <m:t>a</m:t>
                            </m:r>
                            <m:r>
                              <a:rPr lang="en-IN" sz="2400" i="1">
                                <a:latin typeface="Cambria Math" panose="02040503050406030204" pitchFamily="18" charset="0"/>
                              </a:rPr>
                              <m:t>−</m:t>
                            </m:r>
                            <m:r>
                              <a:rPr lang="en-IN" sz="2400">
                                <a:latin typeface="Cambria Math" panose="02040503050406030204" pitchFamily="18" charset="0"/>
                              </a:rPr>
                              <m:t>1</m:t>
                            </m:r>
                          </m:den>
                        </m:f>
                        <m:d>
                          <m:dPr>
                            <m:begChr m:val="["/>
                            <m:endChr m:val="]"/>
                            <m:ctrlPr>
                              <a:rPr lang="en-IN" sz="2400" i="1">
                                <a:latin typeface="Cambria Math" panose="02040503050406030204" pitchFamily="18" charset="0"/>
                              </a:rPr>
                            </m:ctrlPr>
                          </m:dPr>
                          <m:e>
                            <m:r>
                              <a:rPr lang="en-IN" sz="2400">
                                <a:latin typeface="Cambria Math" panose="02040503050406030204" pitchFamily="18" charset="0"/>
                              </a:rPr>
                              <m:t>1</m:t>
                            </m:r>
                            <m:r>
                              <a:rPr lang="en-IN" sz="2400" i="1">
                                <a:latin typeface="Cambria Math" panose="02040503050406030204" pitchFamily="18" charset="0"/>
                              </a:rPr>
                              <m:t>−</m:t>
                            </m:r>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panose="02040503050406030204" pitchFamily="18" charset="0"/>
                                          </a:rPr>
                                          <m:t>α</m:t>
                                        </m:r>
                                        <m:r>
                                          <a:rPr lang="en-IN" sz="2400">
                                            <a:latin typeface="Cambria Math" panose="02040503050406030204" pitchFamily="18" charset="0"/>
                                          </a:rPr>
                                          <m:t>+</m:t>
                                        </m:r>
                                        <m:r>
                                          <m:rPr>
                                            <m:sty m:val="p"/>
                                          </m:rPr>
                                          <a:rPr lang="en-IN" sz="2400">
                                            <a:latin typeface="Cambria Math" panose="02040503050406030204" pitchFamily="18" charset="0"/>
                                          </a:rPr>
                                          <m:t>T</m:t>
                                        </m:r>
                                      </m:num>
                                      <m:den>
                                        <m:r>
                                          <m:rPr>
                                            <m:sty m:val="p"/>
                                          </m:rPr>
                                          <a:rPr lang="en-IN" sz="2400">
                                            <a:latin typeface="Cambria Math" panose="02040503050406030204" pitchFamily="18" charset="0"/>
                                          </a:rPr>
                                          <m:t>α</m:t>
                                        </m:r>
                                        <m:r>
                                          <a:rPr lang="en-IN" sz="2400">
                                            <a:latin typeface="Cambria Math" panose="02040503050406030204" pitchFamily="18" charset="0"/>
                                          </a:rPr>
                                          <m:t>+</m:t>
                                        </m:r>
                                        <m:r>
                                          <m:rPr>
                                            <m:sty m:val="p"/>
                                          </m:rPr>
                                          <a:rPr lang="en-IN" sz="2400">
                                            <a:latin typeface="Cambria Math" panose="02040503050406030204" pitchFamily="18" charset="0"/>
                                          </a:rPr>
                                          <m:t>T</m:t>
                                        </m:r>
                                        <m:r>
                                          <a:rPr lang="en-IN" sz="2400">
                                            <a:latin typeface="Cambria Math" panose="02040503050406030204" pitchFamily="18" charset="0"/>
                                          </a:rPr>
                                          <m:t>+</m:t>
                                        </m:r>
                                        <m:r>
                                          <m:rPr>
                                            <m:sty m:val="p"/>
                                          </m:rPr>
                                          <a:rPr lang="en-IN" sz="2400">
                                            <a:latin typeface="Cambria Math" panose="02040503050406030204" pitchFamily="18" charset="0"/>
                                          </a:rPr>
                                          <m:t>t</m:t>
                                        </m:r>
                                      </m:den>
                                    </m:f>
                                  </m:e>
                                </m:d>
                              </m:e>
                              <m:sup>
                                <m:r>
                                  <m:rPr>
                                    <m:sty m:val="p"/>
                                  </m:rPr>
                                  <a:rPr lang="en-IN" sz="2400">
                                    <a:latin typeface="Cambria Math" panose="02040503050406030204" pitchFamily="18" charset="0"/>
                                  </a:rPr>
                                  <m:t>r</m:t>
                                </m:r>
                                <m:r>
                                  <a:rPr lang="en-IN" sz="2400">
                                    <a:latin typeface="Cambria Math" panose="02040503050406030204" pitchFamily="18" charset="0"/>
                                  </a:rPr>
                                  <m:t>+</m:t>
                                </m:r>
                                <m:r>
                                  <m:rPr>
                                    <m:sty m:val="p"/>
                                  </m:rPr>
                                  <a:rPr lang="en-IN" sz="2400">
                                    <a:latin typeface="Cambria Math" panose="02040503050406030204" pitchFamily="18" charset="0"/>
                                  </a:rPr>
                                  <m:t>x</m:t>
                                </m:r>
                              </m:sup>
                            </m:sSup>
                            <m:r>
                              <a:rPr lang="en-IN" sz="2400">
                                <a:latin typeface="Cambria Math" panose="02040503050406030204" pitchFamily="18" charset="0"/>
                              </a:rPr>
                              <m:t> </m:t>
                            </m:r>
                            <m:sSub>
                              <m:sSubPr>
                                <m:ctrlPr>
                                  <a:rPr lang="en-IN" sz="2400" i="1">
                                    <a:latin typeface="Cambria Math" panose="02040503050406030204" pitchFamily="18" charset="0"/>
                                  </a:rPr>
                                </m:ctrlPr>
                              </m:sSubPr>
                              <m:e>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rPr>
                                      <m:t>2</m:t>
                                    </m:r>
                                  </m:sub>
                                </m:sSub>
                                <m:r>
                                  <m:rPr>
                                    <m:sty m:val="p"/>
                                  </m:rPr>
                                  <a:rPr lang="en-IN" sz="2400">
                                    <a:latin typeface="Cambria Math" panose="02040503050406030204" pitchFamily="18" charset="0"/>
                                  </a:rPr>
                                  <m:t>F</m:t>
                                </m:r>
                              </m:e>
                              <m:sub>
                                <m:r>
                                  <a:rPr lang="en-IN" sz="2400" i="1">
                                    <a:latin typeface="Cambria Math" panose="02040503050406030204" pitchFamily="18" charset="0"/>
                                  </a:rPr>
                                  <m:t>1</m:t>
                                </m:r>
                              </m:sub>
                            </m:sSub>
                            <m:d>
                              <m:dPr>
                                <m:ctrlPr>
                                  <a:rPr lang="en-IN" sz="2400" i="1">
                                    <a:latin typeface="Cambria Math" panose="02040503050406030204" pitchFamily="18" charset="0"/>
                                  </a:rPr>
                                </m:ctrlPr>
                              </m:dPr>
                              <m:e>
                                <m:r>
                                  <m:rPr>
                                    <m:sty m:val="p"/>
                                  </m:rPr>
                                  <a:rPr lang="en-IN" sz="2400">
                                    <a:latin typeface="Cambria Math" panose="02040503050406030204" pitchFamily="18" charset="0"/>
                                  </a:rPr>
                                  <m:t>r</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a:latin typeface="Cambria Math" panose="02040503050406030204" pitchFamily="18" charset="0"/>
                                  </a:rPr>
                                  <m:t>,</m:t>
                                </m:r>
                                <m:r>
                                  <m:rPr>
                                    <m:sty m:val="p"/>
                                  </m:rPr>
                                  <a:rPr lang="en-IN" sz="2400">
                                    <a:latin typeface="Cambria Math" panose="02040503050406030204" pitchFamily="18" charset="0"/>
                                  </a:rPr>
                                  <m:t>b</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a:latin typeface="Cambria Math" panose="02040503050406030204" pitchFamily="18" charset="0"/>
                                  </a:rPr>
                                  <m:t>;</m:t>
                                </m:r>
                                <m:r>
                                  <m:rPr>
                                    <m:sty m:val="p"/>
                                  </m:rPr>
                                  <a:rPr lang="en-IN" sz="2400">
                                    <a:latin typeface="Cambria Math" panose="02040503050406030204" pitchFamily="18" charset="0"/>
                                  </a:rPr>
                                  <m:t>a</m:t>
                                </m:r>
                                <m:r>
                                  <a:rPr lang="en-IN" sz="2400">
                                    <a:latin typeface="Cambria Math" panose="02040503050406030204" pitchFamily="18" charset="0"/>
                                  </a:rPr>
                                  <m:t>+</m:t>
                                </m:r>
                                <m:r>
                                  <m:rPr>
                                    <m:sty m:val="p"/>
                                  </m:rPr>
                                  <a:rPr lang="en-IN" sz="2400">
                                    <a:latin typeface="Cambria Math" panose="02040503050406030204" pitchFamily="18" charset="0"/>
                                  </a:rPr>
                                  <m:t>b</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i="1">
                                    <a:latin typeface="Cambria Math" panose="02040503050406030204" pitchFamily="18" charset="0"/>
                                  </a:rPr>
                                  <m:t>−</m:t>
                                </m:r>
                                <m:r>
                                  <a:rPr lang="en-IN" sz="2400">
                                    <a:latin typeface="Cambria Math" panose="02040503050406030204" pitchFamily="18" charset="0"/>
                                  </a:rPr>
                                  <m:t>1;</m:t>
                                </m:r>
                                <m:f>
                                  <m:fPr>
                                    <m:ctrlPr>
                                      <a:rPr lang="en-IN" sz="2400" i="1">
                                        <a:latin typeface="Cambria Math" panose="02040503050406030204" pitchFamily="18" charset="0"/>
                                      </a:rPr>
                                    </m:ctrlPr>
                                  </m:fPr>
                                  <m:num>
                                    <m:r>
                                      <m:rPr>
                                        <m:sty m:val="p"/>
                                      </m:rPr>
                                      <a:rPr lang="en-IN" sz="2400">
                                        <a:latin typeface="Cambria Math" panose="02040503050406030204" pitchFamily="18" charset="0"/>
                                      </a:rPr>
                                      <m:t>t</m:t>
                                    </m:r>
                                  </m:num>
                                  <m:den>
                                    <m:r>
                                      <m:rPr>
                                        <m:sty m:val="p"/>
                                      </m:rPr>
                                      <a:rPr lang="en-IN" sz="2400">
                                        <a:latin typeface="Cambria Math" panose="02040503050406030204" pitchFamily="18" charset="0"/>
                                      </a:rPr>
                                      <m:t>α</m:t>
                                    </m:r>
                                    <m:r>
                                      <a:rPr lang="en-IN" sz="2400">
                                        <a:latin typeface="Cambria Math" panose="02040503050406030204" pitchFamily="18" charset="0"/>
                                      </a:rPr>
                                      <m:t>+</m:t>
                                    </m:r>
                                    <m:r>
                                      <m:rPr>
                                        <m:sty m:val="p"/>
                                      </m:rPr>
                                      <a:rPr lang="en-IN" sz="2400">
                                        <a:latin typeface="Cambria Math" panose="02040503050406030204" pitchFamily="18" charset="0"/>
                                      </a:rPr>
                                      <m:t>T</m:t>
                                    </m:r>
                                    <m:r>
                                      <a:rPr lang="en-IN" sz="2400">
                                        <a:latin typeface="Cambria Math" panose="02040503050406030204" pitchFamily="18" charset="0"/>
                                      </a:rPr>
                                      <m:t>+</m:t>
                                    </m:r>
                                    <m:r>
                                      <m:rPr>
                                        <m:sty m:val="p"/>
                                      </m:rPr>
                                      <a:rPr lang="en-IN" sz="2400">
                                        <a:latin typeface="Cambria Math" panose="02040503050406030204" pitchFamily="18" charset="0"/>
                                      </a:rPr>
                                      <m:t>t</m:t>
                                    </m:r>
                                  </m:den>
                                </m:f>
                              </m:e>
                            </m:d>
                          </m:e>
                        </m:d>
                      </m:num>
                      <m:den>
                        <m:r>
                          <a:rPr lang="en-IN" sz="2400">
                            <a:latin typeface="Cambria Math" panose="02040503050406030204" pitchFamily="18" charset="0"/>
                          </a:rPr>
                          <m:t>1+</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δ</m:t>
                            </m:r>
                          </m:e>
                          <m:sub>
                            <m:r>
                              <m:rPr>
                                <m:sty m:val="p"/>
                              </m:rPr>
                              <a:rPr lang="en-IN" sz="2400">
                                <a:latin typeface="Cambria Math" panose="02040503050406030204" pitchFamily="18" charset="0"/>
                              </a:rPr>
                              <m:t>x</m:t>
                            </m:r>
                            <m:r>
                              <a:rPr lang="en-IN" sz="2400">
                                <a:latin typeface="Cambria Math" panose="02040503050406030204" pitchFamily="18" charset="0"/>
                              </a:rPr>
                              <m:t>&gt;0</m:t>
                            </m:r>
                          </m:sub>
                        </m:sSub>
                        <m:f>
                          <m:fPr>
                            <m:ctrlPr>
                              <a:rPr lang="en-IN" sz="2400" i="1">
                                <a:latin typeface="Cambria Math" panose="02040503050406030204" pitchFamily="18" charset="0"/>
                              </a:rPr>
                            </m:ctrlPr>
                          </m:fPr>
                          <m:num>
                            <m:r>
                              <m:rPr>
                                <m:sty m:val="p"/>
                              </m:rPr>
                              <a:rPr lang="en-IN" sz="2400">
                                <a:latin typeface="Cambria Math" panose="02040503050406030204" pitchFamily="18" charset="0"/>
                              </a:rPr>
                              <m:t>a</m:t>
                            </m:r>
                          </m:num>
                          <m:den>
                            <m:r>
                              <m:rPr>
                                <m:sty m:val="p"/>
                              </m:rPr>
                              <a:rPr lang="en-IN" sz="2400">
                                <a:latin typeface="Cambria Math" panose="02040503050406030204" pitchFamily="18" charset="0"/>
                              </a:rPr>
                              <m:t>b</m:t>
                            </m:r>
                            <m:r>
                              <a:rPr lang="en-IN" sz="2400">
                                <a:latin typeface="Cambria Math" panose="02040503050406030204" pitchFamily="18" charset="0"/>
                              </a:rPr>
                              <m:t>+</m:t>
                            </m:r>
                            <m:r>
                              <m:rPr>
                                <m:sty m:val="p"/>
                              </m:rPr>
                              <a:rPr lang="en-IN" sz="2400">
                                <a:latin typeface="Cambria Math" panose="02040503050406030204" pitchFamily="18" charset="0"/>
                              </a:rPr>
                              <m:t>x</m:t>
                            </m:r>
                            <m:r>
                              <a:rPr lang="en-IN" sz="2400" i="1">
                                <a:latin typeface="Cambria Math" panose="02040503050406030204" pitchFamily="18" charset="0"/>
                              </a:rPr>
                              <m:t>−</m:t>
                            </m:r>
                            <m:r>
                              <a:rPr lang="en-IN" sz="2400">
                                <a:latin typeface="Cambria Math" panose="02040503050406030204" pitchFamily="18" charset="0"/>
                              </a:rPr>
                              <m:t>1</m:t>
                            </m:r>
                          </m:den>
                        </m:f>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panose="02040503050406030204" pitchFamily="18" charset="0"/>
                                      </a:rPr>
                                      <m:t>α</m:t>
                                    </m:r>
                                    <m:r>
                                      <a:rPr lang="en-IN" sz="2400">
                                        <a:latin typeface="Cambria Math" panose="02040503050406030204" pitchFamily="18" charset="0"/>
                                      </a:rPr>
                                      <m:t>+</m:t>
                                    </m:r>
                                    <m:r>
                                      <m:rPr>
                                        <m:sty m:val="p"/>
                                      </m:rPr>
                                      <a:rPr lang="en-IN" sz="2400">
                                        <a:latin typeface="Cambria Math" panose="02040503050406030204" pitchFamily="18" charset="0"/>
                                      </a:rPr>
                                      <m:t>T</m:t>
                                    </m:r>
                                  </m:num>
                                  <m:den>
                                    <m:r>
                                      <m:rPr>
                                        <m:sty m:val="p"/>
                                      </m:rPr>
                                      <a:rPr lang="en-IN" sz="2400">
                                        <a:latin typeface="Cambria Math" panose="02040503050406030204" pitchFamily="18" charset="0"/>
                                      </a:rPr>
                                      <m:t>α</m:t>
                                    </m:r>
                                    <m:r>
                                      <a:rPr lang="en-IN" sz="2400">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t</m:t>
                                        </m:r>
                                      </m:e>
                                      <m:sub>
                                        <m:r>
                                          <m:rPr>
                                            <m:sty m:val="p"/>
                                          </m:rPr>
                                          <a:rPr lang="en-IN" sz="2400">
                                            <a:latin typeface="Cambria Math" panose="02040503050406030204" pitchFamily="18" charset="0"/>
                                          </a:rPr>
                                          <m:t>x</m:t>
                                        </m:r>
                                      </m:sub>
                                    </m:sSub>
                                  </m:den>
                                </m:f>
                              </m:e>
                            </m:d>
                          </m:e>
                          <m:sup>
                            <m:r>
                              <m:rPr>
                                <m:sty m:val="p"/>
                              </m:rPr>
                              <a:rPr lang="en-IN" sz="2400">
                                <a:latin typeface="Cambria Math" panose="02040503050406030204" pitchFamily="18" charset="0"/>
                              </a:rPr>
                              <m:t>r</m:t>
                            </m:r>
                            <m:r>
                              <a:rPr lang="en-IN" sz="2400">
                                <a:latin typeface="Cambria Math" panose="02040503050406030204" pitchFamily="18" charset="0"/>
                              </a:rPr>
                              <m:t>+</m:t>
                            </m:r>
                            <m:r>
                              <m:rPr>
                                <m:sty m:val="p"/>
                              </m:rPr>
                              <a:rPr lang="en-IN" sz="2400">
                                <a:latin typeface="Cambria Math" panose="02040503050406030204" pitchFamily="18" charset="0"/>
                              </a:rPr>
                              <m:t>x</m:t>
                            </m:r>
                          </m:sup>
                        </m:sSup>
                      </m:den>
                    </m:f>
                  </m:oMath>
                </a14:m>
                <a:endParaRPr lang="en-US" sz="1950" dirty="0" smtClean="0"/>
              </a:p>
              <a:p>
                <a:pPr marL="0" indent="0">
                  <a:buNone/>
                </a:pPr>
                <a:endParaRPr lang="en-IN" sz="2000" dirty="0" smtClean="0">
                  <a:effectLst/>
                </a:endParaRPr>
              </a:p>
              <a:p>
                <a:pPr>
                  <a:tabLst>
                    <a:tab pos="87313" algn="l"/>
                  </a:tabLst>
                </a:pPr>
                <a:r>
                  <a:rPr lang="en-IN" sz="2000" dirty="0" smtClean="0">
                    <a:effectLst/>
                  </a:rPr>
                  <a:t> Where </a:t>
                </a:r>
                <a:r>
                  <a:rPr lang="en-IN" sz="2000" baseline="-25000" dirty="0" smtClean="0">
                    <a:effectLst/>
                  </a:rPr>
                  <a:t>2</a:t>
                </a:r>
                <a:r>
                  <a:rPr lang="en-IN" sz="2000" dirty="0" smtClean="0">
                    <a:effectLst/>
                  </a:rPr>
                  <a:t>F</a:t>
                </a:r>
                <a:r>
                  <a:rPr lang="en-IN" sz="2000" baseline="-25000" dirty="0" smtClean="0">
                    <a:effectLst/>
                  </a:rPr>
                  <a:t>1</a:t>
                </a:r>
                <a:r>
                  <a:rPr lang="en-IN" sz="2000" dirty="0" smtClean="0">
                    <a:effectLst/>
                  </a:rPr>
                  <a:t> is the Gaussian hyper geometric function.</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0" indent="0">
                  <a:buNone/>
                  <a:tabLst>
                    <a:tab pos="87313" algn="l"/>
                  </a:tabLst>
                </a:pPr>
                <a:r>
                  <a:rPr lang="en-IN" sz="2400" dirty="0"/>
                  <a:t> </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F</a:t>
                </a:r>
                <a:r>
                  <a:rPr lang="en-IN" sz="2000" baseline="-25000" dirty="0" smtClean="0">
                    <a:latin typeface="Times New Roman" pitchFamily="18" charset="0"/>
                    <a:cs typeface="Times New Roman" pitchFamily="18" charset="0"/>
                  </a:rPr>
                  <a:t>1</a:t>
                </a:r>
                <a14:m>
                  <m:oMath xmlns:m="http://schemas.openxmlformats.org/officeDocument/2006/math">
                    <m:d>
                      <m:dPr>
                        <m:ctrlPr>
                          <a:rPr lang="en-IN" sz="2000" i="1">
                            <a:latin typeface="Cambria Math" panose="02040503050406030204" pitchFamily="18" charset="0"/>
                          </a:rPr>
                        </m:ctrlPr>
                      </m:dPr>
                      <m:e>
                        <m:r>
                          <m:rPr>
                            <m:sty m:val="p"/>
                          </m:rPr>
                          <a:rPr lang="en-IN" sz="2000">
                            <a:latin typeface="Cambria Math"/>
                          </a:rPr>
                          <m:t>r</m:t>
                        </m:r>
                        <m:r>
                          <a:rPr lang="en-IN" sz="2000">
                            <a:latin typeface="Cambria Math"/>
                          </a:rPr>
                          <m:t>+</m:t>
                        </m:r>
                        <m:r>
                          <m:rPr>
                            <m:sty m:val="p"/>
                          </m:rPr>
                          <a:rPr lang="en-IN" sz="2000">
                            <a:latin typeface="Cambria Math"/>
                          </a:rPr>
                          <m:t>x</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a:latin typeface="Cambria Math"/>
                          </a:rPr>
                          <m:t>;</m:t>
                        </m:r>
                        <m:r>
                          <m:rPr>
                            <m:sty m:val="p"/>
                          </m:rPr>
                          <a:rPr lang="en-IN" sz="2000">
                            <a:latin typeface="Cambria Math"/>
                          </a:rPr>
                          <m:t>a</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i="1">
                            <a:latin typeface="Cambria Math"/>
                          </a:rPr>
                          <m:t>−</m:t>
                        </m:r>
                        <m:r>
                          <a:rPr lang="en-IN" sz="2000">
                            <a:latin typeface="Cambria Math"/>
                          </a:rPr>
                          <m:t>1;</m:t>
                        </m:r>
                        <m:f>
                          <m:fPr>
                            <m:ctrlPr>
                              <a:rPr lang="en-IN" sz="2000" i="1">
                                <a:latin typeface="Cambria Math" panose="02040503050406030204" pitchFamily="18" charset="0"/>
                              </a:rPr>
                            </m:ctrlPr>
                          </m:fPr>
                          <m:num>
                            <m:r>
                              <m:rPr>
                                <m:sty m:val="p"/>
                              </m:rPr>
                              <a:rPr lang="en-IN" sz="2000">
                                <a:latin typeface="Cambria Math"/>
                              </a:rPr>
                              <m:t>t</m:t>
                            </m:r>
                          </m:num>
                          <m:den>
                            <m:r>
                              <m:rPr>
                                <m:sty m:val="p"/>
                              </m:rPr>
                              <a:rPr lang="en-IN" sz="2000">
                                <a:latin typeface="Cambria Math"/>
                              </a:rPr>
                              <m:t>α</m:t>
                            </m:r>
                            <m:r>
                              <a:rPr lang="en-IN" sz="2000">
                                <a:latin typeface="Cambria Math"/>
                              </a:rPr>
                              <m:t>+</m:t>
                            </m:r>
                            <m:r>
                              <m:rPr>
                                <m:sty m:val="p"/>
                              </m:rPr>
                              <a:rPr lang="en-IN" sz="2000">
                                <a:latin typeface="Cambria Math"/>
                              </a:rPr>
                              <m:t>T</m:t>
                            </m:r>
                            <m:r>
                              <a:rPr lang="en-IN" sz="2000">
                                <a:latin typeface="Cambria Math"/>
                              </a:rPr>
                              <m:t>+</m:t>
                            </m:r>
                            <m:r>
                              <m:rPr>
                                <m:sty m:val="p"/>
                              </m:rPr>
                              <a:rPr lang="en-IN" sz="2000">
                                <a:latin typeface="Cambria Math"/>
                              </a:rPr>
                              <m:t>t</m:t>
                            </m:r>
                          </m:den>
                        </m:f>
                      </m:e>
                    </m:d>
                    <m:r>
                      <a:rPr lang="en-IN" sz="2000">
                        <a:latin typeface="Cambria Math"/>
                      </a:rPr>
                      <m:t>=</m:t>
                    </m:r>
                    <m:f>
                      <m:fPr>
                        <m:ctrlPr>
                          <a:rPr lang="en-IN" sz="2000" i="1">
                            <a:latin typeface="Cambria Math" panose="02040503050406030204" pitchFamily="18" charset="0"/>
                          </a:rPr>
                        </m:ctrlPr>
                      </m:fPr>
                      <m:num>
                        <m:r>
                          <m:rPr>
                            <m:sty m:val="p"/>
                          </m:rPr>
                          <a:rPr lang="en-IN" sz="2000">
                            <a:latin typeface="Cambria Math"/>
                          </a:rPr>
                          <m:t>Γ</m:t>
                        </m:r>
                        <m:r>
                          <a:rPr lang="en-IN" sz="2000">
                            <a:latin typeface="Cambria Math"/>
                          </a:rPr>
                          <m:t>(</m:t>
                        </m:r>
                        <m:r>
                          <m:rPr>
                            <m:sty m:val="p"/>
                          </m:rPr>
                          <a:rPr lang="en-IN" sz="2000">
                            <a:latin typeface="Cambria Math"/>
                          </a:rPr>
                          <m:t>a</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i="1">
                            <a:latin typeface="Cambria Math"/>
                          </a:rPr>
                          <m:t>−</m:t>
                        </m:r>
                        <m:r>
                          <a:rPr lang="en-IN" sz="2000">
                            <a:latin typeface="Cambria Math"/>
                          </a:rPr>
                          <m:t>1)</m:t>
                        </m:r>
                      </m:num>
                      <m:den>
                        <m:r>
                          <m:rPr>
                            <m:sty m:val="p"/>
                          </m:rPr>
                          <a:rPr lang="en-IN" sz="2000">
                            <a:latin typeface="Cambria Math"/>
                          </a:rPr>
                          <m:t>Γ</m:t>
                        </m:r>
                        <m:r>
                          <a:rPr lang="en-IN" sz="2000">
                            <a:latin typeface="Cambria Math"/>
                          </a:rPr>
                          <m:t>(</m:t>
                        </m:r>
                        <m:r>
                          <m:rPr>
                            <m:sty m:val="p"/>
                          </m:rPr>
                          <a:rPr lang="en-IN" sz="2000">
                            <a:latin typeface="Cambria Math"/>
                          </a:rPr>
                          <m:t>r</m:t>
                        </m:r>
                        <m:r>
                          <a:rPr lang="en-IN" sz="2000">
                            <a:latin typeface="Cambria Math"/>
                          </a:rPr>
                          <m:t>+</m:t>
                        </m:r>
                        <m:r>
                          <m:rPr>
                            <m:sty m:val="p"/>
                          </m:rPr>
                          <a:rPr lang="en-IN" sz="2000">
                            <a:latin typeface="Cambria Math"/>
                          </a:rPr>
                          <m:t>x</m:t>
                        </m:r>
                        <m:r>
                          <a:rPr lang="en-IN" sz="2000">
                            <a:latin typeface="Cambria Math"/>
                          </a:rPr>
                          <m:t>)</m:t>
                        </m:r>
                        <m:r>
                          <m:rPr>
                            <m:sty m:val="p"/>
                          </m:rPr>
                          <a:rPr lang="en-IN" sz="2000">
                            <a:latin typeface="Cambria Math"/>
                          </a:rPr>
                          <m:t>Γ</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a:latin typeface="Cambria Math"/>
                          </a:rPr>
                          <m:t>)</m:t>
                        </m:r>
                      </m:den>
                    </m:f>
                    <m:nary>
                      <m:naryPr>
                        <m:chr m:val="∑"/>
                        <m:limLoc m:val="undOvr"/>
                        <m:ctrlPr>
                          <a:rPr lang="en-IN" sz="2000" i="1">
                            <a:latin typeface="Cambria Math" panose="02040503050406030204" pitchFamily="18" charset="0"/>
                          </a:rPr>
                        </m:ctrlPr>
                      </m:naryPr>
                      <m:sub>
                        <m:r>
                          <m:rPr>
                            <m:sty m:val="p"/>
                          </m:rPr>
                          <a:rPr lang="en-IN" sz="2000">
                            <a:latin typeface="Cambria Math"/>
                          </a:rPr>
                          <m:t>j</m:t>
                        </m:r>
                        <m:r>
                          <a:rPr lang="en-IN" sz="2000">
                            <a:latin typeface="Cambria Math"/>
                          </a:rPr>
                          <m:t>=0</m:t>
                        </m:r>
                      </m:sub>
                      <m:sup>
                        <m:r>
                          <a:rPr lang="en-IN" sz="2000">
                            <a:latin typeface="Cambria Math"/>
                          </a:rPr>
                          <m:t>∞</m:t>
                        </m:r>
                      </m:sup>
                      <m:e>
                        <m:f>
                          <m:fPr>
                            <m:ctrlPr>
                              <a:rPr lang="en-IN" sz="2000" i="1">
                                <a:latin typeface="Cambria Math" panose="02040503050406030204" pitchFamily="18" charset="0"/>
                              </a:rPr>
                            </m:ctrlPr>
                          </m:fPr>
                          <m:num>
                            <m:r>
                              <m:rPr>
                                <m:sty m:val="p"/>
                              </m:rPr>
                              <a:rPr lang="en-IN" sz="2000">
                                <a:latin typeface="Cambria Math"/>
                              </a:rPr>
                              <m:t>Γ</m:t>
                            </m:r>
                            <m:r>
                              <a:rPr lang="en-IN" sz="2000">
                                <a:latin typeface="Cambria Math"/>
                              </a:rPr>
                              <m:t>(</m:t>
                            </m:r>
                            <m:r>
                              <m:rPr>
                                <m:sty m:val="p"/>
                              </m:rPr>
                              <a:rPr lang="en-IN" sz="2000">
                                <a:latin typeface="Cambria Math"/>
                              </a:rPr>
                              <m:t>r</m:t>
                            </m:r>
                            <m:r>
                              <a:rPr lang="en-IN" sz="2000">
                                <a:latin typeface="Cambria Math"/>
                              </a:rPr>
                              <m:t>+</m:t>
                            </m:r>
                            <m:r>
                              <m:rPr>
                                <m:sty m:val="p"/>
                              </m:rPr>
                              <a:rPr lang="en-IN" sz="2000">
                                <a:latin typeface="Cambria Math"/>
                              </a:rPr>
                              <m:t>x</m:t>
                            </m:r>
                            <m:r>
                              <a:rPr lang="en-IN" sz="2000">
                                <a:latin typeface="Cambria Math"/>
                              </a:rPr>
                              <m:t>+</m:t>
                            </m:r>
                            <m:r>
                              <m:rPr>
                                <m:sty m:val="p"/>
                              </m:rPr>
                              <a:rPr lang="en-IN" sz="2000">
                                <a:latin typeface="Cambria Math"/>
                              </a:rPr>
                              <m:t>j</m:t>
                            </m:r>
                            <m:r>
                              <a:rPr lang="en-IN" sz="2000">
                                <a:latin typeface="Cambria Math"/>
                              </a:rPr>
                              <m:t>)</m:t>
                            </m:r>
                            <m:r>
                              <m:rPr>
                                <m:sty m:val="p"/>
                              </m:rPr>
                              <a:rPr lang="en-IN" sz="2000">
                                <a:latin typeface="Cambria Math"/>
                              </a:rPr>
                              <m:t>Γ</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a:latin typeface="Cambria Math"/>
                              </a:rPr>
                              <m:t>+</m:t>
                            </m:r>
                            <m:r>
                              <m:rPr>
                                <m:sty m:val="p"/>
                              </m:rPr>
                              <a:rPr lang="en-IN" sz="2000">
                                <a:latin typeface="Cambria Math"/>
                              </a:rPr>
                              <m:t>j</m:t>
                            </m:r>
                            <m:r>
                              <a:rPr lang="en-IN" sz="2000">
                                <a:latin typeface="Cambria Math"/>
                              </a:rPr>
                              <m:t>)</m:t>
                            </m:r>
                          </m:num>
                          <m:den>
                            <m:r>
                              <m:rPr>
                                <m:sty m:val="p"/>
                              </m:rPr>
                              <a:rPr lang="en-IN" sz="2000">
                                <a:latin typeface="Cambria Math"/>
                              </a:rPr>
                              <m:t>Γ</m:t>
                            </m:r>
                            <m:r>
                              <a:rPr lang="en-IN" sz="2000">
                                <a:latin typeface="Cambria Math"/>
                              </a:rPr>
                              <m:t>(</m:t>
                            </m:r>
                            <m:r>
                              <m:rPr>
                                <m:sty m:val="p"/>
                              </m:rPr>
                              <a:rPr lang="en-IN" sz="2000">
                                <a:latin typeface="Cambria Math"/>
                              </a:rPr>
                              <m:t>a</m:t>
                            </m:r>
                            <m:r>
                              <a:rPr lang="en-IN" sz="2000">
                                <a:latin typeface="Cambria Math"/>
                              </a:rPr>
                              <m:t>+</m:t>
                            </m:r>
                            <m:r>
                              <m:rPr>
                                <m:sty m:val="p"/>
                              </m:rPr>
                              <a:rPr lang="en-IN" sz="2000">
                                <a:latin typeface="Cambria Math"/>
                              </a:rPr>
                              <m:t>b</m:t>
                            </m:r>
                            <m:r>
                              <a:rPr lang="en-IN" sz="2000">
                                <a:latin typeface="Cambria Math"/>
                              </a:rPr>
                              <m:t>+</m:t>
                            </m:r>
                            <m:r>
                              <m:rPr>
                                <m:sty m:val="p"/>
                              </m:rPr>
                              <a:rPr lang="en-IN" sz="2000">
                                <a:latin typeface="Cambria Math"/>
                              </a:rPr>
                              <m:t>x</m:t>
                            </m:r>
                            <m:r>
                              <a:rPr lang="en-IN" sz="2000" i="1">
                                <a:latin typeface="Cambria Math"/>
                              </a:rPr>
                              <m:t>−</m:t>
                            </m:r>
                            <m:r>
                              <a:rPr lang="en-IN" sz="2000">
                                <a:latin typeface="Cambria Math"/>
                              </a:rPr>
                              <m:t>1+</m:t>
                            </m:r>
                            <m:r>
                              <m:rPr>
                                <m:sty m:val="p"/>
                              </m:rPr>
                              <a:rPr lang="en-IN" sz="2000">
                                <a:latin typeface="Cambria Math"/>
                              </a:rPr>
                              <m:t>j</m:t>
                            </m:r>
                            <m:r>
                              <a:rPr lang="en-IN" sz="2000">
                                <a:latin typeface="Cambria Math"/>
                              </a:rPr>
                              <m:t>)</m:t>
                            </m:r>
                          </m:den>
                        </m:f>
                        <m:r>
                          <a:rPr lang="en-IN" sz="2000">
                            <a:latin typeface="Cambria Math"/>
                          </a:rPr>
                          <m:t>×</m:t>
                        </m:r>
                        <m:f>
                          <m:fPr>
                            <m:ctrlPr>
                              <a:rPr lang="en-IN" sz="2000" i="1">
                                <a:latin typeface="Cambria Math" panose="02040503050406030204" pitchFamily="18" charset="0"/>
                              </a:rPr>
                            </m:ctrlPr>
                          </m:fPr>
                          <m:num>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m:rPr>
                                            <m:sty m:val="p"/>
                                          </m:rPr>
                                          <a:rPr lang="en-IN" sz="2000">
                                            <a:latin typeface="Cambria Math"/>
                                          </a:rPr>
                                          <m:t>t</m:t>
                                        </m:r>
                                      </m:num>
                                      <m:den>
                                        <m:r>
                                          <m:rPr>
                                            <m:sty m:val="p"/>
                                          </m:rPr>
                                          <a:rPr lang="en-IN" sz="2000">
                                            <a:latin typeface="Cambria Math"/>
                                          </a:rPr>
                                          <m:t>α</m:t>
                                        </m:r>
                                        <m:r>
                                          <a:rPr lang="en-IN" sz="2000">
                                            <a:latin typeface="Cambria Math"/>
                                          </a:rPr>
                                          <m:t>+</m:t>
                                        </m:r>
                                        <m:r>
                                          <m:rPr>
                                            <m:sty m:val="p"/>
                                          </m:rPr>
                                          <a:rPr lang="en-IN" sz="2000">
                                            <a:latin typeface="Cambria Math"/>
                                          </a:rPr>
                                          <m:t>T</m:t>
                                        </m:r>
                                        <m:r>
                                          <a:rPr lang="en-IN" sz="2000">
                                            <a:latin typeface="Cambria Math"/>
                                          </a:rPr>
                                          <m:t>+</m:t>
                                        </m:r>
                                        <m:r>
                                          <m:rPr>
                                            <m:sty m:val="p"/>
                                          </m:rPr>
                                          <a:rPr lang="en-IN" sz="2000">
                                            <a:latin typeface="Cambria Math"/>
                                          </a:rPr>
                                          <m:t>t</m:t>
                                        </m:r>
                                      </m:den>
                                    </m:f>
                                  </m:e>
                                </m:d>
                              </m:e>
                              <m:sup>
                                <m:r>
                                  <m:rPr>
                                    <m:sty m:val="p"/>
                                  </m:rPr>
                                  <a:rPr lang="en-IN" sz="2000">
                                    <a:latin typeface="Cambria Math"/>
                                  </a:rPr>
                                  <m:t>j</m:t>
                                </m:r>
                              </m:sup>
                            </m:sSup>
                          </m:num>
                          <m:den>
                            <m:r>
                              <m:rPr>
                                <m:sty m:val="p"/>
                              </m:rPr>
                              <a:rPr lang="en-IN" sz="2000">
                                <a:latin typeface="Cambria Math"/>
                              </a:rPr>
                              <m:t>j</m:t>
                            </m:r>
                            <m:r>
                              <a:rPr lang="en-IN" sz="2000">
                                <a:latin typeface="Cambria Math"/>
                              </a:rPr>
                              <m:t>!</m:t>
                            </m:r>
                          </m:den>
                        </m:f>
                      </m:e>
                    </m:nary>
                  </m:oMath>
                </a14:m>
                <a:endParaRPr lang="en-US" sz="2000" i="1" dirty="0">
                  <a:latin typeface="Times New Roman" pitchFamily="18" charset="0"/>
                  <a:ea typeface="Cambria Math" panose="02040503050406030204"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8000" y="1380710"/>
                <a:ext cx="11902442" cy="5355370"/>
              </a:xfrm>
              <a:blipFill rotWithShape="1">
                <a:blip r:embed="rId3"/>
                <a:stretch>
                  <a:fillRect l="-666"/>
                </a:stretch>
              </a:blipFill>
            </p:spPr>
            <p:txBody>
              <a:bodyPr/>
              <a:lstStyle/>
              <a:p>
                <a:r>
                  <a:rPr lang="en-IN">
                    <a:noFill/>
                  </a:rPr>
                  <a:t> </a:t>
                </a:r>
              </a:p>
            </p:txBody>
          </p:sp>
        </mc:Fallback>
      </mc:AlternateContent>
      <p:sp>
        <p:nvSpPr>
          <p:cNvPr id="4" name="Title 1"/>
          <p:cNvSpPr txBox="1">
            <a:spLocks/>
          </p:cNvSpPr>
          <p:nvPr/>
        </p:nvSpPr>
        <p:spPr>
          <a:xfrm>
            <a:off x="624842" y="365224"/>
            <a:ext cx="8969943" cy="13153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a:t>Average number of </a:t>
            </a:r>
            <a:r>
              <a:rPr lang="en-IN" b="1" dirty="0" smtClean="0"/>
              <a:t>transactions</a:t>
            </a:r>
            <a:r>
              <a:rPr lang="en-US"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04641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Results:</a:t>
            </a:r>
            <a:endParaRPr lang="en-IN" sz="44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80720" y="1414783"/>
                <a:ext cx="4287520" cy="4630417"/>
              </a:xfrm>
            </p:spPr>
            <p:txBody>
              <a:bodyPr>
                <a:normAutofit/>
              </a:bodyPr>
              <a:lstStyle/>
              <a:p>
                <a:pPr>
                  <a:lnSpc>
                    <a:spcPct val="110000"/>
                  </a:lnSpc>
                </a:pP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BG/NBD Model:</a:t>
                </a:r>
                <a:endParaRPr lang="en-IN" sz="2400" b="1" dirty="0">
                  <a:latin typeface="Times New Roman" panose="02020603050405020304" pitchFamily="18" charset="0"/>
                  <a:cs typeface="Times New Roman" panose="02020603050405020304" pitchFamily="18" charset="0"/>
                </a:endParaRPr>
              </a:p>
              <a:p>
                <a:pPr>
                  <a:lnSpc>
                    <a:spcPct val="110000"/>
                  </a:lnSpc>
                </a:pPr>
                <a:r>
                  <a:rPr lang="en-IN" sz="2400" dirty="0">
                    <a:latin typeface="Times New Roman" panose="02020603050405020304" pitchFamily="18" charset="0"/>
                    <a:cs typeface="Times New Roman" panose="02020603050405020304" pitchFamily="18" charset="0"/>
                  </a:rPr>
                  <a:t>T</a:t>
                </a:r>
                <a:r>
                  <a:rPr lang="en-IN" sz="2400" baseline="-25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374 days</a:t>
                </a:r>
              </a:p>
              <a:p>
                <a:pPr>
                  <a:lnSpc>
                    <a:spcPct val="110000"/>
                  </a:lnSpc>
                </a:pPr>
                <a:endParaRPr lang="en-IN" sz="2200" b="1" dirty="0" smtClean="0">
                  <a:latin typeface="Times New Roman" panose="02020603050405020304" pitchFamily="18" charset="0"/>
                  <a:cs typeface="Times New Roman" panose="02020603050405020304" pitchFamily="18" charset="0"/>
                </a:endParaRPr>
              </a:p>
              <a:p>
                <a:pPr>
                  <a:lnSpc>
                    <a:spcPct val="110000"/>
                  </a:lnSpc>
                </a:pPr>
                <a:r>
                  <a:rPr lang="en-IN" sz="2400" b="1" dirty="0" smtClean="0">
                    <a:latin typeface="Times New Roman" panose="02020603050405020304" pitchFamily="18" charset="0"/>
                    <a:cs typeface="Times New Roman" panose="02020603050405020304" pitchFamily="18" charset="0"/>
                  </a:rPr>
                  <a:t>Parameters </a:t>
                </a:r>
                <a:r>
                  <a:rPr lang="en-IN" sz="2400" b="1" dirty="0">
                    <a:latin typeface="Times New Roman" panose="02020603050405020304" pitchFamily="18" charset="0"/>
                    <a:cs typeface="Times New Roman" panose="02020603050405020304" pitchFamily="18" charset="0"/>
                  </a:rPr>
                  <a:t>Estimation:</a:t>
                </a:r>
              </a:p>
              <a:p>
                <a:pPr>
                  <a:lnSpc>
                    <a:spcPct val="110000"/>
                  </a:lnSpc>
                </a:pPr>
                <a:r>
                  <a:rPr lang="en-IN" sz="2400" dirty="0">
                    <a:latin typeface="Times New Roman" panose="02020603050405020304" pitchFamily="18" charset="0"/>
                    <a:cs typeface="Times New Roman" panose="02020603050405020304" pitchFamily="18" charset="0"/>
                  </a:rPr>
                  <a:t>The model was fitted with 2893 subjects, estimated values of the parameters are: </a:t>
                </a:r>
              </a:p>
              <a:p>
                <a:pPr>
                  <a:lnSpc>
                    <a:spcPct val="110000"/>
                  </a:lnSpc>
                </a:pP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nSpc>
                    <a:spcPct val="110000"/>
                  </a:lnSpc>
                </a:pPr>
                <a:r>
                  <a:rPr lang="en-IN" sz="2400" dirty="0" smtClean="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 1.68,</a:t>
                </a:r>
                <a14:m>
                  <m:oMath xmlns:m="http://schemas.openxmlformats.org/officeDocument/2006/math">
                    <m:r>
                      <a:rPr lang="en-IN" sz="2400" i="1">
                        <a:latin typeface="Cambria Math"/>
                      </a:rPr>
                      <m:t> </m:t>
                    </m:r>
                    <m:r>
                      <a:rPr lang="en-US" sz="2400" b="0" i="0" smtClean="0">
                        <a:latin typeface="Cambria Math"/>
                      </a:rPr>
                      <m:t> </m:t>
                    </m:r>
                    <m:r>
                      <m:rPr>
                        <m:sty m:val="p"/>
                      </m:rPr>
                      <a:rPr lang="en-IN" sz="2400">
                        <a:latin typeface="Cambria Math"/>
                      </a:rPr>
                      <m:t>α</m:t>
                    </m:r>
                  </m:oMath>
                </a14:m>
                <a:r>
                  <a:rPr lang="en-IN" sz="2400" dirty="0">
                    <a:latin typeface="Times New Roman" panose="02020603050405020304" pitchFamily="18" charset="0"/>
                    <a:cs typeface="Times New Roman" panose="02020603050405020304" pitchFamily="18" charset="0"/>
                  </a:rPr>
                  <a:t>: 0.34, </a:t>
                </a:r>
                <a:r>
                  <a:rPr lang="en-IN" sz="2400" dirty="0" smtClean="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6.68, </a:t>
                </a:r>
                <a:r>
                  <a:rPr lang="en-IN" sz="2400" dirty="0" smtClean="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0.33 </a:t>
                </a:r>
              </a:p>
              <a:p>
                <a:endParaRPr lang="en-IN" sz="22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80720" y="1414783"/>
                <a:ext cx="4287520" cy="4630417"/>
              </a:xfrm>
              <a:blipFill rotWithShape="1">
                <a:blip r:embed="rId2"/>
                <a:stretch>
                  <a:fillRect l="-2276" t="-789"/>
                </a:stretch>
              </a:blipFill>
            </p:spPr>
            <p:txBody>
              <a:bodyPr/>
              <a:lstStyle/>
              <a:p>
                <a:r>
                  <a:rPr lang="en-IN">
                    <a:noFill/>
                  </a:rPr>
                  <a:t> </a:t>
                </a:r>
              </a:p>
            </p:txBody>
          </p:sp>
        </mc:Fallback>
      </mc:AlternateContent>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9360" y="1513840"/>
            <a:ext cx="6685280" cy="3931920"/>
          </a:xfrm>
          <a:prstGeom prst="rect">
            <a:avLst/>
          </a:prstGeom>
          <a:ln w="12700">
            <a:solidFill>
              <a:schemeClr val="tx1"/>
            </a:solidFill>
          </a:ln>
        </p:spPr>
      </p:pic>
    </p:spTree>
    <p:extLst>
      <p:ext uri="{BB962C8B-B14F-4D97-AF65-F5344CB8AC3E}">
        <p14:creationId xmlns:p14="http://schemas.microsoft.com/office/powerpoint/2010/main" val="317315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56922" y="1557491"/>
                <a:ext cx="11435078" cy="6297686"/>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can observe that the correlation between frequency and monetary values is </a:t>
                </a:r>
                <a:r>
                  <a:rPr lang="en-IN" sz="2400" b="1" dirty="0" smtClean="0">
                    <a:latin typeface="Times New Roman" panose="02020603050405020304" pitchFamily="18" charset="0"/>
                    <a:cs typeface="Times New Roman" panose="02020603050405020304" pitchFamily="18" charset="0"/>
                  </a:rPr>
                  <a:t>0.138881 </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which is weak . Hence</a:t>
                </a:r>
                <a:r>
                  <a:rPr lang="en-IN" sz="2400" dirty="0">
                    <a:latin typeface="Times New Roman" panose="02020603050405020304" pitchFamily="18" charset="0"/>
                    <a:cs typeface="Times New Roman" panose="02020603050405020304" pitchFamily="18" charset="0"/>
                  </a:rPr>
                  <a:t>, we can go forward with the </a:t>
                </a:r>
                <a:r>
                  <a:rPr lang="en-IN" sz="2400" dirty="0" smtClean="0">
                    <a:latin typeface="Times New Roman" panose="02020603050405020304" pitchFamily="18" charset="0"/>
                    <a:cs typeface="Times New Roman" panose="02020603050405020304" pitchFamily="18" charset="0"/>
                  </a:rPr>
                  <a:t>Gamma-Gamma sub-model.</a:t>
                </a:r>
              </a:p>
              <a:p>
                <a:pPr marL="285750" indent="-285750">
                  <a:spcAft>
                    <a:spcPts val="1000"/>
                  </a:spcAf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itchFamily="18" charset="0"/>
                    <a:cs typeface="Times New Roman" pitchFamily="18" charset="0"/>
                  </a:rPr>
                  <a:t>use this model for predicting how much average profit we can earn for each customer. It gives us the expected average profit for each customer after modelling the average profit for the </a:t>
                </a:r>
                <a:r>
                  <a:rPr lang="en-IN" sz="2400" dirty="0" smtClean="0">
                    <a:latin typeface="Times New Roman" pitchFamily="18" charset="0"/>
                    <a:cs typeface="Times New Roman" pitchFamily="18" charset="0"/>
                  </a:rPr>
                  <a:t>mass.</a:t>
                </a:r>
              </a:p>
              <a:p>
                <a:pPr marL="285750" indent="-285750">
                  <a:spcAft>
                    <a:spcPts val="1000"/>
                  </a:spcAft>
                  <a:buFont typeface="Arial" panose="020B0604020202020204" pitchFamily="34" charset="0"/>
                  <a:buChar char="•"/>
                </a:pPr>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a customer with x transactions, let z</a:t>
                </a:r>
                <a:r>
                  <a:rPr lang="en-IN" sz="2400" baseline="-25000" dirty="0">
                    <a:latin typeface="Times New Roman" pitchFamily="18" charset="0"/>
                    <a:cs typeface="Times New Roman" pitchFamily="18" charset="0"/>
                  </a:rPr>
                  <a:t>1</a:t>
                </a:r>
                <a:r>
                  <a:rPr lang="en-IN" sz="2400" dirty="0">
                    <a:latin typeface="Times New Roman" pitchFamily="18" charset="0"/>
                    <a:cs typeface="Times New Roman" pitchFamily="18" charset="0"/>
                  </a:rPr>
                  <a:t>, z</a:t>
                </a:r>
                <a:r>
                  <a:rPr lang="en-IN" sz="2400" baseline="-25000" dirty="0">
                    <a:latin typeface="Times New Roman" pitchFamily="18" charset="0"/>
                    <a:cs typeface="Times New Roman" pitchFamily="18" charset="0"/>
                  </a:rPr>
                  <a:t>2</a:t>
                </a:r>
                <a:r>
                  <a:rPr lang="en-IN" sz="2400" dirty="0">
                    <a:latin typeface="Times New Roman" pitchFamily="18" charset="0"/>
                    <a:cs typeface="Times New Roman" pitchFamily="18" charset="0"/>
                  </a:rPr>
                  <a:t>, . . ., z</a:t>
                </a:r>
                <a:r>
                  <a:rPr lang="en-IN" sz="2400" baseline="-25000" dirty="0">
                    <a:latin typeface="Times New Roman" pitchFamily="18" charset="0"/>
                    <a:cs typeface="Times New Roman" pitchFamily="18" charset="0"/>
                  </a:rPr>
                  <a:t>x</a:t>
                </a:r>
                <a:r>
                  <a:rPr lang="en-IN" sz="2400" dirty="0">
                    <a:latin typeface="Times New Roman" pitchFamily="18" charset="0"/>
                    <a:cs typeface="Times New Roman" pitchFamily="18" charset="0"/>
                  </a:rPr>
                  <a:t> denote the value of each transaction. The customer’s observed average transaction value by</a:t>
                </a:r>
              </a:p>
              <a:p>
                <a:pPr>
                  <a:spcAft>
                    <a:spcPts val="1000"/>
                  </a:spcAft>
                </a:pPr>
                <a14:m>
                  <m:oMathPara xmlns:m="http://schemas.openxmlformats.org/officeDocument/2006/math">
                    <m:oMathParaPr>
                      <m:jc m:val="centerGroup"/>
                    </m:oMathParaPr>
                    <m:oMath xmlns:m="http://schemas.openxmlformats.org/officeDocument/2006/math">
                      <m:acc>
                        <m:accPr>
                          <m:chr m:val="̅"/>
                          <m:ctrlPr>
                            <a:rPr lang="en-IN" sz="2400" i="1">
                              <a:latin typeface="Cambria Math" panose="02040503050406030204" pitchFamily="18" charset="0"/>
                            </a:rPr>
                          </m:ctrlPr>
                        </m:accPr>
                        <m:e>
                          <m:r>
                            <m:rPr>
                              <m:sty m:val="p"/>
                            </m:rPr>
                            <a:rPr lang="en-IN" sz="2400">
                              <a:latin typeface="Cambria Math" panose="02040503050406030204" pitchFamily="18" charset="0"/>
                            </a:rPr>
                            <m:t>z</m:t>
                          </m:r>
                        </m:e>
                      </m:acc>
                      <m:r>
                        <a:rPr lang="en-IN" sz="2400">
                          <a:latin typeface="Cambria Math" panose="02040503050406030204" pitchFamily="18" charset="0"/>
                        </a:rPr>
                        <m:t>=</m:t>
                      </m:r>
                      <m:d>
                        <m:dPr>
                          <m:ctrlPr>
                            <a:rPr lang="en-IN" sz="2400" i="1">
                              <a:latin typeface="Cambria Math" panose="02040503050406030204" pitchFamily="18" charset="0"/>
                            </a:rPr>
                          </m:ctrlPr>
                        </m:dPr>
                        <m:e>
                          <m:nary>
                            <m:naryPr>
                              <m:chr m:val="∑"/>
                              <m:limLoc m:val="undOvr"/>
                              <m:ctrlPr>
                                <a:rPr lang="en-IN" sz="2400" i="1">
                                  <a:latin typeface="Cambria Math" panose="02040503050406030204" pitchFamily="18" charset="0"/>
                                </a:rPr>
                              </m:ctrlPr>
                            </m:naryPr>
                            <m:sub>
                              <m:r>
                                <m:rPr>
                                  <m:sty m:val="p"/>
                                </m:rPr>
                                <a:rPr lang="en-IN" sz="2400">
                                  <a:latin typeface="Cambria Math" panose="02040503050406030204" pitchFamily="18" charset="0"/>
                                </a:rPr>
                                <m:t>i</m:t>
                              </m:r>
                              <m:r>
                                <a:rPr lang="en-IN" sz="2400">
                                  <a:latin typeface="Cambria Math" panose="02040503050406030204" pitchFamily="18" charset="0"/>
                                </a:rPr>
                                <m:t>=1</m:t>
                              </m:r>
                            </m:sub>
                            <m:sup>
                              <m:r>
                                <m:rPr>
                                  <m:sty m:val="p"/>
                                </m:rPr>
                                <a:rPr lang="en-IN" sz="2400">
                                  <a:latin typeface="Cambria Math" panose="02040503050406030204" pitchFamily="18" charset="0"/>
                                </a:rPr>
                                <m:t>x</m:t>
                              </m:r>
                            </m:sup>
                            <m:e>
                              <m:sSub>
                                <m:sSubPr>
                                  <m:ctrlPr>
                                    <a:rPr lang="en-IN" sz="2400" i="1">
                                      <a:latin typeface="Cambria Math" panose="02040503050406030204" pitchFamily="18" charset="0"/>
                                    </a:rPr>
                                  </m:ctrlPr>
                                </m:sSubPr>
                                <m:e>
                                  <m:r>
                                    <m:rPr>
                                      <m:sty m:val="p"/>
                                    </m:rPr>
                                    <a:rPr lang="en-IN" sz="2400">
                                      <a:latin typeface="Cambria Math" panose="02040503050406030204" pitchFamily="18" charset="0"/>
                                    </a:rPr>
                                    <m:t>z</m:t>
                                  </m:r>
                                </m:e>
                                <m:sub>
                                  <m:r>
                                    <m:rPr>
                                      <m:sty m:val="p"/>
                                    </m:rPr>
                                    <a:rPr lang="en-IN" sz="2400">
                                      <a:latin typeface="Cambria Math" panose="02040503050406030204" pitchFamily="18" charset="0"/>
                                    </a:rPr>
                                    <m:t>i</m:t>
                                  </m:r>
                                </m:sub>
                              </m:sSub>
                            </m:e>
                          </m:nary>
                        </m:e>
                      </m:d>
                      <m:r>
                        <a:rPr lang="en-IN" sz="2400">
                          <a:latin typeface="Cambria Math" panose="02040503050406030204" pitchFamily="18" charset="0"/>
                        </a:rPr>
                        <m:t>/</m:t>
                      </m:r>
                      <m:r>
                        <m:rPr>
                          <m:sty m:val="p"/>
                        </m:rPr>
                        <a:rPr lang="en-IN" sz="2400">
                          <a:latin typeface="Cambria Math" panose="02040503050406030204" pitchFamily="18" charset="0"/>
                        </a:rPr>
                        <m:t>x</m:t>
                      </m:r>
                    </m:oMath>
                  </m:oMathPara>
                </a14:m>
                <a:endParaRPr lang="en-IN" sz="2400" dirty="0" smtClean="0">
                  <a:latin typeface="Times New Roman" pitchFamily="18" charset="0"/>
                  <a:cs typeface="Times New Roman" pitchFamily="18" charset="0"/>
                </a:endParaRPr>
              </a:p>
              <a:p>
                <a:pPr marL="342900" indent="-342900">
                  <a:spcAft>
                    <a:spcPts val="1000"/>
                  </a:spcAft>
                  <a:buFont typeface="Arial" panose="020B0604020202020204" pitchFamily="34" charset="0"/>
                  <a:buChar char="•"/>
                </a:pPr>
                <a14:m>
                  <m:oMath xmlns:m="http://schemas.openxmlformats.org/officeDocument/2006/math">
                    <m:acc>
                      <m:accPr>
                        <m:chr m:val="̅"/>
                        <m:ctrlPr>
                          <a:rPr lang="en-IN" sz="2400" i="1">
                            <a:latin typeface="Cambria Math" panose="02040503050406030204" pitchFamily="18" charset="0"/>
                          </a:rPr>
                        </m:ctrlPr>
                      </m:accPr>
                      <m:e>
                        <m:r>
                          <m:rPr>
                            <m:sty m:val="p"/>
                          </m:rPr>
                          <a:rPr lang="en-IN" sz="2400">
                            <a:latin typeface="Cambria Math" panose="02040503050406030204" pitchFamily="18" charset="0"/>
                          </a:rPr>
                          <m:t>z</m:t>
                        </m:r>
                      </m:e>
                    </m:acc>
                  </m:oMath>
                </a14:m>
                <a:r>
                  <a:rPr lang="en-IN" sz="2400" dirty="0">
                    <a:latin typeface="Times New Roman" pitchFamily="18" charset="0"/>
                    <a:cs typeface="Times New Roman" pitchFamily="18" charset="0"/>
                  </a:rPr>
                  <a:t> is an imperfect estimate of their (unobserved) mean transaction value ζ. Our goal is to make inferences about ζ given </a:t>
                </a:r>
                <a14:m>
                  <m:oMath xmlns:m="http://schemas.openxmlformats.org/officeDocument/2006/math">
                    <m:acc>
                      <m:accPr>
                        <m:chr m:val="̅"/>
                        <m:ctrlPr>
                          <a:rPr lang="en-IN" sz="2400" i="1">
                            <a:latin typeface="Cambria Math" panose="02040503050406030204" pitchFamily="18" charset="0"/>
                          </a:rPr>
                        </m:ctrlPr>
                      </m:accPr>
                      <m:e>
                        <m:r>
                          <m:rPr>
                            <m:sty m:val="p"/>
                          </m:rPr>
                          <a:rPr lang="en-IN" sz="2400">
                            <a:latin typeface="Cambria Math" panose="02040503050406030204" pitchFamily="18" charset="0"/>
                          </a:rPr>
                          <m:t>z</m:t>
                        </m:r>
                      </m:e>
                    </m:acc>
                  </m:oMath>
                </a14:m>
                <a:r>
                  <a:rPr lang="en-IN" sz="2400" dirty="0">
                    <a:latin typeface="Times New Roman" pitchFamily="18" charset="0"/>
                    <a:cs typeface="Times New Roman" pitchFamily="18" charset="0"/>
                  </a:rPr>
                  <a:t>, which we denote as E(Z| </a:t>
                </a:r>
                <a14:m>
                  <m:oMath xmlns:m="http://schemas.openxmlformats.org/officeDocument/2006/math">
                    <m:acc>
                      <m:accPr>
                        <m:chr m:val="̅"/>
                        <m:ctrlPr>
                          <a:rPr lang="en-IN" sz="2400" i="1">
                            <a:latin typeface="Cambria Math" panose="02040503050406030204" pitchFamily="18" charset="0"/>
                          </a:rPr>
                        </m:ctrlPr>
                      </m:accPr>
                      <m:e>
                        <m:r>
                          <m:rPr>
                            <m:sty m:val="p"/>
                          </m:rPr>
                          <a:rPr lang="en-IN" sz="2400">
                            <a:latin typeface="Cambria Math" panose="02040503050406030204" pitchFamily="18" charset="0"/>
                          </a:rPr>
                          <m:t>z</m:t>
                        </m:r>
                      </m:e>
                    </m:acc>
                    <m:r>
                      <a:rPr lang="en-IN" sz="2400">
                        <a:latin typeface="Cambria Math" panose="02040503050406030204" pitchFamily="18" charset="0"/>
                      </a:rPr>
                      <m:t>,</m:t>
                    </m:r>
                    <m:r>
                      <m:rPr>
                        <m:sty m:val="p"/>
                      </m:rPr>
                      <a:rPr lang="en-IN" sz="2400">
                        <a:latin typeface="Cambria Math" panose="02040503050406030204" pitchFamily="18" charset="0"/>
                      </a:rPr>
                      <m:t>x</m:t>
                    </m:r>
                  </m:oMath>
                </a14:m>
                <a:r>
                  <a:rPr lang="en-IN" sz="2400" dirty="0">
                    <a:latin typeface="Times New Roman" pitchFamily="18" charset="0"/>
                    <a:cs typeface="Times New Roman" pitchFamily="18" charset="0"/>
                  </a:rPr>
                  <a:t> ). </a:t>
                </a:r>
              </a:p>
              <a:p>
                <a:pPr>
                  <a:spcAft>
                    <a:spcPts val="1000"/>
                  </a:spcAft>
                </a:pPr>
                <a:endParaRPr lang="en-IN" sz="2400" dirty="0">
                  <a:latin typeface="Times New Roman" pitchFamily="18" charset="0"/>
                  <a:cs typeface="Times New Roman" pitchFamily="18" charset="0"/>
                </a:endParaRPr>
              </a:p>
              <a:p>
                <a:endParaRPr lang="en-IN" sz="2400" dirty="0"/>
              </a:p>
              <a:p>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756922" y="1557491"/>
                <a:ext cx="11435078" cy="6297686"/>
              </a:xfrm>
              <a:prstGeom prst="rect">
                <a:avLst/>
              </a:prstGeom>
              <a:blipFill>
                <a:blip r:embed="rId2"/>
                <a:stretch>
                  <a:fillRect l="-693" t="-774" r="-1386"/>
                </a:stretch>
              </a:blipFill>
            </p:spPr>
            <p:txBody>
              <a:bodyPr/>
              <a:lstStyle/>
              <a:p>
                <a:r>
                  <a:rPr lang="en-IN">
                    <a:noFill/>
                  </a:rPr>
                  <a:t> </a:t>
                </a:r>
              </a:p>
            </p:txBody>
          </p:sp>
        </mc:Fallback>
      </mc:AlternateContent>
      <p:sp>
        <p:nvSpPr>
          <p:cNvPr id="5" name="Title 1"/>
          <p:cNvSpPr txBox="1">
            <a:spLocks/>
          </p:cNvSpPr>
          <p:nvPr/>
        </p:nvSpPr>
        <p:spPr>
          <a:xfrm>
            <a:off x="756922" y="625520"/>
            <a:ext cx="8969943" cy="1315303"/>
          </a:xfrm>
          <a:prstGeom prst="rect">
            <a:avLst/>
          </a:prstGeom>
        </p:spPr>
        <p:txBody>
          <a:bodyP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Gamma-Gamma sub model:</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2770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774339" y="1549900"/>
                <a:ext cx="9832702" cy="3724096"/>
              </a:xfrm>
              <a:prstGeom prst="rect">
                <a:avLst/>
              </a:prstGeom>
              <a:noFill/>
            </p:spPr>
            <p:txBody>
              <a:bodyPr wrap="square" rtlCol="0">
                <a:spAutoFit/>
              </a:bodyPr>
              <a:lstStyle/>
              <a:p>
                <a:pPr marL="457200" indent="-457200">
                  <a:spcAft>
                    <a:spcPts val="1000"/>
                  </a:spcAft>
                  <a:buFont typeface="Arial" panose="020B0604020202020204" pitchFamily="34" charset="0"/>
                  <a:buChar char="•"/>
                </a:pPr>
                <a:r>
                  <a:rPr lang="en-US" sz="2400" dirty="0" smtClean="0">
                    <a:latin typeface="Times New Roman" panose="02020603050405020304" pitchFamily="18" charset="0"/>
                    <a:cs typeface="Times New Roman" pitchFamily="18" charset="0"/>
                  </a:rPr>
                  <a:t>z</a:t>
                </a:r>
                <a:r>
                  <a:rPr lang="en-US" sz="2400" baseline="-25000" dirty="0" err="1" smtClean="0">
                    <a:latin typeface="Times New Roman" pitchFamily="18" charset="0"/>
                    <a:cs typeface="Times New Roman" pitchFamily="18" charset="0"/>
                  </a:rPr>
                  <a:t>i</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gamma(p,ν), with E(Z</a:t>
                </a:r>
                <a:r>
                  <a:rPr lang="en-US" sz="2400" baseline="-25000" dirty="0">
                    <a:latin typeface="Times New Roman" pitchFamily="18" charset="0"/>
                    <a:cs typeface="Times New Roman" pitchFamily="18" charset="0"/>
                  </a:rPr>
                  <a:t>i </a:t>
                </a:r>
                <a:r>
                  <a:rPr lang="en-US" sz="2400" dirty="0">
                    <a:latin typeface="Times New Roman" pitchFamily="18" charset="0"/>
                    <a:cs typeface="Times New Roman" pitchFamily="18" charset="0"/>
                  </a:rPr>
                  <a:t>|p,ν) = ζ = </a:t>
                </a:r>
                <a:r>
                  <a:rPr lang="en-US" sz="2400" dirty="0" smtClean="0">
                    <a:latin typeface="Times New Roman" pitchFamily="18" charset="0"/>
                    <a:cs typeface="Times New Roman" pitchFamily="18" charset="0"/>
                  </a:rPr>
                  <a:t>p/ν.</a:t>
                </a:r>
              </a:p>
              <a:p>
                <a:pPr>
                  <a:spcAft>
                    <a:spcPts val="1000"/>
                  </a:spcAft>
                </a:pPr>
                <a:r>
                  <a:rPr lang="en-US" sz="2400" dirty="0" smtClean="0">
                    <a:latin typeface="Times New Roman" pitchFamily="18" charset="0"/>
                    <a:cs typeface="Times New Roman" pitchFamily="18" charset="0"/>
                  </a:rPr>
                  <a:t>	Given </a:t>
                </a:r>
                <a:r>
                  <a:rPr lang="en-US" sz="2400" dirty="0">
                    <a:latin typeface="Times New Roman" pitchFamily="18" charset="0"/>
                    <a:cs typeface="Times New Roman" pitchFamily="18" charset="0"/>
                  </a:rPr>
                  <a:t>the convolution properties of the gamma, it follows that total </a:t>
                </a:r>
                <a:r>
                  <a:rPr lang="en-US" sz="2400" dirty="0" smtClean="0">
                    <a:latin typeface="Times New Roman" pitchFamily="18" charset="0"/>
                    <a:cs typeface="Times New Roman" pitchFamily="18" charset="0"/>
                  </a:rPr>
                  <a:t>	spend </a:t>
                </a:r>
                <a:r>
                  <a:rPr lang="en-US" sz="2400" dirty="0">
                    <a:latin typeface="Times New Roman" pitchFamily="18" charset="0"/>
                    <a:cs typeface="Times New Roman" pitchFamily="18" charset="0"/>
                  </a:rPr>
                  <a:t>across x transactions is distributed gamma(</a:t>
                </a:r>
                <a:r>
                  <a:rPr lang="en-US" sz="2400" dirty="0" err="1">
                    <a:latin typeface="Times New Roman" pitchFamily="18" charset="0"/>
                    <a:cs typeface="Times New Roman" pitchFamily="18" charset="0"/>
                  </a:rPr>
                  <a:t>px,ν</a:t>
                </a:r>
                <a:r>
                  <a:rPr lang="en-US" sz="2400" dirty="0" smtClean="0">
                    <a:latin typeface="Times New Roman" pitchFamily="18" charset="0"/>
                    <a:cs typeface="Times New Roman" pitchFamily="18" charset="0"/>
                  </a:rPr>
                  <a:t>).</a:t>
                </a:r>
              </a:p>
              <a:p>
                <a:pPr>
                  <a:spcAft>
                    <a:spcPts val="1000"/>
                  </a:spcAft>
                </a:pPr>
                <a:r>
                  <a:rPr lang="en-US" sz="2400" dirty="0" smtClean="0">
                    <a:latin typeface="Times New Roman" pitchFamily="18" charset="0"/>
                    <a:cs typeface="Times New Roman" pitchFamily="18" charset="0"/>
                  </a:rPr>
                  <a:t> 	Given </a:t>
                </a:r>
                <a:r>
                  <a:rPr lang="en-US" sz="2400" dirty="0">
                    <a:latin typeface="Times New Roman" pitchFamily="18" charset="0"/>
                    <a:cs typeface="Times New Roman" pitchFamily="18" charset="0"/>
                  </a:rPr>
                  <a:t>the scaling property of the gamma distribution, it follows </a:t>
                </a:r>
                <a:r>
                  <a:rPr lang="en-US" sz="2400" dirty="0" smtClean="0">
                    <a:latin typeface="Times New Roman" pitchFamily="18" charset="0"/>
                    <a:cs typeface="Times New Roman" pitchFamily="18" charset="0"/>
                  </a:rPr>
                  <a:t>that           </a:t>
                </a:r>
              </a:p>
              <a:p>
                <a:pPr>
                  <a:spcAft>
                    <a:spcPts val="1000"/>
                  </a:spcAf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14:m>
                  <m:oMath xmlns:m="http://schemas.openxmlformats.org/officeDocument/2006/math">
                    <m:acc>
                      <m:accPr>
                        <m:chr m:val="̅"/>
                        <m:ctrlPr>
                          <a:rPr lang="en-US" sz="2400" i="1" smtClean="0">
                            <a:latin typeface="Cambria Math" panose="02040503050406030204" pitchFamily="18" charset="0"/>
                            <a:cs typeface="Times New Roman" pitchFamily="18" charset="0"/>
                          </a:rPr>
                        </m:ctrlPr>
                      </m:accPr>
                      <m:e>
                        <m:r>
                          <a:rPr lang="en-US" sz="2400" b="0" i="1" smtClean="0">
                            <a:latin typeface="Cambria Math"/>
                            <a:cs typeface="Times New Roman" pitchFamily="18" charset="0"/>
                          </a:rPr>
                          <m:t>𝑧</m:t>
                        </m:r>
                      </m:e>
                    </m:acc>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gamma(</a:t>
                </a:r>
                <a:r>
                  <a:rPr lang="en-US" sz="2400" dirty="0" err="1">
                    <a:latin typeface="Times New Roman" pitchFamily="18" charset="0"/>
                    <a:cs typeface="Times New Roman" pitchFamily="18" charset="0"/>
                  </a:rPr>
                  <a:t>px,νx</a:t>
                </a:r>
                <a:r>
                  <a:rPr lang="en-US" sz="2400" dirty="0" smtClean="0">
                    <a:latin typeface="Times New Roman" pitchFamily="18" charset="0"/>
                    <a:cs typeface="Times New Roman" pitchFamily="18" charset="0"/>
                  </a:rPr>
                  <a:t>). </a:t>
                </a:r>
              </a:p>
              <a:p>
                <a:pPr marL="342900" indent="-342900">
                  <a:spcAft>
                    <a:spcPts val="1000"/>
                  </a:spcAft>
                  <a:buFont typeface="Arial" pitchFamily="34" charset="0"/>
                  <a:buChar char="•"/>
                </a:pPr>
                <a:r>
                  <a:rPr lang="en-US" sz="2400" dirty="0" smtClean="0">
                    <a:latin typeface="Times New Roman" pitchFamily="18" charset="0"/>
                    <a:cs typeface="Times New Roman" pitchFamily="18" charset="0"/>
                  </a:rPr>
                  <a:t> Heterogeneity in transaction follows gamma distribution</a:t>
                </a:r>
              </a:p>
              <a:p>
                <a:pPr>
                  <a:spcAft>
                    <a:spcPts val="1000"/>
                  </a:spcAft>
                </a:pPr>
                <a:r>
                  <a:rPr lang="en-US" sz="2400" dirty="0" smtClean="0">
                    <a:latin typeface="Times New Roman" pitchFamily="18" charset="0"/>
                    <a:cs typeface="Times New Roman" pitchFamily="18" charset="0"/>
                  </a:rPr>
                  <a:t>                  ν </a:t>
                </a:r>
                <a:r>
                  <a:rPr lang="en-US" sz="2400" dirty="0">
                    <a:latin typeface="Times New Roman" pitchFamily="18" charset="0"/>
                    <a:cs typeface="Times New Roman" pitchFamily="18" charset="0"/>
                  </a:rPr>
                  <a:t>∼ gamma(</a:t>
                </a:r>
                <a:r>
                  <a:rPr lang="en-US" sz="2400" dirty="0" err="1">
                    <a:latin typeface="Times New Roman" pitchFamily="18" charset="0"/>
                    <a:cs typeface="Times New Roman" pitchFamily="18" charset="0"/>
                  </a:rPr>
                  <a:t>q,γ</a:t>
                </a:r>
                <a:r>
                  <a:rPr lang="en-US" sz="2400" dirty="0" smtClean="0">
                    <a:latin typeface="Times New Roman" pitchFamily="18" charset="0"/>
                    <a:cs typeface="Times New Roman" pitchFamily="18" charset="0"/>
                  </a:rPr>
                  <a:t>)</a:t>
                </a:r>
              </a:p>
              <a:p>
                <a:pPr marL="342900" indent="-342900">
                  <a:buFont typeface="Arial" pitchFamily="34" charset="0"/>
                  <a:buChar char="•"/>
                </a:pPr>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774339" y="1549900"/>
                <a:ext cx="9832702" cy="3724096"/>
              </a:xfrm>
              <a:prstGeom prst="rect">
                <a:avLst/>
              </a:prstGeom>
              <a:blipFill>
                <a:blip r:embed="rId2"/>
                <a:stretch>
                  <a:fillRect l="-806" t="-1473" r="-5208"/>
                </a:stretch>
              </a:blipFill>
            </p:spPr>
            <p:txBody>
              <a:bodyPr/>
              <a:lstStyle/>
              <a:p>
                <a:r>
                  <a:rPr lang="en-IN">
                    <a:noFill/>
                  </a:rPr>
                  <a:t> </a:t>
                </a:r>
              </a:p>
            </p:txBody>
          </p:sp>
        </mc:Fallback>
      </mc:AlternateContent>
      <p:sp>
        <p:nvSpPr>
          <p:cNvPr id="6" name="Title 1"/>
          <p:cNvSpPr txBox="1">
            <a:spLocks/>
          </p:cNvSpPr>
          <p:nvPr/>
        </p:nvSpPr>
        <p:spPr>
          <a:xfrm>
            <a:off x="774339" y="609065"/>
            <a:ext cx="8969943" cy="793015"/>
          </a:xfrm>
          <a:prstGeom prst="rect">
            <a:avLst/>
          </a:prstGeom>
        </p:spPr>
        <p:txBody>
          <a:bodyP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Assumptions:</a:t>
            </a:r>
          </a:p>
        </p:txBody>
      </p:sp>
    </p:spTree>
    <p:extLst>
      <p:ext uri="{BB962C8B-B14F-4D97-AF65-F5344CB8AC3E}">
        <p14:creationId xmlns:p14="http://schemas.microsoft.com/office/powerpoint/2010/main" val="113206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761648" y="1510937"/>
                <a:ext cx="10483949" cy="2106089"/>
              </a:xfrm>
              <a:prstGeom prst="rect">
                <a:avLst/>
              </a:prstGeom>
              <a:noFill/>
            </p:spPr>
            <p:txBody>
              <a:bodyPr wrap="square" rtlCol="0">
                <a:spAutoFit/>
              </a:bodyPr>
              <a:lstStyle/>
              <a:p>
                <a:pPr>
                  <a:spcAft>
                    <a:spcPts val="1000"/>
                  </a:spcAft>
                </a:pPr>
                <a:r>
                  <a:rPr lang="en-IN" sz="2400" dirty="0" smtClean="0">
                    <a:latin typeface="Times New Roman" panose="02020603050405020304" pitchFamily="18" charset="0"/>
                    <a:cs typeface="Times New Roman" panose="02020603050405020304" pitchFamily="18" charset="0"/>
                  </a:rPr>
                  <a:t>Given the frequency (x</a:t>
                </a:r>
                <a:r>
                  <a:rPr lang="en-IN" sz="2400" baseline="-25000" dirty="0">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and monetary value </a:t>
                </a:r>
                <a:r>
                  <a:rPr lang="en-IN" sz="24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400" b="0" i="1" dirty="0" smtClean="0">
                            <a:latin typeface="Cambria Math" panose="02040503050406030204" pitchFamily="18" charset="0"/>
                          </a:rPr>
                        </m:ctrlPr>
                      </m:accPr>
                      <m:e>
                        <m:sSub>
                          <m:sSubPr>
                            <m:ctrlPr>
                              <a:rPr lang="en-US" sz="2400" i="1" dirty="0">
                                <a:latin typeface="Cambria Math" panose="02040503050406030204" pitchFamily="18" charset="0"/>
                              </a:rPr>
                            </m:ctrlPr>
                          </m:sSubPr>
                          <m:e>
                            <m:r>
                              <a:rPr lang="en-US" sz="2400" i="1" dirty="0">
                                <a:latin typeface="Cambria Math"/>
                              </a:rPr>
                              <m:t>𝑧</m:t>
                            </m:r>
                          </m:e>
                          <m:sub>
                            <m:r>
                              <a:rPr lang="en-US" sz="2400" i="1" dirty="0">
                                <a:latin typeface="Cambria Math"/>
                              </a:rPr>
                              <m:t>𝑖</m:t>
                            </m:r>
                          </m:sub>
                        </m:sSub>
                      </m:e>
                    </m:acc>
                    <m:r>
                      <a:rPr lang="en-IN" sz="2400" b="0" i="1" dirty="0" smtClean="0">
                        <a:latin typeface="Cambria Math"/>
                      </a:rPr>
                      <m:t> </m:t>
                    </m:r>
                  </m:oMath>
                </a14:m>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for each individual </a:t>
                </a:r>
                <a:endParaRPr lang="en-IN" sz="2400" dirty="0" smtClean="0">
                  <a:latin typeface="Times New Roman" panose="02020603050405020304" pitchFamily="18" charset="0"/>
                  <a:cs typeface="Times New Roman" panose="02020603050405020304" pitchFamily="18" charset="0"/>
                </a:endParaRPr>
              </a:p>
              <a:p>
                <a:pPr>
                  <a:spcAft>
                    <a:spcPts val="1000"/>
                  </a:spcAft>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i = 1, . . ., I), the sample log-likelihood function is </a:t>
                </a:r>
                <a:r>
                  <a:rPr lang="en-IN" sz="2400" dirty="0" smtClean="0">
                    <a:latin typeface="Times New Roman" panose="02020603050405020304" pitchFamily="18" charset="0"/>
                    <a:cs typeface="Times New Roman" panose="02020603050405020304" pitchFamily="18" charset="0"/>
                  </a:rPr>
                  <a:t>simply, </a:t>
                </a:r>
              </a:p>
              <a:p>
                <a:pPr>
                  <a:spcAft>
                    <a:spcPts val="1000"/>
                  </a:spcAft>
                </a:pPr>
                <a:endParaRPr lang="en-US" sz="2400" dirty="0">
                  <a:latin typeface="Times New Roman" panose="02020603050405020304" pitchFamily="18" charset="0"/>
                  <a:cs typeface="Times New Roman" panose="02020603050405020304" pitchFamily="18" charset="0"/>
                </a:endParaRPr>
              </a:p>
              <a:p>
                <a:pPr algn="ctr">
                  <a:spcAft>
                    <a:spcPts val="1000"/>
                  </a:spcAft>
                </a:pPr>
                <a14:m>
                  <m:oMath xmlns:m="http://schemas.openxmlformats.org/officeDocument/2006/math">
                    <m:r>
                      <a:rPr lang="en-US" sz="2400">
                        <a:latin typeface="Cambria Math" panose="02040503050406030204" pitchFamily="18" charset="0"/>
                      </a:rPr>
                      <m:t> </m:t>
                    </m:r>
                    <m:r>
                      <a:rPr lang="en-IN" sz="2400" b="1" i="1">
                        <a:latin typeface="Cambria Math" panose="02040503050406030204" pitchFamily="18" charset="0"/>
                      </a:rPr>
                      <m:t>𝐋𝐋</m:t>
                    </m:r>
                    <m:d>
                      <m:dPr>
                        <m:ctrlPr>
                          <a:rPr lang="en-IN" sz="2400" b="1" i="1">
                            <a:latin typeface="Cambria Math" panose="02040503050406030204" pitchFamily="18" charset="0"/>
                          </a:rPr>
                        </m:ctrlPr>
                      </m:dPr>
                      <m:e>
                        <m:r>
                          <a:rPr lang="en-IN" sz="2400" b="1" i="1">
                            <a:latin typeface="Cambria Math" panose="02040503050406030204" pitchFamily="18" charset="0"/>
                          </a:rPr>
                          <m:t>𝐩</m:t>
                        </m:r>
                        <m:r>
                          <a:rPr lang="en-IN" sz="2400" b="1">
                            <a:latin typeface="Cambria Math" panose="02040503050406030204" pitchFamily="18" charset="0"/>
                          </a:rPr>
                          <m:t>,</m:t>
                        </m:r>
                        <m:r>
                          <a:rPr lang="en-IN" sz="2400" b="1" i="1">
                            <a:latin typeface="Cambria Math" panose="02040503050406030204" pitchFamily="18" charset="0"/>
                          </a:rPr>
                          <m:t>𝐪</m:t>
                        </m:r>
                        <m:r>
                          <a:rPr lang="en-IN" sz="2400" b="1">
                            <a:latin typeface="Cambria Math" panose="02040503050406030204" pitchFamily="18" charset="0"/>
                          </a:rPr>
                          <m:t>,</m:t>
                        </m:r>
                        <m:r>
                          <a:rPr lang="en-IN" sz="2400" b="1" i="1">
                            <a:latin typeface="Cambria Math" panose="02040503050406030204" pitchFamily="18" charset="0"/>
                          </a:rPr>
                          <m:t>𝛄</m:t>
                        </m:r>
                        <m:r>
                          <a:rPr lang="en-IN" sz="2400" b="1">
                            <a:latin typeface="Cambria Math" panose="02040503050406030204" pitchFamily="18" charset="0"/>
                          </a:rPr>
                          <m:t>| </m:t>
                        </m:r>
                        <m:r>
                          <a:rPr lang="en-IN" sz="2400" b="1" i="1">
                            <a:latin typeface="Cambria Math" panose="02040503050406030204" pitchFamily="18" charset="0"/>
                          </a:rPr>
                          <m:t>𝒅𝒂𝒕𝒂</m:t>
                        </m:r>
                      </m:e>
                    </m:d>
                    <m:r>
                      <a:rPr lang="en-US" sz="2400" b="1" i="0" smtClean="0">
                        <a:latin typeface="Cambria Math"/>
                      </a:rPr>
                      <m:t>=</m:t>
                    </m:r>
                    <m:nary>
                      <m:naryPr>
                        <m:chr m:val="∑"/>
                        <m:limLoc m:val="undOvr"/>
                        <m:grow m:val="on"/>
                        <m:ctrlPr>
                          <a:rPr lang="en-IN" sz="2400" b="1" i="1">
                            <a:latin typeface="Cambria Math" panose="02040503050406030204" pitchFamily="18" charset="0"/>
                          </a:rPr>
                        </m:ctrlPr>
                      </m:naryPr>
                      <m:sub>
                        <m:r>
                          <a:rPr lang="en-IN" sz="2400" b="1" i="1">
                            <a:latin typeface="Cambria Math" panose="02040503050406030204" pitchFamily="18" charset="0"/>
                          </a:rPr>
                          <m:t>𝐢</m:t>
                        </m:r>
                        <m:r>
                          <a:rPr lang="en-IN" sz="2400" b="1">
                            <a:latin typeface="Cambria Math" panose="02040503050406030204" pitchFamily="18" charset="0"/>
                          </a:rPr>
                          <m:t>=</m:t>
                        </m:r>
                        <m:r>
                          <a:rPr lang="en-IN" sz="2400" b="1" i="1">
                            <a:latin typeface="Cambria Math" panose="02040503050406030204" pitchFamily="18" charset="0"/>
                          </a:rPr>
                          <m:t>𝟏</m:t>
                        </m:r>
                      </m:sub>
                      <m:sup>
                        <m:r>
                          <a:rPr lang="en-IN" sz="2400" b="1" i="1">
                            <a:latin typeface="Cambria Math" panose="02040503050406030204" pitchFamily="18" charset="0"/>
                          </a:rPr>
                          <m:t>𝑰</m:t>
                        </m:r>
                      </m:sup>
                      <m:e>
                        <m:r>
                          <a:rPr lang="en-IN" sz="2400" b="1" i="1">
                            <a:latin typeface="Cambria Math" panose="02040503050406030204" pitchFamily="18" charset="0"/>
                          </a:rPr>
                          <m:t>𝐥𝐧</m:t>
                        </m:r>
                        <m:d>
                          <m:dPr>
                            <m:begChr m:val="["/>
                            <m:endChr m:val=""/>
                            <m:ctrlPr>
                              <a:rPr lang="en-IN" sz="2400" b="1" i="1">
                                <a:latin typeface="Cambria Math" panose="02040503050406030204" pitchFamily="18" charset="0"/>
                              </a:rPr>
                            </m:ctrlPr>
                          </m:dPr>
                          <m:e>
                            <m:r>
                              <a:rPr lang="en-IN" sz="2400" b="1" i="1">
                                <a:latin typeface="Cambria Math" panose="02040503050406030204" pitchFamily="18" charset="0"/>
                              </a:rPr>
                              <m:t>𝐟</m:t>
                            </m:r>
                            <m:d>
                              <m:dPr>
                                <m:ctrlPr>
                                  <a:rPr lang="en-IN" sz="2400" b="1" i="1">
                                    <a:latin typeface="Cambria Math" panose="02040503050406030204" pitchFamily="18" charset="0"/>
                                  </a:rPr>
                                </m:ctrlPr>
                              </m:dPr>
                              <m:e>
                                <m:acc>
                                  <m:accPr>
                                    <m:chr m:val="̅"/>
                                    <m:ctrlPr>
                                      <a:rPr lang="en-IN" sz="2400" b="1" i="1" smtClean="0">
                                        <a:latin typeface="Cambria Math" panose="02040503050406030204" pitchFamily="18" charset="0"/>
                                      </a:rPr>
                                    </m:ctrlPr>
                                  </m:accPr>
                                  <m:e>
                                    <m:sSub>
                                      <m:sSubPr>
                                        <m:ctrlPr>
                                          <a:rPr lang="en-IN" sz="2400" b="1" i="1">
                                            <a:latin typeface="Cambria Math" panose="02040503050406030204" pitchFamily="18" charset="0"/>
                                          </a:rPr>
                                        </m:ctrlPr>
                                      </m:sSubPr>
                                      <m:e>
                                        <m:r>
                                          <a:rPr lang="en-IN" sz="2400" b="1" i="1">
                                            <a:latin typeface="Cambria Math" panose="02040503050406030204" pitchFamily="18" charset="0"/>
                                          </a:rPr>
                                          <m:t>𝒛</m:t>
                                        </m:r>
                                      </m:e>
                                      <m:sub>
                                        <m:r>
                                          <a:rPr lang="en-IN" sz="2400" b="1" i="1">
                                            <a:latin typeface="Cambria Math" panose="02040503050406030204" pitchFamily="18" charset="0"/>
                                          </a:rPr>
                                          <m:t>𝒊</m:t>
                                        </m:r>
                                      </m:sub>
                                    </m:sSub>
                                  </m:e>
                                </m:acc>
                                <m:r>
                                  <a:rPr lang="en-IN" sz="2400" b="1">
                                    <a:latin typeface="Cambria Math" panose="02040503050406030204" pitchFamily="18" charset="0"/>
                                  </a:rPr>
                                  <m:t>|</m:t>
                                </m:r>
                                <m:r>
                                  <a:rPr lang="en-IN" sz="2400" b="1" i="1">
                                    <a:latin typeface="Cambria Math" panose="02040503050406030204" pitchFamily="18" charset="0"/>
                                  </a:rPr>
                                  <m:t>𝐩</m:t>
                                </m:r>
                                <m:r>
                                  <a:rPr lang="en-IN" sz="2400" b="1">
                                    <a:latin typeface="Cambria Math" panose="02040503050406030204" pitchFamily="18" charset="0"/>
                                  </a:rPr>
                                  <m:t>,</m:t>
                                </m:r>
                                <m:r>
                                  <a:rPr lang="en-IN" sz="2400" b="1" i="1">
                                    <a:latin typeface="Cambria Math" panose="02040503050406030204" pitchFamily="18" charset="0"/>
                                  </a:rPr>
                                  <m:t>𝐪</m:t>
                                </m:r>
                                <m:r>
                                  <a:rPr lang="en-IN" sz="2400" b="1">
                                    <a:latin typeface="Cambria Math" panose="02040503050406030204" pitchFamily="18" charset="0"/>
                                  </a:rPr>
                                  <m:t>,</m:t>
                                </m:r>
                                <m:r>
                                  <a:rPr lang="en-IN" sz="2400" b="1" i="1">
                                    <a:latin typeface="Cambria Math" panose="02040503050406030204" pitchFamily="18" charset="0"/>
                                  </a:rPr>
                                  <m:t>𝛄</m:t>
                                </m:r>
                                <m:r>
                                  <a:rPr lang="en-IN" sz="2400" b="1">
                                    <a:latin typeface="Cambria Math" panose="02040503050406030204" pitchFamily="18" charset="0"/>
                                  </a:rPr>
                                  <m:t>;</m:t>
                                </m:r>
                                <m:sSub>
                                  <m:sSubPr>
                                    <m:ctrlPr>
                                      <a:rPr lang="en-IN" sz="2400" b="1" i="1">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𝒊</m:t>
                                    </m:r>
                                  </m:sub>
                                </m:sSub>
                              </m:e>
                            </m:d>
                            <m:r>
                              <a:rPr lang="en-IN" sz="2400" b="1">
                                <a:latin typeface="Cambria Math" panose="02040503050406030204" pitchFamily="18" charset="0"/>
                              </a:rPr>
                              <m:t>]</m:t>
                            </m:r>
                          </m:e>
                        </m:d>
                      </m:e>
                    </m:nary>
                  </m:oMath>
                </a14:m>
                <a:r>
                  <a:rPr lang="en-IN" sz="2400" dirty="0"/>
                  <a:t> </a:t>
                </a:r>
                <a:endParaRPr lang="en-IN" sz="24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761648" y="1510937"/>
                <a:ext cx="10483949" cy="2106089"/>
              </a:xfrm>
              <a:prstGeom prst="rect">
                <a:avLst/>
              </a:prstGeom>
              <a:blipFill>
                <a:blip r:embed="rId2"/>
                <a:stretch>
                  <a:fillRect l="-930" t="-2319"/>
                </a:stretch>
              </a:blipFill>
            </p:spPr>
            <p:txBody>
              <a:bodyPr/>
              <a:lstStyle/>
              <a:p>
                <a:r>
                  <a:rPr lang="en-IN">
                    <a:noFill/>
                  </a:rPr>
                  <a:t> </a:t>
                </a:r>
              </a:p>
            </p:txBody>
          </p:sp>
        </mc:Fallback>
      </mc:AlternateContent>
      <p:sp>
        <p:nvSpPr>
          <p:cNvPr id="7" name="Title 1"/>
          <p:cNvSpPr>
            <a:spLocks noGrp="1"/>
          </p:cNvSpPr>
          <p:nvPr>
            <p:ph type="title"/>
          </p:nvPr>
        </p:nvSpPr>
        <p:spPr>
          <a:xfrm>
            <a:off x="761648" y="428550"/>
            <a:ext cx="8969943" cy="1315303"/>
          </a:xfrm>
        </p:spPr>
        <p:txBody>
          <a:bodyPr>
            <a:normAutofit/>
          </a:bodyPr>
          <a:lstStyle/>
          <a:p>
            <a:pPr algn="l">
              <a:buNone/>
              <a:tabLst>
                <a:tab pos="0" algn="l"/>
                <a:tab pos="92075" algn="l"/>
              </a:tabLst>
            </a:pPr>
            <a:r>
              <a:rPr lang="en-US" b="1" dirty="0" smtClean="0">
                <a:latin typeface="Times New Roman" pitchFamily="18" charset="0"/>
                <a:cs typeface="Times New Roman" pitchFamily="18" charset="0"/>
              </a:rPr>
              <a:t>Parameter Estimation:</a:t>
            </a:r>
            <a:endParaRPr lang="en-IN" b="1" dirty="0">
              <a:latin typeface="Times New Roman" pitchFamily="18" charset="0"/>
              <a:cs typeface="Times New Roman" pitchFamily="18" charset="0"/>
            </a:endParaRPr>
          </a:p>
        </p:txBody>
      </p:sp>
      <p:sp>
        <p:nvSpPr>
          <p:cNvPr id="4" name="TextBox 3"/>
          <p:cNvSpPr txBox="1"/>
          <p:nvPr/>
        </p:nvSpPr>
        <p:spPr>
          <a:xfrm>
            <a:off x="1162594" y="4055860"/>
            <a:ext cx="8168053" cy="892552"/>
          </a:xfrm>
          <a:prstGeom prst="rect">
            <a:avLst/>
          </a:prstGeom>
          <a:noFill/>
        </p:spPr>
        <p:txBody>
          <a:bodyPr wrap="square" rtlCol="0">
            <a:spAutoFit/>
          </a:bodyPr>
          <a:lstStyle/>
          <a:p>
            <a:r>
              <a:rPr lang="en-US" sz="2400" dirty="0" smtClean="0"/>
              <a:t>              Where</a:t>
            </a:r>
            <a:r>
              <a:rPr lang="en-US" dirty="0" smtClean="0"/>
              <a:t>,</a:t>
            </a:r>
          </a:p>
          <a:p>
            <a:endParaRPr lang="en-IN" sz="2800" dirty="0"/>
          </a:p>
        </p:txBody>
      </p:sp>
      <mc:AlternateContent xmlns:mc="http://schemas.openxmlformats.org/markup-compatibility/2006" xmlns:a14="http://schemas.microsoft.com/office/drawing/2010/main">
        <mc:Choice Requires="a14">
          <p:sp>
            <p:nvSpPr>
              <p:cNvPr id="9" name="TextBox 8"/>
              <p:cNvSpPr txBox="1"/>
              <p:nvPr/>
            </p:nvSpPr>
            <p:spPr>
              <a:xfrm>
                <a:off x="1669282" y="4227583"/>
                <a:ext cx="9348652" cy="1093313"/>
              </a:xfrm>
              <a:prstGeom prst="rect">
                <a:avLst/>
              </a:prstGeom>
              <a:noFill/>
            </p:spPr>
            <p:txBody>
              <a:bodyPr wrap="square" rtlCol="0">
                <a:spAutoFit/>
              </a:bodyPr>
              <a:lstStyle/>
              <a:p>
                <a:pPr>
                  <a:spcAft>
                    <a:spcPts val="1000"/>
                  </a:spcAft>
                </a:pPr>
                <a14:m>
                  <m:oMathPara xmlns:m="http://schemas.openxmlformats.org/officeDocument/2006/math">
                    <m:oMathParaPr>
                      <m:jc m:val="centerGroup"/>
                    </m:oMathParaPr>
                    <m:oMath xmlns:m="http://schemas.openxmlformats.org/officeDocument/2006/math">
                      <m:r>
                        <m:rPr>
                          <m:sty m:val="p"/>
                        </m:rPr>
                        <a:rPr lang="en-IN" sz="2400">
                          <a:latin typeface="Cambria Math" panose="02040503050406030204" pitchFamily="18" charset="0"/>
                        </a:rPr>
                        <m:t>f</m:t>
                      </m:r>
                      <m:d>
                        <m:dPr>
                          <m:ctrlPr>
                            <a:rPr lang="en-IN" sz="2400" i="1" smtClean="0">
                              <a:latin typeface="Cambria Math" panose="02040503050406030204" pitchFamily="18" charset="0"/>
                            </a:rPr>
                          </m:ctrlPr>
                        </m:dPr>
                        <m:e>
                          <m:acc>
                            <m:accPr>
                              <m:chr m:val="̅"/>
                              <m:ctrlPr>
                                <a:rPr lang="en-IN" sz="2400" i="1" smtClean="0">
                                  <a:latin typeface="Cambria Math" panose="02040503050406030204" pitchFamily="18" charset="0"/>
                                </a:rPr>
                              </m:ctrlPr>
                            </m:accPr>
                            <m:e>
                              <m:sSub>
                                <m:sSubPr>
                                  <m:ctrlPr>
                                    <a:rPr lang="en-IN" sz="2400" i="1">
                                      <a:latin typeface="Cambria Math" panose="02040503050406030204" pitchFamily="18" charset="0"/>
                                    </a:rPr>
                                  </m:ctrlPr>
                                </m:sSubPr>
                                <m:e>
                                  <m:r>
                                    <a:rPr lang="en-US" sz="2400" i="1">
                                      <a:latin typeface="Cambria Math"/>
                                    </a:rPr>
                                    <m:t>𝑧</m:t>
                                  </m:r>
                                </m:e>
                                <m:sub>
                                  <m:r>
                                    <a:rPr lang="en-US" sz="2400" i="1">
                                      <a:latin typeface="Cambria Math"/>
                                    </a:rPr>
                                    <m:t>𝑖</m:t>
                                  </m:r>
                                </m:sub>
                              </m:sSub>
                            </m:e>
                          </m:acc>
                          <m:r>
                            <a:rPr lang="en-IN" sz="2400">
                              <a:latin typeface="Cambria Math" panose="02040503050406030204" pitchFamily="18" charset="0"/>
                            </a:rPr>
                            <m:t>|</m:t>
                          </m:r>
                          <m:r>
                            <m:rPr>
                              <m:sty m:val="p"/>
                            </m:rPr>
                            <a:rPr lang="en-IN" sz="2400">
                              <a:latin typeface="Cambria Math" panose="02040503050406030204" pitchFamily="18" charset="0"/>
                            </a:rPr>
                            <m:t>p</m:t>
                          </m:r>
                          <m:r>
                            <a:rPr lang="en-IN" sz="2400">
                              <a:latin typeface="Cambria Math" panose="02040503050406030204" pitchFamily="18" charset="0"/>
                            </a:rPr>
                            <m:t>,</m:t>
                          </m:r>
                          <m:r>
                            <m:rPr>
                              <m:sty m:val="p"/>
                            </m:rPr>
                            <a:rPr lang="en-IN" sz="2400">
                              <a:latin typeface="Cambria Math" panose="02040503050406030204" pitchFamily="18" charset="0"/>
                            </a:rPr>
                            <m:t>q</m:t>
                          </m:r>
                          <m:r>
                            <a:rPr lang="en-IN" sz="2400">
                              <a:latin typeface="Cambria Math" panose="02040503050406030204" pitchFamily="18" charset="0"/>
                            </a:rPr>
                            <m:t>,</m:t>
                          </m:r>
                          <m:r>
                            <m:rPr>
                              <m:sty m:val="p"/>
                            </m:rPr>
                            <a:rPr lang="en-IN" sz="2400">
                              <a:latin typeface="Cambria Math" panose="02040503050406030204" pitchFamily="18" charset="0"/>
                            </a:rPr>
                            <m:t>γ</m:t>
                          </m:r>
                          <m:r>
                            <a:rPr lang="en-IN" sz="2400">
                              <a:latin typeface="Cambria Math" panose="02040503050406030204" pitchFamily="18" charset="0"/>
                            </a:rPr>
                            <m:t>;</m:t>
                          </m:r>
                          <m:r>
                            <m:rPr>
                              <m:sty m:val="p"/>
                            </m:rPr>
                            <a:rPr lang="en-IN" sz="2400">
                              <a:latin typeface="Cambria Math" panose="02040503050406030204" pitchFamily="18" charset="0"/>
                            </a:rPr>
                            <m:t>x</m:t>
                          </m:r>
                        </m:e>
                      </m:d>
                      <m:r>
                        <a:rPr lang="en-IN" sz="2400">
                          <a:latin typeface="Cambria Math" panose="02040503050406030204" pitchFamily="18" charset="0"/>
                        </a:rPr>
                        <m:t>=</m:t>
                      </m:r>
                      <m:f>
                        <m:fPr>
                          <m:ctrlPr>
                            <a:rPr lang="en-IN" sz="2400" i="1">
                              <a:latin typeface="Cambria Math" panose="02040503050406030204" pitchFamily="18" charset="0"/>
                            </a:rPr>
                          </m:ctrlPr>
                        </m:fPr>
                        <m:num>
                          <m:r>
                            <a:rPr lang="en-IN" sz="2400">
                              <a:latin typeface="Cambria Math" panose="02040503050406030204" pitchFamily="18" charset="0"/>
                            </a:rPr>
                            <m:t>1</m:t>
                          </m:r>
                        </m:num>
                        <m:den>
                          <m:acc>
                            <m:accPr>
                              <m:chr m:val="̅"/>
                              <m:ctrlPr>
                                <a:rPr lang="en-IN" sz="2400" i="1" smtClean="0">
                                  <a:latin typeface="Cambria Math" panose="02040503050406030204" pitchFamily="18" charset="0"/>
                                </a:rPr>
                              </m:ctrlPr>
                            </m:accPr>
                            <m:e>
                              <m:sSub>
                                <m:sSubPr>
                                  <m:ctrlPr>
                                    <a:rPr lang="en-IN"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𝑖</m:t>
                                  </m:r>
                                </m:sub>
                              </m:sSub>
                            </m:e>
                          </m:acc>
                          <m:r>
                            <m:rPr>
                              <m:sty m:val="p"/>
                            </m:rPr>
                            <a:rPr lang="en-IN" sz="2400">
                              <a:latin typeface="Cambria Math" panose="02040503050406030204" pitchFamily="18" charset="0"/>
                            </a:rPr>
                            <m:t>B</m:t>
                          </m:r>
                          <m:d>
                            <m:dPr>
                              <m:ctrlPr>
                                <a:rPr lang="en-IN" sz="2400" i="1">
                                  <a:latin typeface="Cambria Math" panose="02040503050406030204" pitchFamily="18" charset="0"/>
                                </a:rPr>
                              </m:ctrlPr>
                            </m:dPr>
                            <m:e>
                              <m:r>
                                <m:rPr>
                                  <m:sty m:val="p"/>
                                </m:rPr>
                                <a:rPr lang="en-IN" sz="2400">
                                  <a:latin typeface="Cambria Math" panose="02040503050406030204" pitchFamily="18" charset="0"/>
                                </a:rPr>
                                <m:t>px</m:t>
                              </m:r>
                              <m:r>
                                <a:rPr lang="en-IN" sz="2400">
                                  <a:latin typeface="Cambria Math" panose="02040503050406030204" pitchFamily="18" charset="0"/>
                                </a:rPr>
                                <m:t>,</m:t>
                              </m:r>
                              <m:r>
                                <m:rPr>
                                  <m:sty m:val="p"/>
                                </m:rPr>
                                <a:rPr lang="en-IN" sz="2400">
                                  <a:latin typeface="Cambria Math" panose="02040503050406030204" pitchFamily="18" charset="0"/>
                                </a:rPr>
                                <m:t>q</m:t>
                              </m:r>
                            </m:e>
                          </m:d>
                        </m:den>
                      </m:f>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panose="02040503050406030204" pitchFamily="18" charset="0"/>
                                    </a:rPr>
                                    <m:t>γ</m:t>
                                  </m:r>
                                </m:num>
                                <m:den>
                                  <m:r>
                                    <m:rPr>
                                      <m:sty m:val="p"/>
                                    </m:rPr>
                                    <a:rPr lang="en-IN" sz="2400">
                                      <a:latin typeface="Cambria Math" panose="02040503050406030204" pitchFamily="18" charset="0"/>
                                    </a:rPr>
                                    <m:t>γ</m:t>
                                  </m:r>
                                  <m:r>
                                    <a:rPr lang="en-IN" sz="2400">
                                      <a:latin typeface="Cambria Math" panose="02040503050406030204" pitchFamily="18" charset="0"/>
                                    </a:rPr>
                                    <m:t>+</m:t>
                                  </m:r>
                                  <m:r>
                                    <m:rPr>
                                      <m:sty m:val="p"/>
                                    </m:rPr>
                                    <a:rPr lang="en-IN" sz="2400">
                                      <a:latin typeface="Cambria Math" panose="02040503050406030204" pitchFamily="18" charset="0"/>
                                    </a:rPr>
                                    <m:t>x</m:t>
                                  </m:r>
                                  <m:acc>
                                    <m:accPr>
                                      <m:chr m:val="̅"/>
                                      <m:ctrlPr>
                                        <a:rPr lang="en-IN" sz="2400" i="1">
                                          <a:latin typeface="Cambria Math" panose="02040503050406030204" pitchFamily="18" charset="0"/>
                                        </a:rPr>
                                      </m:ctrlPr>
                                    </m:accPr>
                                    <m:e>
                                      <m:sSub>
                                        <m:sSubPr>
                                          <m:ctrlPr>
                                            <a:rPr lang="en-IN"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𝑖</m:t>
                                          </m:r>
                                        </m:sub>
                                      </m:sSub>
                                    </m:e>
                                  </m:acc>
                                </m:den>
                              </m:f>
                            </m:e>
                          </m:d>
                        </m:e>
                        <m:sup>
                          <m:r>
                            <m:rPr>
                              <m:sty m:val="p"/>
                            </m:rPr>
                            <a:rPr lang="en-IN" sz="2400">
                              <a:latin typeface="Cambria Math" panose="02040503050406030204" pitchFamily="18" charset="0"/>
                            </a:rPr>
                            <m:t>q</m:t>
                          </m:r>
                        </m:sup>
                      </m:sSup>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panose="02040503050406030204" pitchFamily="18" charset="0"/>
                                    </a:rPr>
                                    <m:t>x</m:t>
                                  </m:r>
                                  <m:acc>
                                    <m:accPr>
                                      <m:chr m:val="̅"/>
                                      <m:ctrlPr>
                                        <a:rPr lang="en-IN" sz="2400" i="1">
                                          <a:latin typeface="Cambria Math" panose="02040503050406030204" pitchFamily="18" charset="0"/>
                                        </a:rPr>
                                      </m:ctrlPr>
                                    </m:accPr>
                                    <m:e>
                                      <m:sSub>
                                        <m:sSubPr>
                                          <m:ctrlPr>
                                            <a:rPr lang="en-IN"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𝑖</m:t>
                                          </m:r>
                                        </m:sub>
                                      </m:sSub>
                                    </m:e>
                                  </m:acc>
                                </m:num>
                                <m:den>
                                  <m:r>
                                    <m:rPr>
                                      <m:sty m:val="p"/>
                                    </m:rPr>
                                    <a:rPr lang="en-IN" sz="2400">
                                      <a:latin typeface="Cambria Math" panose="02040503050406030204" pitchFamily="18" charset="0"/>
                                    </a:rPr>
                                    <m:t>γ</m:t>
                                  </m:r>
                                  <m:r>
                                    <a:rPr lang="en-IN" sz="2400">
                                      <a:latin typeface="Cambria Math" panose="02040503050406030204" pitchFamily="18" charset="0"/>
                                    </a:rPr>
                                    <m:t>+</m:t>
                                  </m:r>
                                  <m:r>
                                    <m:rPr>
                                      <m:sty m:val="p"/>
                                    </m:rPr>
                                    <a:rPr lang="en-IN" sz="2400">
                                      <a:latin typeface="Cambria Math" panose="02040503050406030204" pitchFamily="18" charset="0"/>
                                    </a:rPr>
                                    <m:t>x</m:t>
                                  </m:r>
                                  <m:acc>
                                    <m:accPr>
                                      <m:chr m:val="̅"/>
                                      <m:ctrlPr>
                                        <a:rPr lang="en-IN" sz="2400" i="1">
                                          <a:latin typeface="Cambria Math" panose="02040503050406030204" pitchFamily="18" charset="0"/>
                                        </a:rPr>
                                      </m:ctrlPr>
                                    </m:accPr>
                                    <m:e>
                                      <m:sSub>
                                        <m:sSubPr>
                                          <m:ctrlPr>
                                            <a:rPr lang="en-IN"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𝑖</m:t>
                                          </m:r>
                                        </m:sub>
                                      </m:sSub>
                                    </m:e>
                                  </m:acc>
                                </m:den>
                              </m:f>
                            </m:e>
                          </m:d>
                        </m:e>
                        <m:sup>
                          <m:r>
                            <m:rPr>
                              <m:sty m:val="p"/>
                            </m:rPr>
                            <a:rPr lang="en-IN" sz="2400">
                              <a:latin typeface="Cambria Math" panose="02040503050406030204" pitchFamily="18" charset="0"/>
                            </a:rPr>
                            <m:t>px</m:t>
                          </m:r>
                        </m:sup>
                      </m:sSup>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669282" y="4227583"/>
                <a:ext cx="9348652" cy="1093313"/>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2439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1006" y="1680528"/>
                <a:ext cx="10424160" cy="4435791"/>
              </a:xfrm>
            </p:spPr>
            <p:txBody>
              <a:bodyPr>
                <a:normAutofit/>
              </a:bodyPr>
              <a:lstStyle/>
              <a:p>
                <a:pPr marL="0" indent="0">
                  <a:buNone/>
                </a:pPr>
                <a:endParaRPr lang="en-IN" sz="2400" dirty="0"/>
              </a:p>
              <a:p>
                <a:pPr marL="0" indent="0">
                  <a:buNone/>
                </a:pPr>
                <a14:m>
                  <m:oMathPara xmlns:m="http://schemas.openxmlformats.org/officeDocument/2006/math">
                    <m:oMathParaPr>
                      <m:jc m:val="centerGroup"/>
                    </m:oMathParaPr>
                    <m:oMath xmlns:m="http://schemas.openxmlformats.org/officeDocument/2006/math">
                      <m:r>
                        <a:rPr lang="en-IN" sz="2400" b="1" i="1">
                          <a:latin typeface="Cambria Math"/>
                        </a:rPr>
                        <m:t>𝐄</m:t>
                      </m:r>
                      <m:d>
                        <m:dPr>
                          <m:endChr m:val="|"/>
                          <m:ctrlPr>
                            <a:rPr lang="en-IN" sz="2400" b="1" i="1">
                              <a:latin typeface="Cambria Math" panose="02040503050406030204" pitchFamily="18" charset="0"/>
                            </a:rPr>
                          </m:ctrlPr>
                        </m:dPr>
                        <m:e>
                          <m:r>
                            <a:rPr lang="en-IN" sz="2400" b="1" i="1">
                              <a:latin typeface="Cambria Math"/>
                            </a:rPr>
                            <m:t>𝐙</m:t>
                          </m:r>
                        </m:e>
                      </m:d>
                      <m:r>
                        <a:rPr lang="en-IN" sz="2400" b="1">
                          <a:latin typeface="Cambria Math"/>
                        </a:rPr>
                        <m:t> </m:t>
                      </m:r>
                      <m:r>
                        <a:rPr lang="en-IN" sz="2400" b="1" i="1">
                          <a:latin typeface="Cambria Math"/>
                        </a:rPr>
                        <m:t>𝐩</m:t>
                      </m:r>
                      <m:r>
                        <a:rPr lang="en-IN" sz="2400" b="1">
                          <a:latin typeface="Cambria Math"/>
                        </a:rPr>
                        <m:t>,</m:t>
                      </m:r>
                      <m:r>
                        <a:rPr lang="en-IN" sz="2400" b="1" i="1">
                          <a:latin typeface="Cambria Math"/>
                        </a:rPr>
                        <m:t>𝐪</m:t>
                      </m:r>
                      <m:r>
                        <a:rPr lang="en-IN" sz="2400" b="1">
                          <a:latin typeface="Cambria Math"/>
                        </a:rPr>
                        <m:t>,</m:t>
                      </m:r>
                      <m:r>
                        <a:rPr lang="en-IN" sz="2400" b="1" i="1">
                          <a:latin typeface="Cambria Math"/>
                        </a:rPr>
                        <m:t>𝛄</m:t>
                      </m:r>
                      <m:r>
                        <a:rPr lang="en-IN" sz="2400" b="1">
                          <a:latin typeface="Cambria Math"/>
                        </a:rPr>
                        <m:t>;</m:t>
                      </m:r>
                      <m:acc>
                        <m:accPr>
                          <m:chr m:val="̅"/>
                          <m:ctrlPr>
                            <a:rPr lang="en-IN" sz="2400" b="1" i="1">
                              <a:latin typeface="Cambria Math" panose="02040503050406030204" pitchFamily="18" charset="0"/>
                            </a:rPr>
                          </m:ctrlPr>
                        </m:accPr>
                        <m:e>
                          <m:r>
                            <a:rPr lang="en-IN" sz="2400" b="1" i="1">
                              <a:latin typeface="Cambria Math"/>
                            </a:rPr>
                            <m:t>𝐳</m:t>
                          </m:r>
                        </m:e>
                      </m:acc>
                      <m:r>
                        <a:rPr lang="en-IN" sz="2400" b="1">
                          <a:latin typeface="Cambria Math"/>
                        </a:rPr>
                        <m:t>,</m:t>
                      </m:r>
                      <m:r>
                        <a:rPr lang="en-IN" sz="2400" b="1" i="1">
                          <a:latin typeface="Cambria Math"/>
                        </a:rPr>
                        <m:t>𝐱</m:t>
                      </m:r>
                      <m:r>
                        <a:rPr lang="en-IN" sz="2400" b="1">
                          <a:latin typeface="Cambria Math"/>
                        </a:rPr>
                        <m:t>)=</m:t>
                      </m:r>
                      <m:d>
                        <m:dPr>
                          <m:ctrlPr>
                            <a:rPr lang="en-IN" sz="2400" b="1" i="1">
                              <a:latin typeface="Cambria Math" panose="02040503050406030204" pitchFamily="18" charset="0"/>
                            </a:rPr>
                          </m:ctrlPr>
                        </m:dPr>
                        <m:e>
                          <m:f>
                            <m:fPr>
                              <m:ctrlPr>
                                <a:rPr lang="en-IN" sz="2400" b="1" i="1">
                                  <a:latin typeface="Cambria Math" panose="02040503050406030204" pitchFamily="18" charset="0"/>
                                </a:rPr>
                              </m:ctrlPr>
                            </m:fPr>
                            <m:num>
                              <m:r>
                                <a:rPr lang="en-IN" sz="2400" b="1" i="1">
                                  <a:latin typeface="Cambria Math"/>
                                </a:rPr>
                                <m:t>𝒒</m:t>
                              </m:r>
                              <m:r>
                                <a:rPr lang="en-IN" sz="2400" b="1" i="1">
                                  <a:latin typeface="Cambria Math"/>
                                </a:rPr>
                                <m:t>−</m:t>
                              </m:r>
                              <m:r>
                                <a:rPr lang="en-IN" sz="2400" b="1" i="1">
                                  <a:latin typeface="Cambria Math"/>
                                </a:rPr>
                                <m:t>𝟏</m:t>
                              </m:r>
                            </m:num>
                            <m:den>
                              <m:r>
                                <a:rPr lang="en-IN" sz="2400" b="1" i="1">
                                  <a:latin typeface="Cambria Math"/>
                                </a:rPr>
                                <m:t>𝐩𝐱</m:t>
                              </m:r>
                              <m:r>
                                <a:rPr lang="en-IN" sz="2400" b="1">
                                  <a:latin typeface="Cambria Math"/>
                                </a:rPr>
                                <m:t>+</m:t>
                              </m:r>
                              <m:r>
                                <a:rPr lang="en-IN" sz="2400" b="1" i="1">
                                  <a:latin typeface="Cambria Math"/>
                                </a:rPr>
                                <m:t>𝒒</m:t>
                              </m:r>
                              <m:r>
                                <a:rPr lang="en-IN" sz="2400" b="1" i="1">
                                  <a:latin typeface="Cambria Math"/>
                                </a:rPr>
                                <m:t>−</m:t>
                              </m:r>
                              <m:r>
                                <a:rPr lang="en-IN" sz="2400" b="1" i="1">
                                  <a:latin typeface="Cambria Math"/>
                                </a:rPr>
                                <m:t>𝟏</m:t>
                              </m:r>
                            </m:den>
                          </m:f>
                        </m:e>
                      </m:d>
                      <m:r>
                        <a:rPr lang="en-IN" sz="2400" b="1">
                          <a:latin typeface="Cambria Math"/>
                        </a:rPr>
                        <m:t>⋅</m:t>
                      </m:r>
                      <m:f>
                        <m:fPr>
                          <m:ctrlPr>
                            <a:rPr lang="en-IN" sz="2400" b="1" i="1">
                              <a:latin typeface="Cambria Math" panose="02040503050406030204" pitchFamily="18" charset="0"/>
                            </a:rPr>
                          </m:ctrlPr>
                        </m:fPr>
                        <m:num>
                          <m:r>
                            <a:rPr lang="en-IN" sz="2400" b="1" i="1">
                              <a:latin typeface="Cambria Math"/>
                            </a:rPr>
                            <m:t>𝐩</m:t>
                          </m:r>
                          <m:r>
                            <a:rPr lang="en-IN" sz="2400" b="1" i="1">
                              <a:latin typeface="Cambria Math"/>
                            </a:rPr>
                            <m:t>𝛄</m:t>
                          </m:r>
                        </m:num>
                        <m:den>
                          <m:r>
                            <a:rPr lang="en-IN" sz="2400" b="1" i="1">
                              <a:latin typeface="Cambria Math"/>
                            </a:rPr>
                            <m:t>𝒒</m:t>
                          </m:r>
                          <m:r>
                            <a:rPr lang="en-IN" sz="2400" b="1" i="1">
                              <a:latin typeface="Cambria Math"/>
                            </a:rPr>
                            <m:t>−</m:t>
                          </m:r>
                          <m:r>
                            <a:rPr lang="en-IN" sz="2400" b="1" i="1">
                              <a:latin typeface="Cambria Math"/>
                            </a:rPr>
                            <m:t>𝟏</m:t>
                          </m:r>
                        </m:den>
                      </m:f>
                      <m:r>
                        <a:rPr lang="en-IN" sz="2400" b="1">
                          <a:latin typeface="Cambria Math"/>
                        </a:rPr>
                        <m:t>+</m:t>
                      </m:r>
                      <m:d>
                        <m:dPr>
                          <m:ctrlPr>
                            <a:rPr lang="en-IN" sz="2400" b="1" i="1">
                              <a:latin typeface="Cambria Math" panose="02040503050406030204" pitchFamily="18" charset="0"/>
                            </a:rPr>
                          </m:ctrlPr>
                        </m:dPr>
                        <m:e>
                          <m:f>
                            <m:fPr>
                              <m:ctrlPr>
                                <a:rPr lang="en-IN" sz="2400" b="1" i="1">
                                  <a:latin typeface="Cambria Math" panose="02040503050406030204" pitchFamily="18" charset="0"/>
                                </a:rPr>
                              </m:ctrlPr>
                            </m:fPr>
                            <m:num>
                              <m:r>
                                <a:rPr lang="en-IN" sz="2400" b="1" i="1">
                                  <a:latin typeface="Cambria Math"/>
                                </a:rPr>
                                <m:t>𝐩𝐱</m:t>
                              </m:r>
                            </m:num>
                            <m:den>
                              <m:r>
                                <a:rPr lang="en-IN" sz="2400" b="1" i="1">
                                  <a:latin typeface="Cambria Math"/>
                                </a:rPr>
                                <m:t>𝐩𝐱</m:t>
                              </m:r>
                              <m:r>
                                <a:rPr lang="en-IN" sz="2400" b="1">
                                  <a:latin typeface="Cambria Math"/>
                                </a:rPr>
                                <m:t>+</m:t>
                              </m:r>
                              <m:r>
                                <a:rPr lang="en-IN" sz="2400" b="1" i="1">
                                  <a:latin typeface="Cambria Math"/>
                                </a:rPr>
                                <m:t>𝒒</m:t>
                              </m:r>
                              <m:r>
                                <a:rPr lang="en-IN" sz="2400" b="1" i="1">
                                  <a:latin typeface="Cambria Math"/>
                                </a:rPr>
                                <m:t>−</m:t>
                              </m:r>
                              <m:r>
                                <a:rPr lang="en-IN" sz="2400" b="1" i="1">
                                  <a:latin typeface="Cambria Math"/>
                                </a:rPr>
                                <m:t>𝟏</m:t>
                              </m:r>
                            </m:den>
                          </m:f>
                        </m:e>
                      </m:d>
                      <m:acc>
                        <m:accPr>
                          <m:chr m:val="̅"/>
                          <m:ctrlPr>
                            <a:rPr lang="en-IN" sz="2400" b="1" i="1">
                              <a:latin typeface="Cambria Math" panose="02040503050406030204" pitchFamily="18" charset="0"/>
                            </a:rPr>
                          </m:ctrlPr>
                        </m:accPr>
                        <m:e>
                          <m:r>
                            <a:rPr lang="en-IN" sz="2400" b="1" i="1">
                              <a:latin typeface="Cambria Math"/>
                            </a:rPr>
                            <m:t>𝐳</m:t>
                          </m:r>
                        </m:e>
                      </m:acc>
                    </m:oMath>
                  </m:oMathPara>
                </a14:m>
                <a:endParaRPr lang="en-IN" sz="2400" b="1" dirty="0" smtClean="0"/>
              </a:p>
              <a:p>
                <a:pPr marL="0" lvl="0" indent="0">
                  <a:buNone/>
                </a:pPr>
                <a:endParaRPr lang="en-IN" sz="2400" dirty="0" smtClean="0">
                  <a:latin typeface="Times New Roman" pitchFamily="18" charset="0"/>
                  <a:cs typeface="Times New Roman" pitchFamily="18" charset="0"/>
                </a:endParaRPr>
              </a:p>
              <a:p>
                <a:pPr marL="0" lvl="0" indent="0">
                  <a:buNone/>
                </a:pPr>
                <a:r>
                  <a:rPr lang="en-IN" sz="2400" dirty="0" smtClean="0">
                    <a:latin typeface="Times New Roman" pitchFamily="18" charset="0"/>
                    <a:cs typeface="Times New Roman" pitchFamily="18" charset="0"/>
                  </a:rPr>
                  <a:t>Where,</a:t>
                </a:r>
              </a:p>
              <a:p>
                <a:pPr marL="0" lvl="0" indent="0">
                  <a:buNone/>
                </a:pPr>
                <a:r>
                  <a:rPr lang="en-IN" sz="2400" dirty="0" smtClean="0">
                    <a:latin typeface="Times New Roman" pitchFamily="18" charset="0"/>
                    <a:cs typeface="Times New Roman" pitchFamily="18" charset="0"/>
                  </a:rPr>
                  <a:t>x </a:t>
                </a:r>
                <a:r>
                  <a:rPr lang="en-IN" sz="2400" dirty="0">
                    <a:latin typeface="Times New Roman" pitchFamily="18" charset="0"/>
                    <a:cs typeface="Times New Roman" pitchFamily="18" charset="0"/>
                  </a:rPr>
                  <a:t>refers to frequency for each customer.</a:t>
                </a:r>
              </a:p>
              <a:p>
                <a:pPr marL="0" lvl="0" indent="0">
                  <a:buNone/>
                </a:pPr>
                <a14:m>
                  <m:oMath xmlns:m="http://schemas.openxmlformats.org/officeDocument/2006/math">
                    <m:acc>
                      <m:accPr>
                        <m:chr m:val="̅"/>
                        <m:ctrlPr>
                          <a:rPr lang="en-IN" sz="2400" i="1">
                            <a:latin typeface="Cambria Math" panose="02040503050406030204" pitchFamily="18" charset="0"/>
                          </a:rPr>
                        </m:ctrlPr>
                      </m:accPr>
                      <m:e>
                        <m:r>
                          <m:rPr>
                            <m:sty m:val="p"/>
                          </m:rPr>
                          <a:rPr lang="en-IN" sz="2400">
                            <a:latin typeface="Cambria Math"/>
                          </a:rPr>
                          <m:t>z</m:t>
                        </m:r>
                      </m:e>
                    </m:acc>
                  </m:oMath>
                </a14:m>
                <a:r>
                  <a:rPr lang="en-IN" sz="2400" dirty="0">
                    <a:latin typeface="Times New Roman" pitchFamily="18" charset="0"/>
                    <a:cs typeface="Times New Roman" pitchFamily="18" charset="0"/>
                  </a:rPr>
                  <a:t> refers to the </a:t>
                </a:r>
                <a:r>
                  <a:rPr lang="en-IN" sz="2400" dirty="0" smtClean="0">
                    <a:latin typeface="Times New Roman" pitchFamily="18" charset="0"/>
                    <a:cs typeface="Times New Roman" pitchFamily="18" charset="0"/>
                  </a:rPr>
                  <a:t>average monetary </a:t>
                </a:r>
                <a:r>
                  <a:rPr lang="en-IN" sz="2400" dirty="0">
                    <a:latin typeface="Times New Roman" pitchFamily="18" charset="0"/>
                    <a:cs typeface="Times New Roman" pitchFamily="18" charset="0"/>
                  </a:rPr>
                  <a:t>for each customer.</a:t>
                </a:r>
              </a:p>
              <a:p>
                <a:pPr marL="0" lvl="0" indent="0">
                  <a:buNone/>
                </a:pPr>
                <a:r>
                  <a:rPr lang="en-IN" sz="2400" dirty="0">
                    <a:latin typeface="Times New Roman" pitchFamily="18" charset="0"/>
                    <a:cs typeface="Times New Roman" pitchFamily="18" charset="0"/>
                  </a:rPr>
                  <a:t>Z refers to the expected value of transactions (expected average profit</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0" lvl="0" indent="0">
                  <a:buNone/>
                </a:pPr>
                <a14:m>
                  <m:oMath xmlns:m="http://schemas.openxmlformats.org/officeDocument/2006/math">
                    <m:r>
                      <m:rPr>
                        <m:sty m:val="p"/>
                      </m:rPr>
                      <a:rPr lang="en-IN" sz="2400">
                        <a:latin typeface="Cambria Math"/>
                      </a:rPr>
                      <m:t>p</m:t>
                    </m:r>
                    <m:r>
                      <a:rPr lang="en-IN" sz="2400">
                        <a:latin typeface="Cambria Math"/>
                      </a:rPr>
                      <m:t>,</m:t>
                    </m:r>
                    <m:r>
                      <m:rPr>
                        <m:sty m:val="p"/>
                      </m:rPr>
                      <a:rPr lang="en-IN" sz="2400">
                        <a:latin typeface="Cambria Math"/>
                      </a:rPr>
                      <m:t>q</m:t>
                    </m:r>
                    <m:r>
                      <a:rPr lang="en-IN" sz="2400">
                        <a:latin typeface="Cambria Math"/>
                      </a:rPr>
                      <m:t>,</m:t>
                    </m:r>
                    <m:r>
                      <m:rPr>
                        <m:sty m:val="p"/>
                      </m:rPr>
                      <a:rPr lang="en-IN" sz="2400">
                        <a:latin typeface="Cambria Math"/>
                      </a:rPr>
                      <m:t>γ</m:t>
                    </m:r>
                  </m:oMath>
                </a14:m>
                <a:r>
                  <a:rPr lang="en-IN" sz="2400" dirty="0">
                    <a:latin typeface="Times New Roman" pitchFamily="18" charset="0"/>
                    <a:cs typeface="Times New Roman" pitchFamily="18" charset="0"/>
                  </a:rPr>
                  <a:t> comes from the gamma distribution.</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1006" y="1680528"/>
                <a:ext cx="10424160" cy="4435791"/>
              </a:xfrm>
              <a:blipFill>
                <a:blip r:embed="rId2"/>
                <a:stretch>
                  <a:fillRect l="-877"/>
                </a:stretch>
              </a:blipFill>
            </p:spPr>
            <p:txBody>
              <a:bodyPr/>
              <a:lstStyle/>
              <a:p>
                <a:r>
                  <a:rPr lang="en-IN">
                    <a:noFill/>
                  </a:rPr>
                  <a:t> </a:t>
                </a:r>
              </a:p>
            </p:txBody>
          </p:sp>
        </mc:Fallback>
      </mc:AlternateContent>
      <p:sp>
        <p:nvSpPr>
          <p:cNvPr id="4" name="Title 1"/>
          <p:cNvSpPr txBox="1">
            <a:spLocks/>
          </p:cNvSpPr>
          <p:nvPr/>
        </p:nvSpPr>
        <p:spPr>
          <a:xfrm>
            <a:off x="669836" y="373707"/>
            <a:ext cx="8969943" cy="13153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dirty="0" smtClean="0">
                <a:latin typeface="Times New Roman" pitchFamily="18" charset="0"/>
                <a:cs typeface="Times New Roman" pitchFamily="18" charset="0"/>
              </a:rPr>
              <a:t> </a:t>
            </a:r>
            <a:r>
              <a:rPr lang="en-US" dirty="0"/>
              <a:t> </a:t>
            </a:r>
            <a:r>
              <a:rPr lang="en-US" b="1" dirty="0"/>
              <a:t>Average transaction </a:t>
            </a:r>
            <a:r>
              <a:rPr lang="en-US" b="1" dirty="0" smtClean="0"/>
              <a:t>profit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159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itchFamily="18" charset="0"/>
                <a:cs typeface="Times New Roman" pitchFamily="18" charset="0"/>
              </a:rPr>
              <a:t>Result</a:t>
            </a:r>
            <a:r>
              <a:rPr lang="en-US" sz="4400" dirty="0" smtClean="0">
                <a:latin typeface="Times New Roman" pitchFamily="18" charset="0"/>
                <a:cs typeface="Times New Roman" pitchFamily="18" charset="0"/>
              </a:rPr>
              <a:t>:</a:t>
            </a:r>
            <a:endParaRPr lang="en-IN" sz="4400"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p:txBody>
              <a:bodyPr>
                <a:normAutofit/>
              </a:bodyPr>
              <a:lstStyle/>
              <a:p>
                <a:r>
                  <a:rPr lang="en-US" sz="2400" b="1" dirty="0">
                    <a:latin typeface="Times New Roman" pitchFamily="18" charset="0"/>
                    <a:cs typeface="Times New Roman" pitchFamily="18" charset="0"/>
                  </a:rPr>
                  <a:t>Gamma-Gamma Sub-Model:</a:t>
                </a:r>
              </a:p>
              <a:p>
                <a:r>
                  <a:rPr lang="en-US" sz="2400" dirty="0" smtClean="0">
                    <a:latin typeface="Times New Roman" pitchFamily="18" charset="0"/>
                    <a:cs typeface="Times New Roman" pitchFamily="18" charset="0"/>
                  </a:rPr>
                  <a:t>T</a:t>
                </a:r>
                <a:r>
                  <a:rPr lang="en-US" sz="2400" dirty="0">
                    <a:latin typeface="Times New Roman" pitchFamily="18" charset="0"/>
                    <a:cs typeface="Times New Roman" pitchFamily="18" charset="0"/>
                  </a:rPr>
                  <a:t>= 374 </a:t>
                </a:r>
                <a:r>
                  <a:rPr lang="en-US" sz="2400" dirty="0" smtClean="0">
                    <a:latin typeface="Times New Roman" pitchFamily="18" charset="0"/>
                    <a:cs typeface="Times New Roman" pitchFamily="18" charset="0"/>
                  </a:rPr>
                  <a:t>days</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Parameters </a:t>
                </a:r>
                <a:r>
                  <a:rPr lang="en-US" sz="2400" b="1" dirty="0">
                    <a:latin typeface="Times New Roman" pitchFamily="18" charset="0"/>
                    <a:cs typeface="Times New Roman" pitchFamily="18" charset="0"/>
                  </a:rPr>
                  <a:t>Estimation:</a:t>
                </a:r>
              </a:p>
              <a:p>
                <a:r>
                  <a:rPr lang="en-US" sz="2400" dirty="0">
                    <a:latin typeface="Times New Roman" pitchFamily="18" charset="0"/>
                    <a:cs typeface="Times New Roman" pitchFamily="18" charset="0"/>
                  </a:rPr>
                  <a:t>The model was fitted with 2893 subjects , estimated values of the parameters are: </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p</a:t>
                </a:r>
                <a:r>
                  <a:rPr lang="en-US" sz="2400" dirty="0">
                    <a:latin typeface="Times New Roman" pitchFamily="18" charset="0"/>
                    <a:cs typeface="Times New Roman" pitchFamily="18" charset="0"/>
                  </a:rPr>
                  <a:t>: 12.23,   q: 0.93, </a:t>
                </a:r>
                <a14:m>
                  <m:oMath xmlns:m="http://schemas.openxmlformats.org/officeDocument/2006/math">
                    <m:r>
                      <m:rPr>
                        <m:sty m:val="p"/>
                      </m:rPr>
                      <a:rPr lang="en-IN" sz="2400">
                        <a:latin typeface="Cambria Math" panose="02040503050406030204" pitchFamily="18" charset="0"/>
                      </a:rPr>
                      <m:t>γ</m:t>
                    </m:r>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12.14</a:t>
                </a:r>
              </a:p>
              <a:p>
                <a:endParaRPr lang="en-IN"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blipFill>
                <a:blip r:embed="rId3"/>
                <a:stretch>
                  <a:fillRect l="-2280" t="-1039" r="-2128"/>
                </a:stretch>
              </a:blipFill>
            </p:spPr>
            <p:txBody>
              <a:bodyPr/>
              <a:lstStyle/>
              <a:p>
                <a:r>
                  <a:rPr lang="en-IN">
                    <a:noFill/>
                  </a:rPr>
                  <a:t> </a:t>
                </a:r>
              </a:p>
            </p:txBody>
          </p:sp>
        </mc:Fallback>
      </mc:AlternateContent>
      <p:pic>
        <p:nvPicPr>
          <p:cNvPr id="6" name="Content Placeholder 5"/>
          <p:cNvPicPr>
            <a:picLocks noGrp="1" noChangeAspect="1"/>
          </p:cNvPicPr>
          <p:nvPr>
            <p:ph idx="1"/>
          </p:nvPr>
        </p:nvPicPr>
        <p:blipFill rotWithShape="1">
          <a:blip r:embed="rId4">
            <a:extLst>
              <a:ext uri="{28A0092B-C50C-407E-A947-70E740481C1C}">
                <a14:useLocalDpi xmlns:a14="http://schemas.microsoft.com/office/drawing/2010/main" val="0"/>
              </a:ext>
            </a:extLst>
          </a:blip>
          <a:srcRect t="1" b="672"/>
          <a:stretch/>
        </p:blipFill>
        <p:spPr>
          <a:xfrm>
            <a:off x="5610474" y="1801212"/>
            <a:ext cx="5235394" cy="2876380"/>
          </a:xfr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7985759" y="1739163"/>
                <a:ext cx="6357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b="1" i="1">
                              <a:latin typeface="Cambria Math" panose="02040503050406030204" pitchFamily="18" charset="0"/>
                            </a:rPr>
                          </m:ctrlPr>
                        </m:accPr>
                        <m:e>
                          <m:r>
                            <a:rPr lang="en-IN" b="1" i="1">
                              <a:latin typeface="Cambria Math"/>
                            </a:rPr>
                            <m:t>𝒛</m:t>
                          </m:r>
                        </m:e>
                      </m:acc>
                    </m:oMath>
                  </m:oMathPara>
                </a14:m>
                <a:endParaRPr lang="en-IN" b="1" dirty="0"/>
              </a:p>
            </p:txBody>
          </p:sp>
        </mc:Choice>
        <mc:Fallback xmlns="">
          <p:sp>
            <p:nvSpPr>
              <p:cNvPr id="7" name="TextBox 6"/>
              <p:cNvSpPr txBox="1">
                <a:spLocks noRot="1" noChangeAspect="1" noMove="1" noResize="1" noEditPoints="1" noAdjustHandles="1" noChangeArrowheads="1" noChangeShapeType="1" noTextEdit="1"/>
              </p:cNvSpPr>
              <p:nvPr/>
            </p:nvSpPr>
            <p:spPr>
              <a:xfrm>
                <a:off x="7985759" y="1739163"/>
                <a:ext cx="635726" cy="369332"/>
              </a:xfrm>
              <a:prstGeom prst="rect">
                <a:avLst/>
              </a:prstGeom>
              <a:blipFill>
                <a:blip r:embed="rId5"/>
                <a:stretch>
                  <a:fillRect r="-11538"/>
                </a:stretch>
              </a:blipFill>
            </p:spPr>
            <p:txBody>
              <a:bodyPr/>
              <a:lstStyle/>
              <a:p>
                <a:r>
                  <a:rPr lang="en-IN">
                    <a:noFill/>
                  </a:rPr>
                  <a:t> </a:t>
                </a:r>
              </a:p>
            </p:txBody>
          </p:sp>
        </mc:Fallback>
      </mc:AlternateContent>
    </p:spTree>
    <p:extLst>
      <p:ext uri="{BB962C8B-B14F-4D97-AF65-F5344CB8AC3E}">
        <p14:creationId xmlns:p14="http://schemas.microsoft.com/office/powerpoint/2010/main" val="340940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6922" y="1351344"/>
                <a:ext cx="11623040" cy="3368992"/>
              </a:xfrm>
            </p:spPr>
            <p:txBody>
              <a:bodyPr>
                <a:noAutofit/>
              </a:bodyPr>
              <a:lstStyle/>
              <a:p>
                <a:pPr marL="0" indent="0">
                  <a:buNone/>
                </a:pPr>
                <a:endParaRPr lang="en-US" sz="2400" dirty="0" smtClean="0"/>
              </a:p>
              <a:p>
                <a:pPr marL="0" indent="0">
                  <a:lnSpc>
                    <a:spcPct val="150000"/>
                  </a:lnSpc>
                  <a:buNone/>
                </a:pPr>
                <a:r>
                  <a:rPr lang="en-US" sz="2800" dirty="0" smtClean="0"/>
                  <a:t>CLTV= </a:t>
                </a:r>
                <a14:m>
                  <m:oMath xmlns:m="http://schemas.openxmlformats.org/officeDocument/2006/math">
                    <m:r>
                      <m:rPr>
                        <m:sty m:val="p"/>
                      </m:rPr>
                      <a:rPr lang="en-IN" sz="2800">
                        <a:latin typeface="Cambria Math" panose="02040503050406030204" pitchFamily="18" charset="0"/>
                      </a:rPr>
                      <m:t>E</m:t>
                    </m:r>
                    <m:d>
                      <m:dPr>
                        <m:ctrlPr>
                          <a:rPr lang="en-IN" sz="2800" i="1">
                            <a:latin typeface="Cambria Math" panose="02040503050406030204" pitchFamily="18" charset="0"/>
                          </a:rPr>
                        </m:ctrlPr>
                      </m:dPr>
                      <m:e>
                        <m:r>
                          <m:rPr>
                            <m:sty m:val="p"/>
                          </m:rPr>
                          <a:rPr lang="en-IN" sz="2800">
                            <a:latin typeface="Cambria Math" panose="02040503050406030204" pitchFamily="18" charset="0"/>
                          </a:rPr>
                          <m:t>Y</m:t>
                        </m:r>
                        <m:d>
                          <m:dPr>
                            <m:ctrlPr>
                              <a:rPr lang="en-IN" sz="2800" i="1">
                                <a:latin typeface="Cambria Math" panose="02040503050406030204" pitchFamily="18" charset="0"/>
                              </a:rPr>
                            </m:ctrlPr>
                          </m:dPr>
                          <m:e>
                            <m:r>
                              <m:rPr>
                                <m:sty m:val="p"/>
                              </m:rPr>
                              <a:rPr lang="en-IN" sz="2800">
                                <a:latin typeface="Cambria Math" panose="02040503050406030204" pitchFamily="18" charset="0"/>
                              </a:rPr>
                              <m:t>t</m:t>
                            </m:r>
                          </m:e>
                        </m:d>
                        <m:r>
                          <a:rPr lang="en-IN" sz="2800">
                            <a:latin typeface="Cambria Math" panose="02040503050406030204" pitchFamily="18" charset="0"/>
                          </a:rPr>
                          <m:t>| </m:t>
                        </m:r>
                        <m:r>
                          <m:rPr>
                            <m:sty m:val="p"/>
                          </m:rPr>
                          <a:rPr lang="en-IN" sz="2800">
                            <a:latin typeface="Cambria Math" panose="02040503050406030204" pitchFamily="18" charset="0"/>
                          </a:rPr>
                          <m:t>X</m:t>
                        </m:r>
                        <m:r>
                          <a:rPr lang="en-IN" sz="2800">
                            <a:latin typeface="Cambria Math" panose="02040503050406030204" pitchFamily="18" charset="0"/>
                          </a:rPr>
                          <m:t>=</m:t>
                        </m:r>
                        <m:r>
                          <m:rPr>
                            <m:sty m:val="p"/>
                          </m:rPr>
                          <a:rPr lang="en-IN" sz="2800">
                            <a:latin typeface="Cambria Math" panose="02040503050406030204" pitchFamily="18" charset="0"/>
                          </a:rPr>
                          <m:t>x</m:t>
                        </m:r>
                        <m:r>
                          <a:rPr lang="en-IN" sz="2800">
                            <a:latin typeface="Cambria Math" panose="02040503050406030204" pitchFamily="18" charset="0"/>
                          </a:rPr>
                          <m:t>,</m:t>
                        </m:r>
                        <m:sSub>
                          <m:sSubPr>
                            <m:ctrlPr>
                              <a:rPr lang="en-IN" sz="2800" i="1">
                                <a:latin typeface="Cambria Math" panose="02040503050406030204" pitchFamily="18" charset="0"/>
                              </a:rPr>
                            </m:ctrlPr>
                          </m:sSubPr>
                          <m:e>
                            <m:r>
                              <m:rPr>
                                <m:sty m:val="p"/>
                              </m:rPr>
                              <a:rPr lang="en-IN" sz="2800">
                                <a:latin typeface="Cambria Math" panose="02040503050406030204" pitchFamily="18" charset="0"/>
                              </a:rPr>
                              <m:t>t</m:t>
                            </m:r>
                          </m:e>
                          <m:sub>
                            <m:r>
                              <m:rPr>
                                <m:sty m:val="p"/>
                              </m:rPr>
                              <a:rPr lang="en-IN" sz="2800">
                                <a:latin typeface="Cambria Math" panose="02040503050406030204" pitchFamily="18" charset="0"/>
                              </a:rPr>
                              <m:t>x</m:t>
                            </m:r>
                          </m:sub>
                        </m:sSub>
                        <m:r>
                          <a:rPr lang="en-IN" sz="2800">
                            <a:latin typeface="Cambria Math" panose="02040503050406030204" pitchFamily="18" charset="0"/>
                          </a:rPr>
                          <m:t>,</m:t>
                        </m:r>
                        <m:r>
                          <m:rPr>
                            <m:sty m:val="p"/>
                          </m:rPr>
                          <a:rPr lang="en-IN" sz="2800">
                            <a:latin typeface="Cambria Math" panose="02040503050406030204" pitchFamily="18" charset="0"/>
                          </a:rPr>
                          <m:t>T</m:t>
                        </m:r>
                        <m:r>
                          <a:rPr lang="en-IN" sz="2800">
                            <a:latin typeface="Cambria Math" panose="02040503050406030204" pitchFamily="18" charset="0"/>
                          </a:rPr>
                          <m:t>,</m:t>
                        </m:r>
                        <m:r>
                          <m:rPr>
                            <m:sty m:val="p"/>
                          </m:rPr>
                          <a:rPr lang="en-IN" sz="2800">
                            <a:latin typeface="Cambria Math" panose="02040503050406030204" pitchFamily="18" charset="0"/>
                          </a:rPr>
                          <m:t>r</m:t>
                        </m:r>
                        <m:r>
                          <a:rPr lang="en-IN" sz="2800">
                            <a:latin typeface="Cambria Math" panose="02040503050406030204" pitchFamily="18" charset="0"/>
                          </a:rPr>
                          <m:t>,</m:t>
                        </m:r>
                        <m:r>
                          <m:rPr>
                            <m:sty m:val="p"/>
                          </m:rPr>
                          <a:rPr lang="en-IN" sz="2800">
                            <a:latin typeface="Cambria Math" panose="02040503050406030204" pitchFamily="18" charset="0"/>
                          </a:rPr>
                          <m:t>α</m:t>
                        </m:r>
                        <m:r>
                          <a:rPr lang="en-IN" sz="2800">
                            <a:latin typeface="Cambria Math" panose="02040503050406030204" pitchFamily="18" charset="0"/>
                          </a:rPr>
                          <m:t>,</m:t>
                        </m:r>
                        <m:r>
                          <m:rPr>
                            <m:sty m:val="p"/>
                          </m:rPr>
                          <a:rPr lang="en-IN" sz="2800">
                            <a:latin typeface="Cambria Math" panose="02040503050406030204" pitchFamily="18" charset="0"/>
                          </a:rPr>
                          <m:t>a</m:t>
                        </m:r>
                        <m:r>
                          <a:rPr lang="en-IN" sz="2800">
                            <a:latin typeface="Cambria Math" panose="02040503050406030204" pitchFamily="18" charset="0"/>
                          </a:rPr>
                          <m:t>,</m:t>
                        </m:r>
                        <m:r>
                          <m:rPr>
                            <m:sty m:val="p"/>
                          </m:rPr>
                          <a:rPr lang="en-IN" sz="2800">
                            <a:latin typeface="Cambria Math" panose="02040503050406030204" pitchFamily="18" charset="0"/>
                          </a:rPr>
                          <m:t>b</m:t>
                        </m:r>
                      </m:e>
                    </m:d>
                  </m:oMath>
                </a14:m>
                <a:r>
                  <a:rPr lang="en-IN" sz="2800" dirty="0" smtClean="0"/>
                  <a:t> * </a:t>
                </a:r>
                <a14:m>
                  <m:oMath xmlns:m="http://schemas.openxmlformats.org/officeDocument/2006/math">
                    <m:r>
                      <m:rPr>
                        <m:sty m:val="p"/>
                      </m:rPr>
                      <a:rPr lang="en-IN" sz="2800">
                        <a:latin typeface="Cambria Math"/>
                      </a:rPr>
                      <m:t>E</m:t>
                    </m:r>
                    <m:d>
                      <m:dPr>
                        <m:endChr m:val="|"/>
                        <m:ctrlPr>
                          <a:rPr lang="en-IN" sz="2800" i="1">
                            <a:latin typeface="Cambria Math" panose="02040503050406030204" pitchFamily="18" charset="0"/>
                          </a:rPr>
                        </m:ctrlPr>
                      </m:dPr>
                      <m:e>
                        <m:r>
                          <m:rPr>
                            <m:sty m:val="p"/>
                          </m:rPr>
                          <a:rPr lang="en-IN" sz="2800">
                            <a:latin typeface="Cambria Math"/>
                          </a:rPr>
                          <m:t>Z</m:t>
                        </m:r>
                      </m:e>
                    </m:d>
                    <m:r>
                      <a:rPr lang="en-IN" sz="2800">
                        <a:latin typeface="Cambria Math"/>
                      </a:rPr>
                      <m:t> </m:t>
                    </m:r>
                    <m:r>
                      <m:rPr>
                        <m:sty m:val="p"/>
                      </m:rPr>
                      <a:rPr lang="en-IN" sz="2800">
                        <a:latin typeface="Cambria Math"/>
                      </a:rPr>
                      <m:t>p</m:t>
                    </m:r>
                    <m:r>
                      <a:rPr lang="en-IN" sz="2800">
                        <a:latin typeface="Cambria Math"/>
                      </a:rPr>
                      <m:t>,</m:t>
                    </m:r>
                    <m:r>
                      <m:rPr>
                        <m:sty m:val="p"/>
                      </m:rPr>
                      <a:rPr lang="en-IN" sz="2800">
                        <a:latin typeface="Cambria Math"/>
                      </a:rPr>
                      <m:t>q</m:t>
                    </m:r>
                    <m:r>
                      <a:rPr lang="en-IN" sz="2800">
                        <a:latin typeface="Cambria Math"/>
                      </a:rPr>
                      <m:t>,</m:t>
                    </m:r>
                    <m:r>
                      <m:rPr>
                        <m:sty m:val="p"/>
                      </m:rPr>
                      <a:rPr lang="en-IN" sz="2800">
                        <a:latin typeface="Cambria Math"/>
                      </a:rPr>
                      <m:t>γ</m:t>
                    </m:r>
                    <m:r>
                      <a:rPr lang="en-IN" sz="2800">
                        <a:latin typeface="Cambria Math"/>
                      </a:rPr>
                      <m:t>;</m:t>
                    </m:r>
                    <m:acc>
                      <m:accPr>
                        <m:chr m:val="̅"/>
                        <m:ctrlPr>
                          <a:rPr lang="en-IN" sz="2800" i="1">
                            <a:latin typeface="Cambria Math" panose="02040503050406030204" pitchFamily="18" charset="0"/>
                          </a:rPr>
                        </m:ctrlPr>
                      </m:accPr>
                      <m:e>
                        <m:r>
                          <m:rPr>
                            <m:sty m:val="p"/>
                          </m:rPr>
                          <a:rPr lang="en-IN" sz="2800">
                            <a:latin typeface="Cambria Math"/>
                          </a:rPr>
                          <m:t>z</m:t>
                        </m:r>
                      </m:e>
                    </m:acc>
                    <m:r>
                      <a:rPr lang="en-IN" sz="2800">
                        <a:latin typeface="Cambria Math"/>
                      </a:rPr>
                      <m:t>,</m:t>
                    </m:r>
                    <m:r>
                      <m:rPr>
                        <m:sty m:val="p"/>
                      </m:rPr>
                      <a:rPr lang="en-IN" sz="2800">
                        <a:latin typeface="Cambria Math"/>
                      </a:rPr>
                      <m:t>x</m:t>
                    </m:r>
                    <m:r>
                      <a:rPr lang="en-US" sz="2800" b="0" i="0" smtClean="0">
                        <a:latin typeface="Cambria Math"/>
                      </a:rPr>
                      <m:t>)</m:t>
                    </m:r>
                  </m:oMath>
                </a14:m>
                <a:endParaRPr lang="en-IN" sz="2800" dirty="0" smtClean="0"/>
              </a:p>
              <a:p>
                <a:pPr marL="0" indent="0">
                  <a:lnSpc>
                    <a:spcPct val="150000"/>
                  </a:lnSpc>
                  <a:buNone/>
                </a:pPr>
                <a:endParaRPr lang="en-IN" sz="2800" dirty="0" smtClean="0"/>
              </a:p>
              <a:p>
                <a:pPr marL="0" indent="0">
                  <a:buNone/>
                </a:pPr>
                <a:r>
                  <a:rPr lang="en-IN" sz="2800" dirty="0" smtClean="0"/>
                  <a:t>CLTV=</a:t>
                </a:r>
                <a14:m>
                  <m:oMath xmlns:m="http://schemas.openxmlformats.org/officeDocument/2006/math">
                    <m:d>
                      <m:dPr>
                        <m:begChr m:val="["/>
                        <m:endChr m:val="]"/>
                        <m:ctrlPr>
                          <a:rPr lang="en-IN" sz="2400" i="1">
                            <a:latin typeface="Cambria Math" panose="02040503050406030204" pitchFamily="18" charset="0"/>
                          </a:rPr>
                        </m:ctrlPr>
                      </m:dPr>
                      <m:e>
                        <m:f>
                          <m:fPr>
                            <m:ctrlPr>
                              <a:rPr lang="en-IN" sz="2400" i="1">
                                <a:latin typeface="Cambria Math" panose="02040503050406030204" pitchFamily="18" charset="0"/>
                              </a:rPr>
                            </m:ctrlPr>
                          </m:fPr>
                          <m:num>
                            <m:f>
                              <m:fPr>
                                <m:ctrlPr>
                                  <a:rPr lang="en-IN" sz="2400" i="1">
                                    <a:latin typeface="Cambria Math" panose="02040503050406030204" pitchFamily="18" charset="0"/>
                                  </a:rPr>
                                </m:ctrlPr>
                              </m:fPr>
                              <m:num>
                                <m:r>
                                  <m:rPr>
                                    <m:sty m:val="p"/>
                                  </m:rPr>
                                  <a:rPr lang="en-IN" sz="2400">
                                    <a:latin typeface="Cambria Math"/>
                                  </a:rPr>
                                  <m:t>a</m:t>
                                </m:r>
                                <m:r>
                                  <a:rPr lang="en-IN" sz="2400">
                                    <a:latin typeface="Cambria Math"/>
                                  </a:rPr>
                                  <m:t>+</m:t>
                                </m:r>
                                <m:r>
                                  <m:rPr>
                                    <m:sty m:val="p"/>
                                  </m:rPr>
                                  <a:rPr lang="en-IN" sz="2400">
                                    <a:latin typeface="Cambria Math"/>
                                  </a:rPr>
                                  <m:t>b</m:t>
                                </m:r>
                                <m:r>
                                  <a:rPr lang="en-IN" sz="2400">
                                    <a:latin typeface="Cambria Math"/>
                                  </a:rPr>
                                  <m:t>+</m:t>
                                </m:r>
                                <m:r>
                                  <m:rPr>
                                    <m:sty m:val="p"/>
                                  </m:rPr>
                                  <a:rPr lang="en-IN" sz="2400">
                                    <a:latin typeface="Cambria Math"/>
                                  </a:rPr>
                                  <m:t>x</m:t>
                                </m:r>
                                <m:r>
                                  <a:rPr lang="en-IN" sz="2400" i="1">
                                    <a:latin typeface="Cambria Math"/>
                                  </a:rPr>
                                  <m:t>−</m:t>
                                </m:r>
                                <m:r>
                                  <a:rPr lang="en-IN" sz="2400">
                                    <a:latin typeface="Cambria Math"/>
                                  </a:rPr>
                                  <m:t>1</m:t>
                                </m:r>
                              </m:num>
                              <m:den>
                                <m:r>
                                  <m:rPr>
                                    <m:sty m:val="p"/>
                                  </m:rPr>
                                  <a:rPr lang="en-IN" sz="2400">
                                    <a:latin typeface="Cambria Math"/>
                                  </a:rPr>
                                  <m:t>a</m:t>
                                </m:r>
                                <m:r>
                                  <a:rPr lang="en-IN" sz="2400" i="1">
                                    <a:latin typeface="Cambria Math"/>
                                  </a:rPr>
                                  <m:t>−</m:t>
                                </m:r>
                                <m:r>
                                  <a:rPr lang="en-IN" sz="2400">
                                    <a:latin typeface="Cambria Math"/>
                                  </a:rPr>
                                  <m:t>1</m:t>
                                </m:r>
                              </m:den>
                            </m:f>
                            <m:d>
                              <m:dPr>
                                <m:begChr m:val="["/>
                                <m:endChr m:val="]"/>
                                <m:ctrlPr>
                                  <a:rPr lang="en-IN" sz="2400" i="1">
                                    <a:latin typeface="Cambria Math" panose="02040503050406030204" pitchFamily="18" charset="0"/>
                                  </a:rPr>
                                </m:ctrlPr>
                              </m:dPr>
                              <m:e>
                                <m:r>
                                  <a:rPr lang="en-IN" sz="2400">
                                    <a:latin typeface="Cambria Math"/>
                                  </a:rPr>
                                  <m:t>1</m:t>
                                </m:r>
                                <m:r>
                                  <a:rPr lang="en-IN" sz="2400" i="1">
                                    <a:latin typeface="Cambria Math"/>
                                  </a:rPr>
                                  <m:t>−</m:t>
                                </m:r>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a:rPr>
                                              <m:t>α</m:t>
                                            </m:r>
                                            <m:r>
                                              <a:rPr lang="en-IN" sz="2400">
                                                <a:latin typeface="Cambria Math"/>
                                              </a:rPr>
                                              <m:t>+</m:t>
                                            </m:r>
                                            <m:r>
                                              <m:rPr>
                                                <m:sty m:val="p"/>
                                              </m:rPr>
                                              <a:rPr lang="en-IN" sz="2400">
                                                <a:latin typeface="Cambria Math"/>
                                              </a:rPr>
                                              <m:t>T</m:t>
                                            </m:r>
                                          </m:num>
                                          <m:den>
                                            <m:r>
                                              <m:rPr>
                                                <m:sty m:val="p"/>
                                              </m:rPr>
                                              <a:rPr lang="en-IN" sz="2400">
                                                <a:latin typeface="Cambria Math"/>
                                              </a:rPr>
                                              <m:t>α</m:t>
                                            </m:r>
                                            <m:r>
                                              <a:rPr lang="en-IN" sz="2400">
                                                <a:latin typeface="Cambria Math"/>
                                              </a:rPr>
                                              <m:t>+</m:t>
                                            </m:r>
                                            <m:r>
                                              <m:rPr>
                                                <m:sty m:val="p"/>
                                              </m:rPr>
                                              <a:rPr lang="en-IN" sz="2400">
                                                <a:latin typeface="Cambria Math"/>
                                              </a:rPr>
                                              <m:t>T</m:t>
                                            </m:r>
                                            <m:r>
                                              <a:rPr lang="en-IN" sz="2400">
                                                <a:latin typeface="Cambria Math"/>
                                              </a:rPr>
                                              <m:t>+</m:t>
                                            </m:r>
                                            <m:r>
                                              <m:rPr>
                                                <m:sty m:val="p"/>
                                              </m:rPr>
                                              <a:rPr lang="en-IN" sz="2400">
                                                <a:latin typeface="Cambria Math"/>
                                              </a:rPr>
                                              <m:t>t</m:t>
                                            </m:r>
                                          </m:den>
                                        </m:f>
                                      </m:e>
                                    </m:d>
                                  </m:e>
                                  <m:sup>
                                    <m:r>
                                      <m:rPr>
                                        <m:sty m:val="p"/>
                                      </m:rPr>
                                      <a:rPr lang="en-IN" sz="2400">
                                        <a:latin typeface="Cambria Math"/>
                                      </a:rPr>
                                      <m:t>r</m:t>
                                    </m:r>
                                    <m:r>
                                      <a:rPr lang="en-IN" sz="2400">
                                        <a:latin typeface="Cambria Math"/>
                                      </a:rPr>
                                      <m:t>+</m:t>
                                    </m:r>
                                    <m:r>
                                      <m:rPr>
                                        <m:sty m:val="p"/>
                                      </m:rPr>
                                      <a:rPr lang="en-IN" sz="2400">
                                        <a:latin typeface="Cambria Math"/>
                                      </a:rPr>
                                      <m:t>x</m:t>
                                    </m:r>
                                  </m:sup>
                                </m:sSup>
                                <m:r>
                                  <a:rPr lang="en-IN" sz="2400">
                                    <a:latin typeface="Cambria Math"/>
                                  </a:rPr>
                                  <m:t> </m:t>
                                </m:r>
                                <m:sSub>
                                  <m:sSubPr>
                                    <m:ctrlPr>
                                      <a:rPr lang="en-IN" sz="2400" i="1">
                                        <a:latin typeface="Cambria Math" panose="02040503050406030204" pitchFamily="18" charset="0"/>
                                      </a:rPr>
                                    </m:ctrlPr>
                                  </m:sSubPr>
                                  <m:e>
                                    <m:r>
                                      <a:rPr lang="en-IN" sz="2400" i="1">
                                        <a:latin typeface="Cambria Math"/>
                                      </a:rPr>
                                      <m:t>.</m:t>
                                    </m:r>
                                  </m:e>
                                  <m:sub>
                                    <m:r>
                                      <a:rPr lang="en-IN" sz="2400" i="1">
                                        <a:latin typeface="Cambria Math"/>
                                      </a:rPr>
                                      <m:t>2</m:t>
                                    </m:r>
                                  </m:sub>
                                </m:sSub>
                                <m:sSub>
                                  <m:sSubPr>
                                    <m:ctrlPr>
                                      <a:rPr lang="en-IN" sz="2400" i="1">
                                        <a:latin typeface="Cambria Math" panose="02040503050406030204" pitchFamily="18" charset="0"/>
                                      </a:rPr>
                                    </m:ctrlPr>
                                  </m:sSubPr>
                                  <m:e>
                                    <m:r>
                                      <a:rPr lang="en-IN" sz="2400" i="1">
                                        <a:latin typeface="Cambria Math"/>
                                      </a:rPr>
                                      <m:t>𝐹</m:t>
                                    </m:r>
                                  </m:e>
                                  <m:sub>
                                    <m:r>
                                      <a:rPr lang="en-IN" sz="2400" i="1">
                                        <a:latin typeface="Cambria Math"/>
                                      </a:rPr>
                                      <m:t>1</m:t>
                                    </m:r>
                                  </m:sub>
                                </m:sSub>
                                <m:d>
                                  <m:dPr>
                                    <m:ctrlPr>
                                      <a:rPr lang="en-IN" sz="2400" i="1">
                                        <a:latin typeface="Cambria Math" panose="02040503050406030204" pitchFamily="18" charset="0"/>
                                      </a:rPr>
                                    </m:ctrlPr>
                                  </m:dPr>
                                  <m:e>
                                    <m:r>
                                      <m:rPr>
                                        <m:sty m:val="p"/>
                                      </m:rPr>
                                      <a:rPr lang="en-IN" sz="2400">
                                        <a:latin typeface="Cambria Math"/>
                                      </a:rPr>
                                      <m:t>r</m:t>
                                    </m:r>
                                    <m:r>
                                      <a:rPr lang="en-IN" sz="2400">
                                        <a:latin typeface="Cambria Math"/>
                                      </a:rPr>
                                      <m:t>+</m:t>
                                    </m:r>
                                    <m:r>
                                      <m:rPr>
                                        <m:sty m:val="p"/>
                                      </m:rPr>
                                      <a:rPr lang="en-IN" sz="2400">
                                        <a:latin typeface="Cambria Math"/>
                                      </a:rPr>
                                      <m:t>x</m:t>
                                    </m:r>
                                    <m:r>
                                      <a:rPr lang="en-IN" sz="2400">
                                        <a:latin typeface="Cambria Math"/>
                                      </a:rPr>
                                      <m:t>,</m:t>
                                    </m:r>
                                    <m:r>
                                      <m:rPr>
                                        <m:sty m:val="p"/>
                                      </m:rPr>
                                      <a:rPr lang="en-IN" sz="2400">
                                        <a:latin typeface="Cambria Math"/>
                                      </a:rPr>
                                      <m:t>b</m:t>
                                    </m:r>
                                    <m:r>
                                      <a:rPr lang="en-IN" sz="2400">
                                        <a:latin typeface="Cambria Math"/>
                                      </a:rPr>
                                      <m:t>+</m:t>
                                    </m:r>
                                    <m:r>
                                      <m:rPr>
                                        <m:sty m:val="p"/>
                                      </m:rPr>
                                      <a:rPr lang="en-IN" sz="2400">
                                        <a:latin typeface="Cambria Math"/>
                                      </a:rPr>
                                      <m:t>x</m:t>
                                    </m:r>
                                    <m:r>
                                      <a:rPr lang="en-IN" sz="2400">
                                        <a:latin typeface="Cambria Math"/>
                                      </a:rPr>
                                      <m:t>;</m:t>
                                    </m:r>
                                    <m:r>
                                      <m:rPr>
                                        <m:sty m:val="p"/>
                                      </m:rPr>
                                      <a:rPr lang="en-IN" sz="2400">
                                        <a:latin typeface="Cambria Math"/>
                                      </a:rPr>
                                      <m:t>a</m:t>
                                    </m:r>
                                    <m:r>
                                      <a:rPr lang="en-IN" sz="2400">
                                        <a:latin typeface="Cambria Math"/>
                                      </a:rPr>
                                      <m:t>+</m:t>
                                    </m:r>
                                    <m:r>
                                      <m:rPr>
                                        <m:sty m:val="p"/>
                                      </m:rPr>
                                      <a:rPr lang="en-IN" sz="2400">
                                        <a:latin typeface="Cambria Math"/>
                                      </a:rPr>
                                      <m:t>b</m:t>
                                    </m:r>
                                    <m:r>
                                      <a:rPr lang="en-IN" sz="2400">
                                        <a:latin typeface="Cambria Math"/>
                                      </a:rPr>
                                      <m:t>+</m:t>
                                    </m:r>
                                    <m:r>
                                      <m:rPr>
                                        <m:sty m:val="p"/>
                                      </m:rPr>
                                      <a:rPr lang="en-IN" sz="2400">
                                        <a:latin typeface="Cambria Math"/>
                                      </a:rPr>
                                      <m:t>x</m:t>
                                    </m:r>
                                    <m:r>
                                      <a:rPr lang="en-IN" sz="2400" i="1">
                                        <a:latin typeface="Cambria Math"/>
                                      </a:rPr>
                                      <m:t>−</m:t>
                                    </m:r>
                                    <m:r>
                                      <a:rPr lang="en-IN" sz="2400">
                                        <a:latin typeface="Cambria Math"/>
                                      </a:rPr>
                                      <m:t>1;</m:t>
                                    </m:r>
                                    <m:f>
                                      <m:fPr>
                                        <m:ctrlPr>
                                          <a:rPr lang="en-IN" sz="2400" i="1">
                                            <a:latin typeface="Cambria Math" panose="02040503050406030204" pitchFamily="18" charset="0"/>
                                          </a:rPr>
                                        </m:ctrlPr>
                                      </m:fPr>
                                      <m:num>
                                        <m:r>
                                          <m:rPr>
                                            <m:sty m:val="p"/>
                                          </m:rPr>
                                          <a:rPr lang="en-IN" sz="2400">
                                            <a:latin typeface="Cambria Math"/>
                                          </a:rPr>
                                          <m:t>t</m:t>
                                        </m:r>
                                      </m:num>
                                      <m:den>
                                        <m:r>
                                          <m:rPr>
                                            <m:sty m:val="p"/>
                                          </m:rPr>
                                          <a:rPr lang="en-IN" sz="2400">
                                            <a:latin typeface="Cambria Math"/>
                                          </a:rPr>
                                          <m:t>α</m:t>
                                        </m:r>
                                        <m:r>
                                          <a:rPr lang="en-IN" sz="2400">
                                            <a:latin typeface="Cambria Math"/>
                                          </a:rPr>
                                          <m:t>+</m:t>
                                        </m:r>
                                        <m:r>
                                          <m:rPr>
                                            <m:sty m:val="p"/>
                                          </m:rPr>
                                          <a:rPr lang="en-IN" sz="2400">
                                            <a:latin typeface="Cambria Math"/>
                                          </a:rPr>
                                          <m:t>T</m:t>
                                        </m:r>
                                        <m:r>
                                          <a:rPr lang="en-IN" sz="2400">
                                            <a:latin typeface="Cambria Math"/>
                                          </a:rPr>
                                          <m:t>+</m:t>
                                        </m:r>
                                        <m:r>
                                          <m:rPr>
                                            <m:sty m:val="p"/>
                                          </m:rPr>
                                          <a:rPr lang="en-IN" sz="2400">
                                            <a:latin typeface="Cambria Math"/>
                                          </a:rPr>
                                          <m:t>t</m:t>
                                        </m:r>
                                      </m:den>
                                    </m:f>
                                  </m:e>
                                </m:d>
                              </m:e>
                            </m:d>
                          </m:num>
                          <m:den>
                            <m:r>
                              <a:rPr lang="en-IN" sz="2400">
                                <a:latin typeface="Cambria Math"/>
                              </a:rPr>
                              <m:t>1+</m:t>
                            </m:r>
                            <m:sSub>
                              <m:sSubPr>
                                <m:ctrlPr>
                                  <a:rPr lang="en-IN" sz="2400" i="1">
                                    <a:latin typeface="Cambria Math" panose="02040503050406030204" pitchFamily="18" charset="0"/>
                                  </a:rPr>
                                </m:ctrlPr>
                              </m:sSubPr>
                              <m:e>
                                <m:r>
                                  <m:rPr>
                                    <m:sty m:val="p"/>
                                  </m:rPr>
                                  <a:rPr lang="en-IN" sz="2400">
                                    <a:latin typeface="Cambria Math"/>
                                  </a:rPr>
                                  <m:t>δ</m:t>
                                </m:r>
                              </m:e>
                              <m:sub>
                                <m:r>
                                  <m:rPr>
                                    <m:sty m:val="p"/>
                                  </m:rPr>
                                  <a:rPr lang="en-IN" sz="2400">
                                    <a:latin typeface="Cambria Math"/>
                                  </a:rPr>
                                  <m:t>x</m:t>
                                </m:r>
                                <m:r>
                                  <a:rPr lang="en-IN" sz="2400">
                                    <a:latin typeface="Cambria Math"/>
                                  </a:rPr>
                                  <m:t>&gt;0</m:t>
                                </m:r>
                              </m:sub>
                            </m:sSub>
                            <m:f>
                              <m:fPr>
                                <m:ctrlPr>
                                  <a:rPr lang="en-IN" sz="2400" i="1">
                                    <a:latin typeface="Cambria Math" panose="02040503050406030204" pitchFamily="18" charset="0"/>
                                  </a:rPr>
                                </m:ctrlPr>
                              </m:fPr>
                              <m:num>
                                <m:r>
                                  <m:rPr>
                                    <m:sty m:val="p"/>
                                  </m:rPr>
                                  <a:rPr lang="en-IN" sz="2400">
                                    <a:latin typeface="Cambria Math"/>
                                  </a:rPr>
                                  <m:t>a</m:t>
                                </m:r>
                              </m:num>
                              <m:den>
                                <m:r>
                                  <m:rPr>
                                    <m:sty m:val="p"/>
                                  </m:rPr>
                                  <a:rPr lang="en-IN" sz="2400">
                                    <a:latin typeface="Cambria Math"/>
                                  </a:rPr>
                                  <m:t>b</m:t>
                                </m:r>
                                <m:r>
                                  <a:rPr lang="en-IN" sz="2400">
                                    <a:latin typeface="Cambria Math"/>
                                  </a:rPr>
                                  <m:t>+</m:t>
                                </m:r>
                                <m:r>
                                  <m:rPr>
                                    <m:sty m:val="p"/>
                                  </m:rPr>
                                  <a:rPr lang="en-IN" sz="2400">
                                    <a:latin typeface="Cambria Math"/>
                                  </a:rPr>
                                  <m:t>x</m:t>
                                </m:r>
                                <m:r>
                                  <a:rPr lang="en-IN" sz="2400" i="1">
                                    <a:latin typeface="Cambria Math"/>
                                  </a:rPr>
                                  <m:t>−</m:t>
                                </m:r>
                                <m:r>
                                  <a:rPr lang="en-IN" sz="2400">
                                    <a:latin typeface="Cambria Math"/>
                                  </a:rPr>
                                  <m:t>1</m:t>
                                </m:r>
                              </m:den>
                            </m:f>
                            <m:sSup>
                              <m:sSupPr>
                                <m:ctrlPr>
                                  <a:rPr lang="en-IN" sz="2400" i="1">
                                    <a:latin typeface="Cambria Math" panose="02040503050406030204" pitchFamily="18" charset="0"/>
                                  </a:rPr>
                                </m:ctrlPr>
                              </m:sSup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a:rPr>
                                          <m:t>α</m:t>
                                        </m:r>
                                        <m:r>
                                          <a:rPr lang="en-IN" sz="2400">
                                            <a:latin typeface="Cambria Math"/>
                                          </a:rPr>
                                          <m:t>+</m:t>
                                        </m:r>
                                        <m:r>
                                          <m:rPr>
                                            <m:sty m:val="p"/>
                                          </m:rPr>
                                          <a:rPr lang="en-IN" sz="2400">
                                            <a:latin typeface="Cambria Math"/>
                                          </a:rPr>
                                          <m:t>T</m:t>
                                        </m:r>
                                      </m:num>
                                      <m:den>
                                        <m:r>
                                          <m:rPr>
                                            <m:sty m:val="p"/>
                                          </m:rPr>
                                          <a:rPr lang="en-IN" sz="2400">
                                            <a:latin typeface="Cambria Math"/>
                                          </a:rPr>
                                          <m:t>α</m:t>
                                        </m:r>
                                        <m:r>
                                          <a:rPr lang="en-IN" sz="2400">
                                            <a:latin typeface="Cambria Math"/>
                                          </a:rPr>
                                          <m:t>+</m:t>
                                        </m:r>
                                        <m:sSub>
                                          <m:sSubPr>
                                            <m:ctrlPr>
                                              <a:rPr lang="en-IN" sz="2400" i="1">
                                                <a:latin typeface="Cambria Math" panose="02040503050406030204" pitchFamily="18" charset="0"/>
                                              </a:rPr>
                                            </m:ctrlPr>
                                          </m:sSubPr>
                                          <m:e>
                                            <m:r>
                                              <m:rPr>
                                                <m:sty m:val="p"/>
                                              </m:rPr>
                                              <a:rPr lang="en-IN" sz="2400">
                                                <a:latin typeface="Cambria Math"/>
                                              </a:rPr>
                                              <m:t>t</m:t>
                                            </m:r>
                                          </m:e>
                                          <m:sub>
                                            <m:r>
                                              <m:rPr>
                                                <m:sty m:val="p"/>
                                              </m:rPr>
                                              <a:rPr lang="en-IN" sz="2400">
                                                <a:latin typeface="Cambria Math"/>
                                              </a:rPr>
                                              <m:t>x</m:t>
                                            </m:r>
                                          </m:sub>
                                        </m:sSub>
                                      </m:den>
                                    </m:f>
                                  </m:e>
                                </m:d>
                              </m:e>
                              <m:sup>
                                <m:r>
                                  <m:rPr>
                                    <m:sty m:val="p"/>
                                  </m:rPr>
                                  <a:rPr lang="en-IN" sz="2400">
                                    <a:latin typeface="Cambria Math"/>
                                  </a:rPr>
                                  <m:t>r</m:t>
                                </m:r>
                                <m:r>
                                  <a:rPr lang="en-IN" sz="2400">
                                    <a:latin typeface="Cambria Math"/>
                                  </a:rPr>
                                  <m:t>+</m:t>
                                </m:r>
                                <m:r>
                                  <m:rPr>
                                    <m:sty m:val="p"/>
                                  </m:rPr>
                                  <a:rPr lang="en-IN" sz="2400">
                                    <a:latin typeface="Cambria Math"/>
                                  </a:rPr>
                                  <m:t>x</m:t>
                                </m:r>
                              </m:sup>
                            </m:sSup>
                          </m:den>
                        </m:f>
                      </m:e>
                    </m:d>
                    <m:r>
                      <a:rPr lang="en-US" sz="2400" b="0" i="1" smtClean="0">
                        <a:latin typeface="Cambria Math"/>
                      </a:rPr>
                      <m:t>∗</m:t>
                    </m:r>
                    <m:d>
                      <m:dPr>
                        <m:begChr m:val="["/>
                        <m:endChr m:val="]"/>
                        <m:ctrlPr>
                          <a:rPr lang="en-IN" sz="2400" i="1">
                            <a:latin typeface="Cambria Math" panose="02040503050406030204" pitchFamily="18" charset="0"/>
                          </a:rPr>
                        </m:ctrlPr>
                      </m:dPr>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a:rPr>
                                  <m:t>q</m:t>
                                </m:r>
                                <m:r>
                                  <a:rPr lang="en-IN" sz="2400" i="1">
                                    <a:latin typeface="Cambria Math"/>
                                  </a:rPr>
                                  <m:t>−</m:t>
                                </m:r>
                                <m:r>
                                  <a:rPr lang="en-IN" sz="2400">
                                    <a:latin typeface="Cambria Math"/>
                                  </a:rPr>
                                  <m:t>1</m:t>
                                </m:r>
                              </m:num>
                              <m:den>
                                <m:r>
                                  <m:rPr>
                                    <m:sty m:val="p"/>
                                  </m:rPr>
                                  <a:rPr lang="en-IN" sz="2400">
                                    <a:latin typeface="Cambria Math"/>
                                  </a:rPr>
                                  <m:t>px</m:t>
                                </m:r>
                                <m:r>
                                  <a:rPr lang="en-IN" sz="2400">
                                    <a:latin typeface="Cambria Math"/>
                                  </a:rPr>
                                  <m:t>+</m:t>
                                </m:r>
                                <m:r>
                                  <m:rPr>
                                    <m:sty m:val="p"/>
                                  </m:rPr>
                                  <a:rPr lang="en-IN" sz="2400">
                                    <a:latin typeface="Cambria Math"/>
                                  </a:rPr>
                                  <m:t>q</m:t>
                                </m:r>
                                <m:r>
                                  <a:rPr lang="en-IN" sz="2400" i="1">
                                    <a:latin typeface="Cambria Math"/>
                                  </a:rPr>
                                  <m:t>−</m:t>
                                </m:r>
                                <m:r>
                                  <a:rPr lang="en-IN" sz="2400">
                                    <a:latin typeface="Cambria Math"/>
                                  </a:rPr>
                                  <m:t>1</m:t>
                                </m:r>
                              </m:den>
                            </m:f>
                          </m:e>
                        </m:d>
                        <m:r>
                          <a:rPr lang="en-IN" sz="2400">
                            <a:latin typeface="Cambria Math"/>
                          </a:rPr>
                          <m:t>⋅</m:t>
                        </m:r>
                        <m:f>
                          <m:fPr>
                            <m:ctrlPr>
                              <a:rPr lang="en-IN" sz="2400" i="1">
                                <a:latin typeface="Cambria Math" panose="02040503050406030204" pitchFamily="18" charset="0"/>
                              </a:rPr>
                            </m:ctrlPr>
                          </m:fPr>
                          <m:num>
                            <m:r>
                              <m:rPr>
                                <m:sty m:val="p"/>
                              </m:rPr>
                              <a:rPr lang="en-IN" sz="2400">
                                <a:latin typeface="Cambria Math"/>
                              </a:rPr>
                              <m:t>pγ</m:t>
                            </m:r>
                          </m:num>
                          <m:den>
                            <m:r>
                              <m:rPr>
                                <m:sty m:val="p"/>
                              </m:rPr>
                              <a:rPr lang="en-IN" sz="2400">
                                <a:latin typeface="Cambria Math"/>
                              </a:rPr>
                              <m:t>q</m:t>
                            </m:r>
                            <m:r>
                              <a:rPr lang="en-IN" sz="2400" i="1">
                                <a:latin typeface="Cambria Math"/>
                              </a:rPr>
                              <m:t>−</m:t>
                            </m:r>
                            <m:r>
                              <a:rPr lang="en-IN" sz="2400">
                                <a:latin typeface="Cambria Math"/>
                              </a:rPr>
                              <m:t>1</m:t>
                            </m:r>
                          </m:den>
                        </m:f>
                        <m:r>
                          <a:rPr lang="en-IN" sz="2400">
                            <a:latin typeface="Cambria Math"/>
                          </a:rPr>
                          <m:t>+</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m:rPr>
                                    <m:sty m:val="p"/>
                                  </m:rPr>
                                  <a:rPr lang="en-IN" sz="2400">
                                    <a:latin typeface="Cambria Math"/>
                                  </a:rPr>
                                  <m:t>px</m:t>
                                </m:r>
                              </m:num>
                              <m:den>
                                <m:r>
                                  <m:rPr>
                                    <m:sty m:val="p"/>
                                  </m:rPr>
                                  <a:rPr lang="en-IN" sz="2400">
                                    <a:latin typeface="Cambria Math"/>
                                  </a:rPr>
                                  <m:t>px</m:t>
                                </m:r>
                                <m:r>
                                  <a:rPr lang="en-IN" sz="2400">
                                    <a:latin typeface="Cambria Math"/>
                                  </a:rPr>
                                  <m:t>+</m:t>
                                </m:r>
                                <m:r>
                                  <m:rPr>
                                    <m:sty m:val="p"/>
                                  </m:rPr>
                                  <a:rPr lang="en-IN" sz="2400">
                                    <a:latin typeface="Cambria Math"/>
                                  </a:rPr>
                                  <m:t>q</m:t>
                                </m:r>
                                <m:r>
                                  <a:rPr lang="en-IN" sz="2400" i="1">
                                    <a:latin typeface="Cambria Math"/>
                                  </a:rPr>
                                  <m:t>−</m:t>
                                </m:r>
                                <m:r>
                                  <a:rPr lang="en-IN" sz="2400">
                                    <a:latin typeface="Cambria Math"/>
                                  </a:rPr>
                                  <m:t>1</m:t>
                                </m:r>
                              </m:den>
                            </m:f>
                          </m:e>
                        </m:d>
                        <m:acc>
                          <m:accPr>
                            <m:chr m:val="̅"/>
                            <m:ctrlPr>
                              <a:rPr lang="en-IN" sz="2400" i="1">
                                <a:latin typeface="Cambria Math" panose="02040503050406030204" pitchFamily="18" charset="0"/>
                              </a:rPr>
                            </m:ctrlPr>
                          </m:accPr>
                          <m:e>
                            <m:r>
                              <m:rPr>
                                <m:sty m:val="p"/>
                              </m:rPr>
                              <a:rPr lang="en-IN" sz="2400">
                                <a:latin typeface="Cambria Math"/>
                              </a:rPr>
                              <m:t>z</m:t>
                            </m:r>
                          </m:e>
                        </m:acc>
                      </m:e>
                    </m:d>
                  </m:oMath>
                </a14:m>
                <a:r>
                  <a:rPr lang="en-IN" sz="2400" dirty="0"/>
                  <a:t> </a:t>
                </a:r>
              </a:p>
              <a:p>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6922" y="1351344"/>
                <a:ext cx="11623040" cy="3368992"/>
              </a:xfrm>
              <a:blipFill>
                <a:blip r:embed="rId3"/>
                <a:stretch>
                  <a:fillRect l="-1049"/>
                </a:stretch>
              </a:blipFill>
            </p:spPr>
            <p:txBody>
              <a:bodyPr/>
              <a:lstStyle/>
              <a:p>
                <a:r>
                  <a:rPr lang="en-IN">
                    <a:noFill/>
                  </a:rPr>
                  <a:t> </a:t>
                </a:r>
              </a:p>
            </p:txBody>
          </p:sp>
        </mc:Fallback>
      </mc:AlternateContent>
      <p:sp>
        <p:nvSpPr>
          <p:cNvPr id="4" name="Title 1"/>
          <p:cNvSpPr txBox="1">
            <a:spLocks/>
          </p:cNvSpPr>
          <p:nvPr/>
        </p:nvSpPr>
        <p:spPr>
          <a:xfrm>
            <a:off x="756922" y="365225"/>
            <a:ext cx="8969943" cy="13153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Final formula for CLTV:</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70117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56922" y="365224"/>
            <a:ext cx="8969943" cy="1315303"/>
          </a:xfrm>
          <a:prstGeom prst="rect">
            <a:avLst/>
          </a:prstGeom>
        </p:spPr>
        <p:txBody>
          <a:bodyP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endParaRPr lang="en-IN" dirty="0">
              <a:latin typeface="Times New Roman" pitchFamily="18" charset="0"/>
              <a:cs typeface="Times New Roman" pitchFamily="18" charset="0"/>
            </a:endParaRPr>
          </a:p>
        </p:txBody>
      </p:sp>
      <p:sp>
        <p:nvSpPr>
          <p:cNvPr id="8" name="Title 1"/>
          <p:cNvSpPr txBox="1">
            <a:spLocks/>
          </p:cNvSpPr>
          <p:nvPr/>
        </p:nvSpPr>
        <p:spPr>
          <a:xfrm>
            <a:off x="756922" y="517624"/>
            <a:ext cx="8969943" cy="1315303"/>
          </a:xfrm>
          <a:prstGeom prst="rect">
            <a:avLst/>
          </a:prstGeom>
        </p:spPr>
        <p:txBody>
          <a:bodyP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CLTV Table:</a:t>
            </a:r>
            <a:endParaRPr lang="en-IN" b="1" dirty="0">
              <a:latin typeface="Times New Roman" pitchFamily="18" charset="0"/>
              <a:cs typeface="Times New Roman" pitchFamily="18" charset="0"/>
            </a:endParaRPr>
          </a:p>
        </p:txBody>
      </p:sp>
      <p:sp>
        <p:nvSpPr>
          <p:cNvPr id="10" name="TextBox 9"/>
          <p:cNvSpPr txBox="1"/>
          <p:nvPr/>
        </p:nvSpPr>
        <p:spPr>
          <a:xfrm>
            <a:off x="1109373" y="5242561"/>
            <a:ext cx="9848187" cy="830997"/>
          </a:xfrm>
          <a:prstGeom prst="rect">
            <a:avLst/>
          </a:prstGeom>
          <a:noFill/>
          <a:ln>
            <a:solidFill>
              <a:schemeClr val="tx1"/>
            </a:solidFill>
          </a:ln>
        </p:spPr>
        <p:txBody>
          <a:bodyPr wrap="square" rtlCol="0">
            <a:spAutoFit/>
          </a:bodyPr>
          <a:lstStyle/>
          <a:p>
            <a:r>
              <a:rPr lang="en-IN" sz="2400" dirty="0">
                <a:latin typeface="Times New Roman" pitchFamily="18" charset="0"/>
                <a:cs typeface="Times New Roman" pitchFamily="18" charset="0"/>
              </a:rPr>
              <a:t>Therefore, we have predicted </a:t>
            </a:r>
            <a:r>
              <a:rPr lang="en-IN" sz="2400" dirty="0" smtClean="0">
                <a:latin typeface="Times New Roman" pitchFamily="18" charset="0"/>
                <a:cs typeface="Times New Roman" pitchFamily="18" charset="0"/>
              </a:rPr>
              <a:t>CLTV </a:t>
            </a:r>
            <a:r>
              <a:rPr lang="en-IN" sz="2400" dirty="0">
                <a:latin typeface="Times New Roman" pitchFamily="18" charset="0"/>
                <a:cs typeface="Times New Roman" pitchFamily="18" charset="0"/>
              </a:rPr>
              <a:t>for 3, 6 and 12 months. Using these </a:t>
            </a:r>
            <a:r>
              <a:rPr lang="en-IN" sz="2400" dirty="0" smtClean="0">
                <a:latin typeface="Times New Roman" pitchFamily="18" charset="0"/>
                <a:cs typeface="Times New Roman" pitchFamily="18" charset="0"/>
              </a:rPr>
              <a:t>CLTV </a:t>
            </a:r>
            <a:r>
              <a:rPr lang="en-IN" sz="2400" dirty="0">
                <a:latin typeface="Times New Roman" pitchFamily="18" charset="0"/>
                <a:cs typeface="Times New Roman" pitchFamily="18" charset="0"/>
              </a:rPr>
              <a:t>values we segment </a:t>
            </a:r>
            <a:r>
              <a:rPr lang="en-IN" sz="2400" dirty="0" smtClean="0">
                <a:latin typeface="Times New Roman" pitchFamily="18" charset="0"/>
                <a:cs typeface="Times New Roman" pitchFamily="18" charset="0"/>
              </a:rPr>
              <a:t>customers </a:t>
            </a:r>
            <a:r>
              <a:rPr lang="en-IN" sz="2400" dirty="0">
                <a:latin typeface="Times New Roman" pitchFamily="18" charset="0"/>
                <a:cs typeface="Times New Roman" pitchFamily="18" charset="0"/>
              </a:rPr>
              <a:t>using the same method that we used for </a:t>
            </a:r>
            <a:r>
              <a:rPr lang="en-IN" sz="2400" dirty="0" smtClean="0">
                <a:latin typeface="Times New Roman" pitchFamily="18" charset="0"/>
                <a:cs typeface="Times New Roman" pitchFamily="18" charset="0"/>
              </a:rPr>
              <a:t>RFM.</a:t>
            </a:r>
            <a:endParaRPr lang="en-IN" sz="2400" dirty="0">
              <a:latin typeface="Times New Roman" pitchFamily="18" charset="0"/>
              <a:cs typeface="Times New Roman"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603" t="192"/>
          <a:stretch/>
        </p:blipFill>
        <p:spPr>
          <a:xfrm>
            <a:off x="1109372" y="1373395"/>
            <a:ext cx="9924929" cy="3571985"/>
          </a:xfrm>
          <a:prstGeom prst="rect">
            <a:avLst/>
          </a:prstGeom>
          <a:ln>
            <a:solidFill>
              <a:schemeClr val="tx1"/>
            </a:solidFill>
          </a:ln>
        </p:spPr>
      </p:pic>
    </p:spTree>
    <p:extLst>
      <p:ext uri="{BB962C8B-B14F-4D97-AF65-F5344CB8AC3E}">
        <p14:creationId xmlns:p14="http://schemas.microsoft.com/office/powerpoint/2010/main" val="131392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Motivation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31518" y="1540041"/>
            <a:ext cx="10617201" cy="4190199"/>
          </a:xfrm>
        </p:spPr>
        <p:txBody>
          <a:bodyPr>
            <a:normAutofit/>
          </a:bodyPr>
          <a:lstStyle/>
          <a:p>
            <a:pPr marL="388620">
              <a:lnSpc>
                <a:spcPct val="150000"/>
              </a:lnSpc>
            </a:pPr>
            <a:r>
              <a:rPr lang="en-US" sz="2400" dirty="0" smtClean="0">
                <a:latin typeface="Times New Roman" pitchFamily="18" charset="0"/>
                <a:cs typeface="Times New Roman" pitchFamily="18" charset="0"/>
              </a:rPr>
              <a:t>Blindly </a:t>
            </a:r>
            <a:r>
              <a:rPr lang="en-US" sz="2400" dirty="0">
                <a:latin typeface="Times New Roman" pitchFamily="18" charset="0"/>
                <a:cs typeface="Times New Roman" pitchFamily="18" charset="0"/>
              </a:rPr>
              <a:t>trying to target customers is </a:t>
            </a:r>
            <a:r>
              <a:rPr lang="en-US" sz="2400" dirty="0" smtClean="0">
                <a:latin typeface="Times New Roman" pitchFamily="18" charset="0"/>
                <a:cs typeface="Times New Roman" pitchFamily="18" charset="0"/>
              </a:rPr>
              <a:t>unfeasible for a businesses to increase their sales, </a:t>
            </a:r>
            <a:r>
              <a:rPr lang="en-US" sz="2400" dirty="0">
                <a:latin typeface="Times New Roman" pitchFamily="18" charset="0"/>
                <a:cs typeface="Times New Roman" pitchFamily="18" charset="0"/>
              </a:rPr>
              <a:t>therefore, we should know which customers to target and which we should not target</a:t>
            </a:r>
            <a:r>
              <a:rPr lang="en-US" sz="2400" dirty="0" smtClean="0">
                <a:latin typeface="Times New Roman" pitchFamily="18" charset="0"/>
                <a:cs typeface="Times New Roman" pitchFamily="18" charset="0"/>
              </a:rPr>
              <a:t>.</a:t>
            </a:r>
          </a:p>
          <a:p>
            <a:pPr marL="388620">
              <a:lnSpc>
                <a:spcPct val="150000"/>
              </a:lnSpc>
            </a:pPr>
            <a:r>
              <a:rPr lang="en-US" sz="2400" dirty="0" smtClean="0">
                <a:latin typeface="Times New Roman" pitchFamily="18" charset="0"/>
                <a:cs typeface="Times New Roman" pitchFamily="18" charset="0"/>
              </a:rPr>
              <a:t>Calculating </a:t>
            </a:r>
            <a:r>
              <a:rPr lang="en-US" sz="2400" dirty="0">
                <a:latin typeface="Times New Roman" pitchFamily="18" charset="0"/>
                <a:cs typeface="Times New Roman" pitchFamily="18" charset="0"/>
              </a:rPr>
              <a:t>retention rates for non-contractual relationships is unfeasible, so we need to devise a method for the marketing team to properly target these </a:t>
            </a:r>
            <a:r>
              <a:rPr lang="en-US" sz="2400" dirty="0" smtClean="0">
                <a:latin typeface="Times New Roman" pitchFamily="18" charset="0"/>
                <a:cs typeface="Times New Roman" pitchFamily="18" charset="0"/>
              </a:rPr>
              <a:t>customers.</a:t>
            </a:r>
          </a:p>
          <a:p>
            <a:pPr marL="388620">
              <a:lnSpc>
                <a:spcPct val="150000"/>
              </a:lnSpc>
            </a:pPr>
            <a:r>
              <a:rPr lang="en-US" sz="2400" dirty="0" smtClean="0">
                <a:latin typeface="Times New Roman" pitchFamily="18" charset="0"/>
                <a:cs typeface="Times New Roman" pitchFamily="18" charset="0"/>
              </a:rPr>
              <a:t>To target these customers Customer lifetime values has been used.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443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7348" y="722812"/>
            <a:ext cx="5518331" cy="5466973"/>
          </a:xfrm>
        </p:spPr>
        <p:style>
          <a:lnRef idx="2">
            <a:schemeClr val="accent1"/>
          </a:lnRef>
          <a:fillRef idx="1">
            <a:schemeClr val="lt1"/>
          </a:fillRef>
          <a:effectRef idx="0">
            <a:schemeClr val="accent1"/>
          </a:effectRef>
          <a:fontRef idx="minor">
            <a:schemeClr val="dk1"/>
          </a:fontRef>
        </p:style>
        <p:txBody>
          <a:bodyPr>
            <a:noAutofit/>
          </a:bodyPr>
          <a:lstStyle/>
          <a:p>
            <a:r>
              <a:rPr lang="en-IN" sz="2400" dirty="0">
                <a:latin typeface="Times New Roman" pitchFamily="18" charset="0"/>
                <a:cs typeface="Times New Roman" pitchFamily="18" charset="0"/>
              </a:rPr>
              <a:t>Segmentation using </a:t>
            </a:r>
            <a:r>
              <a:rPr lang="en-IN" sz="2400" dirty="0" smtClean="0">
                <a:latin typeface="Times New Roman" pitchFamily="18" charset="0"/>
                <a:cs typeface="Times New Roman" pitchFamily="18" charset="0"/>
              </a:rPr>
              <a:t>CLTV values           </a:t>
            </a:r>
            <a:r>
              <a:rPr lang="en-IN" sz="2400" dirty="0">
                <a:latin typeface="Times New Roman" pitchFamily="18" charset="0"/>
                <a:cs typeface="Times New Roman" pitchFamily="18" charset="0"/>
              </a:rPr>
              <a:t>(t=3, 6 &amp; 12 </a:t>
            </a:r>
            <a:r>
              <a:rPr lang="en-IN" sz="2400" dirty="0" smtClean="0">
                <a:latin typeface="Times New Roman" pitchFamily="18" charset="0"/>
                <a:cs typeface="Times New Roman" pitchFamily="18" charset="0"/>
              </a:rPr>
              <a:t>months)</a:t>
            </a:r>
          </a:p>
          <a:p>
            <a:endParaRPr lang="en-US" sz="3200" dirty="0" smtClean="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r>
              <a:rPr lang="en-IN" sz="2400" dirty="0" smtClean="0">
                <a:solidFill>
                  <a:schemeClr val="tx1"/>
                </a:solidFill>
                <a:latin typeface="Times New Roman" pitchFamily="18" charset="0"/>
                <a:cs typeface="Times New Roman" pitchFamily="18" charset="0"/>
              </a:rPr>
              <a:t>As we can see each </a:t>
            </a:r>
            <a:r>
              <a:rPr lang="en-IN" sz="2400" dirty="0">
                <a:solidFill>
                  <a:schemeClr val="tx1"/>
                </a:solidFill>
                <a:latin typeface="Times New Roman" pitchFamily="18" charset="0"/>
                <a:cs typeface="Times New Roman" pitchFamily="18" charset="0"/>
              </a:rPr>
              <a:t>segment contains equal number of customers since we have given equal weightage to each loyalty </a:t>
            </a:r>
            <a:r>
              <a:rPr lang="en-IN" sz="2400" dirty="0" smtClean="0">
                <a:solidFill>
                  <a:schemeClr val="tx1"/>
                </a:solidFill>
                <a:latin typeface="Times New Roman" pitchFamily="18" charset="0"/>
                <a:cs typeface="Times New Roman" pitchFamily="18" charset="0"/>
              </a:rPr>
              <a:t>level, these segments will </a:t>
            </a:r>
            <a:r>
              <a:rPr lang="en-IN" sz="2400" dirty="0" smtClean="0">
                <a:solidFill>
                  <a:srgbClr val="FF0000"/>
                </a:solidFill>
                <a:latin typeface="Times New Roman" pitchFamily="18" charset="0"/>
                <a:cs typeface="Times New Roman" pitchFamily="18" charset="0"/>
              </a:rPr>
              <a:t>vary from business to business, depending upon their needs.</a:t>
            </a:r>
            <a:endParaRPr lang="en-US" sz="2400" dirty="0" smtClean="0">
              <a:solidFill>
                <a:srgbClr val="FF0000"/>
              </a:solidFill>
              <a:latin typeface="Times New Roman" pitchFamily="18" charset="0"/>
              <a:cs typeface="Times New Roman" pitchFamily="18" charset="0"/>
            </a:endParaRPr>
          </a:p>
          <a:p>
            <a:endParaRPr lang="en-IN" sz="32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22570" y="722812"/>
            <a:ext cx="5460274" cy="5449388"/>
          </a:xfrm>
        </p:spPr>
        <p:style>
          <a:lnRef idx="2">
            <a:schemeClr val="accent1"/>
          </a:lnRef>
          <a:fillRef idx="1">
            <a:schemeClr val="lt1"/>
          </a:fillRef>
          <a:effectRef idx="0">
            <a:schemeClr val="accent1"/>
          </a:effectRef>
          <a:fontRef idx="minor">
            <a:schemeClr val="dk1"/>
          </a:fontRef>
        </p:style>
        <p:txBody>
          <a:bodyPr>
            <a:normAutofit/>
          </a:bodyPr>
          <a:lstStyle/>
          <a:p>
            <a:r>
              <a:rPr lang="en-IN" sz="2400" dirty="0" smtClean="0">
                <a:latin typeface="Times New Roman" panose="02020603050405020304" pitchFamily="18" charset="0"/>
                <a:cs typeface="Times New Roman" panose="02020603050405020304" pitchFamily="18" charset="0"/>
              </a:rPr>
              <a:t>Loyalty </a:t>
            </a:r>
            <a:r>
              <a:rPr lang="en-IN" sz="2400" dirty="0">
                <a:latin typeface="Times New Roman" panose="02020603050405020304" pitchFamily="18" charset="0"/>
                <a:cs typeface="Times New Roman" panose="02020603050405020304" pitchFamily="18" charset="0"/>
              </a:rPr>
              <a:t>levels according to their average </a:t>
            </a:r>
            <a:r>
              <a:rPr lang="en-IN" sz="2400" dirty="0" smtClean="0">
                <a:latin typeface="Times New Roman" panose="02020603050405020304" pitchFamily="18" charset="0"/>
                <a:cs typeface="Times New Roman" panose="02020603050405020304" pitchFamily="18" charset="0"/>
              </a:rPr>
              <a:t>CLTV </a:t>
            </a:r>
            <a:r>
              <a:rPr lang="en-IN" sz="2400" dirty="0">
                <a:latin typeface="Times New Roman" panose="02020603050405020304" pitchFamily="18" charset="0"/>
                <a:cs typeface="Times New Roman" panose="02020603050405020304" pitchFamily="18" charset="0"/>
              </a:rPr>
              <a:t>(in pounds) </a:t>
            </a:r>
            <a:r>
              <a:rPr lang="en-IN" sz="2400" dirty="0" smtClean="0">
                <a:latin typeface="Times New Roman" panose="02020603050405020304" pitchFamily="18" charset="0"/>
                <a:cs typeface="Times New Roman" panose="02020603050405020304" pitchFamily="18" charset="0"/>
              </a:rPr>
              <a:t>values </a:t>
            </a:r>
            <a:r>
              <a:rPr lang="en-IN" sz="2400" dirty="0">
                <a:latin typeface="Times New Roman" panose="02020603050405020304" pitchFamily="18" charset="0"/>
                <a:cs typeface="Times New Roman" panose="02020603050405020304" pitchFamily="18" charset="0"/>
              </a:rPr>
              <a:t>is shown </a:t>
            </a:r>
            <a:r>
              <a:rPr lang="en-IN" sz="2400" dirty="0" smtClean="0">
                <a:latin typeface="Times New Roman" panose="02020603050405020304" pitchFamily="18" charset="0"/>
                <a:cs typeface="Times New Roman" panose="02020603050405020304" pitchFamily="18" charset="0"/>
              </a:rPr>
              <a:t>below</a:t>
            </a:r>
          </a:p>
          <a:p>
            <a:endParaRPr lang="en-IN"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569" y="2361496"/>
            <a:ext cx="5043715" cy="2143424"/>
          </a:xfrm>
          <a:prstGeom prst="rect">
            <a:avLst/>
          </a:prstGeom>
          <a:ln>
            <a:solidFill>
              <a:schemeClr val="tx1"/>
            </a:solidFill>
          </a:ln>
        </p:spPr>
      </p:pic>
      <p:graphicFrame>
        <p:nvGraphicFramePr>
          <p:cNvPr id="9" name="Table 8"/>
          <p:cNvGraphicFramePr>
            <a:graphicFrameLocks noGrp="1"/>
          </p:cNvGraphicFramePr>
          <p:nvPr>
            <p:extLst>
              <p:ext uri="{D42A27DB-BD31-4B8C-83A1-F6EECF244321}">
                <p14:modId xmlns:p14="http://schemas.microsoft.com/office/powerpoint/2010/main" val="4172279308"/>
              </p:ext>
            </p:extLst>
          </p:nvPr>
        </p:nvGraphicFramePr>
        <p:xfrm>
          <a:off x="1593305" y="1809327"/>
          <a:ext cx="2148116" cy="1495412"/>
        </p:xfrm>
        <a:graphic>
          <a:graphicData uri="http://schemas.openxmlformats.org/drawingml/2006/table">
            <a:tbl>
              <a:tblPr firstRow="1" bandRow="1">
                <a:tableStyleId>{2D5ABB26-0587-4C30-8999-92F81FD0307C}</a:tableStyleId>
              </a:tblPr>
              <a:tblGrid>
                <a:gridCol w="1088935">
                  <a:extLst>
                    <a:ext uri="{9D8B030D-6E8A-4147-A177-3AD203B41FA5}">
                      <a16:colId xmlns:a16="http://schemas.microsoft.com/office/drawing/2014/main" val="3160586134"/>
                    </a:ext>
                  </a:extLst>
                </a:gridCol>
                <a:gridCol w="1059181">
                  <a:extLst>
                    <a:ext uri="{9D8B030D-6E8A-4147-A177-3AD203B41FA5}">
                      <a16:colId xmlns:a16="http://schemas.microsoft.com/office/drawing/2014/main" val="1314501526"/>
                    </a:ext>
                  </a:extLst>
                </a:gridCol>
              </a:tblGrid>
              <a:tr h="348760">
                <a:tc>
                  <a:txBody>
                    <a:bodyPr/>
                    <a:lstStyle/>
                    <a:p>
                      <a:r>
                        <a:rPr lang="en-US" dirty="0" smtClean="0"/>
                        <a:t>Bronze</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smtClean="0"/>
                        <a:t>724</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1049393"/>
                  </a:ext>
                </a:extLst>
              </a:tr>
              <a:tr h="348760">
                <a:tc>
                  <a:txBody>
                    <a:bodyPr/>
                    <a:lstStyle/>
                    <a:p>
                      <a:r>
                        <a:rPr lang="en-US" dirty="0" smtClean="0"/>
                        <a:t>Silver</a:t>
                      </a:r>
                      <a:endParaRPr lang="en-IN" dirty="0"/>
                    </a:p>
                  </a:txBody>
                  <a:tcPr>
                    <a:lnL w="12700" cap="flat" cmpd="sng" algn="ctr">
                      <a:solidFill>
                        <a:schemeClr val="tx1"/>
                      </a:solidFill>
                      <a:prstDash val="solid"/>
                      <a:round/>
                      <a:headEnd type="none" w="med" len="med"/>
                      <a:tailEnd type="none" w="med" len="med"/>
                    </a:lnL>
                  </a:tcPr>
                </a:tc>
                <a:tc>
                  <a:txBody>
                    <a:bodyPr/>
                    <a:lstStyle/>
                    <a:p>
                      <a:r>
                        <a:rPr lang="en-US" dirty="0" smtClean="0"/>
                        <a:t>723</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3285952"/>
                  </a:ext>
                </a:extLst>
              </a:tr>
              <a:tr h="348760">
                <a:tc>
                  <a:txBody>
                    <a:bodyPr/>
                    <a:lstStyle/>
                    <a:p>
                      <a:r>
                        <a:rPr lang="en-US" dirty="0" smtClean="0"/>
                        <a:t>Gold</a:t>
                      </a:r>
                    </a:p>
                  </a:txBody>
                  <a:tcPr>
                    <a:lnL w="12700" cap="flat" cmpd="sng" algn="ctr">
                      <a:solidFill>
                        <a:schemeClr val="tx1"/>
                      </a:solidFill>
                      <a:prstDash val="solid"/>
                      <a:round/>
                      <a:headEnd type="none" w="med" len="med"/>
                      <a:tailEnd type="none" w="med" len="med"/>
                    </a:lnL>
                  </a:tcPr>
                </a:tc>
                <a:tc>
                  <a:txBody>
                    <a:bodyPr/>
                    <a:lstStyle/>
                    <a:p>
                      <a:r>
                        <a:rPr lang="en-US" dirty="0" smtClean="0"/>
                        <a:t>723</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4626778"/>
                  </a:ext>
                </a:extLst>
              </a:tr>
              <a:tr h="398132">
                <a:tc>
                  <a:txBody>
                    <a:bodyPr/>
                    <a:lstStyle/>
                    <a:p>
                      <a:r>
                        <a:rPr lang="en-US" dirty="0" smtClean="0"/>
                        <a:t>Platinum</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smtClean="0"/>
                        <a:t>723</a:t>
                      </a:r>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244157"/>
                  </a:ext>
                </a:extLst>
              </a:tr>
            </a:tbl>
          </a:graphicData>
        </a:graphic>
      </p:graphicFrame>
    </p:spTree>
    <p:extLst>
      <p:ext uri="{BB962C8B-B14F-4D97-AF65-F5344CB8AC3E}">
        <p14:creationId xmlns:p14="http://schemas.microsoft.com/office/powerpoint/2010/main" val="171975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7"/>
            <a:ext cx="10972800" cy="3991702"/>
          </a:xfrm>
        </p:spPr>
        <p:txBody>
          <a:bodyPr>
            <a:noAutofit/>
          </a:bodyPr>
          <a:lstStyle/>
          <a:p>
            <a:pPr>
              <a:spcAft>
                <a:spcPts val="1000"/>
              </a:spcAft>
            </a:pPr>
            <a:r>
              <a:rPr lang="en-IN" sz="2400" dirty="0">
                <a:latin typeface="Times New Roman" pitchFamily="18" charset="0"/>
                <a:cs typeface="Times New Roman" pitchFamily="18" charset="0"/>
              </a:rPr>
              <a:t>Using R and F scores we have segmented customers into 10 categories, this will help the marketing department to form their specific strategies tailor-made for each customer. </a:t>
            </a:r>
            <a:endParaRPr lang="en-IN" sz="2400" dirty="0" smtClean="0">
              <a:latin typeface="Times New Roman" pitchFamily="18" charset="0"/>
              <a:cs typeface="Times New Roman" pitchFamily="18" charset="0"/>
            </a:endParaRPr>
          </a:p>
          <a:p>
            <a:pPr>
              <a:spcAft>
                <a:spcPts val="1000"/>
              </a:spcAft>
            </a:pPr>
            <a:r>
              <a:rPr lang="en-IN" sz="2400" dirty="0" smtClean="0">
                <a:latin typeface="Times New Roman" pitchFamily="18" charset="0"/>
                <a:cs typeface="Times New Roman" pitchFamily="18" charset="0"/>
              </a:rPr>
              <a:t>Using R, F and M </a:t>
            </a:r>
            <a:r>
              <a:rPr lang="en-IN" sz="2400" dirty="0">
                <a:latin typeface="Times New Roman" pitchFamily="18" charset="0"/>
                <a:cs typeface="Times New Roman" pitchFamily="18" charset="0"/>
              </a:rPr>
              <a:t>composite score and future </a:t>
            </a:r>
            <a:r>
              <a:rPr lang="en-IN" sz="2400" dirty="0" smtClean="0">
                <a:latin typeface="Times New Roman" pitchFamily="18" charset="0"/>
                <a:cs typeface="Times New Roman" pitchFamily="18" charset="0"/>
              </a:rPr>
              <a:t>CLTV </a:t>
            </a:r>
            <a:r>
              <a:rPr lang="en-IN" sz="2400" dirty="0">
                <a:latin typeface="Times New Roman" pitchFamily="18" charset="0"/>
                <a:cs typeface="Times New Roman" pitchFamily="18" charset="0"/>
              </a:rPr>
              <a:t>scores, we can form loyalty levels and marketing team can focus on those customers and give them deals, offers and discounts accordingly</a:t>
            </a:r>
            <a:r>
              <a:rPr lang="en-IN" sz="2400" dirty="0" smtClean="0">
                <a:latin typeface="Times New Roman" pitchFamily="18" charset="0"/>
                <a:cs typeface="Times New Roman" pitchFamily="18" charset="0"/>
              </a:rPr>
              <a:t>.</a:t>
            </a:r>
          </a:p>
          <a:p>
            <a:pPr>
              <a:spcAft>
                <a:spcPts val="1000"/>
              </a:spcAft>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aking </a:t>
            </a:r>
            <a:r>
              <a:rPr lang="en-US" sz="2400" dirty="0">
                <a:latin typeface="Times New Roman" panose="02020603050405020304" pitchFamily="18" charset="0"/>
                <a:cs typeface="Times New Roman" panose="02020603050405020304" pitchFamily="18" charset="0"/>
              </a:rPr>
              <a:t>a distinction </a:t>
            </a:r>
            <a:r>
              <a:rPr lang="en-US" sz="2400" dirty="0" smtClean="0">
                <a:latin typeface="Times New Roman" panose="02020603050405020304" pitchFamily="18" charset="0"/>
                <a:cs typeface="Times New Roman" panose="02020603050405020304" pitchFamily="18" charset="0"/>
              </a:rPr>
              <a:t>between alive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dead </a:t>
            </a:r>
            <a:r>
              <a:rPr lang="en-US" sz="2400" dirty="0">
                <a:latin typeface="Times New Roman" panose="02020603050405020304" pitchFamily="18" charset="0"/>
                <a:cs typeface="Times New Roman" panose="02020603050405020304" pitchFamily="18" charset="0"/>
              </a:rPr>
              <a:t>customers is one of the </a:t>
            </a:r>
            <a:r>
              <a:rPr lang="en-US" sz="2400" dirty="0" smtClean="0">
                <a:latin typeface="Times New Roman" panose="02020603050405020304" pitchFamily="18" charset="0"/>
                <a:cs typeface="Times New Roman" panose="02020603050405020304" pitchFamily="18" charset="0"/>
              </a:rPr>
              <a:t>most important applications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CLTV.</a:t>
            </a:r>
          </a:p>
          <a:p>
            <a:pPr>
              <a:spcAft>
                <a:spcPts val="1000"/>
              </a:spcAft>
            </a:pPr>
            <a:r>
              <a:rPr lang="en-US" sz="2400" dirty="0" smtClean="0">
                <a:latin typeface="Times New Roman" panose="02020603050405020304" pitchFamily="18" charset="0"/>
                <a:cs typeface="Times New Roman" panose="02020603050405020304" pitchFamily="18" charset="0"/>
              </a:rPr>
              <a:t>Marketing team can use dynamic pricing models to target customer as per their discretion.</a:t>
            </a:r>
          </a:p>
        </p:txBody>
      </p:sp>
      <p:sp>
        <p:nvSpPr>
          <p:cNvPr id="4" name="Title 1"/>
          <p:cNvSpPr txBox="1">
            <a:spLocks/>
          </p:cNvSpPr>
          <p:nvPr/>
        </p:nvSpPr>
        <p:spPr>
          <a:xfrm>
            <a:off x="756922" y="365225"/>
            <a:ext cx="8969943" cy="13153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3518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56922" y="365225"/>
            <a:ext cx="8969943" cy="13153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0070C0"/>
                </a:solidFill>
                <a:latin typeface="+mj-lt"/>
                <a:ea typeface="+mj-ea"/>
                <a:cs typeface="+mj-cs"/>
              </a:defRPr>
            </a:lvl1pPr>
          </a:lstStyle>
          <a:p>
            <a:pPr algn="l">
              <a:tabLst>
                <a:tab pos="0" algn="l"/>
                <a:tab pos="92075" algn="l"/>
              </a:tabLst>
            </a:pPr>
            <a:r>
              <a:rPr lang="en-US" b="1" dirty="0" smtClean="0">
                <a:latin typeface="Times New Roman" pitchFamily="18" charset="0"/>
                <a:cs typeface="Times New Roman" pitchFamily="18" charset="0"/>
              </a:rPr>
              <a:t>Future Scope:</a:t>
            </a:r>
            <a:endParaRPr lang="en-IN" b="1" dirty="0">
              <a:latin typeface="Times New Roman" pitchFamily="18" charset="0"/>
              <a:cs typeface="Times New Roman" pitchFamily="18" charset="0"/>
            </a:endParaRPr>
          </a:p>
        </p:txBody>
      </p:sp>
      <p:sp>
        <p:nvSpPr>
          <p:cNvPr id="2" name="TextBox 1"/>
          <p:cNvSpPr txBox="1"/>
          <p:nvPr/>
        </p:nvSpPr>
        <p:spPr>
          <a:xfrm>
            <a:off x="756921" y="1671509"/>
            <a:ext cx="10479647" cy="3801041"/>
          </a:xfrm>
          <a:prstGeom prst="rect">
            <a:avLst/>
          </a:prstGeom>
          <a:noFill/>
        </p:spPr>
        <p:txBody>
          <a:bodyPr wrap="square" rtlCol="0">
            <a:spAutoFit/>
          </a:bodyPr>
          <a:lstStyle/>
          <a:p>
            <a:pPr marL="342900" indent="-342900">
              <a:spcAft>
                <a:spcPts val="15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empirical studies </a:t>
            </a:r>
            <a:r>
              <a:rPr lang="en-US" sz="2400" dirty="0" smtClean="0">
                <a:latin typeface="Times New Roman" panose="02020603050405020304" pitchFamily="18" charset="0"/>
                <a:cs typeface="Times New Roman" panose="02020603050405020304" pitchFamily="18" charset="0"/>
              </a:rPr>
              <a:t>should be performed, specifically some </a:t>
            </a:r>
            <a:r>
              <a:rPr lang="en-US" sz="2400" dirty="0">
                <a:latin typeface="Times New Roman" panose="02020603050405020304" pitchFamily="18" charset="0"/>
                <a:cs typeface="Times New Roman" panose="02020603050405020304" pitchFamily="18" charset="0"/>
              </a:rPr>
              <a:t>that would study datasets from outside the </a:t>
            </a:r>
            <a:r>
              <a:rPr lang="en-US" sz="2400" dirty="0" smtClean="0">
                <a:latin typeface="Times New Roman" panose="02020603050405020304" pitchFamily="18" charset="0"/>
                <a:cs typeface="Times New Roman" panose="02020603050405020304" pitchFamily="18" charset="0"/>
              </a:rPr>
              <a:t>Western </a:t>
            </a:r>
            <a:r>
              <a:rPr lang="en-US" sz="2400" dirty="0">
                <a:latin typeface="Times New Roman" panose="02020603050405020304" pitchFamily="18" charset="0"/>
                <a:cs typeface="Times New Roman" panose="02020603050405020304" pitchFamily="18" charset="0"/>
              </a:rPr>
              <a:t>European area, in order to see if the same </a:t>
            </a:r>
            <a:r>
              <a:rPr lang="en-US" sz="2400" dirty="0" smtClean="0">
                <a:latin typeface="Times New Roman" panose="02020603050405020304" pitchFamily="18" charset="0"/>
                <a:cs typeface="Times New Roman" panose="02020603050405020304" pitchFamily="18" charset="0"/>
              </a:rPr>
              <a:t>results are replicated on a global scale.</a:t>
            </a:r>
          </a:p>
          <a:p>
            <a:pPr marL="342900" indent="-342900">
              <a:spcAft>
                <a:spcPts val="15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Studies </a:t>
            </a:r>
            <a:r>
              <a:rPr lang="en-US" sz="2400" dirty="0">
                <a:latin typeface="Times New Roman" panose="02020603050405020304" pitchFamily="18" charset="0"/>
                <a:cs typeface="Times New Roman" panose="02020603050405020304" pitchFamily="18" charset="0"/>
              </a:rPr>
              <a:t>that would focus on a comparison of recently researched models </a:t>
            </a:r>
            <a:r>
              <a:rPr lang="en-US" sz="2400" dirty="0" smtClean="0">
                <a:latin typeface="Times New Roman" panose="02020603050405020304" pitchFamily="18" charset="0"/>
                <a:cs typeface="Times New Roman" panose="02020603050405020304" pitchFamily="18" charset="0"/>
              </a:rPr>
              <a:t>(like Pareto/GGG, Retina CLTV) from </a:t>
            </a:r>
            <a:r>
              <a:rPr lang="en-US" sz="2400" dirty="0">
                <a:latin typeface="Times New Roman" panose="02020603050405020304" pitchFamily="18" charset="0"/>
                <a:cs typeface="Times New Roman" panose="02020603050405020304" pitchFamily="18" charset="0"/>
              </a:rPr>
              <a:t>both performance and feature perspectives, resulting in a development of more robust yet customizable general </a:t>
            </a:r>
            <a:r>
              <a:rPr lang="en-US" sz="2400" dirty="0" smtClean="0">
                <a:latin typeface="Times New Roman" panose="02020603050405020304" pitchFamily="18" charset="0"/>
                <a:cs typeface="Times New Roman" panose="02020603050405020304" pitchFamily="18" charset="0"/>
              </a:rPr>
              <a:t>CLTV models.</a:t>
            </a:r>
          </a:p>
          <a:p>
            <a:pPr marL="342900" indent="-342900">
              <a:spcAft>
                <a:spcPts val="1500"/>
              </a:spcAf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Clustering techniques can also be used to create loyalty segment and their output can be compared to our segments.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07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598" y="1776549"/>
            <a:ext cx="11145521" cy="3062377"/>
          </a:xfrm>
          <a:prstGeom prst="rect">
            <a:avLst/>
          </a:prstGeom>
          <a:noFill/>
        </p:spPr>
        <p:txBody>
          <a:bodyPr wrap="square" rtlCol="0">
            <a:spAutoFit/>
          </a:bodyPr>
          <a:lstStyle/>
          <a:p>
            <a:pPr marL="342900" indent="-342900">
              <a:spcAft>
                <a:spcPts val="1000"/>
              </a:spcAft>
              <a:buFont typeface="+mj-lt"/>
              <a:buAutoNum type="arabicPeriod"/>
            </a:pPr>
            <a:r>
              <a:rPr lang="en-IN" sz="2400" dirty="0"/>
              <a:t>Jo-Ting Wei, Shih-Yen Lin and </a:t>
            </a:r>
            <a:r>
              <a:rPr lang="en-IN" sz="2400" dirty="0" err="1"/>
              <a:t>Hsin</a:t>
            </a:r>
            <a:r>
              <a:rPr lang="en-IN" sz="2400" dirty="0"/>
              <a:t>-Hung Wu (2010). “A review of the application of RFM model” </a:t>
            </a:r>
            <a:r>
              <a:rPr lang="en-IN" sz="2400" i="1" dirty="0"/>
              <a:t>African Journal of Business Management</a:t>
            </a:r>
            <a:r>
              <a:rPr lang="en-IN" sz="2400" dirty="0"/>
              <a:t> Vol. 4(19), pp. 4199-4206, December Special Review</a:t>
            </a:r>
            <a:r>
              <a:rPr lang="en-IN" sz="2400" dirty="0" smtClean="0"/>
              <a:t>.</a:t>
            </a:r>
          </a:p>
          <a:p>
            <a:pPr marL="342900" lvl="0" indent="-342900">
              <a:spcAft>
                <a:spcPts val="1000"/>
              </a:spcAft>
              <a:buFont typeface="+mj-lt"/>
              <a:buAutoNum type="arabicPeriod"/>
            </a:pPr>
            <a:r>
              <a:rPr lang="en-IN" sz="2400" dirty="0" smtClean="0"/>
              <a:t>Fader</a:t>
            </a:r>
            <a:r>
              <a:rPr lang="en-IN" sz="2400" dirty="0"/>
              <a:t>, P.S., </a:t>
            </a:r>
            <a:r>
              <a:rPr lang="en-IN" sz="2400" dirty="0" err="1"/>
              <a:t>Hardie</a:t>
            </a:r>
            <a:r>
              <a:rPr lang="en-IN" sz="2400" dirty="0"/>
              <a:t> B.G.S., Lee K.L. (2005) "Counting Your Customers” the Easy Way: An Alternative to the Pareto/NBD Model. </a:t>
            </a:r>
            <a:r>
              <a:rPr lang="en-IN" sz="2400" i="1" dirty="0"/>
              <a:t>Marketing Science</a:t>
            </a:r>
            <a:r>
              <a:rPr lang="en-IN" sz="2400" dirty="0"/>
              <a:t>, 275-284.</a:t>
            </a:r>
          </a:p>
          <a:p>
            <a:pPr marL="342900" lvl="0" indent="-342900">
              <a:spcAft>
                <a:spcPts val="1000"/>
              </a:spcAft>
              <a:buFont typeface="+mj-lt"/>
              <a:buAutoNum type="arabicPeriod"/>
            </a:pPr>
            <a:r>
              <a:rPr lang="en-IN" sz="2400" dirty="0"/>
              <a:t>Fader, P.S., </a:t>
            </a:r>
            <a:r>
              <a:rPr lang="en-IN" sz="2400" dirty="0" err="1"/>
              <a:t>Hardie</a:t>
            </a:r>
            <a:r>
              <a:rPr lang="en-IN" sz="2400" dirty="0"/>
              <a:t> B.G.S. (2013) The Gamma-Gamma Model of Monetary Value. </a:t>
            </a:r>
          </a:p>
          <a:p>
            <a:pPr lvl="0">
              <a:spcAft>
                <a:spcPts val="600"/>
              </a:spcAft>
            </a:pPr>
            <a:endParaRPr lang="en-IN" sz="2400" dirty="0">
              <a:latin typeface="Times New Roman" pitchFamily="18" charset="0"/>
              <a:cs typeface="Times New Roman" pitchFamily="18" charset="0"/>
            </a:endParaRPr>
          </a:p>
        </p:txBody>
      </p:sp>
      <p:sp>
        <p:nvSpPr>
          <p:cNvPr id="5" name="Title 1"/>
          <p:cNvSpPr>
            <a:spLocks noGrp="1"/>
          </p:cNvSpPr>
          <p:nvPr>
            <p:ph type="title"/>
          </p:nvPr>
        </p:nvSpPr>
        <p:spPr>
          <a:xfrm>
            <a:off x="609598" y="365225"/>
            <a:ext cx="8969943" cy="1315303"/>
          </a:xfrm>
        </p:spPr>
        <p:txBody>
          <a:bodyPr>
            <a:normAutofit/>
          </a:bodyPr>
          <a:lstStyle/>
          <a:p>
            <a:pPr algn="l">
              <a:buNone/>
              <a:tabLst>
                <a:tab pos="0" algn="l"/>
              </a:tabLst>
            </a:pPr>
            <a:r>
              <a:rPr lang="en-US"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27729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5120" y="2373743"/>
            <a:ext cx="9326880" cy="1862048"/>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11500" b="1" cap="all" dirty="0" smtClean="0">
                <a:ln w="0"/>
                <a:solidFill>
                  <a:srgbClr val="00B0F0"/>
                </a:solidFill>
                <a:effectLst>
                  <a:reflection blurRad="12700" stA="0" endPos="50000" dist="5000" dir="5400000" sy="-100000" rotWithShape="0"/>
                </a:effectLst>
                <a:latin typeface="Times New Roman" pitchFamily="18" charset="0"/>
                <a:cs typeface="Times New Roman" pitchFamily="18" charset="0"/>
              </a:rPr>
              <a:t>Q&amp;A</a:t>
            </a:r>
            <a:endParaRPr lang="en-IN" sz="11500" b="1" cap="all" dirty="0">
              <a:ln w="0"/>
              <a:solidFill>
                <a:srgbClr val="00B0F0"/>
              </a:solidFill>
              <a:effectLst>
                <a:reflection blurRad="12700" stA="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27986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6BF40-8193-422B-83E9-459DD3F32318}"/>
              </a:ext>
            </a:extLst>
          </p:cNvPr>
          <p:cNvSpPr>
            <a:spLocks noGrp="1"/>
          </p:cNvSpPr>
          <p:nvPr>
            <p:ph idx="1"/>
          </p:nvPr>
        </p:nvSpPr>
        <p:spPr>
          <a:xfrm>
            <a:off x="561340" y="1310640"/>
            <a:ext cx="9250680" cy="4073845"/>
          </a:xfrm>
        </p:spPr>
        <p:txBody>
          <a:bodyPr>
            <a:normAutofit/>
          </a:bodyPr>
          <a:lstStyle/>
          <a:p>
            <a:pPr marL="457200" lvl="1" indent="0">
              <a:buNone/>
            </a:pPr>
            <a:endParaRPr lang="en-US" sz="2400" dirty="0" smtClean="0">
              <a:latin typeface="Times New Roman" pitchFamily="18" charset="0"/>
              <a:cs typeface="Times New Roman" pitchFamily="18" charset="0"/>
            </a:endParaRPr>
          </a:p>
          <a:p>
            <a:pPr marL="822960" lvl="1" indent="-457200">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determine current customer value using </a:t>
            </a:r>
            <a:r>
              <a:rPr lang="en-US" sz="2400" dirty="0" smtClean="0">
                <a:latin typeface="Times New Roman" pitchFamily="18" charset="0"/>
                <a:cs typeface="Times New Roman" pitchFamily="18" charset="0"/>
              </a:rPr>
              <a:t>RFM </a:t>
            </a:r>
            <a:r>
              <a:rPr lang="en-US" sz="2400" dirty="0">
                <a:latin typeface="Times New Roman" pitchFamily="18" charset="0"/>
                <a:cs typeface="Times New Roman" pitchFamily="18" charset="0"/>
              </a:rPr>
              <a:t>method. </a:t>
            </a:r>
            <a:endParaRPr lang="en-IN" sz="2400" dirty="0">
              <a:latin typeface="Times New Roman" pitchFamily="18" charset="0"/>
              <a:cs typeface="Times New Roman" pitchFamily="18" charset="0"/>
            </a:endParaRPr>
          </a:p>
          <a:p>
            <a:pPr marL="365760" lvl="1" indent="0">
              <a:buNone/>
            </a:pPr>
            <a:endParaRPr lang="en-US" sz="2400" dirty="0" smtClean="0">
              <a:latin typeface="Times New Roman" pitchFamily="18" charset="0"/>
              <a:cs typeface="Times New Roman" pitchFamily="18" charset="0"/>
            </a:endParaRPr>
          </a:p>
          <a:p>
            <a:pPr marL="822960" lvl="1" indent="-457200">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segment customers into small groups and addressing individual customers based on actual purchasing </a:t>
            </a:r>
            <a:r>
              <a:rPr lang="en-US" sz="2400" dirty="0" smtClean="0">
                <a:latin typeface="Times New Roman" pitchFamily="18" charset="0"/>
                <a:cs typeface="Times New Roman" pitchFamily="18" charset="0"/>
              </a:rPr>
              <a:t>behaviors.</a:t>
            </a:r>
          </a:p>
          <a:p>
            <a:pPr lvl="1">
              <a:buFont typeface="Arial" pitchFamily="34" charset="0"/>
              <a:buChar char="•"/>
            </a:pPr>
            <a:endParaRPr lang="en-US" sz="2400" dirty="0" smtClean="0">
              <a:latin typeface="Times New Roman" pitchFamily="18" charset="0"/>
              <a:cs typeface="Times New Roman" pitchFamily="18" charset="0"/>
            </a:endParaRPr>
          </a:p>
          <a:p>
            <a:pPr marL="822960" lvl="1" indent="-457200">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predict future Customer Lifetime Values for 3, 6 and 12 months and creating loyalty segments using those values.</a:t>
            </a:r>
            <a:endParaRPr lang="en-IN" sz="2400" dirty="0">
              <a:latin typeface="Times New Roman" pitchFamily="18" charset="0"/>
              <a:cs typeface="Times New Roman" pitchFamily="18" charset="0"/>
            </a:endParaRPr>
          </a:p>
        </p:txBody>
      </p:sp>
      <p:sp>
        <p:nvSpPr>
          <p:cNvPr id="5"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Objectives: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41865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E24903-5CCA-4C77-A2E0-42571CD04AF7}"/>
              </a:ext>
            </a:extLst>
          </p:cNvPr>
          <p:cNvGraphicFramePr>
            <a:graphicFrameLocks noGrp="1"/>
          </p:cNvGraphicFramePr>
          <p:nvPr>
            <p:ph idx="1"/>
            <p:extLst>
              <p:ext uri="{D42A27DB-BD31-4B8C-83A1-F6EECF244321}">
                <p14:modId xmlns:p14="http://schemas.microsoft.com/office/powerpoint/2010/main" val="1528590964"/>
              </p:ext>
            </p:extLst>
          </p:nvPr>
        </p:nvGraphicFramePr>
        <p:xfrm>
          <a:off x="411942" y="1663064"/>
          <a:ext cx="11556538" cy="4619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Process Flow</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55325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659084" cy="1162050"/>
          </a:xfrm>
        </p:spPr>
        <p:txBody>
          <a:bodyPr>
            <a:noAutofit/>
          </a:bodyPr>
          <a:lstStyle/>
          <a:p>
            <a:r>
              <a:rPr lang="en-US" sz="4400" dirty="0">
                <a:latin typeface="Times New Roman" pitchFamily="18" charset="0"/>
                <a:cs typeface="Times New Roman" pitchFamily="18" charset="0"/>
              </a:rPr>
              <a:t>Data </a:t>
            </a:r>
            <a:r>
              <a:rPr lang="en-IN" sz="4400" dirty="0" smtClean="0">
                <a:latin typeface="Times New Roman" pitchFamily="18" charset="0"/>
                <a:cs typeface="Times New Roman" pitchFamily="18" charset="0"/>
              </a:rPr>
              <a:t>Description:</a:t>
            </a:r>
            <a:endParaRPr lang="en-IN" sz="4400" dirty="0"/>
          </a:p>
        </p:txBody>
      </p:sp>
      <p:sp>
        <p:nvSpPr>
          <p:cNvPr id="4" name="Text Placeholder 3"/>
          <p:cNvSpPr>
            <a:spLocks noGrp="1"/>
          </p:cNvSpPr>
          <p:nvPr>
            <p:ph type="body" sz="half" idx="2"/>
          </p:nvPr>
        </p:nvSpPr>
        <p:spPr>
          <a:xfrm>
            <a:off x="609603" y="1435103"/>
            <a:ext cx="4011084" cy="2736303"/>
          </a:xfrm>
        </p:spPr>
        <p:txBody>
          <a:bodyPr>
            <a:normAutofit fontScale="77500" lnSpcReduction="20000"/>
          </a:bodyPr>
          <a:lstStyle/>
          <a:p>
            <a:pPr marL="285750" indent="-285750">
              <a:lnSpc>
                <a:spcPct val="150000"/>
              </a:lnSpc>
              <a:buFont typeface="Arial" panose="020B0604020202020204" pitchFamily="34" charset="0"/>
              <a:buChar char="•"/>
            </a:pPr>
            <a:r>
              <a:rPr lang="en-GB" sz="2000" dirty="0">
                <a:latin typeface="Times New Roman" pitchFamily="18" charset="0"/>
                <a:cs typeface="Times New Roman" pitchFamily="18" charset="0"/>
              </a:rPr>
              <a:t>Transactional data set that contains all the transactions occurring between </a:t>
            </a:r>
            <a:r>
              <a:rPr lang="en-GB" sz="2000" b="1" dirty="0">
                <a:latin typeface="Times New Roman" pitchFamily="18" charset="0"/>
                <a:cs typeface="Times New Roman" pitchFamily="18" charset="0"/>
              </a:rPr>
              <a:t>01/12/2010</a:t>
            </a:r>
            <a:r>
              <a:rPr lang="en-GB" sz="2000" dirty="0">
                <a:latin typeface="Times New Roman" pitchFamily="18" charset="0"/>
                <a:cs typeface="Times New Roman" pitchFamily="18" charset="0"/>
              </a:rPr>
              <a:t> &amp; </a:t>
            </a:r>
            <a:r>
              <a:rPr lang="en-GB" sz="2000" b="1" dirty="0">
                <a:latin typeface="Times New Roman" pitchFamily="18" charset="0"/>
                <a:cs typeface="Times New Roman" pitchFamily="18" charset="0"/>
              </a:rPr>
              <a:t>09/12/2011</a:t>
            </a:r>
            <a:r>
              <a:rPr lang="en-GB" sz="2000" dirty="0">
                <a:latin typeface="Times New Roman" pitchFamily="18" charset="0"/>
                <a:cs typeface="Times New Roman" pitchFamily="18" charset="0"/>
              </a:rPr>
              <a:t> </a:t>
            </a:r>
            <a:r>
              <a:rPr lang="en-IN" sz="2000" dirty="0">
                <a:latin typeface="Times New Roman" pitchFamily="18" charset="0"/>
                <a:cs typeface="Times New Roman" pitchFamily="18" charset="0"/>
              </a:rPr>
              <a:t>for a UK-based online retail store.</a:t>
            </a:r>
            <a:endParaRPr lang="en-GB" sz="2000" dirty="0">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GB" sz="2000" dirty="0">
                <a:latin typeface="Times New Roman" pitchFamily="18" charset="0"/>
                <a:cs typeface="Times New Roman" pitchFamily="18" charset="0"/>
              </a:rPr>
              <a:t>There are 8 </a:t>
            </a:r>
            <a:r>
              <a:rPr lang="en-GB" sz="2000" dirty="0" smtClean="0">
                <a:latin typeface="Times New Roman" pitchFamily="18" charset="0"/>
                <a:cs typeface="Times New Roman" pitchFamily="18" charset="0"/>
              </a:rPr>
              <a:t>columns </a:t>
            </a:r>
            <a:r>
              <a:rPr lang="en-GB" sz="2000" dirty="0">
                <a:latin typeface="Times New Roman" pitchFamily="18" charset="0"/>
                <a:cs typeface="Times New Roman" pitchFamily="18" charset="0"/>
              </a:rPr>
              <a:t>present in the data but we mainly used 4 column for further prediction</a:t>
            </a:r>
            <a:r>
              <a:rPr lang="en-GB" sz="2000" dirty="0" smtClean="0">
                <a:latin typeface="Times New Roman" pitchFamily="18" charset="0"/>
                <a:cs typeface="Times New Roman" pitchFamily="18" charset="0"/>
              </a:rPr>
              <a:t>.</a:t>
            </a:r>
          </a:p>
          <a:p>
            <a:pPr marL="285750" indent="-285750">
              <a:lnSpc>
                <a:spcPct val="150000"/>
              </a:lnSpc>
              <a:buFont typeface="Arial" panose="020B0604020202020204" pitchFamily="34" charset="0"/>
              <a:buChar char="•"/>
            </a:pPr>
            <a:r>
              <a:rPr lang="en-GB" sz="2000" dirty="0" smtClean="0">
                <a:latin typeface="Times New Roman" pitchFamily="18" charset="0"/>
                <a:cs typeface="Times New Roman" pitchFamily="18" charset="0"/>
              </a:rPr>
              <a:t>Size: </a:t>
            </a:r>
            <a:r>
              <a:rPr lang="en-GB" sz="2000" b="1" dirty="0" smtClean="0">
                <a:latin typeface="Times New Roman" pitchFamily="18" charset="0"/>
                <a:cs typeface="Times New Roman" pitchFamily="18" charset="0"/>
              </a:rPr>
              <a:t>5,25,462  </a:t>
            </a:r>
          </a:p>
          <a:p>
            <a:pPr>
              <a:lnSpc>
                <a:spcPct val="150000"/>
              </a:lnSpc>
            </a:pPr>
            <a:endParaRPr lang="en-GB" sz="1700" dirty="0">
              <a:latin typeface="Times New Roman" pitchFamily="18" charset="0"/>
              <a:cs typeface="Times New Roman" pitchFamily="18" charset="0"/>
            </a:endParaRPr>
          </a:p>
          <a:p>
            <a:pPr lvl="0"/>
            <a:endParaRPr lang="en-IN" b="1" dirty="0"/>
          </a:p>
          <a:p>
            <a:pPr lvl="0"/>
            <a:endParaRPr lang="en-IN" b="1" dirty="0"/>
          </a:p>
          <a:p>
            <a:pPr marL="285750" lvl="0" indent="-285750">
              <a:buFont typeface="Arial" panose="020B0604020202020204" pitchFamily="34" charset="0"/>
              <a:buChar char="•"/>
            </a:pPr>
            <a:endParaRPr lang="en-IN" b="1" dirty="0" smtClean="0"/>
          </a:p>
          <a:p>
            <a:pPr lvl="0">
              <a:spcAft>
                <a:spcPts val="400"/>
              </a:spcAft>
            </a:pPr>
            <a:endParaRPr lang="en-IN" dirty="0"/>
          </a:p>
          <a:p>
            <a:endParaRPr lang="en-IN" dirty="0"/>
          </a:p>
        </p:txBody>
      </p:sp>
      <p:sp>
        <p:nvSpPr>
          <p:cNvPr id="6" name="TextBox 5"/>
          <p:cNvSpPr txBox="1"/>
          <p:nvPr/>
        </p:nvSpPr>
        <p:spPr>
          <a:xfrm>
            <a:off x="5533038" y="4406047"/>
            <a:ext cx="6342358" cy="2128788"/>
          </a:xfrm>
          <a:prstGeom prst="rect">
            <a:avLst/>
          </a:prstGeom>
          <a:noFill/>
        </p:spPr>
        <p:txBody>
          <a:bodyPr wrap="square" rtlCol="0">
            <a:spAutoFit/>
          </a:bodyPr>
          <a:lstStyle/>
          <a:p>
            <a:pPr marL="285750" lvl="0" indent="-285750">
              <a:spcAft>
                <a:spcPts val="400"/>
              </a:spcAft>
              <a:buFont typeface="Arial" panose="020B0604020202020204" pitchFamily="34" charset="0"/>
              <a:buChar char="•"/>
            </a:pPr>
            <a:r>
              <a:rPr lang="en-IN" sz="1700" b="1" dirty="0" err="1" smtClean="0">
                <a:latin typeface="Times New Roman" panose="02020603050405020304" pitchFamily="18" charset="0"/>
                <a:cs typeface="Times New Roman" panose="02020603050405020304" pitchFamily="18" charset="0"/>
              </a:rPr>
              <a:t>InvoiceDate</a:t>
            </a:r>
            <a:r>
              <a:rPr lang="en-IN" sz="1700" b="1" dirty="0" smtClean="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T</a:t>
            </a:r>
            <a:r>
              <a:rPr lang="en-IN" sz="1700" dirty="0" smtClean="0">
                <a:latin typeface="Times New Roman" panose="02020603050405020304" pitchFamily="18" charset="0"/>
                <a:cs typeface="Times New Roman" panose="02020603050405020304" pitchFamily="18" charset="0"/>
              </a:rPr>
              <a:t>he </a:t>
            </a:r>
            <a:r>
              <a:rPr lang="en-IN" sz="1700" dirty="0">
                <a:latin typeface="Times New Roman" panose="02020603050405020304" pitchFamily="18" charset="0"/>
                <a:cs typeface="Times New Roman" panose="02020603050405020304" pitchFamily="18" charset="0"/>
              </a:rPr>
              <a:t>day and time when each transaction was generated</a:t>
            </a:r>
            <a:r>
              <a:rPr lang="en-IN" sz="1700" dirty="0" smtClean="0">
                <a:latin typeface="Times New Roman" panose="02020603050405020304" pitchFamily="18" charset="0"/>
                <a:cs typeface="Times New Roman" panose="02020603050405020304" pitchFamily="18" charset="0"/>
              </a:rPr>
              <a:t>.</a:t>
            </a:r>
          </a:p>
          <a:p>
            <a:pPr marL="285750" indent="-285750">
              <a:spcAft>
                <a:spcPts val="400"/>
              </a:spcAft>
              <a:buFont typeface="Arial" panose="020B0604020202020204" pitchFamily="34" charset="0"/>
              <a:buChar char="•"/>
            </a:pPr>
            <a:r>
              <a:rPr lang="en-IN" sz="1700" b="1" dirty="0" err="1">
                <a:latin typeface="Times New Roman" panose="02020603050405020304" pitchFamily="18" charset="0"/>
                <a:cs typeface="Times New Roman" panose="02020603050405020304" pitchFamily="18" charset="0"/>
              </a:rPr>
              <a:t>StockCode</a:t>
            </a:r>
            <a:r>
              <a:rPr lang="en-IN" sz="1700" b="1" dirty="0">
                <a:latin typeface="Times New Roman" panose="02020603050405020304" pitchFamily="18" charset="0"/>
                <a:cs typeface="Times New Roman" panose="02020603050405020304" pitchFamily="18" charset="0"/>
              </a:rPr>
              <a:t>:</a:t>
            </a:r>
            <a:r>
              <a:rPr lang="en-IN" sz="1700" dirty="0">
                <a:latin typeface="Times New Roman" panose="02020603050405020304" pitchFamily="18" charset="0"/>
                <a:cs typeface="Times New Roman" panose="02020603050405020304" pitchFamily="18" charset="0"/>
              </a:rPr>
              <a:t> This is product code. </a:t>
            </a:r>
          </a:p>
          <a:p>
            <a:pPr marL="285750" lvl="0" indent="-285750">
              <a:spcAft>
                <a:spcPts val="400"/>
              </a:spcAft>
              <a:buFont typeface="Arial" panose="020B0604020202020204" pitchFamily="34" charset="0"/>
              <a:buChar char="•"/>
            </a:pPr>
            <a:r>
              <a:rPr lang="en-IN" sz="1700" b="1" dirty="0" smtClean="0">
                <a:latin typeface="Times New Roman" panose="02020603050405020304" pitchFamily="18" charset="0"/>
                <a:cs typeface="Times New Roman" panose="02020603050405020304" pitchFamily="18" charset="0"/>
              </a:rPr>
              <a:t>Price</a:t>
            </a:r>
            <a:r>
              <a:rPr lang="en-IN" sz="1700" b="1" dirty="0">
                <a:latin typeface="Times New Roman" panose="02020603050405020304" pitchFamily="18" charset="0"/>
                <a:cs typeface="Times New Roman" panose="02020603050405020304" pitchFamily="18" charset="0"/>
              </a:rPr>
              <a:t>:</a:t>
            </a:r>
            <a:r>
              <a:rPr lang="en-IN" sz="1700" dirty="0">
                <a:latin typeface="Times New Roman" panose="02020603050405020304" pitchFamily="18" charset="0"/>
                <a:cs typeface="Times New Roman" panose="02020603050405020304" pitchFamily="18" charset="0"/>
              </a:rPr>
              <a:t> </a:t>
            </a:r>
            <a:r>
              <a:rPr lang="en-IN" sz="1700" dirty="0" smtClean="0">
                <a:latin typeface="Times New Roman" panose="02020603050405020304" pitchFamily="18" charset="0"/>
                <a:cs typeface="Times New Roman" panose="02020603050405020304" pitchFamily="18" charset="0"/>
              </a:rPr>
              <a:t> Product </a:t>
            </a:r>
            <a:r>
              <a:rPr lang="en-IN" sz="1700" dirty="0">
                <a:latin typeface="Times New Roman" panose="02020603050405020304" pitchFamily="18" charset="0"/>
                <a:cs typeface="Times New Roman" panose="02020603050405020304" pitchFamily="18" charset="0"/>
              </a:rPr>
              <a:t>price per </a:t>
            </a:r>
            <a:r>
              <a:rPr lang="en-IN" sz="1700" dirty="0" smtClean="0">
                <a:latin typeface="Times New Roman" panose="02020603050405020304" pitchFamily="18" charset="0"/>
                <a:cs typeface="Times New Roman" panose="02020603050405020304" pitchFamily="18" charset="0"/>
              </a:rPr>
              <a:t>unit </a:t>
            </a:r>
            <a:r>
              <a:rPr lang="en-IN" sz="1700" dirty="0">
                <a:latin typeface="Times New Roman" panose="02020603050405020304" pitchFamily="18" charset="0"/>
                <a:cs typeface="Times New Roman" panose="02020603050405020304" pitchFamily="18" charset="0"/>
              </a:rPr>
              <a:t>is in pounds.</a:t>
            </a:r>
          </a:p>
          <a:p>
            <a:pPr marL="285750" lvl="0" indent="-285750">
              <a:spcAft>
                <a:spcPts val="400"/>
              </a:spcAft>
              <a:buFont typeface="Arial" panose="020B0604020202020204" pitchFamily="34" charset="0"/>
              <a:buChar char="•"/>
            </a:pPr>
            <a:r>
              <a:rPr lang="en-IN" sz="1700" b="1" dirty="0" err="1" smtClean="0">
                <a:latin typeface="Times New Roman" panose="02020603050405020304" pitchFamily="18" charset="0"/>
                <a:cs typeface="Times New Roman" panose="02020603050405020304" pitchFamily="18" charset="0"/>
              </a:rPr>
              <a:t>CustomerID</a:t>
            </a:r>
            <a:r>
              <a:rPr lang="en-IN" sz="1700" b="1" dirty="0" smtClean="0">
                <a:latin typeface="Times New Roman" panose="02020603050405020304" pitchFamily="18" charset="0"/>
                <a:cs typeface="Times New Roman" panose="02020603050405020304" pitchFamily="18" charset="0"/>
              </a:rPr>
              <a:t>:</a:t>
            </a:r>
            <a:r>
              <a:rPr lang="en-IN" sz="1700" dirty="0" smtClean="0">
                <a:latin typeface="Times New Roman" panose="02020603050405020304" pitchFamily="18" charset="0"/>
                <a:cs typeface="Times New Roman" panose="02020603050405020304" pitchFamily="18" charset="0"/>
              </a:rPr>
              <a:t> A 5-digit </a:t>
            </a:r>
            <a:r>
              <a:rPr lang="en-IN" sz="1700" dirty="0">
                <a:latin typeface="Times New Roman" panose="02020603050405020304" pitchFamily="18" charset="0"/>
                <a:cs typeface="Times New Roman" panose="02020603050405020304" pitchFamily="18" charset="0"/>
              </a:rPr>
              <a:t>integral number uniquely assigned to each customer.</a:t>
            </a:r>
          </a:p>
          <a:p>
            <a:pPr marL="285750" indent="-285750">
              <a:spcAft>
                <a:spcPts val="400"/>
              </a:spcAft>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Country:</a:t>
            </a:r>
            <a:r>
              <a:rPr lang="en-IN" sz="1700" dirty="0">
                <a:latin typeface="Times New Roman" panose="02020603050405020304" pitchFamily="18" charset="0"/>
                <a:cs typeface="Times New Roman" panose="02020603050405020304" pitchFamily="18" charset="0"/>
              </a:rPr>
              <a:t> T</a:t>
            </a:r>
            <a:r>
              <a:rPr lang="en-IN" sz="1700" dirty="0" smtClean="0">
                <a:latin typeface="Times New Roman" panose="02020603050405020304" pitchFamily="18" charset="0"/>
                <a:cs typeface="Times New Roman" panose="02020603050405020304" pitchFamily="18" charset="0"/>
              </a:rPr>
              <a:t>he </a:t>
            </a:r>
            <a:r>
              <a:rPr lang="en-IN" sz="1700" dirty="0">
                <a:latin typeface="Times New Roman" panose="02020603050405020304" pitchFamily="18" charset="0"/>
                <a:cs typeface="Times New Roman" panose="02020603050405020304" pitchFamily="18" charset="0"/>
              </a:rPr>
              <a:t>name of the country where each customer resides</a:t>
            </a:r>
          </a:p>
        </p:txBody>
      </p:sp>
      <p:sp>
        <p:nvSpPr>
          <p:cNvPr id="7" name="TextBox 6"/>
          <p:cNvSpPr txBox="1"/>
          <p:nvPr/>
        </p:nvSpPr>
        <p:spPr>
          <a:xfrm>
            <a:off x="584062" y="4406047"/>
            <a:ext cx="4441370" cy="2451953"/>
          </a:xfrm>
          <a:prstGeom prst="rect">
            <a:avLst/>
          </a:prstGeom>
          <a:noFill/>
        </p:spPr>
        <p:txBody>
          <a:bodyPr wrap="square" rtlCol="0">
            <a:spAutoFit/>
          </a:bodyPr>
          <a:lstStyle/>
          <a:p>
            <a:pPr lvl="0">
              <a:spcAft>
                <a:spcPts val="1000"/>
              </a:spcAft>
              <a:tabLst>
                <a:tab pos="360363" algn="l"/>
              </a:tabLst>
            </a:pPr>
            <a:r>
              <a:rPr lang="en-US" sz="1700" b="1" dirty="0" smtClean="0">
                <a:latin typeface="Times New Roman" panose="02020603050405020304" pitchFamily="18" charset="0"/>
                <a:cs typeface="Times New Roman" panose="02020603050405020304" pitchFamily="18" charset="0"/>
              </a:rPr>
              <a:t>Variable Descriptions:</a:t>
            </a:r>
            <a:endParaRPr lang="en-IN" sz="1700" b="1" dirty="0" smtClean="0">
              <a:latin typeface="Times New Roman" panose="02020603050405020304" pitchFamily="18" charset="0"/>
              <a:cs typeface="Times New Roman" panose="02020603050405020304" pitchFamily="18" charset="0"/>
            </a:endParaRPr>
          </a:p>
          <a:p>
            <a:pPr marL="285750" lvl="0" indent="-285750">
              <a:spcAft>
                <a:spcPts val="1000"/>
              </a:spcAft>
              <a:buFont typeface="Arial" panose="020B0604020202020204" pitchFamily="34" charset="0"/>
              <a:buChar char="•"/>
              <a:tabLst>
                <a:tab pos="360363" algn="l"/>
              </a:tabLst>
            </a:pPr>
            <a:r>
              <a:rPr lang="en-IN" sz="1700" b="1" dirty="0" err="1" smtClean="0">
                <a:latin typeface="Times New Roman" panose="02020603050405020304" pitchFamily="18" charset="0"/>
                <a:cs typeface="Times New Roman" panose="02020603050405020304" pitchFamily="18" charset="0"/>
              </a:rPr>
              <a:t>InvoiceNo</a:t>
            </a:r>
            <a:r>
              <a:rPr lang="en-IN" sz="1700" b="1" dirty="0" smtClean="0">
                <a:latin typeface="Times New Roman" panose="02020603050405020304" pitchFamily="18" charset="0"/>
                <a:cs typeface="Times New Roman" panose="02020603050405020304" pitchFamily="18" charset="0"/>
              </a:rPr>
              <a:t>:</a:t>
            </a:r>
            <a:r>
              <a:rPr lang="en-IN" sz="1700" dirty="0" smtClean="0">
                <a:latin typeface="Times New Roman" panose="02020603050405020304" pitchFamily="18" charset="0"/>
                <a:cs typeface="Times New Roman" panose="02020603050405020304" pitchFamily="18" charset="0"/>
              </a:rPr>
              <a:t> This is invoice number for the products purchased by customer. </a:t>
            </a:r>
          </a:p>
          <a:p>
            <a:pPr marL="285750" lvl="0" indent="-285750">
              <a:spcAft>
                <a:spcPts val="1000"/>
              </a:spcAft>
              <a:buFont typeface="Arial" panose="020B0604020202020204" pitchFamily="34" charset="0"/>
              <a:buChar char="•"/>
            </a:pPr>
            <a:r>
              <a:rPr lang="en-IN" sz="1700" b="1" dirty="0" smtClean="0">
                <a:latin typeface="Times New Roman" panose="02020603050405020304" pitchFamily="18" charset="0"/>
                <a:cs typeface="Times New Roman" panose="02020603050405020304" pitchFamily="18" charset="0"/>
              </a:rPr>
              <a:t>Description:</a:t>
            </a:r>
            <a:r>
              <a:rPr lang="en-IN" sz="1700" dirty="0" smtClean="0">
                <a:latin typeface="Times New Roman" panose="02020603050405020304" pitchFamily="18" charset="0"/>
                <a:cs typeface="Times New Roman" panose="02020603050405020304" pitchFamily="18" charset="0"/>
              </a:rPr>
              <a:t> This is product name. </a:t>
            </a:r>
          </a:p>
          <a:p>
            <a:pPr marL="285750" lvl="0" indent="-285750">
              <a:spcAft>
                <a:spcPts val="1000"/>
              </a:spcAft>
              <a:buFont typeface="Arial" panose="020B0604020202020204" pitchFamily="34" charset="0"/>
              <a:buChar char="•"/>
            </a:pPr>
            <a:r>
              <a:rPr lang="en-IN" sz="1700" b="1" dirty="0" smtClean="0">
                <a:latin typeface="Times New Roman" panose="02020603050405020304" pitchFamily="18" charset="0"/>
                <a:cs typeface="Times New Roman" panose="02020603050405020304" pitchFamily="18" charset="0"/>
              </a:rPr>
              <a:t>Quantity:</a:t>
            </a:r>
            <a:r>
              <a:rPr lang="en-IN" sz="1700" dirty="0" smtClean="0">
                <a:latin typeface="Times New Roman" panose="02020603050405020304" pitchFamily="18" charset="0"/>
                <a:cs typeface="Times New Roman" panose="02020603050405020304" pitchFamily="18" charset="0"/>
              </a:rPr>
              <a:t> This is the quantities of each product per transaction.</a:t>
            </a:r>
          </a:p>
          <a:p>
            <a:endParaRPr lang="en-IN" dirty="0"/>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667" t="-470" r="483" b="799"/>
          <a:stretch/>
        </p:blipFill>
        <p:spPr>
          <a:xfrm>
            <a:off x="5686697" y="888274"/>
            <a:ext cx="6035040" cy="3257006"/>
          </a:xfrm>
          <a:ln>
            <a:solidFill>
              <a:schemeClr val="tx1"/>
            </a:solidFill>
          </a:ln>
        </p:spPr>
      </p:pic>
    </p:spTree>
    <p:extLst>
      <p:ext uri="{BB962C8B-B14F-4D97-AF65-F5344CB8AC3E}">
        <p14:creationId xmlns:p14="http://schemas.microsoft.com/office/powerpoint/2010/main" val="11535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1" y="1783082"/>
            <a:ext cx="5730239" cy="4401205"/>
          </a:xfrm>
          <a:prstGeom prst="rect">
            <a:avLst/>
          </a:prstGeom>
          <a:noFill/>
        </p:spPr>
        <p:txBody>
          <a:bodyPr wrap="square" rtlCol="0">
            <a:spAutoFit/>
          </a:bodyPr>
          <a:lstStyle/>
          <a:p>
            <a:pPr marL="285750" lvl="0" indent="-285750">
              <a:buFont typeface="Arial" pitchFamily="34" charset="0"/>
              <a:buChar char="•"/>
            </a:pPr>
            <a:r>
              <a:rPr lang="en-IN" sz="2000" dirty="0" smtClean="0">
                <a:latin typeface="Times New Roman" pitchFamily="18" charset="0"/>
                <a:cs typeface="Times New Roman" pitchFamily="18" charset="0"/>
              </a:rPr>
              <a:t>There is no “Total Amount ” column present in the dataset, so we added “Total Amount” column by multiplying quantity and unit price columns.</a:t>
            </a:r>
          </a:p>
          <a:p>
            <a:pPr lvl="0"/>
            <a:endParaRPr lang="en-IN" sz="2000" dirty="0" smtClean="0">
              <a:latin typeface="Times New Roman" pitchFamily="18" charset="0"/>
              <a:cs typeface="Times New Roman" pitchFamily="18" charset="0"/>
            </a:endParaRPr>
          </a:p>
          <a:p>
            <a:pPr marL="285750" lvl="0" indent="-285750">
              <a:buFont typeface="Arial" pitchFamily="34" charset="0"/>
              <a:buChar char="•"/>
            </a:pPr>
            <a:r>
              <a:rPr lang="en-IN" sz="2000" dirty="0" smtClean="0">
                <a:latin typeface="Times New Roman" pitchFamily="18" charset="0"/>
                <a:cs typeface="Times New Roman" pitchFamily="18" charset="0"/>
              </a:rPr>
              <a:t>Since our objective is to identify customer groups, there should not be any missing values in ‘CustomerID’ column. Hence, we removed the missing values</a:t>
            </a:r>
          </a:p>
          <a:p>
            <a:pPr lvl="0"/>
            <a:endParaRPr lang="en-US" sz="2000" dirty="0" smtClean="0">
              <a:latin typeface="Times New Roman" pitchFamily="18" charset="0"/>
              <a:cs typeface="Times New Roman" pitchFamily="18" charset="0"/>
            </a:endParaRPr>
          </a:p>
          <a:p>
            <a:pPr marL="285750" lvl="0" indent="-285750">
              <a:buFont typeface="Arial" pitchFamily="34" charset="0"/>
              <a:buChar char="•"/>
            </a:pPr>
            <a:r>
              <a:rPr lang="en-US" sz="2000" dirty="0" smtClean="0">
                <a:latin typeface="Times New Roman" pitchFamily="18" charset="0"/>
                <a:cs typeface="Times New Roman" pitchFamily="18" charset="0"/>
              </a:rPr>
              <a:t>There were some negative values present in the dataset.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hey were removed since they represent returns and refunds and are not the topic of interest. </a:t>
            </a:r>
          </a:p>
          <a:p>
            <a:pPr marL="285750" lvl="0" indent="-285750">
              <a:buFont typeface="Arial" pitchFamily="34" charset="0"/>
              <a:buChar char="•"/>
            </a:pPr>
            <a:endParaRPr lang="en-US" sz="2000" dirty="0" smtClean="0">
              <a:latin typeface="Times New Roman" pitchFamily="18" charset="0"/>
              <a:cs typeface="Times New Roman" pitchFamily="18" charset="0"/>
            </a:endParaRPr>
          </a:p>
          <a:p>
            <a:pPr marL="285750" lvl="0" indent="-285750">
              <a:buFont typeface="Arial" pitchFamily="34" charset="0"/>
              <a:buChar char="•"/>
            </a:pPr>
            <a:r>
              <a:rPr lang="en-US" sz="2000" dirty="0" smtClean="0">
                <a:latin typeface="Times New Roman" pitchFamily="18" charset="0"/>
                <a:cs typeface="Times New Roman" pitchFamily="18" charset="0"/>
              </a:rPr>
              <a:t>Data size: </a:t>
            </a:r>
            <a:r>
              <a:rPr lang="en-US" sz="2000" b="1" dirty="0" smtClean="0">
                <a:latin typeface="Times New Roman" pitchFamily="18" charset="0"/>
                <a:cs typeface="Times New Roman" pitchFamily="18" charset="0"/>
              </a:rPr>
              <a:t>4,17,534 </a:t>
            </a:r>
            <a:endParaRPr lang="en-IN" sz="2000" b="1" dirty="0">
              <a:latin typeface="Times New Roman" pitchFamily="18" charset="0"/>
              <a:cs typeface="Times New Roman" pitchFamily="18" charset="0"/>
            </a:endParaRPr>
          </a:p>
        </p:txBody>
      </p:sp>
      <p:sp>
        <p:nvSpPr>
          <p:cNvPr id="6" name="Title 1"/>
          <p:cNvSpPr>
            <a:spLocks noGrp="1"/>
          </p:cNvSpPr>
          <p:nvPr>
            <p:ph type="title"/>
          </p:nvPr>
        </p:nvSpPr>
        <p:spPr>
          <a:xfrm>
            <a:off x="756922" y="365225"/>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Data Preprocessing:</a:t>
            </a:r>
            <a:endParaRPr lang="en-IN" b="1" dirty="0">
              <a:latin typeface="Times New Roman" pitchFamily="18" charset="0"/>
              <a:cs typeface="Times New Roman" pitchFamily="18" charset="0"/>
            </a:endParaRPr>
          </a:p>
        </p:txBody>
      </p:sp>
      <p:sp>
        <p:nvSpPr>
          <p:cNvPr id="2" name="AutoShape 2" descr="data:image/png;base64,iVBORw0KGgoAAAANSUhEUgAAAl4AAAB3CAYAAADSHU5RAAAgAElEQVR4Aey9ZXRdyZbnWV9mVnV96eqZWVOre7qrXle+9xKe82Wm0yjJsiTLJMuyxUwWMzMzMzPrXumCWGaGNGOamZmdZvs365wrMqVtGdIv015LvgfiROzYe8eOf+yIHfFPfP73mQOfOfCZA5858JkDnznwmQOfOfBROPBP169f51//9V/5p3/6p89/n3nwWQc+68BnHfisA5914LMOfNaBD6AD//zP/8z+/fv5p+PHj/OnP/2J1tbW3/xPJpPh5uZGdXU1EonkN6fnQ/NEoVCQmJhIeHg4HR0dv/v6fmh+fs7/t2vDbW1tuLi4UFdX95u3XaEt+fn5kZubS3t7+x+6Xcnlctzd3amsrEQqlX6SvBB0p7i4GE9PT5RK5SdJ45vYlpaWFrENNDc3/8PW4U3q+aHTCDoQERFBXFwcQh/5ocv7mPlraWmxcuXKXwNeEiSSdzDkkrf/frTASwBpowFqEmkbcpmM1taWZ4T75vlJkMllSEYJWj8Dr1fr16AMRiPXlzekN9OR91feq+v2cvr+sdO/DHgNy/B91u31chwt8HpX2b/p98N8+fCDy9EDLxWfX1WnVz0fjW6/CngN8mk0eX6Ib0bWeZC2kc9+K+A1SMuHqPNvkefzwGuwfoO/b0dTC6p+XhiAvaSfH2Xf/XY0DNu/1wIviVRK20ceIb0t8BIUvU0mp71NSotEgqy9DWlbO0qFnNaWZ5n8PKMkEimNdVXkFhTTKlGNBFtaW1EolbRLW2hubkEm+5XRsuCRa24gPzefhpbWUYGvz8BrWCGfl49U2kZrSzNNLa0oOzpok0oQ5PN8une9H9QhhUKGcP2u+f1Rvx8JvFpbJcgVSuTtEpqamsRrsY22jFZ+EtETIh0xEBSMqVKpeGm7Gy3wEurwToPNN9TPNmkbLc3NNLdKRE/3yHoN6k9LS6vIN1m7FOF68Pnb/o4WeKm8Yy0ija/i89vS8qr0LwKvAXm3qnjU3i7YgtfwQCJF2aF8qT68qty3fS7YJKk4yJeKv41NTbQrlCjkKtvx8YGXROyvpJJmmlskyGRvwKdX6qiKfy/Txbfl07umfwZ4yeU0NTbS0ir00S0IPH8hfwEHtMtQvKTfF3BMQ00FeYUlCNeD3wr9v0yuwg6Dz977b0sL0nbZM3jkV4GXYDRTI32xcg1C2dGJAIjkCoUqg9ZW2mXyoY5QJpMjCEuouGDw5LJ25HIFCaEeuIeoXIXCfUeHUkwngBxFR4fIpOc9RW8LvATQVZOfyhxdbSZqTiUsrZDWunISkrJRdqqm7oS6CHQJIFJoGALDhY68s6eX0uQAJk2fj0TRg9DxCs8zY33Q0JzEVPVpuPhH066QI9RRyEMAdmLnLJGg7OpF3lSE1oSp5NVJkbW1oVB2iDx6U+P9GXi9zJgKnZEMXwcjJmloMlVTE31zZxolctokraIii7IQQLGg2G3tz8hmUA+Fjl54J/C4u6eX7PhAHL1DkCtV+izISiFvp00mo7Ioh5SMIvp7FLgvsCI+pxyFrF00ah1KQW8F0CcYNpmo22JHNAIEvPcG+0rj+DJ+fRrPRgIvgbeFGWFo66gxTVuL2XNMqWpoFduPwENBbm3t7QPtqRWZXGijyhE2ZYDPHQqR97K2JhJj4mlR9FCaEYmdewBSSSPxcSm0i3JUqACTRIpcLqPzbacaJVI6ZM3YW5kTl1VOh1KBXCYX7YEAfASbJQAYwfAPj55VwEigu72tDVlLLQscrMksqRdtoGBLhA5ZVVeVbRTq3qGQ4mIxB7Wp2mhM0cTIzovW9oF6DthJYZAhV7STlZxIUWUDSnmbWK6Qp1C/t9G30QAvAcDEBSxg/GR1NCers8A7CplSKFtOR1cXktoirO3sKK+XioNToT3KZYJtbKVdSNPRIQ6G35TO54GXUiknys+WSVM00NCYSVBcplhue9tAO5TLRYA11PZlMqQttcTHJNIqU/UzQh810mYL+ibQL9RNlJdcKdr8QS/IYHpxgCC2dTkKpWJIRwW5uTlYEZFRTn1hApPGj2OGri6TtWeRnFch2v2PDbwEOxQXvIDJU9TQUJ+Bf1QqMqG/EvVIJQNRJjKZaDtVeqzSn2dtmYR2SQMJMQk0tcmRDfBKADICzwYHTSP7/TeV7WjSDQKvxOQUmqsLmTd7Bmrjv2fCBDX0jW0or5OK+EHUu/Z2sU+oLskjKTWPjk4lAkBWCnZBIeCWTnKi3NGYY067olPUG7ENt1ajOe5bnMPS6eqQi21c5IlCIX6n0q0BmzSAGwS71qEYtjUjbZkwOBCwhTCDJjhv5HKBrnZqygpISslFLoDC1lZ+FXgpOrqI9rZG29CZTkU7RcUFpMTHEJ+ULXY++bkZVNU1I2+TUJCfS31LO3XlBYSEhJBRVCYavpL8DFJziujsVJKTkURISDSVDa3IJY0kRISTkJSJtF3VgAaFI1Tkzdd4Sejq6cJRT5259v5Im2rILy4lxNmIb76dQkphOUIDzk6OIyQsguqmVtFoSVsaiAoPJSGjhOLUYKYIApHLyckqoCIvke/H/kBUVhk1lWXk5BQi61BSlpsu1q2gqhaFXI5M2kJKYhwx0UHoqE2nsEmGUtpEUlQ48YnpSNtkbzRy/gy8XgYaJPR0tmGip4WdfwKy5jrmaoxlloUX3f39NFQUER4WTl5huajg9dVlREaEk5lXgryjg5qKQlFWucVV1NVUkJGWRkJiJuXFBaRm59NUX0dxcRGxUaGk5ZXR3a3E2Uib7yfMpKCiiqyMFLGzEwxtalwkoZExNEjakEmaKS4uJD05gaiYFFql7W8k40Hd/r3/DgKvhsYWpLUFjP/hb/jG5CBpbcbVSAftufa0y9ooKCwSeVddVkxxWRVt0ibSU6OJiIihRgBn0hZKSorITE0iMioJqayT2sI4xvz5K5yCEygvLSQzt5CMaHe+/MsPhCWlkZWTQ1NrO20tDeTm5YkG1t//LdZ4SaR0y5uYqT2F4JRSJA3V5OfnEBUaTlF5A5KmGrJzc5G0yWmpryInvwi5QkZWUqxoW2qaJXS0tZCSnEhFfavYiUWGhRKblE2bsoPakjxxHWdRaS0Le9rQm6aBR2Qm0voKdMd9i7FzOJ2dMjLTYwmPiKamsQ2FpBLN78Yw29QJIX9pQxVR4eFkZBWKA8E31afRAK+urg7crfWZ5xhMe00e43/4nuSCKkoK84iNEWRQQXJKMg0SOc31lYSGhJCSVYSis4OynHTCwyOorGlE9FS9wSBiJPDq6VtEbqwXYyZokF1eT0VxIYXFFVRWlFBeXU9baxP5uXk0SdpoqC4V235+aQ3F6UF8+cUYvKPTaFMoqSzMEu1AXkU1HQo5leWl5OZmEREeRXV9A5nJ0SSnF9DeLnTOcspzM0QZVVQ3Im9robgwn4TYeHLyy2lra6enQ4rxbG0844ooS/Jl4jRDWqQyYnzs+WrMJMoaZbRJWz/aGi+ZvIOi5ADG/DiJtOIaKkuLycsvRdGpID9d6G9DKatvokPWRklRAdX1zbQ21pKfV0hLazMlJcO2rF3RRXl2GF9/8Q3uESnUVFeRl5tNfGwSmRmZVNTUiwPRkqI8SqvqxQHSm+rfaNINAq+4+HhxACSAYyejqRg6+IvAqV2uQABaAt7ILq2kp6cTT4sZfDtWh6zSahpqS4kIDyMpLQ9lVx+5MR5ozrUaAl5yZRe58QH87c9/YupcW9o6e5A01VFUVEhyfAzJmQXU1xQTHhZFTX2riHnaJA3ER4QQHp+sGig11ZH/jC2rprmhhoLCfOIiI8jMLae7uwNfm9mM+UGL8iaJCGBfA7w6ifWzZ6aFNz0tpfztm78yy8CYSd+NJTSlCB8bPay84umRlKKtNZ3UzDS0NSdibGHMhLHjSM6vJd7PhnnOoZSkhvDjRHUM5s4nOikbbwdjTM0dmT9NExvPKHEEMiictwNeqhFnZrQ33435FkfvCBRdPQQ46PPl39WIzysl0teBSZpaGM/RYqrOfCRyGU4mM5k8dSbm1s4kRwYzw8gYDwcLbN3DiXC1YMZ8J3oX9iMYg86ubvISg5gweRLmZvpMGK9BaX0bsd7WjFPXxUB/Kl98qUZtuwwfu/kYm9pjNEMLS7ewZ+o1WL/nfz8Dr5cDr+4OKRbzZuAZlc2ixYupyQpj3NRZ1NRUMH/WdJycXdHS0CY5twCTmWqY2ToRm5pDS10h2hqTmKWvj1dADP6ORvzPL/6Ou08MycHuzLb2pCgpjL98PRZzMyP+/u0E0oqrcDfT5dsJOuQUl2A2bwbBqaWEupmipqOLwQx1Zsy1o6O9EbUfv2bKrPlojh2LrVcMHZ2/r4Wfz+vn29wPAq8WaRtZ4W6oT52PvG8hCmUXTUUJ/KiuRWlBFjP09GnpWkKoowlG9kG0NhTi7uaEk818Zs93RJC99uRvmaRrgPb4sVi5R1NfksA3X36NlW806VE+TDeyIzXKi79+9T2BsfHM1tYgLKuG2qxQNKbNRd67mIC3BF5d8ib0Z+gQk1dPWqAN//7NWMz0ZzJBfQ4VlUXoaGhQ1NxFsp8tBtaexAa7qGyLnhZaukbI2lqYM0uHpIJKXM1mMVlrJmaWTiKQN5g5A1dnJzQ1plFUXYPp3BmEpJSIul0c78WE6YY01JTj6e6Ei4MRs+bZ09xciebYb9ExtKOkrAjr+bOwc3BjhoYGfnG5dCjezPM1GuAlDJa97Q0xcg6huTSNceMnExcbwZ//9J/MMnSkKD0VnZmzKa6sxnDGFLRnzsHOyY+MpEhmz5iDm70FmtpzKW9so136+nVsI4HX4qX9OM7RwsItmv6+btEz2tfThbvVHJzCMumWljNtkjYF1VXM05mIhb0LSZl55CUH8OVfx+ASnkxuSiST1SZibj6PCePUKKmVEmCvz59/1MBg9lT+829fM9/UhHF/n0hsbi1VudHM1J2Fm6M1mjoG1NRWMOnbvzJWQ5+4xDxxSkrQS3ODGfgkFFOW7I+Wvi3K7l4WdrUxe+qP+CUW0yFXBZh8jMX1nT2duM3XxdA+mP6FvSKfurq7SQpxZbyaBmaG01HTmElTqxRrw+mEZdbSUpzIVI3ZtLY1oT7uG6bMVNkyB79kqvIi+eqv3+AYkkh6lBf/3//6AksHX9wsDdG38mJRj4QZU9SIzatBIUxpvgGgHm2aIeAlLq7voKunB19bPax9Yli4cBFVeQmoq03A1MKICeMmkpZfgY/NbL4Zq0liXjFp0QG4e3kxS3sqwcmllKX4M9VgEHhJ6OyQ4Wg2n9iMXMz1ppNQ1ISyJoevv/4rekbGfDfmL0yYMYvZWproGjjS2aXA1ng6WrPmMF1zPCZ2AUiqc5g2S59m0ZYZY+IYSm1+FP/+l68xMZzPj9+riQMHfzs9vh6rSWFtC7I26es8XsPAq6OhgElTtGnuWU68uxXzbYOoK4xh2lxLEiO8MbL3ItTVSlSAjVs3E+lqiI6VN8lBCzB1D8DBYDa+cYWsWb2StqpMvvvyS2zdvLE00We+gw9yZYeIYgUhvS3wEtyo3b191Jfnoqc9Hl0zD/JTw5kzz4VlyxToTlAjpaKdjUuVaE+ZhFdwMNM1ZtDYvYgli5dQkxPL//wf/xdj1PXpXb2eaGdjps9zomdhvxgNtXBhB1YztXENz2HrxjXYz9PC3CsQE11d0qrkLJFXoqsxk/zSHCZ88xVWrl5YmxlgYOshuuafn0p9XhE/A683A16VGaFo65sSF+LB336YjI+fLzNnTCM0KYNAJxPmmlpQUNNEvI8dswxdWbZ6FUsX9uFprY+RWxSr16wiPdSJmZZe5Mb6oGXkyLqfNuFjPQtTn3hyo7wwsg5g3ap+TPR18Y2IZoaaNsXSPlZ3NfDjhPGk5RYwXUeT3KZeiuO8mTbbkvaeriHdfV62f7T754GXhtYA8Oropr4gjslasygvzmbW3Pm09a0gxs0aY/sAOpUSEsOCsDPRZ8y3OjS3qTxPKZUKajJCmDrNFGVPM3pTZ1Le1k9Fkh9TDOxoqs5luo4RnctXk+RvxzxrDwJczLHyjGLJ4v63i2qUSBkCXrl1JPpaMdPaj9Uru5mjrkFqeRNelnq4hsThYKJPeHIa+lOmklYt46clCqZMHkd0ej4m82YTEhXBNI2ZNPcsZuWKZYQ7GTFmghZ+vl7oTNMlJb8Q83kzReC1ePESCmI9mTLblHaZjOSIYBzN5/P1lxo09nSyYN4cIjLraMgN58uvvsPd1w+DOdNYEBRPR8ebgf5RAa+uToIWGPKXMT+gozUNn+gCanKimDjNAHnfcjrq80WwFREagM40U3qWr2TFsj4c5kxhoq4Bvl4uTNGdRVZFA3JhqvY1nfTzwGuBvjbmI4BXf08XHtb6uEXlslBRw6wpuhTUNeBtY4CBuRXZpXXIGguYPlUf+ZIlOBlMxz4gla2b1+NsoouxZzTBToaY+SSxqL0ENfVptPUvxc/SgAVBCfha6zFeew6+3m5MmaFHXn42Ojpa5NUp6O4Q1m+1igOCF4FXH/2dEuZoTyQkvRylTPrRPF4C8HI3nM58AXj1C8BLTl+3FH0N1SBky5rF6OtMxDsmU5zajsptpL0yHV0tfZpba9HRnDJky3Rm2aLsrGOm5mwaOpeQH+2Ghr41fUtXIq3ORktrFglxYejONqZVrpque51M3+X9s8BLSUdnJ942s7HyimbpskV4mOlh5hLJ5q2bCLSfg659EMUJARiYeLB4+WJqCrMI9fdC87vvMHWJoSIzaAh4CbNs0ppcxn3zN5x8gtEd/w1G7jF0NeQxUXMa0t6l+NjoY+2TTL+0BC2N2eTmp6AxaSaSxWvoqctmzERN8nPTmT3XEKloy6wwdwqjIisUtZlmLF2zEge9aXjE5lOcHMBcIze6+nrEdYq/7vHqVE016ph40NGQz8Qp2tQp+olYYMoccy8WL1ZgNF2NP38zlsTiBlL9bdCcaUpLuwTLGeqYecWS6G/DfJcA3I1nYmDnR11tJflZCUz5cSIhqfmUFuZTUl7zTIjz2wEvCe3SZlIS4iiubiE3yoNxatNJT4pATWMOTe3NGEyZiEtYKo0l6YwbO5H49FQ0fxhLTHYppWWlZET7ojZtGvN0p+McnE5zeQpjvv2W6OwSqstLKCwrwclkFnOtPWlrqWH6xB/xjkvHYro6bmHpFCUF8bev1SitLUdn3DgCEnMoK8qnuKz6mXq9Sgk/A6+XAy/VVONUbH3jaGuqwUhnMpaesRSnBDF+0gwKK6vF6Ybq2kZx8XakjyXfas4hLtiTieqzqaitpayiHBfLORi6hrN48WJSgxzQMXWjMCGAv6vNoK6xASOdSbjF5JEd7ormdFOUyjbmz9LCLyYZfY2JBKYUUpkRxXdj1SktL0VbewpZtUqyw1yZNksAXt2fgddApzoIvBqaWmmtyub7b78mICGf1uY6bGdPxcAhnF5JMT9OUievuhHL6WoYuUaSHGDHj5Nm4OduyVdjptAsbWK6lgZJZVKK433R0jFB0d2C7oSJRORUUxjjhZqeJU1VuUweN4Wc6hbaawuZpvYd302ZTn6NhN7uzrcGXqqpRg2icuqI97ZgprUvi/ukzJo0mbjiJuryYvjuqz8zRc+c9g45czXG4xaRTkNRKmO/H09uaQVzZ+kQFheP5o/jiMsto6KyjGBXK9S051FaXU1ebgGytmb0dTVwj0hHUlfGbPXxuIRlkhGygLHjtQnwtuOvX06kvrMTez0drH3iRI/MuB81SC+uoDAvF2E6TPoGniTB7owGeHV1KXG3Uk019vT00N3bT1lKIBOmzaVV2YesOhd1nRnExYQzfqw6eRU1lFeW4mw8G11DR6qExcy5hTS2SN9oOn4k8BKmGrOj3fhm7GSyy2spK8yntLISN+s5zHEMojI3mjFf/khubSuS5mbCPE35ZvJsmhrKmDJOjezaFnws9Jhl6oxU0iDy1z06G3/7uZh4J9DZUoCOjj6tXb14GOvhEJBAhJuZ6MGqqqkkL78EaU0RGppTyKqQIGsTPHbC8odnpxon6MwXvUlx/g78OGEaVa3COr2PONWo6KQw0Zdvvh9Hekm1OCVbVF6M2aypWHpGIqkpQm3sWOLzKrCep4V9cBpZkW58+8M0WiW1aGlqDNkynVk2KDrqmTpuEokljWSGOaEx1xphyVFPlxxXCz2++GYMXpEZdH8EL//zwKuzqwsPC13M3CNYsnQxoU5GaM+xRNLWgrHOZCz8kiiK80Zdy4jW9gam//h3LN18mTnp7xg5R1OW7s/k2Wa0K7tEEBftZcPUmcakZmQQ4evA9+ozqCjKZJKWLo0dvXjbGrLAPwVFXQ6aajMprshH48cJJJfWkRXmzvfqs6mtyBc9i7lVjVhNVxPtW0VmMJNnmdG7uB/rGdp4xORRnOTL5CkGNAys4/xV4CVTKEmL9sPWMwJFYykmljY0yLpJCfbC2SuC3sWLiPe1YexUfZrkXchaq7E1ms0ULQ3mzLehqa2TtAhPFgQm0FqdxzRNTdTVdIhILyQn1h+9GbOZZ2ZOYmbJM5GDbwu85PI2YgNcmaquiZb2NOIySlFIqpit8yOmriGU5acwfepk1NU1cPOPpbu3m9gAF9F1PtPQjrTkaHGhbkNFITNnz6eqVU5amDvqEyahNUUXl8BYmhpKMZypxZSpkzGz9aS9o4eitDA0J01EX8+AOfMsqZN1kB3jx5wZs5hnakZ8etEz9foMvF4GsF71TEKHUob/AhMma2qhraONlZ0vzRIFClkT3rYmzDE0wtzBnYrKCjytzDGePxePoBgUshbsjPWZrKaGg3cEkUHuuIcl09vbS15CEPY+URQmBfLlN98zS3Mqc4ztaWzvpLk6l6lTfsDVPxIvVwfi8qpFGQvTlhoamgRGZdLdXo+FpQWF9TJxutLW0Ze2DxxF9Sq9+RSfDwIvYR8vRYeSnJhgtDQmM113BhrqE5k0VY/cwgoCna1R05zGnOkz8Y1Kp7o0jblz52BhboaBkS0tkibsrS3IrpRQkRmDtY0Hyr4eglyNRG9KUkwYVs4+KJXt2BhNRWueDcqePpzmTuZ7XUs6urvFRdVvtY+XEHAja8bRxpLUogYyo31w8I2mt0uKo5k5aSX19ClbmKM5DmvfOPr6einKjEZXU2VbPAIT6FVKsLexILuiicQgV9HGzJhnTVltNZ6WhhgYG2Hl5EWrVIqnjQHqWjpo6Whj7xxCu7KbioJkDAz0sbQwR9/AgjpZN7mJvnw/YSJJeaXE+jiipz8PYys78gUPzxt4kkYLvIS1seG+zriHJNEpBDjIFFTlxmNs60yLrIv2umJMLa2pbpLgt8CcCZPUmW/jSU1NKbbz9DA0mY+TdwjNknZVQNVbeLyERdFKuZQgZwsmT9JEc+osQpKyqS/JQkddAz09PebOt6Kspgo3czOM5hvgFRxLZ6cCF+uZqOuZi+vBzPWnMWWqOsZWrsg7ugn3ccQzKhNFcyk2Nk60KDuJ8FiAb2Q6ckmVim5TQxy9Q5E0VGFpZUlhdevAVKlEDIrwWGBDZEY5DYWJqE2cwMzpukyfbUhWfrUYqPNxF9dLUCraCfewYfIEDTQ1Z+Afl0FdRQ6zdYSgBDXs3ULE6dD8xFDUJ6mjrzcbQwtnJJIGrK1G2DIHX7r6uvF21EdttgmJ0cHYuPmLQS8yZRclSb78j3//mpIm2QAQfZXtfj/PnwdewmL1CB87vMJT6OzoRNJYgdW8GSLeMDB2oEGiRFJXiO5UYQlIGCF+zhgYWzBv1mx8IjOoyo/DfIEXbfIOOuRSnKznE5ZWyqL+PnqUrVgbG5KQnISlrQNN8k6i/N0Iis1B1lCEpYktDYoOEkPcmKKmhuZUXeLSi+ntkuNrb47aFMGWzcAnMp3qgkTMHL3o7O3Gz8GGsOQiFC2l6OpqEpFWhlLe/uJU4+AeGYO/woJCIYpPCMEUAJEQ2SVEhoir91slYmSjUqEQF9oJIZNC9JekVTIUCSREBQjRI+0yBUphrytpm5iPwEQhOq1FIuyhJSxQHt4vZnB0VlOj8oSNfPfyayG6Qdj+QUVPh1KuimQT99aSIFcqxUWBUqkQ+aYUyxIathClIUS/CdtFCPURojUEWoTINcGtKbjHxQgFYSG9EN2kkIv3QhSFKuJIKfJGjOBRCu+EsN4O2oV6taoiG15O73BdhfeCgiUlJYmbxXV2dj7Dizf5/vecRlj0KvC6VSqstesUZSYZkKMQij8oP2GU2dIiEaMXBZ0djEIU5CZsninooMAnQR+7evpIDXYQpxo7u3vExfmDuiBEiwnphCkfIQJWkKdqexJBt4VIFlVUo+BpEPISdOf3zP+3rZvAa1dXV+rr60Vvr8A/hbyNVkkb3d0KYgPd8A9Lpbu3V+TvYDsU7IMgA3F7CLGdqfgsyF4qRAsO8FmIqlY9E+xSuxi5JERdCVszdClaMZo+BZ/YfHFELrQlf39/8vLyRJvzpnUR7Jwg+yHbNyBzoVzBDgq2RoxUFDxJwnYZsjZG2hbRTkqlYkRV26CNEaL8lApx+wghglaoq6Db4rYEbe2ibgv5CzZIeCfwSxU1K+wRqIqqE3gj2B5JSzOSQbs8wm7+Wv0Er7qHhwdVVVXiutVfSzvy3ZCtHyhHiBQblMVQnzBAl9AmxEXqciHyXYawxklofyLf3oBOQXdKSkrw8vJS1VNo852dol0X6iu0TSE/udj/qNqjsN2F2I+0CHZUodI5hSo6VOxzBtqswDdVGx+0Bar+TKirYENU71Q2fojutoE+T5D7CPpF2yBGS7eJtkEAtkKEvlBnIZ1wL7QBVfT8s9+OzOe9XQv8H+STsCelwCe5QtRRiUSlM4KeCbsKCFH3wjtVX/YyWybo97NtTKBT2dVFrLcVM4yc6ezpVuntCJ68t7qMyFOQWWRkJPHx8WIfKZShklWbOMMgXIs2eQBvCDIUMIjKhgu2WylGE8sUqpkkzDQAACAASURBVPbzjO4O4BjBhoi0i3wT7MlIvRjQlaFnqp0Q2qXSAdyjwgNKhRD1qGrvYl8xoo0M64oQWS8TPdRCeS94vEpLS3nXv7KyslfkUcbId8J1WdmL5QnGwdbWlpycnGfSv46uF/MbQYdY1oj70tLX5/0G34yszxB9r6jX0PvneCwATCEyw9vbW9zx+1Xp/qjPVXJ9VnYCL57l/bO69eL7YT2rqKgkMzkG/9AoKiqrntXVl+nuS/TgjyqL19W7oqICa2trEewMy2ewnZdRU1tHTVWl2MEOv1fJRiXnYTm9qqznv1PJupyyohy8PLzILiylvKxUbEvOzs6i4RZ2bH9Vfu/8/Ff043laX3b//LPSl9iPkWmE67LnbMjr6iCcAmJnZ0dWVhbl5eUfhBcjaVTJ5MU2+2t0CrqTkpKCg4MDtbW1QzSK9R3ZT7zQRn+97T9P16/R8LZ0q2h7tp4CeBTagLAL/+vKep/vX+BT6a/z5dfKfr5frqosJzzAl4j4NKoqKz5KvQQd8PHxISgoCKGPfBW9L8h3hH688O4t283LynyRz8/3Ra+yYcN68gLwys7O5rf+EwCXubk5ycnJvzktH4MXwpEmvr6+4ihJuP4YZf6xy8giL7+A4qJCsrOzPvP7PbZ5oe2ampqSlpb28fmak0txSQl5uTli2UJbEsBGWFiYOIj7I+u8IBcLCwvxaDLh+lPkhUBXTEwMlpaW4jFPnyKNb0qTmZmZCHLfNP2nni4rK5uComIKC/IRrj8GvUL7FbaVEjygv7d+8QXg9VGO5H6DQgR37aNHj94g5e8jya5du1izZs3vozKfa/GH5kBjY+MnU39hUfjp06c/GXp+S0KEKY779+//liS8tuyrV6+KU6GvTfiJJxBOavj87905sG7dOrZu3fruGX1iOXyywEtYnHvjxo1PjF0fjpyNGzeKUXcfroTPOX/mwMfhgLBU4Jdffvk4hb2mFGG91cGDB1+T6o/xWlh3JwCbT/mfAJI/JeA+Gl49ffoUYWr38ePHo/n88zcjOLB06VLWrl074snv4/KNgdfRXZs5dOqyWOu7l0+zqK+fHXuODHDhCT+tWMTi1c8i08vHfmbH3qNimptXLtDV1cXW/Sef4dyx3Zs5eOrSM8+Emw8BvI7t3Eh/Xz8Xr90Vy9u7ZT19vb30LVrNrYcqEvasW0Jv3woePhkm6eqJfWzfc0j14MEd1i7qZ+XaLYxIMpx4lFfvC3idOryH05duiVTcuHCSJYv6xWi+nw+fG6DsCZvXL6S7ezGnLt/iyS9XWbf+J24/HSb8lxunWf/Tdh4MPxKvrpzZTXdPDxu2HeTJ08ccPXyE2/dVXDh34hgXr9/l6f0brF2+hJ6ebg5cuCZ+d/ncSY6fvSJeXzi6n66uHs7euMPJfVvp7etnxfLl9Pf2sv/kec4f3ceWvYefKfnw3i3sOXR26NmxA7s4ek6Vt/Dw3tULdHd1sfPYmaE0gxdXT+ylp6eXRUs2cPPeYx7evsKhY896QO7fvMDWnXsHPxF/N69aRt/qDQxUD+G+d/UG7j0ZZtSdK2dZtnSRuIfc+V+GufXg1kW27BjO79rF0xw/o2o7IPDtMDfvPufNffqEXVt+oqt3CTcGs3p0i+XdXazf/PMztF27eIZjZwbbjCq/63cGFJh7rF/aR29PP3sHZH7syGFu/KIq7+Lpk1y4fJ3929fR17+QFcuW0dvbx/FLd+DudXqENnroxDPlve3NOwGvh9fZ8/N+Brlz6ugBurq6OXZRpdNvS8vzwOvkrg2i/l2/M9wpHjuwm/PXXg4UL586wJHTKl4/ffKQjWtW0rN4LS/4jZ4+Zd/OrXT19HN5gNc8vceavi5Wrts+RPapPRvF+lwdMDh3r5wV+b/3+KA8h5KyZ+0SevtXiHbm7tVTYhvpE9vLSk5fujmccODq+J4tHDipymff1g0q27ZwNTfuqdrouwCvU7u3sHDhQvYPtOPBwu9fPy/Sv/vIBfHR9fMnhm3OkfODyd74992B1y/8vOdnBqrMxTPHxX5n3wBfBEIObFxBd/cS7g40mRunD9Pf38++wyobc+7IXjHSrbe3nxMXXuTz6yozWuB1+sRRLgzo4YPbVzl09DjD1ma41CtnDrFt32DfO/z8VVebFyroXbVr6PW9m5c5cOSUeH/x9GGOHD/Jrp3buHHvZaUNffbCxdbFSnpW7Hjh+ft88CGA16Gt6+jvW8SVG/dEUk8dGbAxL2lTQoJLR/awc//x91mtFxfXvyz3m6d38eP/+q8ElC3m6Z3zBDk7U1VRh5eVOX1bjtBflYR3UBqhXg7EVSpUWdy7hv2UP6PlnARPH1NTlklAWDg6Onos2qYS+u2ze5jwH/8VzzzlC8W+b+C1bVE9rq7h1JVnY+cUypXrVwiwNCYuJYucggauPYTFzZmYWNkT4GKPZ0KVSukf3MR12leoWUcATymK9iU5q4pUXwfiSzteoHu0D94ZeD15xApFOeO++ZoixSaRjL7yOKzs/MjMzGbZTwJwvE9Bkgem7j7ERMRTLVvLqZ09/Mv/8X9S0LV5gPSn5IeZ8P/+hzZnBvtyYO+aduaazicqLonI6ALOXjiOu7MzW0+puqCCMB9qFh7gyq4uJk+dRXJyLLMNzdh97ia91YlEVizh1onNuNvaEh0RQU6thA2r+kiL9ubHv/+N4Lh01u06RlGQKf/y7+M5cUPV9T64cZSJ//l/Yx1UrqLvwRVmjfk35voXivePbp4kysWOsJhowhIzOHd7uENd3V7BPBM7UcaRgSEs3nqYU5s7sPJJHqir6qcj15t/+e/fcfiGqoPqr0jByTOQ4JAglu85zqrGnIH7QLp+GgZByxpTmKJvSUysL/Ns/LhwR/V9d6E//+XfxrD/moqW3uok/DNaB8q8gZujPasODANH4cXxncvxC4/AY4EZJh4J3Htwj/RgO9x8g7EyNqWqd8sQzX21qXinNg/c38bd0Y5Vh+7w6NoxvOys8QyKJi0+keScCh49eYCviyMr9qnKq0sOI7d+CWv6JcT42jJ27HgS03LYuWs3mQGuBMdEExKXzInrI4Q/VPKbXYwWeF09tY8Il7mo6dgjdHePrhwhJi6KwDAftPTMOXDx5eDo16gaCbx2L2/F0NiY0ABPLDyT+OX+fZZK8/nu6zE0LBkGyqr8nrBjhQztH74hNFsuPtqxWoF3eBQ2JnNwjSllWNPg/MENBERE4Odpg75dEHfuP6Q0wR1HDz/szUwp6d7Cqe19GBobERrkjYVXMufPniTcxZH0zDwsrCxZtf/iUFX6GtJEW+TvYo9/RgPXzv9MdnoKufnZTBzzPbXLnvXi3bmwH/X//G+45gg26Rd8zI2IFWxbfgMXBtrEaIHX5r5Ggr3jaJE1s2TnsP7fv36SUGdHUjLysLSyYP2xK6yqS8ba3p/MzByWb3pzcDBY8XcBXncuHSc9xIqxE+dxUhi83L9MdlYigeEhaE834eC1e2zsKsXQ3JogjwW4x1dz8fRefBzcqK6qYYGFNZuOXaYhzhN3vzgyM/PZcXhwwDRI4et/Rwu8kkPcqOxTAaSzWzuw8QzkZa3w6I4VyISB5KltJKdUvZYgZVYEcUXDfezhNa3YheRz99IRLIxtWL9zLx1yCWffcmzTlRdFdF77a8t/lwTvG3itU5bh7hlLbUkKjp6xXL58luSUOALDfdCd68jxoVGviuondy5hMfE/mOGR+i7VeOHbN/B4PaQ8NRYvL1eSGpbw5Mp+7B0cOHP5PKkJQbT2LcLJ1BpxrHB/P9ZW3mIhC+vyCfD2wDMxXwQsg0Yqw8+OAqXQiTymIi0Oby9XYsoHwNoI8t438FpUHU9QZi3nz+/BzjeccxdPEu7ny+7zg9OZv+BsasIGsSK3sLew4OwTWCUtJdDHE/e4HJHmEDdzlu07w0JJBsH50hEUv9vlOwOvx/fYuXULuWEBFEtXi8QoiqPJblgy1HiPrmlEz9xl6F5ItG+NDGNDA1z84sVR/J2Tm8WjPuztAzhye6BOj2/hajYDyeYRI9hHF3B1dmXHWZVpKIkOpH7xQc5skeMUUSp+GGA9i45t51jWlEliwxrObpQwbY41z3Sfj87i7unCIAwpTA1n9mwD8ltWiHksaczBSN+Q+PRa8X7f8hbCIiLw9grg8K0n3D+7jZlTtdhzWeUmEoye8O/B1UNYztFj4ymVd1N8CBxaI8E+IH3wFh5cJiEqnLDgQHKaVGWmus8jpLBrKE2a+3xCCjuH7gcvempSSaxTrctznG/OtkuP4ckNkqLDiQgNJKt+iZi0vy6d4Oy2gc9u4u3qzJqD1wezEX8fPlCNvrizl7kzTNm5ZwOWA23p/BYFdl5RQx39ooZMAjIlA9/fxsfVmW3nHtKZ7YNf2iAgG8z+Nr4eLqw+oCqvMT2SrLrl4ssnpzfiFhimSnjzAHqaGvx0+o54P8jHwVze5ne0wOvyyUNsWKrEy9GfC0/hyaOHQ3V20dOmc/swMHlTelTAS+VBTfC0o26FygMf7GRJ/9aj7N62lVR/H2p7n/XWwxP27thKXUYcCTkq0PxgQEa39/Ywc6bNMx7hRw8HfWDnMdKdy7Z927G1dEaQ6r0jq/AOCCYm2I+axftF0hODPYiJicA9RLCPsKQqkai8ATv45BouZuZsFJvbDRwszDk02Cle34vjAg+u3YPe6mI6V+0Tv6/OTBB3XI8uF/T0GkHePuw+96yOjQp4Pf2FCDdbituWsfanHUPyEArd3V+BuatqELOmMZ2Uyj6WtWaR17RsyGMpEvcW/70L8Lpx/jib1y3Cx96Tg7eewuOHQx6jADtzluw8RJSrHUsOCjbhMd4uLvT2d+DmHcCFKxcICvZk/YEz1CT5I12p4utbkD6UdLTAKz3Cm5pFe8R8zm3vxjk4jrs3LlJYnEN8RCgRMUXcfACXj2yhZ8UGequi+fpbdco6ViJ4yJryskmOSWDNFpWO9zcV4xoUgp3RfHIaVW1eyPz4RiX27sGkxPrRtlwYcNynXSHn6vWbSJtKSUqIw8czkkPn78CTe3RKS0T76OMbx6mb91ktq8AlMAR7E0Oy6oV8HyGrzsLLx52saqnI830/9ZOclU6Qjw9VbW0U58YRHFHA1V9eBiWHWPfCxfsGXvKCMKJKZJw79RM2vuFcvDM4vfAQB2ND1h591sPZUZVDgI8nPslFL9D2Lg9eC7x2LG2mWLKcrYuqiaroEcuS5Przv//8FbMcorj96Alx7haEZjeilBRhZOTFgSM7SM6p4ey+NbhFZ4vfXDy8mbgwVybqmXLx7hP2r22noGUpO5bWEfESz9H7Bl5P7p3DUV+dv3zxNenNwpzxY5pKc8jIymSBYzA/79+Fm7s3Kr7fJdTfkb4Va0nPreD8wZ9wDVch3gOr6hjzxV/52xRDdg50Uu8igMFv3xl4DWTUlBhMfusq8e7AxkXEJ6cS7O5KWfsqltdl4R9ROVik+PvzsiZCUgpID/djyYFLLKxOobCmkWgvfw7eVIGYpzf3YT3TSjWKHPr6Ns7G0zCxdyPA35ep4ybStuEMN/b2M3GyBub62lj45ovTJB3liUSV9gpwiMb8KKZrT6NQsl7M6emV/Tg5O3BiAI1lxIZRXFGFj084t+/eIDo4mKaqMiJiVWAuO9STnu2naUnzI7NFBXpWKKqYN0uboNRGflE5nTi7tRNLo1CxDGVFOoYGMyjr2sT5XX04BmUM1eLQ6lb8Ysu4dGSdOFIXus+bZ/bgY2vMXEtnth6+Jt772hqjb+nMlkODEBFWNGcxfb4LsYHOzLIMETvZkxva8Ikq5vKxjdjY+4kd1ZLGDEJyhoGXj5vLC8BrkCBlbiReya2c3dOPXWCm+PjmwRU4ePsPAdZFjVkEZg0DL183N7afu0SClQ0L91zjxvGf8HCyxsQliAdPnxDmoI+B1QICA/zQnTSeAtlGMd9r+5axwDtgKN8NfU3M15uGd2wFN9/OPg6SL/6OFniJH9/Yj5u1pwi8BjM9trYdA1NvLt0dEO7gizf4FYHXIZXnJdDLlSV7VFPeWRF2NKxUPS8N86a6V5gOfMyWjatYsmQll2+ogNTKukyiMp4FswVBLkSXdPPg9nmWLFnMhk0/D3XwK2rSsA8u5erx9dh6xYkUPj6/k+AAB+xdg1i6SzUlV5LqS2ZhGfbmlrR19IpHJ4UMgua7x7Bf4MkxEWz9QpCXBeuOqTqI+ngvogpUnvYT+/Zw/Ox19q5TkNuwkJ9XNhNWrPJsNJepbJuDnQ/bj6u8NqMCXvdOYaU7jcSKetKiPPGNLx4CVVcOrmW+/jxalT0ketsTntnK0d2rRJsT5OZKbk3/Wy/HeBfgpVKHi3hZOw/ZriPblhLqbY6OrR/37t/Bw9Wdny8KevSUSD9btpy+Q23CAr7465dYBOaJ7XVtdxNJ6Zm42jkhWfT2U2mjBl6RPtQPeF4v7OzFNSyJW2f2MU59KkvXbSTSwYyqhfs4uqoGx7gyzu1egqlVAJdu3aU21QvHwGQkFanomHqyed0SLC1dWL95M14ms0mqWTbUWs7tWsyPX/2Jec7RqmePzmFlb8PhU+cwm6NJnmwFjSn+BKRJObtvBZ5h6Zw6vB4jcy+2bFiOlaWzmK+P2RyypBvZtbweM9dQNm/diI+pPk0r9rO0Ogpt+wg2rpXzzd+/pX3FBuJdbclqWjlEx5tcvG/g9fDWMcymjec///wthUrVLM/O1R342Oth4B3/jFPiwv41JOTWc+bnFXjGqQZIb0Lzm6R5DfC6h6eJDgv84nARDpU28WZRZysuHvFcvXaHxgRvogvl8OQ6wvES9WWJuIWlUZjowxxzD2J9HPhygi7Lt53kyaMH3Lp9jfq0ACLza4l2McTRNxZX09n8ONOGA2dUI+1Bot838CqL8ie1biV3Lp7FxcSQVYcGPV1QGuZEUHop4d4+7BeN3W0CXBbg5+2EvqkrCQFOfDVhOj2LFuPt4M3u87f4ubsSW7dwsbMdpPldft8X8GrLiKSqc3haSqTp9Dp05jqxqr8Rc6fgZ8jcs7Qe39RGDqxtw9XVk4DwaE5eOEOQveuQ8eLRVeznz2TZsQGvjJDD08u42tvTv+kwp06dIsnHjcZlhzm3TYlDWC7n9m/DwdyDqw+htyqJyKJhj9GDq3uYNkWNzecewa1DzwCv1DAfun46QFVyID7+/qTVdrF/ZTtBcVUIdJjrTiMmNZdIN3PmuUaO8Drcxk5PjYpFu8X63T61mbkz5zMwE0p3kRceKVVc2LMUlwjVNKWQsCbGA2OHAPIyktBQn8LKI8NegoWVkejZBg7xa2FVJHNsAoZG/f31afimNXLj1k1SnK2p692OIi8UIzs/8jKSmaI+hS0X77FWmkN0iQA8hX938RaB0ovrKfavbcXDK0ps/Df3L8JqQaT4xSVh2sEldKjDW9iQRURRtyo7Hoger+3n71IZYktCvcprx41DGM3T4tydh4R7LaB9xW5RTnnhPuQ0qozfSOA14CgUR7/uhprkyDcM5P/2P+8EvO4exXfBMBi8fWYXPo6O7DozODJ9O3pGerxiPJzo2qbymoU5mNC5VbXusTomEMkqwSv2hEXdUhobJZwU1rwBG1rySR4xTbNekU9gRIH47vaFQzQ1NdLRp1r8e3J7L+4uASrv7YVNWNr4i+keHl2Dl7c3of6BdGxSrUOMcjajd9dlLpzYjkI42sjNguzWgajmx5dwtXLgoEjCTRaYmbD3+lOe3j6G4Vwz9l4ZXAEnZk+g5XRsPaPxstTnB11z9o7w8paG2uGWqvLMjw54ncXZ2g4Rrt7dg8HceaprVdGcPbYdRVcnwV5WpNQtHXgKnFjNxKnGXHlLrPzuwOsagY5eDK5offTgHrduXyItcAHZrd3E+nixVfQkPiHI1ZGiggJ8Qwu4ef0W2X52ZDUPA4NDC8vQMlHJcLhir78aLfBKC3CmrFc1lXtxWweOAcncOLMLe78osdCewjjyW9dx/CcJXukN3Dy2HjcP1eAszHIeodnV4jFZPWs309eQS1CiasCwpCyZ1AGniZDRsQ1KPMISyAj0IkO6TvDJ4urhxuHjJ/HzdefkEzizvp2g6DIuHN+IrZMb1cWZ5NZ0sVZZhX9svUjP8sp0StpXIM2Joki2TXzWXRqGX3E3q6XZpLQIg+vb+PtEigOTZRUpJBa9OLslfviK/94v8HpCTrAX+bIt3Dp3HAdjEzaeuMnD+3e5df0MgQvMKe1X9R8COfnBVuhbeBPtacvXk2aweteLa4hfQfZrH78GeD3hyP6drFuzmiQ/C+b7ZbBrTTempgvoW7yYpKAFFDUvYseaPqTNjUT6etG8eAcXTh9lw7q1tOSHoz7PgUMnTlCeGkdleS1ulnOILldy/PDPYr4pAdboLQjn4s0RnfoHWFxfGeOPW3Qei/qVuDg6s+bnAyiaKqkoL2Te/Hks232c7pIobH3iyIjwxCkkj1OnjrBh/VraimOYPMeKvft24GxmSW1PP82FUfhG5jyDkF/L7V9J8D6A144VC7HS1sTAPpRdx8+w86c+aqorCfa1xSO6mIcPbhFgPxe3sGRKi8qo61jG1mUN2ATmit4o7S/+G7YpwnqWGzjMs2TfjWFwsKg+lelzzSitqCYru5SjZw7gbO/I9rOqSeT8YE8qe/dxeqMEM2+VRyk3yJJM2QYW1acQVdbHsW1LiI7LoKw4ExtLV07dfgLX9mFhacKxAdwd4+NA09ozXN0q5V/+y//DpiuP2ddTRlBsJUtkuXglVKumoO5fwt5kPk0dPWQmpVBaVYmtoSkr9w6a3Ke0FIajZ+pGaXUFria6JNUv5ureRahpz6G2oRF5cy3Glg4cvfGQBw8foygMxT0yG1l9GTlF5cR5u5CcVU57XZHq3suRqPTaIe/Gwpp4ppm5IWmswdrEhqZ2OQ72Czh07YGYX0dhCJ5JDWzoLEJ7vj11dY1s3bkbd5u5BCbl09Cg4Nx1lWfl6EYFX37x34nNr6K1vZObty4SusCcmMw83C2NyGlReTEFFVrakILmPFvq6hrYvG077k72rDp8j5snt2Cor0dMRh6V2ZHMmm/NrQeP8XK0ZeUBlQu9NiGIpIpFoiZe3bMQc0c3EbwK6zgTo+IoqarEwdCYvi2jX2A/WuD1y+VTNOfGMfbrSZR2reTShcPMmfDvWPrG0CqRcODk26+3GbnGa400HyNbb/LSYjCyDRI975sXdWGopoapewy7jj87lXloyxp8TfSZqufAhn0n2dJfyv/+4k/kVTfQ1rHwmQX2F35eyt//8m8EpRXRKpVz9c41kn1sCU7Ow9/elMzmVQiDHCNrD/Iy4jG2C+LM9Wt0ShtpqS7BwyuMw5eGJ+GbMoKw9Y0nPcwDh8Aclec4PwC7yOIhK7JxkYw1248gBAcINjozxB49p0hOnz+JrFFl2wzmG6BcpwoMGhXw4jHZ4Y44eycQ6+NMRIGMQxsUuMVV8vjRHXram2itK8PDM5QD52+zZZVStDmBos0peGv7+C7A69Gtiygrsxn/1XjSmno5c3IfRUnxVFfWYmEwnerlu1nekIqFWwTZcX64hBewYaEEU2tvFi1ZSJiHHXXdq1nd10pNTQVOdoYklr39Ot7RAq+t/RVMn2dGWWEZC+xMKV+8kydnN2Bg7yXKvDU5gKymtRxd24BddAkPbxxlru5UGnpW012Rjm9YGstXLmL1xv1cPLAOozmzKCqoRH/cBOJqFg/pzaFVTVj4ZPHo5gmMZ+mxcv0WXN2dOXjsBE6OVuy5CQcWVuMTXszZI6vRU9fCzsYR+aKtXDuxGVP92WK+BhMmiuDqxFYlhsYWFJTmY6ZnyJoDF+ipiCSktB+4yAI7T3HNZkdWONG5b7cm7H0Dr/xgD3xTylnYKzgavFm1fgN5SYnUVNYyd/Z0enYcpzU3loy2dZw9fkDEMQ3ZIajPs+X4+eFB+RAzR3nxGuA1nOvVMwfYfVTlJt+/fT11DQ30LhXQMvy8ZSFlpSUsXPvcAtU7F9i0W9Xo925bTmlJGR3LVdMcgzlfP3uQXUcHO8vBp7z/qMan91jYJaehrpo9xy7Ak/sslLVSVlbC6r3HVAU/uo28sYqyWhk3Rw4q715i407VnL8QUVJXW6/qHAeXdQyTPeqr9wG8Ni7qpLq6lqrqGrYcOM2J/VuoqCinStHDUMDKnUu0VZRSWlLH9sPnuH35JD9tU9Vtz+aVHDonuPzusWnthhemm7Yv6aS0rAJZ31px8ffmjZu4OhAddmDHVo6eu8ndKydZP5Df1TMH2bh9H2eOH2DX4fM8unuT7pZaSkorOXl5YNHK/Rts2LCeOwP83rNtE0cv3IYnt1i9aqXo5bl2+hC7fz7CzzvWsO/0cDj8/q1rOXDsNJuXdFJSWsK2Ay9Gnmxd1icebN3QuYS7j+HxrfNI62vEHesb65pYvmV4KuHu5ZNs2LiFs0f3UVVSirRzoSjPS4d3UDlwP7hWUXhx5eQ+6mqrqawoZ9X2Ezy8dZYV638a0gGBFxs2buXyuWPU11ZRWVnFhm0H2PnTEnH358rKFk4Li3WAM/s3Ul3XSGN9LZV1bWKwx/1LRygpKka5aDhPIe3V0weoG8hv3abd7Ni5jQsDAO72+aM0lZdQWlHJjqOqabUtG3/iwsDU2dE929k7EG324MZ5NmzaovLgPX7ApsWdlJSVsnEwgneoJm93MVrgdfviMRoqq6ipqaNeupDz508gaailqbFRlNeel0T+vY6ykcBL8Ggt75JQXFzHmYFFtGu626murqOqupqtB4YjZ4V8925YRlVVDdXVNazcepBDu9ZQ09BEfW01tdJubo+wEZeO7aC6tp7Ghjoqq5s5f+cpT26eoaK4GEnXMGhe2SOluKiG0zeEudy7dEgrKC1u4MiFYdAl1unRLWSiLZJza0Dptq5b9Ux059blfWzaMxwlfvP8zvu++AAAIABJREFUYXYJto0HLJSrbNuqnwdsG4jHOI1mO4mnv1ymvayIujbV1OH1U/tYvH43T588oFtWRWlxHQfPqhaEHtqxTrQ51creZ4Dp6+Q0+P5dgNeDm+eQVKn0p6pOxpVf7rNjfZ/Y7yzZNBAU8PQuXZJaiislXB2w39vWL6e+oZ7l61W2YPvqRVRUlCFdpurfBml709/RAi8h/583LKGspIy+DapI2Mc3L7B2k8qbdHLvDg6cuMzty8f5aacquGL9cilN3YJ+PWV9dxv1DQ1sP6TyzBzcvJTyqkZWrVrPoZPD63NvXzrBus0qz87ZPVvYtGUn23Zu59adO2ze9BOCat46f5StOw+xXJqNa0QR+3bvwWL2dDq2nefY9pWUVzWI+R48ocp319p+SkqLWb9TNX1/8uAOdopR1ffYtHGrCMDPHNjF7oOqwLo35eX7BV7CcrTb9Cik1NfWsP/kFXj6kNWL2ykrKWX9z6r+Y/fG1Ww8MOzdenLrHJvf0SY+X983Bl7Pf/ih74XN/v5I+6Ds3r378waqH1qpPuf/UTjwKW0eKRyMfubMsBH9KAz4RAsRzqF78GB0U7Yfq0rXrl0Tz1b9WOV9qHKE8x5/D/+ObV2Mn38c1RVFJCeXcf7ZiakPXkVhA9Vt21TA84MX9hELeAF4CQjzU/gTzi4UDkj9FGj5GDQUFRWRnp7+h6nvx+Dp5zJ+m7YcGBgo7h33KfA/NjZW9PR8CrT81jSEhoaKhw3/1nT8WvnCgFs44unX0vwjvBPOF1y8ePE/fD3WrFtPt6KN2to6Fi5bw+qVyz9qnTIyMsRzX/8RZP42NL4AvNavX8+n8BcVFSUq7qdAy8egQZieycvL+yR4/zHq+7mMT6OdfQg5hIeHs3z58k9Cl4XzXgVPz4eo5z9antHR0eImqJ8y3R0dHeJ5jZ8yja+jTfDSREREiDuuvy7tP8L7TZs2s2XLFjb+tOGjt6OCggKEQ6n/Efj0NjS+ALw+orftV4sSzmp8+PAdYtp/NfdP76VwVuPq1ar9tz496j5T9JkDb86BT+nIl+7ubjGa882p//2mFLxJ9+595Lmit2Tn57Ma35Jhv/PkwnFBn89q/IhCft/bSXxE0kdV1PtYXD+qgj9/9JkD75kDo11c/57JELN7dnH9hyjhHyfP0UU1ftz6vcvi+o9L6atLe5fF9a/OdfRv7t25xZ1f3mMk2AAp9+7c5vYHyHdkTYXpuz/wWY0PyQl1o26hKtJinaKZ6PBosrJKuXYfbp7aRVxoKIERiewdcYZeV1EM8SVC+OhTVi9UsMDFldC0cm4OHqTFI/LD3anuHTyuZpjl7wV4PblJVVY0gUHBBPr6klwo59GD65SkJhIcEMqibcIOvw/+f/beOziLZE3z/X+v292IG3tvzM7s3ht3Z3bmjDnnzBwzfdoemnZ4K4+899577xDCCZCQRRYBQkLeYASSEHLIIYc88t77342q+uSgDQjopjn9RUCVymS+mZWV+dSbbz4PKbHhaOho4n9Z4ppqrbmHibExWmbOtI7Oszo/yulgf9Q1NYjNkTiy0qNOYmhsjKmJHVVtr77MfbOk0t77CLwai9PQMzDASM9QYtiee8a58HixwJnhvrgGSAGos8/qiL2WxeLUAOfCpWP30qKIydq6mm+O+Evu6BuZ4uQdwdjUOFeio2gbkjqUwmsJ3K7uZWm4EXN9HSwsLXAOvCSuirwS6oaxmQm6Ds409k3C6ijetiaYmhtjHnCa8bllUiNCKXosrWq7FhlCUe366ptZoi9fpmVQYsAfbCnj4hUZh9bCFHGnfTEytcTY0IHylgGmums2zy8OEXs5kebWerzsrDDU1URfzxDXoHCmxkeICHBD28CIrHKJzfz5NvFz/XvnwGuN6sIE3LzPIdT22vw4MZfOoKmjycnYzA3+tFepl63Aa3V+jDAvK7Q1NbleWCMmI6wQ83G241799hWNwknh+vBAZ+Izpf5poKMORztbVLRMuNew/frZ0R5O+nujrqlJfJ7Egt9bfwdLgQ/Qwp2O8UVYneaijw06Wpqk5El9afGNOCytbAm8lCyuul0v28xIG16WuuhomVDeNsR4Zzk2FmZY29qip6lPzqPN1YrSPaucdTDgYrpg6xoXvRwwNTXH2j6IXtkS7Z0Cr+XpIaJ9fXDxcOb6Ft3QxfFO/JwssLSyxkTfkJj0MtoqcjHSM8Lc3JK0IomFfb1ML7N9XeDV+igDJ9cARKqzNYF1PRoNHS08zyeJfcHiZA8BdoZoq+tTWClQpqyRHXMJBwdHzpyPE1dX304Kw8jQBHMLW0rqX1xx/0Pl2CnwykiJ4e5jSUd2vLOKS3FJ39rmWx5mEXmjAJZmaWld76e+26q00x4ER0kUMsJVQh8WFifxCiZHnqPgwUPiYsLp3kIf9N2pbZ7JOOdFYETm5oG3sPe2gdeT4mzcrBzwcPOlpU/g9lyjsuAKbj7nxT7oLRRJTPKlphqrcxP4l7/9G2zC81kdquPgIQUGh8dw0z3O2dQC/M00iM2t405iIPLG7mLCw81l7P39/2SPiS+sLZOXf4vqugZ09n9B6DWpI3tckMRv/u6/YRoqaaFtLeQbAV5rS3Q9baLhSQsnrdQwDogn9ZwLDsEpPKnKY7+CFu39I2TkZvO4oZJ9H34q6qVVlWSR//ARQZZKqFqfZW6sgxsFd6gtucFnHx1kfHkNR31FQpLvcSchROQGksn0bS3CK+2/j8Ar5bQ96g5nqX54h8MH5Xj46B5yKhInzRkbJf7Tf/l77rVNsNZRhKa1FzODTSjo2NFYkY/cEQ1qezdJbuNOmnHMxJ3KmlruFN5nZKwLTVVVqvokrrEwRxPOXn/MUM119iqb0dHZQVe30GlOoKZwlMyaLtLP23FU24OV2U72HVLgaU8n3oZHcA7Loiz1JPLmJ5noq+PAgSN0CF8U4m8cNSUl7jZLtrTcvcJRPQ/xBQ00U0HT4SyNbV08qRHE3vtpf5DCccN1LchnqB7WoH5whramRtz09mHiHUFrxzPSQ+3RsvKjqaGa/PuPNrjBXqnRvKMX7xR49dTex1pXni++0kAgDVke6+JqRjoPK++y+4N/J6/h1T9wtgKv5GBr1GwDKS8tYv8RNdr6hkm54MOnv/+QyCwJiG1W6Qr5KZfY98lH2PpLKgFNVbdJv1tC6nlHdh/U2UaXMNxZw9XsPMoK4vn4k710DAxgoLCfuPwHXAlxwsw/GoFw94SVD+VldziqpEtOzk3UVfRofNKClfZRwtIlMCYw6PuYKOF4/ir3s2I4dMKc4ZlJGhvqaGl8yJ7PdpFTO8hIXy/D4xIBXv2da/zu7/8bRqcE5vpxrPUMeNTcRU/vAIsyOoqdAa9VYgIcCL6UxcDIEKPTMhoYAZguz9La3EBTSzNG8nsITa+iKNaX4PBMunt6GZvcLte1Wbffvfc6wGvkaRWulup8+skxngpZL4yQkZPJ44Y6jnz2Zwqa+ojyMMAsMIayoqsc1bCl/N5NjikZMDIyip7cPm5WtBPjZc6VzEp6enqZekWJG6FkOwVebmYahGVI7bC3PBU5HVMWVpaZm5+lt72NZ4MSZcdw9xMe1bdQVxjNN3s1aeiQVu1O9nfS0CDRN4k1vDhNQ3MLMT4O+IevEziDwOOlZnuKytxYFDQcGZgYF2kkxmeXmZ+fY7ivm7b2TfqJ5dkRGhoaefq0HVH/fWWWhqYW4vyd8AmTnBVr85M0NDQwviQx5i7MzTIzPU7Lkxaxb5sY6KB7Q57vu5//82feKvCafYbSwT2Ud41wNcAIo8AURp9WYaUjxxffaG0jCn7ertf9+weB1/J4O55uPkRe8Mc1PAOWJvF30MXWxQEdew+etDejtPcwtcK4NNOM6nFD5teWOOPtTnz0RYzdBI1DoTUu0lJfhra2GoV1fazMdOPh6k3UxUCczl99oRxvBHhtpDqDvsIxngxN4qmtwKUcqXGaK6hwt20CVmZ4XJKFopYuT/o3O4uMM/boOlwUU1mcGuTO9QucsHBlYRVcLQ3JbpxmsS2Xrw/KI9ND3sjxVXfeR+CVesEDzyiBSX0OxcPfkHunCB0DScbntK8LtnaW6Fn4MtZdiblbMAsTPcjt/4ZDKurU9q4LRQJL/Sh/s5eqbePuFPqqcoQl54gkt5ZqikTlNjNanykC4bKHD2ntF4bvaQxPyHEu4SZB7ib4RKazOt/JkYPHSLuVjpWJJnG5woA3j42ePEePHeFc6lb+ngkMdXR40CYRkD59kIKW/RnmBhuQO6AmfhW11ZSSV3SHvrE5BI21AwraFN9/QHFeAkcPqtMpa1LxQWaE3pAEzOsL4/hi9zck50h/v2p7eZev3ynwWlpYYHG4EWM1Y/o3uXvFZyg8//vP6ai9TB2IwEsmGWSjp0F2jcRt5muhQsK9VpaW1wh3tiQ8/Tm1B2HcXljmbtwpnAPitmXVWhjFYSXrb5fDGanhyAFN6htKUNe2k+7rr8LSTBs9fXOyKqUB7bynGeYWZmgY+YrXFIb7YuMdK12/1Iu6siZtIqZawExTjkeCcKzAOn43FjUDF3H/2plAUvLrWJ0fwMvVi9jwYBzPC8zgM5hpKhMancC9h5vcijsCXitj6B3bh7XvaewdXCiuf5GaY22sAaXjykysQN5lT7StPEm9mcX4FsF6qWA//P/rAK/lxQXW5vuwUNOjad17szxDfXkBJ7T1ael9hpmWNo9lPLkORmoUVjXgZ6eDvasDei7+jM4sEOFhjLXPOW5m390ArT9s+eYVOwVe/g7GRG7RatSx9WJ2qJ2v936JkaERB79RoKJzms6SFJxPx1GUEMBv/7ib2NyHNJXn4mDpiL+TNe4nE5mZGsFOWwkVI2P+/Iff4R+7ySXXU5XJ7s8+Q93EikEx5G8ES1truvqHMNE8jKK2Mce+3MuV/AYWxtpxdDDDydaYz3Yp09z7DHcjVVQMjfnzH39PQHwp8xOt6KrLoaOngZyiFt2jC9xNCuTjg3Loayry5bHDWNpZsP9rRe5+S/vZrLkX994q8FqZJ+akDSY2tuhYmJNf18vy4iILgw0YqZsgsZa+aNObOPIDwGuFix4mnEy4TVakFzre0UxPj3LWyxZ5BXWUTxhR2TZEblwAKnqWeLibcUTZkvRr4Zh7hPPkXiqHdGyZnl9hpKOaAG9bDhxX5vHTHpJCbAm6UkRujC+abhdYWNrW075RAtWKtHMo6XuL9dVYnIqSqjpeQd589vE3PB5aputxER6OehxTN6FFmIoSSCqfPuDYPmWqZQDgfnY8FvrH0bI/yfTSMn6mCuw5poSS3Amu5L66S/35h/c+Aq/cKC/+sGsPGspKeF7IZWGoDmUtSYInwNGMW+UtnLbRx9s/CLeTF5kf70X+8Nd8vVeBR5JQnVRN8x0of3WM5i1YDGbRP/416kY2uLq68M3HHxF7u52p5jw+/NMunF1cuJIvDKYLGCkfxNjClF2/38fj0VWYbebAni+xNTdk9xe6jMuaXsVVH/7pw69FluXN5yMBr5J2KXMBeGk7nGW8/QFH9xqLl5VkJaG07/eYhiQz01HCR3/6DGcXV5ztDPh4tyK9MudZtJ8RwckyWRhBrLYqH/VjX6PteJ6N2ffNjH+2ezsFXkKBl4dr0VMxYiuHfLynGSYe0d8OdH6glrYCL0sDbfJqJfQeYHuCuDsS2eNZG2MiRamQReIjQ/HzC6G1V+oHCi774xwoTY8LWa1N9aB54CiZ1Z1MPqvD39+P8JhbMjmnJTy1lQi5+pDFnvso6TmL1q2KWo3qqOtaklcjAa9QV12i0+/ga6eLnbs3qke/xuGUTE5lvhM1NX2kJjeHhZ48JV0CW+sKdmryROdvn5qO9rfEJzKX2wlBqDufY2EJuloaKL1/hxP79xMmA5U7Al4z7ajsOUh+cyd1BVEcUdRCJjKxUfNJAdZY+ktapLPjQ5SXlxHpa8cRTRdmt3frG/d8187rAC8xzcVejJS0N0TFO2rv4uVqxBFVY1q7uzHWM6BO1GoEJzNV8h81ccrFHGUlVdR1bGnoGmWkr4uHZaV4Gmmi73b5u0z9zuM7BV7etkbEF0lOgdH6HLSt3BjvrmOfvKY45ZjkY0FwYhkdJfHo+UQx21OBroGfaIe79kE07fy4EhHMYX1bMpIjMJAJsMd5muN9SWCRl349VVl88eePkFMy5pnI2zuMhq42rV29aKkc49HwKm35kRjaX6CnsRBDp1NMDdWha+bBnYwEdMwl/eUEbytCU+6SGeGNfajk+brspoNLdBG347wxCha8r4Ps3XOI/iW4GeKAy5lXUwJ4m8BrdWWW1It+yMmpI39clfR7Esnu0uBjdE8Ys+07f73y3tD2B4DXPN5W2ugbmrPvk9/xT1+pknAxiIOKknZU9mlzcdAQbBkd7OVWtD+OwVEkXfRDTdMAzaNf8df/8AfS7tbR1S7NXaf46XHE3JcznhboGZqz/9Pf87d/3EtNhzSVs16uN+bxWplCT34/CSWbrOazk0M8Lk5BzcienpFRenukKrY/8TmWl+8wNdCAnsoBcmSyKWN9XYyKU09L7P3sj2Q97sDfRo+wG2VMzG7lMl+3/tW37yPwSj3vgqFnJIMjEmhZ7CnlqIoEVnys9Yi/38NcTwV/+Nv/m+M2p1gcaRX1OyuL0vnqkCo9k+tkjys46u7DOSpXdFtPjg4xNduDrpY29ZIDg0hPGy6k1dJfdR01m62CpiNoa2jRsQSPrvig4xTO2lwb8hrm4kMKs1HHO0oSkB2uzUTT1Pa5AX4cHXV1ilul9tlWnISyWQBrS5OoH93NBdkU1e1wS/Q8LjBYl4eqRaCsAQyjLa9DizSGc9lLF/8EaeVqV3ubNIANPOLPH/2ZrueIy1+9Bb07d7wO8FocqEbjuI7sa3OFzChP9CxdEdSldvKTphqlwSzUWoeTyaWsLAwh/81+HsjAfYiZHhduCnFZawz294pTTLOLEi19TpgXtj6SJ2purAcngyOE35A8ostz0whAoW9glNXFaS556+EYFCWauTbxBKUjSnTNrVCXEYaOhRdhPnYEXrnHyuIoSnv3c1/QyVpdEKVt7Ew0SbrTJCviLJYnFMh4PMJ8byn79ygysAR91Tf58qgOk7K6WFtdYXV1iUB7PXQNzDi864/8j99/zaOWTdgaZKaA+UlpsNsR8FqZQFf5MPd7lxmvucl+eW36RvuobBDiY2FlvE0Uyq7sE1wna6ysScaN1WXw0ReKjL3ic3tt4DXfhc4xNVpmYWl6lJ4uqS589Q9gdi6ZUBsDEu53sjRezwllHU77OKFsJGm3XrJTwTZ0U0uw4loQXynJvJayJ/Mym50Cr4vO+hgHJLK2ukZhrB+6bpeY769CXs9SzPaqvx0h8fdpf3AFHa8IprvKUFKyFvtEYSbH5UIa7e1tdPaNUn7zIip67qwur3LSWB33C5uxWK33EtFzOcu95HMc0nNnfmkaLR0tWjq6MNDXoGkGWvNjMHcMo7+jhP1ff4mWqhpZpe203o1HSduF1ZVVQs00CU66R/ZlT6wD4lljjZMWqngnFlMY54OzKMw9jKGeFUL3lhHqgrug7fwKv7cJvEaa8vnkQ3nRmt67l9mvaCruL/VVoSant+3j7xVMfqlLfwB4baZxJyUUn9g8liZ7cLQyw8HNDTNTEx419pCTEISeljra+vbUdstGGeBZ1S0sfMJYW5kh1MUIVRVNFE5oUFSzCYLuXTuLR7iEljdze3OSQX2Pc9AyshUfvJD+47vJ6Ghoon5Cn/zKTlanunEyUkPjhAaq+pa0jc4T4arMv376DTZW5viHX6O7vgRjDSU0VJQwdgpken6JEE9Hsqs358G32r6T/fcReGXGhYhezfX6WOirxshKigE87+fM1WJBmBjC7I5zQN+HtZkejGXnb5y0w31LJzjcWo7W0f2oaemia+xGe18XHk6OVHdLiCUu2JPEwmZmO4v58vPPMTA0xNb7NEvL07ja21LdtwITT9AxsqSz/QkWNq5im3hWmYaulaeoVzjSUICVi4/Me7Fu9SKOenIcP6GBmZU/eRkp2PteEE/21N1B7Zg8qtrqHDxylLSyZkaeFGLuJtPTm+/GxsieTpmnLuWcExczpPjGkpuRqCiooKIgz6WE/OfA3nreP8/tToHXeEcN1hoq/PFfP8LY6yJPWyvZ9W9/h7KeGSYmJtx5/Or6kVtjvAaaHqAiJ4fC0eN4X0oTvQjJp7z54oOP+eKQClnlUntcr/X716I4uns3H/35APH5FRQm+vAP//ZHrG2tsXILEaVV1q99WpLMP/7TP2BgYYuxmQOdU4sUXglm/2EF5OXVuPdkiNnealQV5FA8JofXpZssLo7iYaONloo6HqGJbHX6199J5vDh48gdkSciQ5JZi/G3IiRpU8T5RpgvSTmbkldl6RfwvHyLpfl+/B1M0dJURtHUno4RiUJiR8ALuHc9jGNfHkBOTpXsik5x8FW0lEJIKm+GYep+RlYNK+Qmn0VPT5s9CsdJKnhx+na9vr5r+zrAa36oDTcDTf79tx+ibu3H0+42/Kx1UFfVREXbmIaBWXqqszl2RKjX41y8WcpUX7O48MrF3QULKztqn3aREuaFnp4W+1RUubNlrPoum58/vlPgNdH/GAN1eTRUNFDUM6aqf5rVZ48wdJBiRjMv+BOZXkl3ZRp2p+JheRIDld1YBsXQVnkbS109PL3duJL+gMXpQZz05FBTM0Jx3zEupW+K3nc9ysDMLUw0+6SlPonXsvD0caej5xnOTta0TENH8TW8TybQVpOJ3GFVgvyDcXUPorW7Ew9jJVTVDFHcf5yIzEoWxlsx05RHWV0JbQMnRuZXyE8IJihR8O6P4GTvidAFFkSe5HTMZpD/8/X2bX+/TeC1Mj9KiIc9Zo6uWJrokVFcy1xfI9bqyvzhXz9G3/kUw+vf/t9m3Gsce2ngJXxdLS+ve3fW6Ot7xtyi5EdeWJhiYHDwuQFL+ABaZWl5XdBslcHBgW0BqYLdYrorL34WvSmP19LCPBtmCwGhKwuirVNb6GzWVqVj617xuZkZJifGGRgYYGhUApKLC5MMDG06HwWOsdXV9Tte4wnIbn0fgdfqyjLLW5/t2hpLS1J7WF5eYmVL/UmcbcL5Te62mennJzWWGRwYYGZBaofCtWuyR7CyvCxLb41p4dn1D4gLQITTQl6rsgtXFhdYXF5meXl5I6B9cX5OAj7b2uvmM10SAk6HBukfGGZhUSjT+nsgXLMq2jS5KLXhtdXlLW1eKs96K1kRyrylPmbGhhgdl6Gyzex+9ns7BV4rS/MMDg4xOTXB0OAoi0tLzExNMzI8KL6LM8Ic2iv+tgIv4dbVhWkGhza96xMjw4xNTDA2MvTC0vjZyXFGxsaZGB9lfHKWxcV5piYnRVsGhkZZWX+wQhtbWmBqapqhwQEGBoZYkHV7Y8ODTC9sXri6OMPg0KbY7sT40DZ7thZvbmqU4YnNmNO5ufUFH9JVs1NTzM1v1snWvlR8BwY2PV/CHTsFXsK9s2PDTMxKo9DayjJLsnY8Pze/8R4J160sLor1M7leAZKpL/3/6wCvtZVFhgYGmZyaZGhgSLYicImBwYFtqwMXZsYZGtvSt6wu0fesD1lcOAuzs2IZNvRtX9p66cKdAi/p7lXR3vWnKjzT9T5zVejjVlbFMXN9XF1dnmNkTBqj1uYm6esb2PIRt8LQqKRtu7q62WdtTVPwUs7MzIp9mmC32KfKxuWl5RVuXnBC1TqUxsdVKH7zNamPhAVLqwyNyNJdWR/fhb55s70Jfd16379h//PjwUvU69sEXuvZD/T1MS4DBNv7oBGWN1/d9cvfyPalgdcbye0VEhE6icnJTe/ZK9z6s7z04cOH5OXl/Sxt/8XoX2pgaw1ERES8M0SdqamptLRsWem11dC/sP2YmBgELcR3+Sfoar5LWp87ravLly+Lqxt3ev+7ct/ceB8XQ05z6mQg126VbwOwP4aNBQUFCEoA79vvBeAldJrvwj91dXUE/cJ3wZYfwwYHBwfMzc3/Ysr7Y9TpL3n8NO+yqqoq58+ffyfasr6+Pt7e3u+ELT91e9TQ0ECQYPmp7fi+/AMDA9HU1Hynbfw++9fPqampcenSpZ99OaJiYklNvUpycgopyYlEXv5x+xRB81LQ7lyv1/dl+wLwEtTr34V/QgUPDw+/E7b8GPUhoPrMzMy/mPL+GHX6Sx4/zbt84cIFJiYm3om2LMjk1NfXvxO2/NTtUfDCCOETP7Ud35d/e3s7kZGR77SN32e/cG5hYYGLFy8yNzf3sy7HD5XzxzifnZ3N7du337t6fAF4vSsuvV+mGt+VJ/GLHb/UwKvVgPDRJAw678Lvl6nGzafwy1TjZl287T0B5K6uvhi7/Lbzfd/S/4uZavyuBzc13M/ohCwgcXmWutpa+oY3Y7C6Wht48nQ7ud7S1CgDQ1JMwerygnjPwPj2dfPTwwOMTmw/JtjwusH144M91NbWUlvXwNOnXYjBimsL4rGRqfXQRWhtbKCte2ij2OND/dTWNW4sFFhbXqJeKOuoVPah4WFksd3MzkwxNScFnArlGxnZDJrdSPAld96H4PqVhVkGRtcDl9cYG5/YCFidnZpkemae6akJZmQBwQuzU0xMzYnKBmMTU8zPTNBQW0tTSxvNTxpobO1kcWmRrrZm8bk1ND99IdhxZrxbPDcotqtlRkfHZcGla0yMjokEiMvz07Q2PxGva+2SVqIOdLeLf/fKgttXl+bpbJXyGReXl61tW0wxMdLP1LwsQHV1idGxcdbXBghaaBNTm214bqRXTPtppxRsKpVTOi8Eb05MTjM9MSRe09L6lCcCI3mnJEHT19FK/dOul2w17+ZlOw2uXy/N6MjIRizJ3NQ4tbV1zGy+suuXvdT2+eD62SGhX6jfFhA+NznKtOw9fj7R1YUpxiY3A7ESqeduAAAgAElEQVR7O9qob/721ZVjg33U1j/ZsF1Iq6Ohlqddm1SMc8NC26jbDIBemRPbwcj0iwUc7myhvlHiGlucHhX7T6FPa2t7yuTM9kB7Ia/pkQFGZH30YG+ndH1dM3Oy5ZKvFVwv2l3LwBY2+tWlWZrqa0X7m1taxfFhcW6apsYG8dizLYsYnq/X7/r7dYLr19McGxlmWYZ5BHuEOhNY2dd/4z1Pqa1vXv+TtbkJ6RlMSiuupkaHRJUA4b6RLeXduOEHdnYaXD81Mb7RN64szTE6PrGtna5nOzsxRM/A5kKv9ePftX1Sfo+yxxL9h3DN8uLsRkD+4uw4Q8MjPHvWw/wrRpI3PyqmtHr7SuDvsmGnx99+cP0qLbXb31HB1pGRkc13dKfGf899L+XxWhrvYNev/grb8HzWFibwtTTFy90XgxPqlDQPUnbjPNo61uhqnODcDRlD7uoC5vt+y1cCwdvaClHn/VHW0GDXN/I8bJUazfJEF1/+03/F/KxM+26Loa8LvKqKkrG0sMDR2pjf/OZLqrt6CXUwxcrGESVNfVqGpyjNjeeEjh67d39Nwp0mFoYaMDE3RVnxIErmvszMLxIfHoSKuga7vpajpnuMU45GROdJRGu+Ovs44SQR7FVlXcLUTWK531KMl959H4DX0nAdysq69Al93EIHn/zm16TXSkRbgQ4m5FY+5YKvLVcKJQLI2wmhuATfgLkWdMxcaWtvwt3Oij2f/IavDijhF5ZIY2k2f/70M6ysLXETNA63jE/VRYkclD+EgaERDl5RDPXWoKVvLVMRWMBR14DyngUe3QjlT7v3Ym1lydkreaxN93D4i08wtTBhr5wceZXdTDYV8MlHf8bUVJ/9qvq0DQ5hoy5HusB0PtOGipIiraMSyF4ZqkFdz3JjqXF2bCAOpwWyQMhPDOe4/AnMLARNPmPqe8a5d/U09qck/prBhgJMzPxprHuAnZUZn/7+VxxR0iUsMZfy9ATUVTVQ1dbmZukm4/hLN6J35MKdAq/p4W4CbJTYtVcHQZhmRWTNtuKEhiJ7lYzp3eB1e/mCbgVendX5KB7bj7qKPPrO51leXeFhTix/+rffkXB7nUNrPe012qoKOPDJ73A+c1M8WHf/Jur6huz95kuczqZu65gHWx9iZGaCksIBVCz9WVxZ4+p5J+TklTl24BhJ91sYby9D6dh+NFQV0HM6z/TUGP6WhrI+SY/HPZsfsmU5kRw7cpgTR4/iE5XFWE8Fdlbm2Ds58MGvf0fkcySqy9PP2Pvrv8Y4NEMkDbZQPIyhqRV2TiE8m5Q+GHYKvFrKsrDWsST4dCDXyjbpKxYnOvB3scLazoH9n36EU1g2D9POcfiIGlZWtty8/ept+HWA18LEAJd8DPjTp8fpEfqJxVGC/FxQ0VTjqyM69M6u0PTgKscOH0T1+DEcTt9geqwHZ0NjvD190FXXp7F/ingvU5RUDbGydqS04dUpg3YKvIJczImRjS391bfQsXLccACst0ph2/wwi6ibt1kYaeNypNQ2t55/fj/V3wZnWf8knGsvSUXH8Sxrc6PoqqpTUFrJldgItjBBPZ/Et/6dFmyP40lBi/nt/d4q8FqeI8LHAUcHb6w0T3Alr4aFiX78rRXZtU/vOSLtN1vGlwJeCaHeyMsdwSO2gJXBWo7Iq4hfdYHOBly4mo6BojKtQkMfLEVO2US0sOTGZTQUj6PtKpBZrjIm0/jyN5THP+GBeE3iaR8U5I/idEEatLYW7XWB13paQzXpaFv7UlGYiJKep3j4aogNrufSmZyUvHH3oj1QszzN8sIUEwvC4PqMbz74mJrBJcanpc4w1FyFkOtVVN48jaFHjNi56X/1L3x8SCLiPO9gwNlrEt/Oet6vsn0fgJcgOG6jrcitukmmmnL4x//r/8QnRuByGUNTQZ3h5TUC7Y1Iui95dEpSzmLnexXmmlBQN2XdVxbpY0hY1mOx+p4UxqHjLHHObK3Plcl2jh/4nNwmaVmzsIx9pqsMBU0LybsJOGppU9I5S36sH+4imZ+UwmJPOYpaVuIfST5amAZfY7AuGw27c+IxW8VdXC5qpyHrLAYupxGIYG1CJGZu4YKVwSoU1IwYknAYty77YHfmFvNDjznw9QEei2SSUl7Ccu1bkT7YywbvmY57qKvabXhF3MyUyWmU9O/c1b/BNUriaZqZ3fSgraf0c9nuFHj1NVeTGnseLRVThtZgZWGa4SmJbkPtiw+5XvHqg6AEvKRVjf6mqoRcrxSrUU9Fntu1HdzLu4W1piZRmdLxzTpe4eHtXPxtzHALThAPT44NinQ4I9XX+Hy3PFsYaZifHmNCoLtY6WLfZ19T3VyPyjElkQh2sCodAytnApzMCU6RhN+tDXXw9/dC28xfTPtqiDWu52V6emvTGMgfIbtpGlZ6kD+mSOd6c5jtQFVFna7xZe6kJlBYLnnErp73R0nhKA4XBE7EUezMreh5brZ3R8BrbQEPUy3Cb5bS3r1JF7BZT9Keva4St1tHyY3wICLt1fm71tN7HeA12vWEm1ej0FLUpWV6DZbnmJiTnpLp8QPcqmzBQ1+F5HKhHY2jpaFLVkYSKjqSmoal4QlyazqI9rHakHZat+tVtjsFXr52BkRk14pZ9VXeRN3ckbnpMdJvXefCqSDOhaeJQGysu4HiisdkR7nyq3/5hJis+7C6RM6Vy5wKOk1Th9QnVhel4ewXiIXmCYJj8jeK8LTkKlqWnlzwtyEkVpB0W6KgqJCJqRnuFmUSdSkMX98whmcEwL5K2Z1U/H19CQg4T9/MCs0PMnH2C8BSW43AyFwx3dKcZNw9XEnKl8b2zoaHJKYk4O/lQ+HDR1y7cpZTYdeQse5s2PJDO28VeM30onxsP63za2RHuWB1Jo3xriekxpxD64QZm/NgP2Tlq5//QeDVWZXNyfDrPMiMwPmS1DHEB5nwd7/6R77RcWNmaRFThYOcSr5L+e1kjh02oGeoAx//szRXFmDoKhHtjXfXE+Jrw4cH5OidXuFZfQGBF1Mpy47C8cKLMgJvCnh56ykQntfMeHM+X+9RoLSiRpSpsfJNFAnoYs/58dGuz8h4LE31CFXYlB/DAQUrUe5isvcJof72/GnvYZ5OrrDUU4aqriV1NffxcHPDytqKiqZOnCyMqe5/0f3/so/k/QBekH7eCZ+oW2TFn8fTyx1Lj9M8rbmNob0kMxFiq8YeBU3c3NxQ3PsZdqczYa5ZlBIal00PXPTU50yaRDTa9fA6f/rTZ9g7OBKXt6lr2F+Vjvwhw21fhGujjXzz2YeYOzjh4mzNh3/czeORFR6mBvPBFwdwcHahsOEZq3Md7PnsQzTVldl9QIP2kVlG6rL40wefoKVyhKO67ozMCQQus1gofMDvvlSkZ2qTB2dlsBplTdMN4JUZ5Yd7VD5PboVjaCmQq65wwdcBNU1NyjsmqEg7zb9/vg9XN3dMtY5y4ITDhrfE2USJ9CppQOuuLUBuzxdoWLrRPbo5NfKybehduW6nwEu0f7oFPWUDBrbw50y03GXf3hN0Trx6nYjAS6bVaGGoTX6d5IENsFMh9rYEWi7YmRCeIQCvNTram6ivb2J6TsrrXkwQjv7btRoT/awwdI9ieVEQBq6nrX2z76jPiuC4tjd9bQ84YegqFmmlrwYrczXUdC3JfyxNO4b5muLm44eivIbYJ4Xa6GG1rtU434Gauj4dIuacxdJAnvvtEsq/ecoWU0+JHb+qKI+Kxmf0Nt4lICyJioI47M8LfekKIe42OHt6YWntQ9eohNp2BLwWn6H8xS6s/E9hZaSO+/mrG213vb2130/kuLL0AVqVcwUjSzusTc25mv08mF2/47u3rwO8pFRHRMmg5kmpAfU2luLjqMtuVTNm56fR19alXpQMWsPBRIXynmkuu6nx9//0jyjaSkSwt6JOYuHgiomRNXeru7/b2O84s1Pg5edgTFSuNJvSX52BoNU4/ewJv/79H7h8JQmdwwdIuNtO2+0INFzP01JyjW8OalLfNcj1Cy5om7kTc9qdvSrWPKktQ/GoAjEpKcjt/ggvUTNXMrjvcS7/+j//Hw7KJK1Y7kPxhDKtPf0c//oDbEOi8TY8gePpDAZb76Nv6cz9oqt8tUeD6uoyVI4rEJOcgsIXHxOQ9JCnFWkcUtIgKSUelb1fk1nRTX6EA787pENizEn+7p9/xem4JAyOHxXVXr6j2r718FsFXkDZjZP86u9+xe/2nKBlvc+dbEJHxfCnZK5fwETuc4ycQ7HXOc4uNTtK7+ZibuZKaVkNIdb6nIovZGboCaFnThMabI+6qTtnfcw5pGrDeU9LfvPZQR49GWRlfpL6+kqCHI05E5+Gu94RDB1P4agnz8fHDOkc3P559iaA10RbMfsPa23IVpQWpXLmYji6akfwjhaQ/hpNDfVcDXNFx0GSjZh5VoWuoio1z6S4jpWFKerrqzjlbITrRWFKdBEPG3Ns7WxIzK8kKyoISxsbbNxPbngxvrUF/cDB9wV4DdUXYGpshoOrG41dPbhbmWJrb8vZq9KXkL+tLs6hCZSUlHDGxQT74LTvBV6txckcVbWk9nEtXYObMXRT7fc5uF+OzSOwOljD4SMK5NwvoaTkLioH5anoW+BeYhCatiE8rq1leHqR5eE65FW0KC+5h85RTeqHFhmovIG8gSMP825yQtGSIZk7I/eiDeqOodue3spAFSo6lhtqCFlRfrhG5NH7IImjKvbitUKciI36x4SmV1GZHoaSiadY5lvxISiorU8hrCEBr80YIOEL87KPAUd0XV6rPW0z+Ef+4/WAVzNG6mbiVKNo9vQzrNUUySyXJMdetSgS8JLiUOz1Ncl6LAEvV315rpZKg+olR3OuFAoxP8ukxIVx6tQ52vokL2Rx3Ek8Qq9uZNt8LxEtTTvx2U/21nHq1CmiE3JEMDLZXYG2ghqNwyus9ZWgqGYt3rfaU46JsS4mRhZkykSyvYyVuVHeQ3XxDbFP0lM/gneUzCux3I+WsiZPxS5xDn3lY1QPrcLSIAoHjlLWtRlzJmRgo/IV2rZBuBkp8eFhHZ4OyFyxgL+RAibBkgzOjoDXbBea8irSIDRZzf59+3meCcxFV5mwW5KnZr2ihivT+fddCoxuAdDr575v+/rAaxgzNX16ZBh9bmqYurpSHE10icksws7QiBqZK8POUJ2IqDhs7AKoeFiJm4EGlzM2vXVliYHsVrT9PnO/9dxOgZe3uS7R+ZJ3dqwuCw1zd8a7azlhLPUpmWdcCYkvpqMsEUO/GKY7y9A3lD5obRT2Y+Z1msQrUYSlpHMzOgQbL8lTWxTui+9FYQpa+nWUpaFuaIaNtjZxd4T8ZtDW16W1sxsTIx2Et2KgNBVzh/P0Py1Bw8iKrOvRuAZHU5QajoWbJKF1NzKQcymFJAY7ciZVmoLOvGiHyZmb3E0MxOuK0OfPYagnyRoVhfvgHvruSAbNDj3BQs+cgvs1pJx0wcZLUiRhsglDDXORbX+9zt709gc8Xss8KMggIf4Kxkpf8ZmqHXduxnDgiB4NzU2cc9bB7XQyHY1VlN2/S4izJeev3qWpuoTEhHiC7LT4p08OUF7fTFL4BYoK7+GgfQA9n8uUF+eK6ZqqfMMHB3XoHNrembw28FpbJdBMDutzUoNbnpugovQ+xfnpGBuYU9k+SF5CJNl5t7kSYMYX6nbMDjfx9Qf/A5ugCB6UlTMy1Mu1y5dEu930D6Hiekms/4wwC/6Xv/pnGsfXmHiSzX/5P/5Xgq4Wv9azeV+AFytTKO/6Wz5QcBDrI8ZDnf/4339L44g0GDgaqxNdKHka7sQGYuqWALON7JfT2QDIofYqBCRLEhdNt2PZfVgDoX4eVdducVUv4GFyHDUbX7Kzc0hMzaC7pZgjivqsQ3hzeSWKO+YojPHgiL4zD8vKqG1qZ+lZJQfktEX78i7YoukaSW9VOkdlQur+RkdwjZQGweJ4L/TdpSnI9Qe8OlTDl19+Q3J2PmWPGkk654aJIBK8MoWx2gFRQqXwdh7q+z8guqiJO/H+mAZIU5UTzfnIHTMTJYoE4G+hsY/URwLwWuJabDipmblc9rJE18L3Bc/Cev7v+nanwGtxcpii5DA++tdd3CivZ3K8F409v0bF0pPiByX0blnM87J1sDXGKyPMDRUTT9KSLrHngIboQWutLkfjy93oOp+l87lg8L62Rjx1lNinYEFT7zCN95P5zb/8HZeu3qL0UfXGlLZgy3h7OZ//4f/D/lQUD0rLmJoZxFL1OKHxafhbqIvxRMVXQ1E2dCUtJZJ9hzRoHZrgUUkxxfk3MdI3obJjHdKscsZOB3PfSJLOunJEzUGc4iyMdOGIkfdG0Zsq7lHX2kvZ7UwS4uOxVN/PB4d0aOnqorgwm5ycDJSO7CH8luR52hHwYgknw+M4BMYS4W2FrvM5nlbn4RQiCYc/q7jBrn2KjIhAZ5XG6mIK8nM542uOvJ4Lr8r+/jrAa2VugrKsBD797SdEF1Yw1NtCwqUI7hbdQ/Pwn/G/VsyN0w7ou54jNdIPZQN3bsWf4+gJG540P8HTWJmQK9k8flhIQUEuzmbKmHj+eCLZhXG+fCWvS1Z6FrYGyvgk3mGlr5R9JwzEZy6IxQfE3qPtXjQqjudYGG5k7xd7KCivJ9bXFiuvi9TWV/G4sZuuiiwO7DtMRlo2ch99gNPF7I1203InFgWzYCa6q/jqiwNU1z9BU0uNpqedaKjJUzcJTdnhGNqeoe9pMV9/8CFyxxTJLmljrOU2B/ceJj0tG8WP/4TXlfvUF0VxVEWP9KybqO7bR1p5O5mXHLE8J+hDDqKuoi/GS10PsMUxeDNkY8Og79l5mx6viY4Svtl1mNKGJ9y67IGedQCrc+MUJZ7nw3/7nGul1cy/pYWpPwC8Nmvk2ZMSCqullRFFt1LwDQjgYnQSc8trlObF4GBnw4X4PGQqQuKNa2NPuVkkTQ/dzojGztaBkMiUbSuU+pvKKKiUUP5mbq+/qpHVGZLjYuiSTU+szA9zIcQJOyt3imul1ZeN5Tk42dvhEnCWoeklRtpKsbFzwM/PD1f3QDqGJ3iYn4itrQNB4YnMyCaoh1vL8A84J4kcr05wJsiP2t7Xk355b4CXoMmVGEZsmsQ23F9/l4AzkRuD1O2cm1S2SlNrbVXF5N6th6Vhkq9lbnTSD4vSKGmQPBzTfU34uDjg6uqK/7koprfMNq3OjRLh64ajoyOXrxYyO9XP1Wu3mBNflmWyU6/TPbFCf+N9nJykNMKv5rM6P0rKtQwxRmdx9CkJqZk862oiNVMSsO5tLCE5XYq16qq9S+Ydadpzo30ujRN+0gsnZ2dCwlJ4+LCY/Ad14umV6SEiArxxdLIjODKV2aU1ntbcI6tY8ghMD7SQmpor82atkZeRTKPMu9pwPwsnG3t8Q84zOrOloBsZ/zx2dgq8Jnsa8XN2wd7OEZ/T8XR1PcHL0QYfP39cXN0obdy+avplamMr8GJ5mshQX6wtXal8Krk9Mi6fxcHOCXsnV4qq27cl+Sg7BSd7J+ztnblxp4bKO1exdXLDz9sT79DIbVqNPXW3xSBzPz9fXD0C6Z5aZbKzCjsra3xDYxDDZdbmiD7jj7WVMxVPhQVGU4SddMLO2oPi2u0evcWJbgLcHbFzDqJjTHK/5l9PoLx5M86tMDmSnJLNRQFDrY8orHoKazNEnwnA0cGW6JzND8KdAS+Y7ntCgJUFrv5hTCzCQOMDwhIlzb2G+9mk3xYExoXfGhVCXJGzIw4nzzAwvel5k13wg5vXAV4Lo52ccnUV24+Lzzn6JibITg7D3s6B8Ks54ju3OjvAKR8XrOx9aRkSpmCXSU+OwT/Qn9irmSwsL1F4LVosg0/EFWa2Cmj+oPXSBTv1eAkfX9mJF3GwdeBccrr4cbYy2k5SWpaYcN29XEpquxjresz1AiGeeI2UKB/8L19neW6KlLNB+AcEUFAuLV66cy0CRxcfoi9foaxuc1XjaGctyRlS//Y49wY5BcVk52UzMj5Bxs3rDC7ASFsVWfnllGZeRNvSn9LiB6gcPkRuXT8lGdE4OHsTHXmF0jrhnVklM/48NvY2JGYIMb3QUJZH/iPB0zzDzbQs8cPhSUkht8tebcHF2wRegp21JXl4+AYQcuYCQzOLzPY3b/RBnkGXka2nEsv0Jv97aeD1JjN9mbTi4+NFIrqXufZ9uKa6upo7d2QrQt+HAv1Shr/YGhAGeGHweRd+N2/epKvr503P8abqMSEhgdl3fNGGQJqdlJT0por8k6UTEyMswPr5/yqyotEycic1KQ4rU2fqtkxj/xilu3fvHuXlz334/hgZv+U8XgBeAgB4F/65u7tTXFz8TtjyY9RHbGysKLPyY+T1Sx7vRht/X5+Di4sLpaWl78S7K0jQpKWlvRO2/NTP28PDQ/y4+6nt+L78c3Jy8PLy+lk/r6qqKtFDX1lZ+bMuh/CcGhoaSEuO5+LFC+TdfURDfe2PWiZBBUNQMvi+NvNzPPcC8MrIyOBd+Gdqaip++bwLtvwYNgQFBSF0jD9GXr/k8W608ff1ORgbGyMwxr8L5bOzs0PovN8FW35qG8zMzBC8Xj+1Hd+XvxDbK2jWft817/q59PR0hHdA8La+67b+sH23yMvPp7CwkJzszB+9PJ6envj7+//o+f5wvbzeGPIC8HrLHraXTl5wN/8lSS7U1dWJHr6XrqBfLvylBt7RGoiL206/8FOaeevWLZ4926R7+Clt+anzTk5OZmlpCwPxT23Qt+Q/Pj6OEJf3c/9duXLl516Ed8L+Bw8eIHgO37ffOwu8XntV48/sSb1PwfU/s6rfZu7KyooYn/SuxChtM+5n8sdOg+vfRvG2Bde/jQx+RmnuNLj+xyzi6wTX/5h2fl9eOw+u/75UX+Pc2hpvJeTybaW7pahvO7h+S1Y/6u5LA69rF4PJLJVW0DSXFBLsH0RsfJq4inF58hlhwQH4hUYwMLv5RfXwZhSXUwvFAtU/KsbByYlz8bfYulDkRvhJMh40vlDoNw28pkaeEXY6BHvXAJoGhdUsSxRlpeHg7EhSnix4b2mc2BBPXJz9aO3bXKVYmRnHpaT15bir3EmP21il9oLhOzzwLgCvjpp7eHt74urpTlGDFJD8MC8VTy9PvL29yS6RntNY1yN8fFxx8ThN9VOJg6qxIgMXV0+8vU7SNCBRg3TWFsvSc6OgrkOsmUf51/Dy9sLNy4esUmn1zUaVLYwRdSZAjPEIPh/P2NQ4V84F4unlwanEtA2NTIHY9NLZECo7ZCxei2Oc9fOisGFTQ29hog1/3wC6p9YYainHy8sDH29volI3GZwnnjVw0scLH18/fL38KKluJupiMHFXrhB4SsbpIhq3QmlmKk6OjmSXP2FtaZy0jFxRR608K4GoRIm9eWm0k6yCOxINxPIc1yPP4unlQ1BIFKPTC3Q1lFGwRQooN+WyrG59KGvs26iGlZlhwkP8cQ4+Td/ELD2N5dytakPgjfL19iIgIBAf/2Cau3q5Fhkq1qeP/ymePseFt5Hgj7zzusAr9WIQ2Q+llc5ND/IJCggiLiH9lbXkhGJvB17L3IoOxcnBiYf10irCtaUpkmMuUS2uMny+olYouB5DrqzdTw73cO5UMHZuQTQPbqe/WZwZIyn2MvZOLtytk96dmf4mgl0c8D8ZIVsBuUpW7BmxHZU8lq5pLivEx8efhFv3t+nyrS2NEXPSAxcXf7rGFpjsqcHP2wtfP398PP0oa3zRi5d+OYSbxdI7eiPyHF6eXvgGhtM//XqSQeu1Mj3az8Wzodg7+9HwbFPeaP1808MsrqTmbSvH+rmX3b4u8BrvqeFyZAITYpGXKSnKxsHJkdgM2erOlWkSz/rg5OBFQ5fUf1TlpRMYGMTVtEJx5WNl/nW8PIQ+z5/Klu9m6/+uMu0UeD0oyqGmTVptO93fTHpu4bdSynQ8vsPVvAewuszIyLrex3dZA9mXQ7iYvLlwa6yngbRciVexOC+Nkooa0q4n0zf1agti8qJDuZAoje/fnfvrnXmTwKu3sZjoKzfEFZaCVe0V+bg4OREtW6G7OjdIRIALru7BdI5s1aWAoeZqzvoGEhYWI3JBvl6p4KWAV3t5Fn//V/8J8wu5rI42o3BUkcrKWmzVjnA5s5SLLgYERNwiJtgGDccQ0abZvib2/fa/sUvXSxRBTkmKJPl6Gkd37+KyTBahsyKXf/yv/wmDky+6lt808KovzeRMbAInnfXZp2rP9MIIFyIukHA1nk8/+JCHHSPE+Zmg4xBA3Dlvjmg7ict5F4efcvQP/y8fnrATy1V8M5Jdv/s1Ju7Rr1v32+5/F4BXYogNx429yMlJYvfu/fTOrOBtqoS5bziFBQU8eTrIROcjDh/ZQ0jMNa4mJHGn4ik1dxL4av9hEq5lkHDaiy8PKNM3t0J6mCPHjTzJyU1h9+d76Z5axt9cCSOvMG6kJLH3s8+IkHEMCZWx9OwRn3+xh2u5Bdwrq2G8p4Ivv9xH/u18jJX34nFR4IWBvsc5/M1//A+YhwryKCAw1v/LX/3vfKHhukFbcf2CLf/bf/hr7nfNcjvOi/2aNhQVFlBes0ldMjfRR2FOFgVF+ez96E8kFFRzIdCXsIsR2LkJUlfSr+NBKgpyamTdSicqJYOp/loOyWmJrPkXbBX4D//5f1LZOwfdxZwwtmN1dQFnHUGPL5T8ontcTYzj6eAkOZFeGHhJ5IPCMmuNY3vFpeCFBYV09kuEnUKOEY46WPteJDUhinv1HRTE+WPkG8/iVB+52dlkXT3Hv/3mQyrqqjh6YB+JmQUUFhUzMvVuUFC8DvBqK80Q+xrriEJWhxuRO6JIVWUt1qqHOJv26lMOW4FXTqQ3R7XMSY6PYI+cPn1jE6SEufObf/g1l2USVevPXGB/L0q9xKe//Wes/BLFw7UPMjgTl0iggzb7VKxlXH24Z5wAACAASURBVGzSHQOtDzkVEUl8uA8f7T5O//gEtlqH8bkYh4+1Pg7n0yi9eZ4jGiYkJ0ZyQNmER+X30VZSIzu3EC2lA8TfWaeGWOO8ix46joHEnvNCzsCN0Yk+8rIzKSy4xae//yMppd0sLSywtCyBqu6aQn79N/8ZHZEsdRIzNVVu5N3lXnEFUwvSgPq6Hq/G8mxOx8Rz2t2Ir+RMRGWP9fpqKstDee9H7DlutU1NYv38y25fB3iNddbiYHCM3/3hAO2CiMj8EJGxEaSkXeerjz6npHOUa6dtOWHhQUJEEMf1PWisKkRRUZea6sdoHd1Pdk030e5GBF9K4+7d+/QObwfYL1OOnQIvV1N1zqdLRKS95akc0zJmUeaqWpqfZV3Duq+thnuVDXRW3OSEqi1DE7K+Y2mOsYlNh4Fg69T0DClBTniHbWo6ttyORdnqFJ2VuRw8qkdL7zOK7xYxMisjrVpZZG5hK4HVKuMTk8zNzbIkOyykey3EFY8zEjmvkNfk5CYYX4dwM1MyrauVuY17X6YO1695U8Crt74EQ6Wv+PhzdZEYdbazgiMH9hKfnIymogJX7z0m3NMAY48zRAY7o2DiszGWMD+IvuIR0otrCHfSwsRP4rBbt3En2x8GXgvD+Lq4EuDngvvlTJjpw85Mm/jURKxcXSiuLEd5/3HE77fVDlTlJRmXqCAPQoJ8MXY/uWHX4uwwtsbqpBS3CAq4Il9GkL8rTuffPvBaN2LscTr7D+psoF7huMHBveQ9qsZUXZNG8QNiEQNVBdpnl0k+60tIkB9GLpKm2ujQMEVXzuLoHbme5BvZvgvAK/W8GybesTQ13Eb5hAZDcysEOhhx4UYpo+PSS5Xsa4hpgMSIvF5wJ7X9hGVvei19jQ4TXtDIvaRgjD2jaW68h7KKGv2zKwQ7mZIs02psK7zMHmWTjY568VkF8qr6tA4MMzk9y3J/FcfkNWlqbcXPTpOT8QViljEhHsQkJWFhbCFyzqwN1mBgaICmhh532mZgoQs7cwP01Q252zLK3aQgTH0iGRkd2+jI1m0Xtit9jzihqo+gElTx4AG1DU8oq97km+mtvMUXu74k/6HAbg4MV6OkaSZ+HYcHe6ClrY6R42nmh+qx9DxJ7f1MFE9IEir9XW309g2IX645Mf5YbxAITmOso0FGWStjMj1CKXGI8dLnuI4zAyL5E2RH+2MZKA3+wjXhbob4xBfDai9KJ3So7x5mYnb7F9p6Wj/FdsfAa34Qb2dXAv1c8IrOhalebEy1SEhNxNLJjrtNWxn+X65kIvBqkTHX66lxs0LyKHgYK3P1QSujI+OEOVoSkb7JWL6e8sjQMLmXT+IauD1eZ7DiKvsO6cu42Navlm2X2zm6R4Hq+jLU1CUNQPoeYW5mgImhKWkPJU9VqKsJFpam6FhKAL84JgBbX1mHvjyAhoIqTeJ4uoChqtwG2/p4QzaqOtZi3ldDfEnMeSzydgW4unAywA2n84Lu7SQmWmqkFNynZ2gT0L8u8Fov6fSTbPbt19xQbhCOT44M0/YwGyM9x22AdP2el92+DvCanxpnbKAZCw0DmibWh36YHe1GT1uTitYOLLU0eSRzLtsYaJBT/ABHKwMSryVh7OTC08EJLrkZ4htxnfrWV5cLEsq5U+Dl72BMZI7EB9hXlY62jQezI92oa6lgqKuDvLwhrcOL9FZlERp7g6xId/7xtx8TlnaX/rZqfO2dcbexIjyhkJXleU7aG3FcS4cvP/6QwLhNj1d3RToHDx3H2MKUOpF/chLfwAD6hkbwsNdHQ9eQY3uOk1vVw8rsIEF+9pgZarN3nyZtQ2Nc9DDnmJYOX33yEQFx91ldHMTFUhsVNUW0zRwZn1ujLP0iR9Q10VSRR8vSHHs7E44dM6Cue50k+OVaxJsCXjPjowy0lmOsYSbybz5MDUXfUSJEf5xxEQtba/R0LekVgeUYuqpKNK07E5cmCXI24GzsFTy97YktqHk547/nqh8AXmvcuODJudQHPLgWivkpQYl8mcgAK/74wWccVLaga2SOmAALTpg4ExRgx0E5U+7eScMxIIbex3kom3uIrueB5jKcbXT5dJ8cnSOT5McFcjrlPmVp5zAJehFBvmmPl1gHazNYKx3n/M3NTvZ+fDAKev7Mzw+joa5Hm4gv5rG31CIiOhbngHD6G+6gZOzEiuxdvhd/Cjuv9w94ZYa78+m+Qxz+99/jESUxxwdaqrD7oAImVi50zCwSbqXDyViJJE9qV0uYHTxKVs2mS/6Slw6nb1VTfu0Un+47yJE//QHXCIlQ1dvWiJh8CaRNNRcgr2Oy0VGvjDTw5Ud/QNPAEPfT8cyPtLD/i0/RVD7GJ18aSB39TCfKh47yoL4BM/m9xD/ohal6dC3cuRZ9GuezqVRkRRB4OZlzDlbkPxnl0fUQ/u3jLzA2NSNTJPXb/kZccNDDLUwiKdx+ZvOvJ2W3UD7wOZoOl5gcakJN21wc/E65WZFypwo/Y03OXYrA5/wlcuIuYWgmTFWuEnXSg4///VckPmin9NqZLcBrEVPFb0SNMzPXQPpnNgcKmCfulBt//mI3SUVPKL5+FisZ8Gq9m8AeeQPEj9O5dg78+QPUdA1wPvP/s/ee0VVkabrmmj8zd82a6V73z0zfvt19u29Nu1vd1dXlszKzKpO0eOSR99577x0ChCQQQhKyCCEhJGRAEsII7ySBvPfee2+fWRFxZCDJTFJApqo7z1oQR3Ei9v62iR3v/va33zd5ox43rf5hvm0PeK2SdcaP6OwnPMiMwOGUACCWiDtix3vvf4ychi3twy/O5l+ndBLwkpQSBK3G61UCcSkcc9Xa0GqMdLQgLl8YTJfIyUgkKiqe9gEpr5txIXgc3QK8VqexPaxEQlE5M0ONnDkTRVqmtEQlpBvtbIJrZD5zXQ9RN/MS81rprxS1GgWN1+uVEgHqKX8zoi/kYm+ohv/xCAxV9uF8XMbqPdeGtq4pbSJmmsPeTJUH7VIIR5CZJhGXJFLqhbk5FpaWyU86SmjqbZ7nx2ARInlUS+4WkZlxgcP7Fcm8L3nS3g7wmsNV6zARWQKB54ufoaoijAxc36gfvgnwEq1Z6sFc3ZBGmfOlqbQIRys1vtS0YmhsBDNjU6oHJC+hu40WDxoGOONjxgcf/BF1M1/6JxZorSohMysTG20NvCMlr/qLJf3mv7YLvIJcLUm5JbXVUHUBho6+THTXsGufEgMTM8S4mRB+qYz2B+cw9I9jquMpeka+ojFHrVXQdQomLf4Yn6pZcD3vAnqmPszOzXLCVo+AsxLhrXBxb8U1Pvj1z5DTspdUPlYH0DbQo7mrFy2lfRTWD1GaEYa5RxzdNTcw94hgfrwebWM3HhRloW3kwczcLBEOBoRdfMDttFDMfGKZX5jjmLUaRzMeUZzki7pHHDMT9Xz44cdU9U9wzs8anzOb0kXfXIvSr28LeAmpLQ1WYqRpKRJnF58/jm2INJmtu5WMuYUB+lY+DAqLBmujWBqrUb4xz1ul+GIY7//uY3btVuNh3SaJ8euU4VXXfAvwmsdRVw4dQ2sOfvxbfrZbh/S4CFS0fcS0CsJtMfGSUGNHWwNXUo5hH3CauGMuyKvoY6i8l7/56e/IuVfH1ITkss0+YY2681EC7XTQNrRCbtd7/NN7+6lo33RTCom/beC1tjxPXJA5x+I3G77ufgYmplaMiGPaAhaqh3nQvQrL7eir6eLtYYu8ii4mqgf463/6JVl3JcDwNOM0HiFfBYuvquDXPbcTPF5pp7wIuvCYtcFKVJSNRKAT5GRBTukmqLqT4oucqedGsRaXlzhmr4T9KZkre2Ucg0P7edA6QWFiEEHnH7I2VIuKgj7TaxDiYk66zOOVFeaIifumHM9CdwmH9WwlRQBhpaD7KWqGkt5dsIkWqQ/b6X6YwSE5Hc7ExOBtoYaO5xlWpltRN3RkbLQLs8P72admTNPoDGFWRlyvHeFW6lG8Y6U4rA3DZV/mB6vZv0+ZJiko5OWfxb+nJ9cVIZeR3/UBBXfuYGxqJwKvE55WJN1pZ6LlHn/4+T+h4xVJT/0T9gii6hOSXz7G9RBhOaU8yjqF68n1gXwOM0NjtuBVWd7LjMmeleaiKOR17Sm4nIBTWBarC4OY6ahT2i0TYx+rQUPfVhxIXmn4D3Rye8BrFgedg+gY2XDgo9/y8716XIgJQ1nbTyzF1RM2mMoku75LsaSlRsnjdcRKn0RRC28VA7mD3KwfFZOKcbUm5aYUb1hf/ZzS0meMyVjX7yWH4hMmeeTXlmaIDTAlLEmK91yYHKS0tJSqWoEVfJWilCAcfGS6nqOVqCpJXqH+J5cwsnQlxMOBuEJJBNlY8SC3mqYRFDbqGypwtdYlrkBaZmJtEgt1NR71rMFiC4r7leiYg6n2B+w+qM3gS4TwHsaKaOhZovjZ+/zDb3dT1rzpVYh20cY0WAJ0bwy8VhZIOmrFkRhBiFv4LNPfP8CcLGh3svE2psabY4Psou90eGPgxQhWmiYIVbe2MMv0lPSshArycVHphNiaUVQvgOohjLT1CA30Qt82SrQx1lkT18jNJbnW69HsUpQ819+lENsFXuGOhnjHSzFT1QWx6LuEMdtXgYalFOZyOdSd8AsPaXt0AdOgRCbbH6KrJwEvDy1FvM5kUllRQX1HH3cvnsLYUdIfTvG1xV8WpiGUo+VBBhbeEWSe8kNPfH8vYGhiRFN7J1aWRjTPQ9vtVOw9ohnoeIyCgjxO1pZkXK+g8loiBrZSONGFAAciLt4h+7QX/mel8TXJ3xS3+OvcvnAU32TByzaKtYWruMJUEOn7wtLk69Tp2wReTDRgqm0jOoIaixLRsQgWTcgOc8M9OBx7EzOqBS/XWAWKclp0Tc/TNzzGaOt9Pt+lIV7bczueQ+rWr/Z2v06BZNd8C/CC5aUFJsbHyIh0wyYsndHOSkz0DTkaFoatmQH596u5eek0ro72GOhZcKeql7WVZaanJqgsSkDdxo+p6VGOu5hiYWaLsqI85288Y2lpkcnxMbLOeGIeeJYFWazCuu1vG3gVn/Phr//+H3H38yMgIomB7gZ2/fwvkdOzEuUhHjX28zgvlgOKmugdVsI3JofVVakctbfOo2LqzOz8IuVFmah98Sm/en8viXlbPT/rlm/vuBOAV0aUL14yTS8PMzWulLVx1teEfar6uLq4kHu3gtW5MVwNlVDVscDMxIZz158y3F2J7oEDGFnYYaSuimfoObFzZ8f443lGisvyslAj+2kLCf5m7Fc3wsrSEm0te+p7N70YCz2laBjaMy6LIxD+Vte3leQmbsZj6uiHr4sFaQ9kQfTLPagraVJeVYqBiYNY8dH2cnyk4S1+DzYzFF+updnh/P7zA7i5uhB1fnNgFS7Ki3LHIuDsNzZa3aNcDLQNMDXVx8b5BKMDdegZS8ArwseWmHxJDuiI4cf88oCpmFZewhH2H1DB1t6CPXv2cbdhiPIrkbz36V6cnd0puPUYZxNl1IyscHF15X6ltPmAtUWSj3thaGKJ3mEV0vJLuJd9Br+4ImqvR/GTf/s1vn4+OLn5Uf78oeiFM3dwxs3TnyaZsPM3FuZ7+HF7wGtzrEmPdMf+5CVG2ssx0pPGGhszffLuSaDluxRha4xX06Mc5OSUMdLWwMI7SpSWyosN55Nf/JrPFPS5VSFrA1kGJfnpqHzyMb/58ABZ96ooTg/kr//+n/Dw88P3eAxTkuNEvLrjySX+59/+N8xdvHH3CqZneo7U404oaBhxWF6RS/dbGKq7ibycEkY6mlh4n2FqboTjvg44WVpi6xHOhCwWS0jwbsZJcSzSVVHCL0YC6+eCLHA9LXgCpU9+wgmyblWJY/TkxBh5cX5YBCcyPdlNuJ8LNjam7NfQ29CAfFPgdS8tiL/+yd/j6uuH97EYpie60FTV4snQEmONT7HRVOZff/p7/M+kb+ilrtv6usc3AV4LI+0cd7Tg5//4C0x9T9HWUU+ArSHWFjYoKKlwp3GQ2lvn2C+vhr66Mj4xeXTXPkJPz5jQ8FAszUy5/ayWy/FHcXS0Za+iHOk3vntc4XaBV0/tDRTlD2Blao2ihgZF9f2s9jxB3dxJrL6sUA8iMx7T/jgd04A4VucHUd3/Pp6nL1JWdBFzY0tOn4kgo+AJM4MtGCnvwcLciX3vf0xo+uZSY+vDDHQdBPA0h4OGMpl5N3BwtqOlowtrSyPqpqD51nlc/OLprLuJ3OeHcHJ0JeJMGn09jZir7cPc3In9H+wiPOspE90laCodxMTKGBVlQ1pH5yhI8MM7QQgNGcLSzFEUvc+P9CNoS6zZ6/SJtwW8Jjqr8TbT41//6dc4HotnZrYfdxMN9I2NUFLRo25oivtpoRxQ0kZbSYHwi/eYbLzBQT035maG8bAwxvNoKO62hkRdePUk/nXKs37NtwKv9QsXZiYYnZQC5RamRsSZXnuP5LYfGWgVaf17R2UzcdlNa0tzDI1KC6WzU4PiNe1DL3q2FmY3013PSzi+beA1NtBFXV09z8pKeVbdyOzsNC0NdVRVlFNSUkrfqOSRa6uv4NkWXSvRpuV5Bkclr8dwVyvlFVVUV1XS0PrVnUVby/Bdvu8E4DU9McqozNsyOzHK8NgU06MDVJQ/o7SkhI7+EVmRlqguKaG0op65JdnbZ25MbN+qxk09va3pzU0K6U0yMzZIpZBeZdVm8KIs1bXlBQYGhzd28rz49wr93V109nRvEcqG0cEeJqdnGBoaFsHe0twEE9NSW44NDTK7tMrS7ATVVRWUlpZQ2yztJltvm6G+PmYWtrxB13946djdVE1J6XOZbcv0D0p9f3x0mMkZqd+vLkyL8Vzrt450NMv6vBRnszgzTk1VhdjfOnuHGRvs5vmzUkpKS+kf3QSgawtTVJSU0Ngu7bybmxxjbHKWualR6upqxWevpPQZwxPT9Hc0U1ZaQmnZcybmpOWo9fx/qON2gde6vfNbxpr5SWms6ehd73vrV73ecSvwEu4Y6GykpFSKoxH+bqurorK6hsry5/S8NDYNdDZTXik86xW0dg8xPty3MYaUVdazNf54dmKI2rp6yp+VUVJazqTYJVapKCuhsVOKKxPyG+pqoqS0SuyrQgB/Y51wfe1GnOPWUrXWvTgW9ff2Mr9l/0Rfewu9W2xenJ1kdEqSiG+trxX73ugWI98UeI0PdotlFMbQ0oo6BG/3QP+AODGaGx+g7Hk5NbXVVFQ3v7I8W8v2dd/fBHitzE9RWfqMmtpanpVViQLHk2PdYj30yzxfQr6dTdWUbtlkMzXcJz5TfcPSczrY3SHe0zq46Tn8OntfdX67wEtIa2F8QMy7Z1waw1YXZxkYkvr+9PgIE9PzLM9PMyh7rw73t1DZIE0YRtobRG/t6LQU77kwMUBZeRWjYxNMzciC3IUlt/lpBoYkb+/K9Dg9vf2MjI2ytLzM8NCgOL4uzU0xPDLJlVgv9F2jaG2oQ+XzXaQ/7WN5eoiy8kpGxibEsVewe3akV7R7TMZqMDUxIsMLK+LYLMylZyZGN7z5r6q3V517W8BrYXqU52XPqamt4Vl5ndQ/FyZEmwcnNnFLU/VzKuqkib04nvfLnt3lOcpKS6lrevH98SqbX+fcawOv10nsbV4jMCwvL28ZZd5m4jswrcrKSu7elUSad6B5P5r0Yw28dg0I8lc75SMwUAsv8x8/kJaWxvz8ztmE8ao2GR0dRSB6/VP/7CQS4Tepy5mBZo76H+Vk2DGSLtx84yW272qLIBtYVrYuwv5d7965138FeAninjvhn4GBAWfOnNkRtnwf9SHo2zk6Ov6nKe/3Uac/5vHDPMt6enoIXq+dUP8WFhai5MhOsOWHtsHQ0JDTp0/viHb5uroICwvDyMhoR9v4dbavnxc8i8IzIKzarJ/7Uz2mpl0kK/Mi58+nknk5i/Mp3++Y4uTkhLu7+598Pb7c/l8BXn19feyEf+Hh4TQ2Nu4IW76P+sjPzxdnpN9HXj/msTP6+H/UdhB0R1tbW3fEsysAwAcPHuwIW37o9o6IiKCurm5H14UgD3Py5MkdbePrtGNoaCg9PT1/8uXo6++nf8u/1yn727xG8H4KIvdvM82dkNZXgNdOcc4JCHFmRlrn3ik2vUs7hN1RN29KPFXvMp8f0/6xBt51DcTHx7O4+NLWu3ed6dekf/nyZVpaJDqJr7nkP81pYQl4K8nlTiy48FL8j6BzmJDwdumGdmJbfR82FRcX8+iRRG30feT3feXx+sBrbZXllc0g5JHh4ReCnOemx5iQBRlvNX5rnNb42NhG4PTmNausrMi2sW2efOvB9ULSAvvv5NRXYxxWVjfzn52cYG5xC6fS6jLj45skhEI6E2Njb32t+10H1y/MTDG1IAVfCwHhE1MzzExPiaSiy6trYt2Mjoy+olybdSEI7G7WFLIAYanRVpdXpOD2+VmEOI2NnrK2xvzMNCMjI4xNTIrXrC4tMD46yuzyempfzX/hhRf3CguLLweOL76Qz9L8HGOjI7LyCLv7V5icGGd85qvtvVkiWFlefqFMUmnWWBZ32a6JfXOrztnY6Cjz6/TNQp9amGVkZJTp2Tlxl+56YP/M1KQY1CqlB4IG5KqQ0NoqK6ubFghC8MJp4bh+fmVpnqWVVRZmN+ttYV6Wz8wcwg628cnNYHwhgZfzW89XsHduUVbPa8ssbrF9dXWJxY02WL/jzY9vEly/ODvN1MxXQdvK0vbiPV8Ormd1kbHxdWbEzbJuHQM2z0rfto5PS3MzTE5vBuO+cO3KEuPrLOKyH+Ynx5nbunljdYmx8XV6EumikZHNDSVb01ubn2FCxvy9sjgv9jPhOZqZnX3lmCk8keu2Li2sPw/jCM+38HnT4HqhD7/qMz62WZ414bmbHBef95m5r7bjq+7feu5Ngus305GeqfW/t9onnlucY/wlhvfh4c02WFleEnfyC3U9v/jd+912g+uFMUAcIwQj19b4uj65srTA3PzX9MH1Qm859jTX0dSxQUolErxutuUac3PzzM/PbfBUbrn1G7/2ttTT2P7mnFbflMnbCq7/pjwEXLI5IguM2q8eI74pje/62+sBr4UR1Hf9O37n7sDKPPHBPjjauWBtakt9/zRND7Iw0jNDV9eAy482t3wHG+xGxVHgtVklLT4ceRUVDqhb0NQve2ksjqH96S/wjP/q9sy3vaux+fkt9IyM+HL3PiIzJRqIluc3Udz7BRfvSqR19wvOo6qpzef7lbhW2c3SRCeOjnbIye3F8XgqK6srXIwPQ1HlMHsPG1Hdub1dL69qpHcJvGpvXUJbXR11EyuKn5ZyzNMW5f27+Ozz/Vi6BtPSWIOe4h4MjHSRNzSnQqZbtzrRzEe/+jdS7kkeg4LkEwTGSjxopZdPIqfvLhZlZagaJ7cQxka60JHfjb6hLnKG5jQNzDNWf4svP/sME1MTnAPPsLK2gpfZYdT19Tmoqc6Vx02w1IOm3G4xfzkDc+p6xon1syGhUNp95mdvyLXKzd2SPbX30NFVQFtHF9egZMYnOtBV2I2ukTFmNu4MzKyREeHCQRV1FDWVCE0t2gCCsR5afKYl2S0Yn+xnzM8+VWVyfXxdm0b/wO8xD8gQmeFtnXwR6LiWJ9pxtlVHXdsAI3NfWgelPlz3OB9zE30+/+PvUFDR5uT5QkquXeDzfQfR1jmMVXA0iytrJIb7k/mok9Wex/zup7/gZpW0WyYm1JuSjnHSo4LILulltOEepq5Haa1/wqEvP8XYxAS3I9E8vnsDGzMDvvzodygoaxEUlb4BGMuvJfLZ3oNoaStiGxIj7hZdHG/GzV4DDR0j1ORVSL5ZBmtTOJvqcbd1FmZbMTCwpHX8u78cX9V/t57bLvCqK7mGjr4hn+/ez9mrEkmokG72MUv+ICfxym3N53W+bwVeY52VWGgroKJwCJ9ISeqkuawIuT1fcvnhV71iQ+0VmCjv4YhsfGosu4GuoWDfPqIuS4TA6zYINDs2tlbiWOEUmiIO5PezT6MiJ4+ighbFdQMsjTRjpauEiqIcXiczWV1ZIiHYA1Mza4ztvejc0hbNzwvRVjqA0gFFkq6VMdr+GEsTIyysrfjk/Y9JufWSzunyJPpf/ApXka9uGQ99NXT1jTG3CaRrQurc2wVeI101WGnsx/f0i1Qsq7NDHA/yROGwEqrmXowvrvLk0ink5dQwNjEjo6hyvXpe+/gmwGtlYYq8RH/2yxvSJ8zTlieIDA1A/rASh008GFuG/oZ76B8+iNIBeU5evM/KwgQR7i44OjhhZ+tB98QCmSdcUTmsg4mJFfcqv/vO9e0Cr+hjPmTcldQxBmtu4uQX8srdofUPcziTUcTKdD8FhZLm4jdV8KUQZ3y2EMF2luXjEBQvTBvxtLem8N5j4mMj6fjqfOSbkiU71BWviMxvvOZNf3ynwGtljqToUORUVDikZUP35CpTPVWYacmjIn8I/+icFwHZmxZmy/2vBbwKEsP4bNcf8E66xcpAOfvl1cUkjjnpEpGWh4OuJk/71hivzkNRx178re5OFsq7d6HhdgLWVmhqlwY2H105gs9Lg9a15Ai++OQPuIgyF1usegd0EgNdjXSMTND24DyffK7O3NISV9Li0VNUJjZXEslua6lheG6B/EgHlIwDWZgZpn14HKYb+fLD3TRPLNPYVMvs4jLBRgdwCFsnEnzR9u389e6A1xp2iruIEogbFyfpHhwVZzz5sW7YHklgdXWNmdb7KOlLRKVnHJSxlGnTPcyOYfeuj7H0kQSjOx9dRElP4pRJ9lTlL/7HewysQm1+DCaup1mZbEBFTyIcPGOvS0DSA3qfZaHjJBHuifWyNoiujj5ty1CdE8I+LXeWp1pR1ZPkVeJcVbENy6GzJIvDZt7UPLmCiq4Ns7LJ9tpcP7rKnxN3q4bFpSUG+oaYbH+Miq71CzJQ/o4mpD8dguFH/OGDzxgUPiR4JAAAIABJREFU7p/uwFpXic8PaVLWLQGn0wHW/OP/+jXnb0hcXLW303j/5/+OY+B5WGpDWdNcBDInnFWxichkYXGZ0YGBDe+uMMiurCzgaKzA5ZIe0XuVe9Yf50iBCX+Vgx/+loqBeU77WBF3o4X51tu897N/RtnMU3yoj7oac6dxhLPBzpxOvYy3mQ43KwcYqshBzVoi+BPqTfSKrSzhaqrIJQHAbfGaCUS19mECv9Myhz/dQ93YPJFualiFXGBxaZnBujvs/nQ3DWMrlF4+haZtINHHXfGP3iQT3k6f/bp7tgu8ejsb6B6fovZaNJ/u0RGB5WjLE0yV97FHb53o+OtyffV5CXg1iT+ecjHAI7aA+dkxNJQPU9LYTX56AjrySiTmP38pgWXu5KVjo6OB53GJ4bq/q5HO0Umabiew63PVF4hrp4a7aOjuZXGogs8//Jyatha0FRSoHJ6hqigRU9cQYo444RaVy/zcBMb6BsTGRqJn4iHmG+VlTFDSuuDwPHaaCiTfa2Gq/znyStr0zgv9bJmVyTbUFFWo6p2l8l4x5Q0SMLiReprdn/4BpyiB82sUV1tHeiVmiY1ybQ94rXI/PxN7Q22cA17Up12ZG6emuYmFlUV0P/89l5/3czMxgITc7859tW7kmwCvkdYKYiICUDmkS4ugBLE4RVOntP3feP8XXC1v5ZiNNpFXK5gbb0Jd25wbBWko69qI2dvoK5JX2kpysCPXnm96iNZte93jdoFXgKMxsfkSWO0ty0bT0on5+Wkqqp5RcPkSBTeleh3vbeZZTSN30kP45W92c/WhRLxbUVxA+oVMhiekyVRvwzMS0y4SZG9BaOKmc6PlfjqGzsfJjPXHKTiFZRZ58vQJkzPzNDZUUVx0lfSMaxt0Ke31j0gVguszrzAyv8ZoWyWJF9I54mjJ0ThJ8aOz5jFJyYk8qm8Tq2mop4UnJQ9JO59Gc+8AT2/nkntNes++bj0K171T4LU8R1O7ZK+r6n4Sb1WT6GeOb9IN5meGUVVUprRry8rCdzH8W679VuA12vKY4LB4ijLP4CXzdiQEm/P+xx8hb+nP2MwE+of2k/Gojd66YlQVzBiZGSYk8CiPb+di4RMqmjA/0klaYhhfKqvRODTPRFcpgaFnuZEdi/uZTaHNdXvftsdrPd27KUfRtDy64S1I9nUgKuvFNeTTLsa4R0ovpdaKuwQ66aHjHbHhNRFeqFYqCl+dda5nso3juwNe8Cg3mi8+2cPxuKyNGdSNZD9cwiXNxaX+cnZ/8gkebo4oqBtS2tQHa3MEODtQ392Du5kRlQMLsDqGoZY61e2dHPd2xcrSnKwnbWSd8iKmsB5mG5A7oEpW+gUU9ilwt32KkYocPv7iIBGnIikoEWbpcxgp78Pc0ZnDyipkPqyD2Rb2ffYJ7m5OKKjq86RRcl+H2Knwy99/RMGzTc20wcoClA4Zv8ABtjZcw/4vPyPoRAQp+RJR4Ck3I5T0LTDRUiYw/qrY3s+uniUirZinudF4n5JAc0SQJz6+vtg6S1qcxzwcCAkMxjsoAZba0RQY8WeG0N0jT+3mispLLbyGh7UG+ZUSt9ft1GN8tF8VZ2s9TDxOMbeyRoS3LUnFrUzUFGDleZQge0MuFJYSf8KVe81jXIp052//7h85WyANTr3Pr7Drs71EnDxF7gMZozngY6tJ3ksvhTtpJ1DU9yAt7jhyWm7Mrc5isEeeZ4PrS7ngYSFP3C2Jwd3x8K/4yw/V3tlsbrvAa71SC6J90Hc+I8BNTh3x48H929i4uPAdJ+RiciLwapImffZmhlyvljiRjjppknJHOh/rZsPZPGnL+uTkGMPDYyzJlmAfpIThHpKybpp4vJkQiLbNCVbXlhCWCSdk3HfCj/3PcpFXc6K98QE6Msmg1f5yHGx10RMlg6QX+pkgG1w8PFDXsqGnf4jUICccApKlfOY70NExoV0c8+ewMznMow5pqf1eciDGzhI7/u2M89x82spEbxWBx2K4nRePW5TQrxfxtjXGMziE0JMpTMqWOrcHvCSTyi5H4+gXJ/3x8v+zPSh+KUfd6AIludHoWTji7xfEo4rvznn0JsBLMmsUK01DGialxaOx7joSIv3Yp2fN2NQ45obG1AxKv7lbafG4bYQznjp8uOsjtNxPiuNEeoQn5s4++PqfoLHrRd7Jl4v+qr+3C7xErcaiTa1GI+cAZvob+eXvfkNAyHEO797PlbI+Wm4nYOIXTXlRIh99rsztihaKL53C3MaLmKMeaFoE0t1ej46SAn6hoex5/zcEJd/eMLW38hq//dd/Rslc5vlf6UdbX5fWngHUDnyIoWswlipyHEm6zVjXM8ztHEhNDOfjTzWorq/GSFUJ3+Oh7P3gtxxNe8pA8x0UVFQ4ejwIxT37edw4ws0ET/59typHAxz4l9/8Ap/QE6jtPUTqzU0OvQ2DvuHLOwVeArfYYBup8cf5UlWX/vFJXC1MuC0TaQy219gk6/4GG7fz07cAryVc9Q7idiKVCHcTDlkdoaH2GV4uHsQnXMDdzIQL18vprLyOo5sngQF2qJu4ExfhgYZFIDlxIXxwQJumnknmx3vJv3IRBwtjMm884JidBi7HU4j0MmOfoSeDEy/G8LwL4DXSeA8NBV3qhjbjfuK97Ym7sskTUlEUh5aeO+MyD0tL9WPSkk5gYOZAVZ9EQpdzyg1b77gN8Ladin/5nncJvIS8pnobsdbdj1WQNGu9keSLc5ikQScwxMuraJKREo/KQVMEKbPlrkfsem8X0UnJHP70d6L+lpDOmQAX/PwDCDmTQtnNDFw8/HBzc6N2DNZGKpA7qELe1SuccLEiJCqXzoqr7JXT5XJ2Nk/rBQA1hbG2KjEp59Hfp8bd5gmYqkVRRZ1L5xNR3m9C55QEGOqLotglp/1CPY813ELhoPYLzNhrw1Uc2n+Ic5cuc/2xJGB6wt0Uj7BYvLW0ibwkta+/kRK6Dkc45W3JR3KGYhOEedmRWfwUQRopJf08HsGneH7rMg6eMRLwMnBgam4cgwMHKPvaSfAK7lbqXCmXpJVuCODezpcEH0esvSROqxOe1jLgdRUD10gmuirQVtXB1sWRp+3jXDjljYamFta2R0RPynDFFb48oC7W28Pq9WWwNbxtNMgpk6n8yjqRALwUDNy4knsZax1jrt8rweKwAo961tdPwclAgZzyYVgaxlrxI977Qp220RefOVlyb3x4E+DVV30ddWUjOmdWqSyM5rNDBhTlnucPn+3jVtV35+PaCrycTA0oqpKAV5CNOmkPJOLJM67WJF8X5MAWORd7gsDAYzT2SC/c20nH8TmRvlEnQ/W30VA0oG1yiYnuCoKCAjmTkCtOylanOjBTUuZGzRCrvQ9RN3AT71vre46tlQEmZvZckwnAHXPU5dK9BvJSw/AOPoqu2n58oiWVBxZ70NMyok0cbuax0lOhpE8YkKbQV1Dkeo0E8NeN8jVRwC44kRg/K3bruTAgG7xmJ8dx0ZbHLVrySrwJ8HqccRq3YBkwXM9YPC5zwk6X41te7EsL81RcjeOP+wzYolX9wl1f98cbA6/Vfqy0TGiXefvG+prJy0nGwsSMwselOJiZI1vlx8NKl7ScQnzcfElOTMHeyITcB1LYycLcLNkR7hw0lCSrvs7eV53fLvAKsDflfLH0rE/UFaFv58NYVxVqMlWOqyc9CT3/gI7HaZgdSWa2uxQzi+OiCS7q+zHzOk5yXCRuYbFkJ5/EwU+aMFw/E0BQzKZ3u7Mkj8OamhhrGlJcJzwPExiaGtPc0YW5iR5tqzDw5BLWrlH0Nd/H2MGXyieF2Puc5FZmAjZeiWKet2KDicwoJiPckxNpUmhA7mlHbE9f5e6Fo3gnCryUc+jrmIsT/uLYALy/49LkOwdeI11czUvD1syY7DtP8bazoLheevb9LNW49OS7jzmv6hMvn/sW4LVIRsJJQkKOorb3A34tb0beuUj2K9ows7BAWogFtgEJTI4M0NnWRMoJT44mXOFBUSbBwSE4Gijyk1/u4mZJDcX5hfR09xPucBhVl3CuXIwT09XY/wd+tkuF+p4XA9jfNvDqqb3L/k9/TXzeHfr6B8XZ/lh/L+6aKriEXWRqfoHy6wl88skfuf6klqHRcbrryrh/7xl9XQ188sGvuVIzQlGCF1/IHeZ5UxvDMvbglyt1O3+/M+C1MsO1K3nUtXSQedwRbasA0bzCWBcsg6WdNzOtdzmoIbnbz/ka4nX2Kjln/LEPTqD8+XPuZp5kt7Ix82vQev88f/U3f01MQbUgpsiuf/sblGxDxBfPUtdj9ivp0DM8xJ2UIA5p+VNXchlFQ1eGR4YZHh6B1UE01bVoWYSWa6dRMPJlfqweBU0r0a60QGPMgySw0luahYa5/QvAi5UprDS/xC0qg4aGBu49fEJfyyMOKWnR0D/M0OAgyyur+NkZcP7hIIw9Y99BDSqrStBS0+dxVSUVlRXoKO4mv6yNCC9zzt/vpPHaGf78z/5fsqsGaLuVjLH9SVhq5dBhI1H0NynQCBUbf2obmnh07y6tQ1vdXyvYGRzkcpnkqcuO9sY2TBjoVlDf+xllPZOc9DAjpqiZ8cps5A0kPbv0EHP+jz/7f6gYWCDS25LU2/WcCzTFLjSD3op8DmrbIgT9Cqz8kgNmDScjOTKebMa7CZVWmOCPtstJRgb7cNKQ40TaAy6EWaBmGUJtfQM3z4dxSNFUjFU7F2iOf9w1HmaeRMnUl7lNbLadbvvKe7YLvNrLi9j98a9JvfaQvv4Bah9fIygwmCMuZvzdP/+MhMJNcftXZvyKk1uXGlOD7bEOTKSq9CZ7v1SmdnCB0b5uHA8r4BGZxfjs5oRMSGp6dJCz7pZoWwQzPDVHd+0d9n7yK5Lz74v2bd0TNDvUjL787/GKvEB3Xx8L010YKSty5UkVacccsPKPJ/dsIBa+sVQ9u82BPcpU9k7R191Jc+1TbM1MKK5eB9RLBJhrcuzCbUoL4tinYCbqnD7LDWevjsuG13qgq5neoTGyz50m5MhRdA59zM92KVPZ2k1rcz3NzQ1YaR7gSIrkBd4u8JoZG+ZcgCOqRj4MTszQXfOQs5dusba6wHFHFVTNXWnu7GVqZobB3hbaWlsounCMPSqWot2vaJavPfUmwGttaZ6umrsc+mg/1+t7mBjs4HbhTfp6+rBT/xS3pALOBdjiczaf8jtpHNaxJ+V0MMr6/qLAc5i9higV19PRSFtbM/HBVmjYSsDmaw1+xQ/bBV6XT7ogb+pFfU09J73McI7KYbm/hEM6FmIuFwLsOJZyn9b7yeh4RTPXV47cfnWaugaIdDbBLSKdzs5WWjuHaLh7ETklfWoq6zDb/zmeMvAtJNR0JwUtxwg6nxfx2QFNOnp70DPQpaGtAwM9dWqmoPFaPJYukfS3PWTPHz5EWUGFW896GKy8ipyCLtWVtVge/JKg1Ps8yYlAy8Kb6rpqbA4fIuFGNdfivXE6I2iaDmKgYyFKBmUfd8HjRMYrauzrT71L4LU0NcCt/Gv09PQTbH4Q4xPpXDntjV1IClVPr7Fn92EaR99+DKxQ2m8BXpsV0vT0ChfvCHEwC6TEhOPm7U1AyAkGxue4dfkUpkYGeB1JYHRuc3/AYl8FMRmCKvoqF2ODMDIwwcH3GN2jm/IFLaUFpMnWrjdz463varyfGYGihg5urk44+Z9kdm2FKzGh6Kpro21gRvHzJjJOu6FuYI6Lox1H47IZ7WnC39kcEwMDYi/dZI1l/G00MbRywN7WmoSct8c0/86A19oSRalRGBka4+DmR6csKLyi+CIpVyT7F4YaOBGVJA7oY21PiTx9hsjTYVT2ru+cmeNkcCBtAjae78JCV4/STqkNT3lbEZX9WGy6tZlePKwNsbaxwsLGk9r+SeZ6yjHV08Ha2hrPo9EsL88RFx1Ny+gqLA0QGnaKrs4WTsckiTFaE+0lhETEiUuJ4y1PiUw4/yLwEuZnvfV4mBliamrGkTOXmJgexNfOGHMrK2ycvBiYXqAwI4lb5cJsZY3zCWc4GxtJXOZmnMPTK8lcunaf67np3K4agLkOXJxdEIQ0espvkXDhOqwMEh4Zz7TggJsbIdLLHiNTCxw8T9A5snXtf5XUuHBK26TFsGfFl0nKlYJeizJiufqgilu5F7hdPcBsVxkn46WA1NWJVqyM9GgdW+ZmVjI3KvpgZZQTfsd5XlmGvYkOVtbWuPifYEzWFOkJ4TxteXFTR8vTfHT09bG1NMH3xDlEh+HCGNG+zhiZmmFt70t99xjMDeF/5Dj9YlrjBPp6Udu/+Sxuff7e5Pt2gdeN80dR0tTHzcURl6DTmzFUq8OcSTz3wvLy69onAS8pYHlhohtfRyt0tYzJE5a4gYyTR9ARxgBDcwpLpFiw9bQfXk7GSEsXDS1DLlwv48GVaJQ0dDfGkC2x8LSXXkFBWQVnVzes7b3omFyhvSQfHS1drBwD6BF2b8wPEuBijZ62ETkP62F1giOeZhjpWpBe9GJc1GjHc6xNDNA3tONxkwTos+LCuPpYKotg45W4MFGrcd1e4UWaXlwBq+NE+LlgamqAb+yFjfjI7QKvkqsXMNbRQ11Tn/jcR7Q8L8IrMpOV+T5MNOSxcnTDxsaW25XNlN1Mx9LCDG17J6o6NqWS1m38tuObAK/54Rb8rS1RP6yFhUsInUMDJId7YWJogndoDMIeg9nBenHVRUfPknt1fbA0yZnwEDy9PTl28izDU1PkJoVhaWmGqXfQC++qb7N9/fftAq+15VGiQzwwMTDB5fhphpeFIaiOsFjJ0/g4N5WCh40MNt4n+qIwli0R5m+Ca/h5Jgc7CPd0wsvHkyzhfbq2RGqEFyZmDvi6+5O/ZdPbQMNDIuIlzc+i+JNczrtBcmoy/UPDxJ2NonsO+ivvkJx+g4o7qWIc4pWcPEx0DXjU2EdmlB/GQroeQrpCP54i5ogb+iZ6HD2dJk7CS66nkXZTiFeb5GxMsrhCUVZwkcxrm5tm1uvrm47vEnitLU5y/rQ/RoYmOAeEMTi9wspUN14OFuhqm3L1sTRGfJN92/3ttYHXdjPY7n0C58yPPF7brb0f7/uxBn64GhA4jHYSj5dA5vrjBwQZm53O4yWQdaampv7JN5ewYvMf4XMr9ThaFoHcvHYFI00D7jRt9fS/+xL+p+Hx6u3tZSf8O3HiBPX19TvClu+jPgRNOUGf8vvI68c8dkYf/4/aDseOHRNJS3dC+WJiYrh3796Pz1VvL4IcT01NzY6uC4FIWmDY3wl9Z7s2CIz1gnpDV1fXn3Q5hPL393Zx6VwSpyNPUXS3ksHBge+1TOnp6WRnZ3+veW633b/LfV/xeAmswTvhn6DXFRsbuyNs+T7qw9fXF2dn5/805f0+6vTHPH6YZ1nQWRXY63dC/VtZWSEAwZ1gyw9tg7GxMdHR0Tu6LgS5IBMTkx1t47e1o+BZFJ4BYdXm267d6b+npl4gJzcXwTEgaTZ+v2OKi4sLnp6ef/L1+HI7fwV4vXvn4evlIHh/trLev95df7pXVVZWijPzP90S/Gj5jzUg1YDwwtkpH+GFIcQN/fhB1IJdWFiP29yZNSKoXgj6fH/qHwF8/fh58xoQdFbLyjZZB948xZ2Rwo4FXm97V+POqO6vt+KdBdd/fZY//vJjDbyTGthucP27MGZrcP27SP9PKc3tBtd/n2V8k+D679POb8pru8H135Tmf9bf3mVw/Q9Zp68NvMpuXaWsQdrGPtpWy4WUVIrvyZDo6ixXL6Vy4fL1F9jD25/f5dYjiYm3v6OJs3FxXHv4oozEs+KrlNZ/dUb6toHX0vwMBTmZnE3OZFSc9K1RX1Eq2vSkbp2gc4W7OakkJF5kfFbanbk2O8zV8ymkXi1kdF1zbW6Igtw8hmc3CSrftBF3BPBamuZGboa4o/TuU2lHR33Vc3rGFlga7yY/r2hjZ1lddTnjc0s011bQNSJsw1/g9p07TMuooRYm+slOTyU5KYm89X4iq6SWmtskJCZx+crtDVLa+qpyOgYk/pS5sR5KKyQmeeGW0pt5JCUlk5Vzm/mlFQY6GqhukRi758b7KHsuyac8vlFAbavEpTXe10pNWy9zE/2UVkrcPMIOx7qacppbmshKTRZj6i6kpJCeWyTb+bXK/aJsks+lcPHCBZKTU2jtHaHu6W3OJSeScrVI6t9LEzwtqxApSZqe3ePeY0kma3lqiPKaBpYXZykplZjQx3saKKlppqepkvPnzyGIvz+ubKDkTsGWfM5R077JzVTx8AYpyYlk5RVvUAdMDdeRnJRIckomI2L/nacgK5WU8+dJT00l+fxFsZ3etB++jfu3C7wW56bIy8wg7nyOuANt3Zbx9iryi+5u9JX1869zfBl4Vd7OI+5sPF2DMxu3lz24RZus722clH1prnhIeYM0Pi3NT3P18iXiUi4z9tIu89XlRR4WXyc2PokW2c5h5ke4nHiWjOybGztzq+9eJe5sHB39En3OSEe92A/ul7+8AWCFO9nnxbFoZgWmB5pJSU7inNA30y7R2C3sv33xU367gJJaaSx7fOOK+OydS81ldE4iJXwT4NVe/ZhntRLv2Yu5LnM/N5PU9It0TQncZg2knjtHUnIyJdU/AIHq3CB37tyXPc9rtNRVEBsXx/3Kzfp9dDWduLhUhqckLpWemjJxKetRmTTmtVY8IiU5WXz+G7pe3EH8Ytlf/dd2gVdDdTntsn44L4xrFdUb/WZrTv0t5dwukYhIJU3Zrb9+9fu9rGQyCjdZ42dGunlaLo2ZLbWlVNc3cf9eMSOyd95XU3j1mYfZKaTnP3n1j2/p7NsGXsvz0+RmXiQ+NZdx2btqoKVafK6e1Hy1vy5P9JNz7jxp124wuUXn9k2L91rAa7jpMf/y3/4vbKKusTbZiYmGNlmZeVipK3LpXg2Xwlxw8o0i0MkIu1Bp6+vKZB/Kv/kf/NHAD9aWSTobRsDRY3zx0WdkPZAYtEdanvJv//3/xvTEV/We3jbwqryfjWtQCNb6SqjbHmd2YZiQowEEhPjz4R+/oLZ/mqtnvTlsYImfozk6zpEszo9z1NGW+KRs8u4U0TspsfIVnnbmz//if3K3ZSulwJs1xU4AXos9JXz8x4+IjIhAZe8BCp/WccTVjPRHfUxWZ/Nn/9v/zqkcCWy7WulS0jnBESdjcsq6yI1ww9g7hnVs2ngnhfc+3kt0VBR6Koew8jsrVtDDvFPsU1TmREQUTroqGHmeEs97W+sTmy+Bra4nFzlsLEhPrRLmao66iSsxZxM4EhhM08AUV876YS/rM73Pc1HTkmRXtD/4B37+maHIu1V55SQOJzPpfpYn8lVJrbOMg4kyqUWlXEyKRfWLX3JIy5qUzIKNgbr46iWOOOvxq99+QGR0Ai3dXZiq7sftRDQO5qrYBiWxOtuKgqqxCIqiHZX487/4Fa0Tq6x23EPPzofp4VZUtK2YHO/DRFmJgvJmon2MUTR2Ju7sWR48a+DRzSuEuBryq9++z8noOKpa1oHXHIZKX+AQEIGdljLep3MY6CxHSWE3PsdPcszVhkOalnSPz5GbnoSj3l7e/1SO2PhUukdeQgNv1iW3ffd2gVfZ7Uu4Bh3DVOsQ2o4nZMz6c3ir/5G/+0CeyW3Mc7YCrye50RxU0SDY3x05XRcmZme5kniEf/2Hn5Jw7WVG7VWeFKTw4c/+GYej0tJX+d0sXIOOYqEjj7rNkQ1QLFRUf+ND3AMC8XM341MFI8Zn5whx0MLCzRcLbTVCLtyl4X46B5XVOBLoiYK+O60tdVhraxN9NhG1wwrkP9+cgF485SaORb6O5hh6RDI21ERcdBSJSbG897N/J/n2Oqmu1Exj7c/51V//GYbHBRWQGSxVlQiLTiDpXA4jsgni9oDXGqXX09n1y/+Fhe/LBKrLnAv1JjgkkcKb+TSNTFIU44OhuTcJ8Uk8rvzqi+zbOtWbeLwEkmgfKyV+/uv9dAiPwsIQERFHCTwWwq6P9lE5OEPx+RAUtY0JdLNB2ymCruYyDDQMyb6cg66SIvca+knyNsXRK5z4+HPUb0OPd7vAy9dWn+grEgF0T2kWKkZWGxPdrfXWWfOQq3fLGG66j6NTKEur3/xgZB13xzdyU95O4PHSsA9jrKMceTktyuqbKczPYWB6kwpqa35f9z033BOv8Etf9/NbOf+2gVf5/WzcQ0JFPUZz33OMDTZhrK7F2bhElFWUKK7bpEBZmuzGz8YaYfKSd/cGQ7Nvb3z9duC1NkO4ryfOzjb4JV5jdbwVEyM9ymsr8fVzIedWMdryaohMM6utaKpZiANm1pkQPF2dsPALF7mU1lshwEaH2Hyhcy0Q4euJi7MtnmfePfBaV32faypi7x4tZgXxO9nHSm43V5+UY6ejzXPx/TeHhZEROTkZ6Oqac6WwkIfPJP6c4Yb7eDm5Ym5nzY2XGKTX09vOcScAr5m2B2hZ+IjmF591wDUsjpPBnmSV9DPw/CpqaodR1TRkeGaJY55WPOueIibIGTMbO7wCjjG35fmvuXkOI48oqSqW+jn0xWeUtnRhdfhL8mskz5bA8aK+/3Oq+qeJ8LYh6XqteH1P6WVM3Y/QVHYDpcPGIpBaW97s9DlnA3A6kS5SFrQ+yULfRCCFXcXDwQoFuf3EFVbR9TgNz+gceisK0bGT5IAELUMXc1WKaqX8U0NtiS7c9Kytt9t8y22Mnbxlf05jpm9AWe8yZbmhaFkfYXWuCy0DG9EDEx/mi7z8QZyOnmd1tAZL92Bmx3sw0DPCxcWGuCxJl/S4hxUJRVL51vNZbL+PsaMEGtfPCSzSAsu2+MrquYGGsRnHvazxidvkIAs2kyc47b54S/31GByOv6iht5nWD/Ntu8Br/RkdfZ7J3oNGovFPcuPxdnXB2NmNwc0u8NoFk4CXNNHzNNEi7aHktXczUSP3aQutTU2EOdmSsEXED1PaAAAgAElEQVS9Qkp8jbamRi6dCsLnuERvsG7fVE0eu/fovPBSXNt4+fWh8IU8z2pK0dIwEz0WK52PsLK1xsnGigt3JG24EFdznF3sMXE6KWZ3JykY12Oy2KaVEQxU1KgQnVozGKopUyfbxb/aV4qOgRUzy3A58jiXbgiAcYXIAC/cXe3wiBZesOPYmhrzoL5DBl6lEm0XeLU3NZETG4q7IKO15bM4WIu2iirn869TWCzxM2VHeRAQnc3w1Pb44d4EeE0P99JY8xgbXXMaBcmgjTYBa10N7lQ342Kow70OyQNoa6zP1esFIldeVV0Vdi52PG8b4KyvJWfznjC1uGVA21Lub/u6XeAlSgbJJgB9z/MwdPRhdrwPLx9XHK0sMLPwY3BmjcG6+1y4cosrZz3455+9T2RWMdPDXZwJDMDH2ZUrt4RVpTUuRPijbmaB4u4vOH6ueMPsjpIc1HRMcXex4rooxzZHXFKiSBoeHeGPvYMDOuqmPGsbg+Upks8ewcbCFC1tOzrGZsmNPYK6qTlKe77kWLJAzjtLzDE39Ay0cTsahVBtFcUZWLs6Y6qvS+CpUwT7O2Jo6kPP2EsCohtWvfrL2wZe689wVeFZzL0ieZAdhZ6jIE8GV0554XP66oYhNdcSUNOz4WpBPiXVr/L2blz6nb98K/B6cDmaqEv3KSuIxeWMpE5/IdSO/+8f/4Xdmi6Mz69wzF4bM6+TJMYGc0jBgvKqB/iGJjNQfxcD16OiUf0Nj3G10+W3e5QYnFnmWWECpy7epbwoHqfIdw+81msmxFwH3ziB1FX6NN1K5aCqE+OT/ejrm9IivpPn8HQzJcg/AAVFQy7lZGKgrkDOnRJiQ/2paR8k2NOKWw0vsu2vp7md404AXkt9z9nz+WeEBHkjt/8wd6o7CPOxE4FXz+OL2Ickkhfth+/xRE4e9+R59zRJIbb85V/9hJRb68t5Uulrb6Wg6yjpdApnvOx0uXj9JuaHtGjbQhDuaKbMrdoBTvnabaTR/zwPK98g8hOjsHUVZtkLhHvb8dEf36OodpjSrHB+8f4nmFtYoiH/GXKGgSLwsrGy5869WxhomZOblUhQwhV6yvPRdVxnn17F3VKV/ArJuxQXaEZYpkR0urXNBsqvoGftLHuxzmOhtgc5xUP84t8+4/nwEkxWo6EvAa8IXycuXLuHq742FzMzcQ8KY2F6COXPf8u/fyS/ARbOeBnxwRcHMbawp6RDWiYaqipEz8pxkyhUNGIBK62D2Hr6Y6yqwsm0AgKMDMh8uPngp4fb4HRamsGWZIdjFSADuFsL8QN+3y7wkkxexdtAndCLj1gYb8fZPZCR/haMre3YDoOQCLxkWo125oJWo9T2x1y1NrxGp50siLsq6GEuc+dmHpcu5dI3Ir0gihNCcD8qSWutV2mAsSZHUoqZH+8kM/MSRbdKN5aEsk8Int9kJjsfomEugfeV/gocbHXQNrLnRqWkOxUZaCkSYxqoKROdlIqdliKOITL+qrk2tPXMJMJiZrE3V+V+m4Q6o5wN8T8rgfChni6GxmZ4WphE2Pmb1BSfwyFC8kBcSUvg9OlTqCrqcLdWApvbA15SqR+ln8LRP369CsTjUM0Ndn+0j7TsbDytNAmOz6W/4Snhp07hbGKAZ2j6d14efhPgJRq12o+5moEEvIDGkkJsTRT4RMOGmblpTI1MqBY00VjDzUaTks4p4n0N+Md/+l8ctj6GsCr7rDiPiMjTGKlpciZDmuC8UPBv+WO7wCvYzZLkG9Jy52BlPoZOfkx21/Lex1/wvL6ZYHNNonKraLuXiJ5PDCONd1HXdmF2aZUoDz10HYK4GH+UjxRNuH8zF3VtaxpbW3HVlsc/7vqG1X2VRfzmpz/hoJ6rdG6lHw0dLZq7elE9sIvEW5VcOe2JlW8K3bU3MXMLZay/gsOatjy5W4C6pqWYrruuIscvPqbkSjSaNgG0tbfgqnWImIIKUatxr1kwzXXF/PwXv+RGeQNhtgYExW/asWHQN3x528CL+VHiQt1577e/IOFeC7Ot95Hbf4iz51IxVzmIx8lNz2BhtC/7FM24lJ2BlvIhch6/6GX+BrO/9advAV7zWCh/irapE2p7P+KXB4zIuRCHtqGvmHDmESvsjgiD0jKPHt7hYkIwFh7HifS3Zq+iAXZ6yvzk53+g8HELy4vSgurF43ZYBJzG00QRLRNHNPZ9zL9+pERN54sg5m0vNQoGX0sKwC1oU+h1pOUxlgYGNInybfMYqahTKY7uoxhpG5J09iT2gdL1uRF26Bjqs/+LL/Fw9+Df//Wn6HnFit6Yb63l17hgJwCvhd4y9u85QNLFi1S2Si8oP0czGfBKx8AtCpZGMVbaxxdKmjQMzRIZ5ErU2UT0lDQp38KCLni8DNc9XvPtHD6kQFP/MKZKn3BV5nFioQe1Qwp0Ti0TZm9IRLYkBt1xLxVDl2M0lxSyT8lgI24w1HY3ZworuX8xHPtjF0QyyIaHl9A1Fjxey5gbGtE0BQWx/vz+9x9wNP02Q7XXUdB0kbXAKuYaCtxpljxecYGmXwu8dK2cZMBrAnNjIyr750jztSck6bYoJaSuZy2+VMK8rDn/oIvukmw+ef93mPqfFl/IZraunDsZgpaN5G0L97TmbOGLy1kC8NK1dHgJeM1hqaWIT1gcNx9Jg/BJBxXcYjcnC576SsTJxHQF4GX5Hwh45cZ44BMqAZB7qYG8v0sOD3tTfvLPPyfq8oti9q/xWLHV4+VrpselJ1JsoI2aPFcrpHjAOE870u4IXrE17hcXkJt7lb5RCXg9Sg0n4JTE8i3kl5/gi2eItOQ2O9xBXl4uN+9IrPPVt1OwsPaU+s1QGaqq5qKJs/U3MLGwwcPBnov3O8RzDpoKFNaMMzvewe17xTiYaxCRKSlAsDqKiZoW1aIQwjCa8oo0Tq2xPFLL/v2qtMoEoNfLb6/xJWqGDugc/ISffniICkldW/w51lUHo8A08fubAK/nObF4HZPSWVtZZnl1lYmme2ga2Ipp99yOQUFPCA+Qffoe8ts/yDP8HZ1Gbwy8GMdO11y2ArPC0qIQx7UsOgd8EzLxtTLnUbdg1AJW+rqEHTuCqUOkaPQpO038tniWO26e5Y/y1usleu3jdoFXiK0BYVlSX+p+lI6ufTBTvZVoW0uan7nhXkRceEC7qNWYxGTbQwyNj4h2uajJ4RaRwu1bN7lfWU9RStiGpuKVCG+CYjY9Oa0PMzH3CCHK0w5XUR90ASNTY5raO7G2MqF9GbrupePgEc1AxxNUNbU4HuBFdPotHufGYeEuhY0URvoRmXGbjDB3TqRJsV5Z4fbYReVzN+0YgecF0DqBrZW7OFYKmpH+p4Sl8Nf/vG3gJeAQYa1rur6Qj/eqMrgEY4PN4oTd0kiN+MJKVldWWFmDu8lBOIZKOq1nXQ/jGStpnr6+9V9/5bcArzUG+zqpq63mpKchGu6RtDwvRk1Vl3NpF3Cz1CUp5z6PCi8QGX4CayNTsu83MDU2RGN9LYVJwXyubkFPfw/hXvYE+oegqbSXY6nXGR7oEdM97WOCsnUQEy+tn75t4PUw4yh/9Xd/S2B4JLHncxgZaGX3r/47hwzsRHK4io4h8uMCUdSxxtlUG+ugFKZG2lA9sAcPZ08UlHVFD1BHWxNVVSWoyH9J9NXn33lG93VNsROA10zbPRS1pYF03U4Pa30uPu6j+0EqqlbSQ16WdZT/8n/+V5on1zjqbMzlsiEqCiKRO2zDyLzkxm++m8rv/vAFJ46FYKKhSkCE9MDduRjB3t1K+AcHY66mhE+4tLxSc/c8X+4/RKBPIKpqSqTcFZblVgn3NkNR3ZSQEH/2fvpHiqr7uZ4UhGOYlF5veR6aOl7i4GqgpcWTriVRCPr3f/tf0PJPg+UJrA3lMbXzwcP2/2fvvYPqyvI8z/ljJ6KjJzZ2Y3Z6Jna2d2d6eru7urt6tqu7qjLLZHWlU6a8kMN77z1IICQQRhJWyAASIIOEDEbCChDeO0mA8AjvjYQT3n027r3v8UAuJaRUkVX5IuC+d++55/zO75x77vf8zu/8vkYYegQhZ7UKPabHqVsF8qquHgce3kXNxEYGvMbQ19KivB/mOnPZcUCfgd5GVLXMxLb3PWTK2UTJL8Nu9z/yjzssWZnq4aCGGQss4Wm8nwu3c7nobcEeXWuCT58mo1hKP1ydjJqx1QvAawJDHW3KeyQ9CkL11mWzb8s2XNx9OGJtjJ6F+6pzd2msL8ZHg1dl3wxfNmrxyrrqzl/+j/+XU2fOExYVx8joM560NFGdeYMvdyrxsFOaDLxLHdf6eD1IiWD3AV2OOFiiZurO2PwKubHX2PrzX7BDy5ayJgmUyfOvzb+H3vav+dUXymQ+bKH4bgB/+Vd/xYngc4RejlntR0L6vkfJ/M1/+09Yu/tx9nw4Q88nOX3IEAO7Ixgo7yUkoZLWklh279fmiJM16qYeDE8+40pIIMEnPTGzcad3XLGWevf8UXEscjLRwsL9oijSLV9LTLwUy325cZdIL2lkeKCbxvpaLnpZoGx7kqGRLi6f88XH5xjb9+7jfpXkcL9R4NVYnImx0jZ++bu9pJTWU5t9HQ3HYFiZxslgP5bWR9BSViXqfgVl92/g53sSXb39OPlefufx8X2A1/xYH5dPufGzv/kZh89F09XZgO9hO054+7J/9zZiyp5QGnsaJQ0zDlvpYeUVyePCZFQ0TIi+FY2tiS5x2eWkx1zAz+8EB5V3cTo6U94d3vq4UeDVUHhj3RgYXdzMcm8Je/UkHttbPg4ERBfRVhSF7tFQlp53s+fr3xAcfY+s6HOYW7sSf/cWaXnVjHY8RGXnFjzcfdn680/wvKKox5OCaNSs/EQfOK1dO7iXVYiZhQnN7V0YG2gieII0Z1zCxjWU3pY8dvzuawz1TYmKy+VpTzUau7/B49gptv3iU07eLGGgPoP9Sns55nWUfTuUedg1SvLFIziHSVyNhrqWCFPdhADXPzhJdub1M7i6euBuZ4CqtQdPJwaJPO9PkI8HFo4nGFtYIczDFu/b5cwM1bBvm/T+VzpowMPujdjcX91tvgN4KW6aHOmmrV9aIulrbxCDqpU8kHxW2htLiI2JoVJm0l69a3aUxjbJYbSnrZqYmFgKq9fzoT0f6RF3jq3eI/vyoYFXV+MDUtMySLx7h8T7RYyPDZOTkcq91BTi4uJp7pV2r+SnJxCXnLfqODvaUcftW7dp6BLNYqtitj1pYuIDhsTZDMBraXacx/XNq3UXKtve0sjQxDxz44PUt0izdWG2WFlawtTCCl2tTfSNSmuHNWVlPJ2WdgrNPx8hMzWJ+Lg4Sh8rdhQJeXZUFxMTG0uObOekXKkCKXlsTCwVzfJypCtVefeJjY2h6LHkHzPc286TbslaMTc5Qn2DcH6FxoYGxmWsz70t1dS2yJyV50dJjYkhPiN31Xom5Nzb3kjX0MsP0/zksEiGLXkBLor5jok7w1aor6nh2dgoDY3N4sxJqH/PsGStfT7UQWVVIytLc9TWNUovnYlBqqob6etsIinhjqiPijpJHwvPn4rlrDcKLNLUUM/olGzLjUw5U71PiIuJJSGtcF0dJoa6aGpXOGXLdfmHPG4UeLXXVSie0YyCNdbkeRpanqzzV3rb+q0FXsI9VcWZ3L6dwoRMvQ/z7pOUnEpiQgL1HVKfkufdVl1GQmKyaNWqrO+ku7VmVb6E9LxVDkQh/WhfCympaaQkJRJ/J5URYYfYwjh3Y26TWazwI6wpzeb27SQkjDVH7v14Ym6nMjy1vheIy55p68ciYefv0JpBp6GiiLpWaelSkGH6WS9t/cI4tkhJdrr4zNT1KsatjQKvztpKEhKSSE5KoqSqlcnRPh7USssuy+P9JN66TWGV5EfX96RWXH5NLtjYbrf3AV4Lz0dIu3OXlJRU7ibeZ3x+ifaGMnFMefhETiy/THFmMrcTslYnPG31j0hITOBRvTS+NFeViXXIqZIszvL+8LbHjQIvIf/epoeivGVNkmvB0tQzHjdK78yhzid0D46LO7XrWyUwXV+VQ2q+tOGpoTiLhMQknvRJbd7f8oj4hFRq65roG1Lsgp0ZG6S2SarreFcLdfXNtLQ+YWZ2lqbGetF/cPpZP82tvaRHeWPkGkJrUyPKW74gtrKfkfYa4hJSxHx7BqWyuuoquB17m4ZO6RkSCNxb+4Qy52lslN4pI91ttPconNffRp8f2uI1+3yIe0m3ibuXLY2jy8/JSo8lJjYd2WuMtsbHNHZL9RpuqRLf/08GpFWSt5H5bdK8NfB6m8w+ZBqBKmB5jXPkh8x7M+ZVW1tLYeG7+xNsxrr8KNOftgY2U/DIlJQUkW7kT7tFpNoLgUkXFtYD+s2ml7GxMXF5eLPJ9a7yCJHK/xg+g02lHHI6TujZQAKDb/DCKvf3XsXi4mIePZJC83zvhX3EAl4CXgkJCWyGP4HqQ4hevxlk+Rgy+Pr64u7u/idT34+h0x/L+MM8y+bm5mL08c2gfycnJ0JCQn58rhISsLa2FuNVbYZ2eZ0MAtWUjY3ND7q9BG5BCwsL7ty584Ouh9BG99Lvk3gnhqtXo0hJu09qcuJHrZNApXfixImPWubr+uaHPP8S8Hr8+DGb4c/T05OSkpJNIcvH0Ed0dLTIo/YxyvqxjM3Rx/9Y20GYQFRUVGyKZzcgIEDkmftj1fW71MvLy0u0qr/LPR87rbC05OPjsyn6zkbrLtC/CYChurr6B10Pef3r6uupr6+nrrb2o9dH4GsWgk7LZfljOb4EvD6ite2NRQmm2s3OK/bGCrzjxaqqKnJzc9/xrh+T/6iBzacBwZdos7gJJCYm0tm53mdw82ns40gkTO6mpzcWX+vjSAjDw8Mip+THKu/7KkcACz9+3l8D+fn5lJdLMeLeP7fNk8OmBV4f2rl+86j81ZJsBuf6V0v249kfNfBuGtioc/27lfJ2qV90rn+7u/44U23Uuf5jauN9nOs/ppxvKut9nOvflO9Gr02MDDEyuj5c00bzWnvfxNMhhp99+HzXlvGhnevX5v2H/P52wGtlmsM6ezh7R9ipskzqpfM42Ttz9IgP/ZOLDDUWYm9ujYmlIyUtii3ZV9xNsD5xWdxxdi/uCioamhg4+DA0KXfwnOWInhJBrwhS96GBV09zJdbWVuw9qMndYomnaqSrFntTfVIrpB0efY2luNs54GRpTWphPSPtFWLEXitbW1T3qpBY2sH89DC+h804dyP7g7bbDx14Pb4fi7amBhZHfeiR73JMj2CPtp24e2h5qgcPTw/6ZIGLn7aWERoeTXxUMOraugh+QTfS5Sz0C1wOcsdIT52D+w5gZmFHxeNGLp4/R+OAtIMy6XIY98o6me+vQkdVGXMLcw55n13drQYLnD5qhb6hEUaGdjT3jlOdE0v4nfUbGO6ed0XvsBQ9XGjQ+GAXjGylgKuzvdWcvXSLpflJnE01MTI1w/qwF6VlZXg4WqClooS6ug6HvM4wJtvhOtlRwfZvvuVeneI5qMqJZIeSEQLBVNK1UJJKpB1g4+0V+J27IO7WG2mvw83WAmMzS0xND1Mn21XzQTvZR8pso8Cro75E9I1RUtHh3gPFTtjCaydRM3FZ3YX2LtVYC7zmxnrxdjBEQ1WF8HipHwx3VmNjok/Go5fpbWZGe/BxNOFCrJS2u7EcKytLlA5qkVgqMVnIZZkcbMXd7TDKQtDbW9LY0FSSgKGaCrr6ttT2P4fZYU44GaOppkJYTL54a+rls1hY2uJ6KpTROQWbxkj3IxwM1dBQ0eV+VSejHaVYm5sijEUqe1W4Wyz1IXn5wu4xd8N9+N8SZF3G38kCI2MzrOx96BmXdhpvFHjNTvTj72rOmetZiuKEUX1ujIjz/qhqqmPvcxFB/Oq0a2hr6GFmZklc5npe3nU3v+bHewGv5QUqM65gYuHCsFDl5SmuRZxFRVMdW89Qsf88H2zksKkm6gc1icsVduXPcyvYD0dHJ7x8zjI6t0xapC+6ukaYmdtS+FjxHL9G5JdObxR43Yo8S3qltJvx2ZMS/M6HvzIcR1NJEhdiM1iZG+fBQ+ld9pIQa07EBxzB56Iijld/XR6nQmPEFKH+3mQUlnI5IoSucUX/W3P7a78mBB/FSxZU/bWJ3vPC9wq8lue5eyMCFQ0NjA/5MjoHixO9HLfVR0NFlUsJ7x438G2r+1bAq/huBL/853/A5VIWS0M17Nyjyuz8Et6WagTfSsPdVJukB33UZlzkgJGrWHZPVQ67fvsz9tr7wsoSJeVF9A8/xfbgNvxuSYECSxMv8enP/gG7VwRV+9DAq6OxnKLaRgrjgvhyuw6zCwvERgSy84stXEiqFGU+brKH8/eamapN4OuD5swszjHY38dwTz17t26jtHuS0tQbaOzajoPnh6Vp+UEDr4UhNL/9nMz6QZprKukcFiDGPP5O2vzkn39H+mOBUGqRY2YahMsoMeLOuHIq8g6Bx2w4d6ecqeeTTK+J5Tb2bIQHySEoqRvQMzDE7OwgOppa1Mh2/F84YsP5uzUMPopnv5EbU1NTTE5Osbw6doyio3qQ+7UD5F72wsTFn8Rrwdj5SQHxxAafHcJabQv/+oUyTSNSDKXzbob8xf/5tyQ97IP+UvTsPZgaaWefsg7to1NMTU4xMzPHyNAAfnYHcT0Xx/DI6Gq5fVUp/OS//6UI5kRRliZx1tvOT3+2k6FlCHIxJThe6m9DVcmomdgzOzWC3p5vORNbyPjULAPdLQw8FaNnvu1zvKnSbRR4PakrpbS+hcwoL77ebSRGg58ZasR0z+f85oAhzyT88E51lYCXtB3/sqclZt4RtD+pZe8+Deq6BoiLDGD777dw6Z4UvFeR+SKZsZdQ3f4tLr5S4NC2+nKK65rIu+krjSGKxDzrbSS7/AFt1Wn8/rNvaentweDAbu5Vt5B2xRcLjxBizh/DxCOU9rZ61DQNiYuLRkfHhsHhETys1AiKkQVQZQE3o4P43sqjqTKFPaqmDM3MMiCORXUobd1OQfMo3c0NdPZL4VAqUq/x23/5R2zEyNujOFva0Dw4yczs3Grf3BjwWib3bhSau7djf1yYRCs+S1PDZBfm0dbVzv7ff0Ly4yGyLnkReqOAqekZFhZfDJGhuPd1394HeD1tfcSJI5Zs3aJGmxCsb26UgrJSBkeGUP/6S9JruwlxMeBoRAqttbkc0LGlKCuO/ZqWLCwsYqG+i4SKNqJ87LkrRDWfmWVRiKT5jp+NAq/jdgaEpSi4GlVN7JhdmGNoeIDaB+XUNfeLkjzrbeFRwxMqU0L4/RfKlNVJoT36GqspLCxjQRYCcGa0n/ySUsLcnfCLVAT/bMmPRu/QafLjzqNn7cvE7BSVlRVMTM/z9OkQTxpqKKtUhNKYHGmnoKCIyspHTMzD0uQQ+cWlXPR05uSFJFGmqZFuhGXBzlGJv/j5+FP6ejspLSrl+cIy3c0PqW5497A33yvwWpiiqLyYgeGnmO/eQlReE7EB9lj5XqW9pYo9SmrUD62hWXnHfvCm5N8JvGaHGvD0CuD2lSCOXkwWpjmcOWaCpoEumo6edA10o7ljD0Xd8yyPVKN5wIzni9MEenqSFHcNS3cZbczsOCW5SajqaFHe9oy50RaOe/oTE3UG15CPRxlUnx7OQR1XFmVcjVGezoTES8i2tvAmmmoHUdHV4VKmFEFYUF7dvTC0LY6LehRe7OVxYRzyWk+f8SYlv821HzTwWp4l6LA+Sjq2lDVIg8N4ewlHT4byMDcOBw+JC+txSghqFgK9D9gZ6FA3NEXIMTNsjp8l9X4OQy/ErhqqShIDUEr6m8RYYy8nL9wgJTkR44NKXMl8wmj9PXbs1yEpJYUHLVJsGyn9KKYG+jzom+NhnB96zidJuX0B1zOKyMlNuTfwv5RIxvXTnLwsUVmc9nHjmKcHBiaHGeiswu6YL7PjvRzcu5drd5LIfaCIyRTla8mZu+vjFbWXJWBp74ytuSW1Y9BbFoejswtOFo50z0HIcTtCk6Tt0ULkevMj3pSlxWJg5iOKnZN4ixsx8fTLg8pIlflB/d8o8JJXsiIuGDUTSR+Xg7y4Gx+HzeHDPHv397gUuV5GGeRoqk/GYyk+zykHTaLzpRdWxBE7wmWTL0EGOY2r8MotvH6aI6euyUUTj9VJIRzUOyqLK7b+xTzfVczefaY0NRSjayJNQhmowt5WH0MTOzKqpLhbod422Dvao210TMzn3vnjOHrJ/ILme9DVMqJ9SihuFltDFcp7JNRZmxqCrpXA1ABJF4K5m9PA/EQXnsd9iY8+h+t5Icr+DA7GWpw4d4E7KYWr8c82BrwQgVvlnYs4eSpYP0QBVv9No7V9J5V9UxTe9EfX2pXwS9foGpBewqvJ3uLL+wCv5aVlWB7GVtuYJpn1ZmFyiNzUaJQNLOgZHsLKwIjHssmbi6U2+fUdBLroo22oi75bANMLS1z2scX6qC+XrsUz+vzdO91GgdeLXI1Gzl5MDbbyuy8+w9bOgd1blChoGqO98Dr2fpEUxZ/hl59tJza/mqqcGOxtXAlyd8bO/QKjI31YaBzA2MGRz3/5r5yMEjgVpU9v1T3+7dNfom7pjNjFlocxtTSno28IA9VvxMmg2tZthCU+ZGqoETsHa056OvNvn6vR2NmBo54KRg6OfPHJz/G9UcbkYA2aavuwsbNgr5IKTf1T5Fzz4hfb9mNnocOvtnyBw5HD7N6yj3uV0uqSXJbvOn6vwEswik6PUpR9B2UdfVr6hjhiaUxOoxSzy8dGg5jSte+U75L27a9/B/BaxN9RlxOX0rgd7IKWWyjDg934HzuErZ0Lxrpm5FZ1UZ4ajp65Pe7u1hzQdeLW1UBMXc9RkXqFrZpWDI/PMd7XSNi5k2hoalNc00TEcQu8I1KJO+eGulMgz9cyLAMf2uIlqGR+pBmd3QI3oEjpLWop3M2WCw2dauoAACAASURBVImCBWKFgoTLmFo6Y2dihtfpayJvl2C5sdNQ5naRgiuv8EYwLj4/Wrxe7GZZ8eFs+fJrkh51kHvZEyVtZ1Jvnud3XykxLIxf0x1oqOlSWHQfMxuJHDrIWR9VY0eCzlygbWS9469Alq1nc1hmbn+OsfJ2LA57ERjgz96vvuRqTjsTTen8/oudBAQGklAozRYluWYwPfA1+9U10Nazo6p9ksxoX1zOJqyKHWCtgbHrOa77O7JVVaIG8T9izZ2yVq552eLkcoyjAaHMTQ6g9M1XePgGEHknY5WX7/IJc4JiJRJseabtJbFYeV4gLcqPkxHxXPB1JbW4gmMmFnTNwpmjNlzKkGaTk805mLl4kBd3FX0TaXkzNzmGXV/8Pb63peUteb4/pOP7AK+pvho0dqtS1jVGa2ks+7RseVyRzfZ9qlRvIHK0aPGSAS8HM0MF8HLU5Hq+tJx53tmSy6Ildp6rFwPw8vKjuUcafLMv+XLU/8aq+oWJqNYuFYrbRhjvqcbLy5PQyEQp6PDKBM4ayly+38BibxHqxlIfXxmoxt5GD30TezKqJeAV5GrI9YwKQk444HzMC60D2zgi75tzXehqmyiAl5EKpSLwmsdG7SAxa3g7BcHOuhpyLDSRpAseqNj7MTmzwtjwAM31jzHatws/GTvDRoGXUEbxrbMc8l5v8ZIr5bqXDXbeUtyqpblp2lqfkBjqzTZVO56vx6XyW157fB/gJWa60IuFhhGtMszX21zBuaCjaOhZ8KipBWtTM2qHJKGO2OiQkv8AXzdnHO0PYWxoS2ljPzOTY7S2NHP2sDlaDgo3hNcK/cKFjQIvbydzonOlJeTR+gwM7N0Z7a5lr7aZWMId/0MERJfQWXoD0xNXmOl9gKmFxIXsprMLQ5dTRIUHou3kSWJ0KFauF8T74v1d8L6Yuipl98NUdu7Yioa6KY3DgtvPMwxMjHjS1YOxnjr1U9BTEI3FoVB6G3Mxc/FnsLMSc6eT5NyNwsz5vJhXYpAbZ2PySAg5zvFwKTL+jVOWHArPIO/6CRzPC5Hrxzm4X0OMXJ9+/hhHZQwmq8J8x5fvG3g97aol9Kw36lr6lNW24GpjTm6TtNrgY6vBreKXXRC+Q+S3uvwdwGuOs56O2DscYs8Xv+T/26bH7YsB7FJ2FjNPPm2N8ZFQWF7k2VAvd8O98Th3k+Tr57G0dsBYZRv/z09/TXJhLXVVEk9d1HE99tme5FKwh5iv0pef8JNf7+Jx5/qllQ8NvMb7mzDX+IaIpEKWV6RZzOLcLAGWhvhdL2CJKfb/5gvuty/CSjs7vvqWjjnoLLnBVmVz5JzqSwvzpJz3xNz5DHOLG1j7eE2z/JAtXgtTI1Q8rBUBUqijJi5+IRyztiAs5h5paekYq20nIK5CrHmktzX//PPPuJImWRSP2RlyJUvyl1lZVtDkCIl7ymJQM7WXAa8RdLV0qJMFYI445kBIwmMGHsajbiNRGQngWTHOj6KnrkaWfHoL3Ak9hoX3FaanZxjvrkXroAZx6Rmkp99j3+5tlLQMc+aoBRfvP2FlvJXf/eQv+MbUi4XxDpS1TFdJmpdl65kXPQzwvSn56sibtbXwJuo2/sxP9LD1X/6OHcL9K3NYHNCgdR7uBjqg6RzMxNgEiWHumHhcZGa0A6UdXxNTUCeCOl/zb/GMWu9PI8//h3DcKPB62v0YQ5WvuZ5ewcrKEg8zrmFqaoWzqRb/91//PWdlflnvooO1S41hrmYcj0hndLCZvd/uobJ7ioW5WXyMdQm6WcDi8pK45D0xMcHC0jLCs34n4AjWbhdYWF5hrK8BE7UtXEktFeVbmp8T+UInp2ZYmBrGy+YAbmeuM7+8zNLEE7T2KVPdP0rh9VMYHwrgasARjoUmMzrcxv5tuynres78zBR9nfU4WRqSUCa3BsxyWFeV6/mtDNSlsWOHNk+XoK3wOt+qWK6ORTNT40zNThN28hB29oc4sOXX/N2vdvCgZYDpmSkWFubwMD3A4fPSS3ejwEvQw71Qb0ydgplfWuZpVwMZxTWiC0lsyCG0zZ0Zeb7I0tIi09MTLC4u8KQwms+36/CObkO8F/BaWWZ2pAGtnapUPZ1lZmyAhsfS2OJusA270HhCXS0IS63haXsR6hpmhPoeRdVUWpUJddbg8Jl4pqcnxTpkXvZgt55EdP4ufW6jwOuqlyV6bqHi2BB39ggWJ6OYH3jIfkMbsfjbJxwJvC5QBl1D3yOcqZ4KlA9YMDE9yylzLdxC79Ld3UlX/yhVaZdR0XFk7NkY7joHOBamWGoU6NwMXc9RlX6NbRq2jE2Oom+oR3N7JyZG2jQ8h5aMy1i7hDDQUcKOr75AQ0WdzAc9dJXGclDLTszXU18F35sFZF8/gfnREMYmxjhurELgnXIyr3riclEgcx/GxNBW9G9NDHTl2OmXV7fepNvvE3gtTD2jrkpi3wlzVkHb5zI3fZ3xuZrN6EADe75Voqp/vTHgTbK+y7XvAF6KrB6kXebc3SKYf4avhyvOR9xwdD5MY9cI6Tf9MdDRwtzOh7ZhxZroWHMeHueFmdAcF3wc0NLQRdfUlketMlsv8Oj+VU7ffvkl86GBV/Y1Tz79/GscHO2xPRrI9MoSCSGn2P31VnYc0CbjYRuVOXGY2TjiZGdOREym+BK/EXyUiGTFdtbShCjUdu3m6637OHvz3ZjWFdp8+dsPGXgtTQ1x+ogdajo62Lueorokg0OefquVbM69xWHvMPH3SM09/u2L3bTKGBiig1xQUtHA1MSE6LT1zoxD9dkc8z0jszCN4+XuTq3MOz/mfAB3CtuY7Sln384dmJia4uQZuMa5fgIvDw9q+xX98cG9y2zbsxcLC3vsLUzxilQsO2Zc9ifyTjZxV88TXyj5BMWftkFNILleeY6ZhhJ6xiaYWTvRJDhKA4mRPly7v943qLf6Pkf8JD69AHtN/G4WIzj6n3I5SsvEMktTXbjZGaKjoYue3SEahiVFtFRkoK+ihp6BFuqGNtR2KSg+VhX5A/myUeCVcvEIv/pyKw4Otth7BK8CDKY6OHrSXxy831UFa53rx3oeY6qricp+VUJipdAttwI92fnVt+w8qE1q+XqH+cLYSFR27GTLtv1cS68kJ8aXTz//BgcHO2yPBjAm3yMEtJXE8umvf4WlnSNmVofomFigMjkCpX0qaOpaUN09ycLTFsz1NFE9oMr52HyWFkfxcNRHV02XoCv31kwaoP1hOmrKKqgc1Ca+SHo5XA9yIzJFmsAIergbcoJb6Yr+V5tzgzOxeazMD3PKxRo9PXWMj/kyNCVNaDYKvMoTr0lj3rd7uXC3iIaiOEw8Ilma6WPvl79A09ha3ByTXdVMSepljIz02a2jQ0Zl07s213sBr9nhJxw1MeCrf/sGPXtv2vs6Oe1mgY6mLib2bnRNLDDSUoSWmirKBzS4nVfH/FgPx1yccHFz5fBRb9r6B4kN88HISI8DJhZUtSkomd62MhsFXjPjbbhaG4hjg76DK0/G51nqr+KQd6BYdObVs9zMqKGvJg3PC3HCOhnOZnuw871CX/ND3CzMcDvmSnRKCUtzE/g5G6CtY4GxphHXMyS/UiGjnuoMXH0l6+Vlz0Pcir9HYHAA3f0DnDrhIVpau8tSCAq7Q1NlAurq5oSHReBo70ptRw9njpigrWOOsZYR0ZnVLE33ccxaH3UdNWwP+/N8CfLiQwi5K/gsjnLCK0Bc0iy4GUb47Zy3VaNU58zM743RZWnmKWc9bNDS1EXPwoGG/udM9ddirK2Oyn41LtxRLM++k9BvkfitgdeLeU1Pi6vDstMrzM0rCF5fTCv/PT//9uSGwiAhzDw/9GdudpbZOUnWxfk5lllheWlh1RF0ZWGOmTmFJUthQZEkWVpcYFGgMlpZYn5eke595RRildy//+GA3PvKs5H759+iD7wqX0Gns7OCI+u7+1OI+a2siPfPza95E76qIGFBeXnpDWlfbO31mczPzTI7O7fuBbk+xdv/et2zMCfrm2+f0+ZLGRERwcyM3Eb87vIJfWF27rvb8m1yjouLo6VFAtLy9AuLinZeEMcAwWi/wOILzuBrn3XB+Vr+keR79Xgn7yMyo6iYr/w++XFhQVH+0vICr++2S6wR9aV+t7K8suqPJs9bflxZXubFviTElhodlThp5ene5rhWD68a8wSLmDCuytX3PvEXe3t72Tjl1MpqnednFe+al8elFRZeGGqmp9ZbNt6nDoJOhQj8G41l97qx4XVtpeibK0xPKyaaQvqFJUW/fd39S0vrVxrWpku5eAxNG38elhehuVuJRJmP4qvyfVnPa3Pa2PesrCyKita7c2wsp9ff9Sp9r3ncX3/je1x5CXiJg4ow8L3wJ3RE4U84LxwFzi9BYOn3vPRbdn313rk55l+854U0a/NdvW92FiFi7eDg4EtyrE3zLt+FQUiQWfybn5fknleck9dN6DwLsoFEyF8AlHPiC1fSydp85PV/Fzlel7agoECMsP2665v9vLxPiHoU2l3WN0S5xd+SzgXgIuhYXp91+nyhb8yu6T9CeuE+ETjL+qDULnPMy9p1bb4vphd+y2WU+q7QrlL/lV8Tfkt/8rZW1EPqF0L/WSvD+jyEfNbKLNRNXsaLsosyrClflEHWH+XPjJjfC8/hD+GcQNHz7Nmz1TZ+W5nX9oWFNX3kxT7ztvkJ6QTaMSHatfweqR0Vbaho14XVtpKnFZ59+ZghtInQlvLf6+Vb37cUfUTqm2ufBSnPteWv71PysoWjKNsaPbw0Folj08t9ePXehfV1EiyR/f39q7pYW9abvq9tF7Eua57L+XnZmCorS64jQfY35fm6a62trSJoed31N59XjAVCGwhp5bKvfaZe0qvs3SBP86p73lzu+velMOkIDQ0Vd1q/y32vllcxBklj09z6MWZ+fnU8lfdX+ftKrIesj8jHIVGeNe0nz1N+fbXdZP198tkAV0NDCT4dQHJmFbPzQp+aR+j/8nvXyi3PZ+01ef9fe+5t9ZKamkp2dvaG+tLblCHI9OJYLPaPNeP82+TzrmleAl4CUt8Mf3p6epw9e3ZTyPIx9OHq6oqdnd2fTH0/hk5/LOMP8yxra2uL/IibQf+mpqZ4e3v/+FxFRiKMqWfOnNnUuvDz80NfX39Ty/hd/Vqw+Oro6CAA3e9Ku9mvX7pylbj4OOLi4rl9K5pLHxkf2Nvbc+jQoR+8Hl9s55eA13tYzz7orYJZ/Pnzd9+O/EGF+IiZVVZWIjgS/vj5UQM/dA0Ig4wwk9wMn/j4eAQryo8fiIqKYnx8/SamzaYXwSIn0MX90D+XLkl+nj/0evyh5ResXQJn8x/bZ9MCrw/tXL/ZG+6H7Fy/2XX7o3wfVwMbda7/PqRc61z/feT/Q8pzo871H7OO77Wr8WMK+oayNupc/4Ys/2QvfZ+7Gv+QSn1r4NX3pJ6uAckxc3FimILcPBpbe1dlry4voKhS2n0jPznR305TmxStdmZiVFyrbehU7GgU0vU/qadTlq/8PuH4fQCvukcV5BY+WEfDMNTTxvC45Ag8OdJHUUE+Obm5tPZIu8q6njSSnZPP+LzkEDv7fJyc7Gzq2hWxwNbKvdHvbwRey3PUPyonNyeHwtJHzMocQ3s6WugflW9yWKa1oY7RCcnSMDU2TP+w3JF2hrKibHILqxifGKW9o2vVUbe7vYnxWZlz5fI8DVUVUjklj0QKEKE+ddWF5ORkMyjnxVmcoeFxLbMyv82xp4MMDQ/xqLSAwqISykqKyC0oYXxGynd5YZrOrl6Z3pfp6+pmckZynl6ZH5HVS7E7a3K4l+r6ptV4WYIMYyOd1DZJZMc9LXUU5OeKpOK9I+utorUVJeQ/fMzKyiJtHZ3IqzbQ18vIpKSbmYln9A48Y+75M0pLCsV8HtRJMZ2aHz8gLzeH3KJy+gf6Kc3PpbikjJKiAgrLHzEnU9X81BhdvbIdT8vzdHf2rJY1NdZBdk4OldUKp+7hrlbq2tbHhOnraqKlc1iMIdfy+KFUbn4Rz9YEkh0d6KK4KJ+cgkKGp9d7BDfXl5KTk0PPsLwPSL2v5cXzKwsI+Qv9p6pNCgi4PDtBdXU1k2sicy/Nj1JdXbdaj+XZcRqaZdQ9y7M8Ks2noLCYspJicvMKGZl8tYP5ewGvlRna2jqkuFhCdWaekZedTUvHu+8uE25/EXgNtdSQnZ3LGpIEBrtbGZl49WaAyZFuegblz9EKjx+Uk1v0aN0YImkdOpobyM4tWLOzdpGH+dlUVCl29w231pKdncNz2UO8MPlU7H9t/S9vJGp9VExuvrSjenasX+ofuXmUl1UwuPrcy0uHgVYhkr0ka1t9taw/VTA5J/WbjQKvwa4nsuctn4HR9U7oS1OjovxPeqUI+pMj/RQVSmNoS5fQt9/t8/7Aa5H21lZkVRbjmQlWk44hhX47H5eTnVO8unFheriHvLw8OnpGRGGHe9oozM8jNzePF8eXt6nNRoHXUH8PzyYl5/iFmXG6evtWx+m15Y4NdlLf+vaBPatyUskqUbybhbGrs0d6f40Nd9PV00dTYz3PZe+4tWW96XtN3j3uF0thot6U7n2ufWjgNTv5lNKiAvEdX9ci4Ze58SGxD3e9MI6uLExTVVZMTk4u5Q8b172P3qdOwr1vBbymBxr49K/+I3ZhGaxMD+NiasKZoBDM1NXIrO4iO+oUplbHsDHWwudqsiTTwiQGX/yELwy9xB2AkSEnMbWy5vOvdpEj47+aGWrmN3/9f2Bx+u5L9fjQwOtxUQImdg4oK23F3DNC3HGSdyeMn//0n4hMk6KRJ55zRUXdAg8PL3IedDPa9RBbRwdMDFXYrevM+PQ818P9MbGy5osvd5D+YP2L9KVKvMOJNwGvud5Kvvjdbzl07Bi+56IYFzZVzg/z+U/+M+rH5IFcJzn4y79mm64U1bo8PkiKYr0wgauNGpoW9tjaHCHlfjbmmntJrh1job+M/cqa9Mm2my/0P+Kr3/0G56PHOHX2CrPLs4SesuCAgQmHHezZvVuFgtZRmGnhn//L/47j6USxhtGnDxMUfY+oED+0d/+W33y5C0/fc3TLOF5mu8tQ1rZmQsSus9hr6ZP/ZIrJ/mr0NHdibu+CtbYqek6nEKBRwTUP/pc//8/kNMkH7lnM9/6cn31lJfLQmR38Bl1rZ9w9PKloUgD5+5G+6BhaYG5tQ351NYeMtEl6JL2wNX/3U6zPSPGM4s8e4dT1fCoTz/LrLUp4eLgTGZfL8mQnO778LQ5ux/D2D6WqupazpzzY/fk/862SNv4h10TKDKHSrUW3ULeWoqsz24aeshG9C9BZncyBgzuxdz6K4f7dOJ2Wlk3CDqny53/5L7TJYhAsz/Tz1f/8S5Rtw2FlhJ1f/BY712N4eAfQNqjYmXTezYitakYcsrfn2x0qFDRKOrl82oG9Oga4ODmxe+deUh5KE5zLwY7s1dYXz+8Rzlf3w1IPu776HYeOuaK0fzc3MmuZ7y3jL/78z3BfEy/s9llL/uNf/IyGUQldZl86wn/4L/8g/V56zuVzvhgd/IpPfvO1KGfLa2LcbBR4jfW1cNRMid9+rSsGXFyZGsLB6ADmVlbs3qNOVu278+atBV6NRfHs27cHS1N9NG1OibRhufHn+Zef/k+ishQUKdJju0JtYSJf/+KfOBQohR2pLojH2M6RA7u/xdL70jrwNdhcgpWjA8b6B1EydGFmYZHIk9Zo6Bmjtm8/4ek1DNRlsn/fHqzMDdC09WVkuB83UwPcj59ARUOLkidSVH2h/KzbQexTVsVUSw3n4NuM9tXg5e6Gz0lvPvmnnxGZqQBzQvrZp638/m//EyaBQoDgGayUlXA6chzvkxcZmJTac2PAa4Ugez0MLVw4ftyXmjZFmJOFyT5R/qMeJ1DV0KCye4z8qz4oq5mKY2hG8frwHJJe3/z/fYDXzNNuAly0+PmvlOgW5nXzI/iddMfU2pIvt6rRNjHPo/RI9u4/iLmuBpY+UTwbaMHOwISzZ86hr67No65RojzM0TNxwuP4SR40y8egN8u99upGgdcJZzMiZO+i/oeJaFs68Kq9va0PM7mZViiGPggIXM+qsFYO+fd4v0McPSMwGkif1sJb6Agx2ca60VDWFCeqsbeu0fuOfNeJgS4cCZQ4H+V5f+jjhwZe5XfOsldJh+MensSlPWL6aRuOBnoc9zyBspYej7oVAH2k/j4Ht+7h+PHjhF5OVUwGP0Al3wJ4LRF5yh0DA208r2ayPCLwjOkwNvOcU+42XElMxVBZA3HYn3qMqrqlKFZ29HnMDfUw9QgWX5azsi2rvtYaBMRINCuXfD0wNNDBLUwRT0lepw8NvGZmpF4105LON9+oMbOwQEVRAV7WFlxMlGaVNwMPERYv50uDhblpmbJH2P3Zv1E9vMicrB7BDjp4X3m3mCTyur3q+CbgNfkkH3Xz9YH8ajKvY29ni4m5Pb3ie3oEezNdPv9qC2k1AzRnXsTnWialcQEorwYYlUouiQ3A4mgAYV42+N1QxCqZai9Cw8RlVbyestt8o6S5Gk8p/7IH6rb+zE91oq2yj227D9D6bIG7IS6ck9HglMf54Xp+fZA8AXip6dvLSI5XOKRvxMPeWS67a+MQLI8kv4j1wW+If9BNaVI4X3+1BZdTUqyZzrIEVPbsxNTqhMgBaWFiypP1hi5R5mO62zh2SU5evsTtICeOXshgeaaXfZ/+HQfNpSjPrka6FHY+J+vaKTxkEZeFDBb7K9E0cVqtv/zLjUAbQmQcavJzrUW30XaQxSpb6cVY3ZyR+XmctLcSek/2Ep8f4ODWr6kdmib6nAdfffUtQdekmHXFcSHs/mY7bgIdzVInWob2r5xR+btZcylTeoHlXjrOHqPjDLRXsHXHPkZkFseau8EcNDnGQHsl23buV5xPCEZJ7zDzM31o6UuR+ZOCLTE/cYOp7kr2796OlomzGBh2ZaINGwNVDu43ompAsGTN4uPmhJWFOX5XhECI0qcpMxzbE1JEbPm5F48bBV5DbfVkJUVjqmMjAq/m+5dRMXIXs8+NOoGN9+soa16UQPFbAl5SNHAvCy0uZkiAxUZXlYxH7TwoKcTDwozLKXKCdvm9y1SXFRPq6YJHgBS5fmZG6nSTdUls2aImThLkqRVjRT97vtzOw8ZqNJV1EUadyaZMzO2c8XCyJixFmuS52Zrg4XEEYwcpRlNq6FGOyJ+F5XGMDx6goFuwVD1F86DKaiR2JlvQ1TFiaHqF9KiLpBZK9bka6ImxoQ5HwoTn6RmO1ja0vEA7tTHgtYTvIQtSBe7SFz616eEoG0lUatmXPPGJSCPrhh/n34N14X2A11jvE/Iy72KmZUbL5Aosza8CF1v1/aQ9auaosRYpdUKrzGFqYEhKShz6ZrY8n3mOg60heXXdXPK25U6JPJjtC5V+i58bBV4nD1sQmSZZkPofJaJvf5SZyREuXbnIKY+jeJ26xPQSPOuo5n5RJakRbvzD//yM8KR8lmYniQ09w8njJ6islSZhefGXsXJ1w0j1AAFXFbEy20vj0bV0xd/DlsvJQr+fFynXRicmSboTRYDvSZwdvel6JkyDF7ifeAk3VxcOHT5J7+QClanXsXJxw1jtIH6XhXxXuHczFHsHW0JuSYaXloc5nAk9i6ujM7fupXEpxIdj3hGr1te3UKOY5EMDr5xoX7xCE1YtiYXXT6Jtf1Ys65afI14RipBO3eVx2B/xX11heluZ3ybddwKvhsI4zlxLoyItkiMCVyNwM8Cav/qbn/Ct3lGmFpc4rLefY6HxpCeEs2+vGa3dDXj7X6S7Lg/To1JU4JG2h3gdMePTHQcZnF6mrSKRoKv3eHj/Ci6h37/FS66MS+5W2JxUUIBEutkSckcCW9U5cRxyc8fW2JSImAL5LVTGnWO/rps40I521OBz1IpfblXiicAY+oE+bwJe8/2P+PK3n2JiZYVPiETY63/IktymQSLdLbiQWgdMYGntTPLdGxiYuJGbepXg2BQiXGw5e+MF58TlKaz3/Su/VjJhbE2Yl8XBar7+7BOMrawIvHKHexF+2BxSvGSf1qay38RBpH8ydfYh4UoQdscucCfKlxAZ153A0eX4wixsaaSWbz77BBMbOxzszPjkk2+pH3mKm6oKqVWKJdvIk6b4x5dSEBuCR2AozlZW9D6fI+y4I2ERl3CwFMDnMhbK33BA2wgHn2BGFMYhBlvK0Nu3gwMGNjT1zzNck4SJkw+lWXc45ReAo9NhautrsbFxQlgwKYg+xS/+7Rus7exJq+5iZaaL7Z//CgNzSzwv3Fq1aFwSqYGEQKiKT/+jFD795FfYOjhia67FZ1t0GJzow2CbCg1r/JePWB0k6VE3V097EHQ+DGurQ8wszOLuaEdkWCgu7hdg5Sm7Pv8V+mYWeIRGs7ZXBR61ISRRivK/2FOGlpUdaTcvYWKuCFA721mMhqUNGbcuY2qhOD8n8AbqGPF84ikHtvwWNZV9fLZFk+7JeUZqUrA+chK/Iw7EP+jjYcI5Tpy5gIelDdXP4Fl9OlYupxntrUJT22qV+uVB4lks3IXJ1Os/GwVeYo6TTRirm4nBUgtuBmIle1YbMyMwdVPU7fWlr78iAi8ZZZCduSGZtZJVye+wFldzJaf7UGdLwlME/sxlaqvLKSoqY1S2jJp3xQ/XF7gaL7ia4xgQy8L0CEVFhVTVSMBOKLnkZhDqVkGMtBejKZssLQ1U42Crg7axPZk1kgU2xMcKn4BgNJU1SLmfg7eFDg4+MuvFTDvaemZ0iHPFaezNVChql3rFDR9rnPxvi5VsflhOU8cITypTCYhM4nHudQ6dF8bSFSICvfA8IQQCdaRBtgy4MeAF96JDOeLpg5GuGWmlio0Kw/XZ7NymRFJGDr52Bhz2vUHzw/scOuKOnakpF27mrr7g1rfK63+9D/CSch3GQt2AJcBGWwAAIABJREFUZsm8Tkd1Lq62GnyhacPs3BSmRibUCWz1rOBirUll7zSXPHT567/7O1QdgkV5s2PCcfXwxkTPlMT8Fy2hr5ddfmXDwMvFkiv3pSXBwepkBK7Gyb4G/uXT35CQnoWd2j4u32+mLTcS3aOhdD9KRemgBd1PJ7nub4eerSfRod58rWxJVXkuqgd1SMvJQX/XV3itTkih/3EG//p3/43dRhKlFYv9qGlp8KS7nwPbfov3lWRCXU1x8ItjoCkPU0cvGmuy2LXXhAfl+agpa4v5Gu75Gr9bZTQU3GCfrhXZuZkYK20jpvAJmRGu/EbVlqx7V/nJP/0jV5MzOaStKjJEyPX0NscPDbw6q7JxdnHDxdaCwIg0eqrT2blLhXtZuRzRV8P1tMIINDPYhKfrIY4fc8HxyBlG5evXbyP4d6T5DuA1i9n+LzC098ZcbQe/VbEh+148phbudHYNEuFmzvGwJJgd4MaN64SfO4ahgzdnPK3YqWqJj4MR//Crbymo7mFlYZbBoR4ueNrgGXodN0MlDOy8sFTfxSc7dHlx2eJDW7wEPVSlhWNm7bU6CxLORXk6cSVdQXwsnJuuT+OTL1REC83TlgKMdUzplFlYlhfmGBzq5ZKPNZYvDMjfoes3Xn4T8JruKGGfqhHVzc20dw+wPNrCvs8/59jJIOy1d6PsIIDbBYwMTOidWSLiuC079+zlYmop90KPYO0b/VLZyecdsDopX6aULs90l7NfRZ9Hzc109A5SlRzCfgOJHkpIUZcaho59IPNjLWgYH2JlaZrDhhrsUVHjWpY0U3sV8Jrre8ABZT0eNDbT3FyD/kEtqvun8DPfy7lUhY+Ah4kKcRXd5ET7cyo6j/tXTmDt6MIhz0B6Wqsw0T8kzs4s9XVJq2hjYETyK3mxcjFBNigZC5aSWdxsrbB2sCevvpebwcewsLLk+BnpBZcS6YPF8UgGBgaYWVhhcfgxqhpG1PcMMDKu8Jt6FfDqKItnv44Dzc3NNNdkoXrQlOHp5xjv28L9J3I/mHmMlJWoGZrmgrcjsQV1RHg74OjiwvHzN2guTsL2cAgs9aKubkBt5wAjY+tNeQFHbVctXh0F19G09uLJg1T2qJmuVru76Cba1t60PryHkrrifE/xLVSMjrAwO4iWjjFNT5pwUNcjr3mMsfp7GLqcpaU8CRMza+ydnanr6cVN34CWWUgJcmaHsgnB/j589umvyGyWlpi+d+A13Yqlnq34AqxKCMXURQL+D2KDMDsizUxXK/4WX9ZavI6Y6pNcJfnxuOgf5E6lZMURSLJviBx5SyTFRREefoWOIakdiqNP47WGWP1BShgWthJF1WR/ExER4dy+KwGMgYZsjHTM6BcMBYNlqGnZiRIudRZjYWGGvbUdSZUSifwxYxWSqobobCji+u1bWBoe5NQ1mfV5aQhDdV1axG70HEOVA9Q+W4GZbvbvOkDN4FpoDnZqX6Nt5YGdthI//1aDRskELpZ9xl4D05MSUNso8JKrufKWL19rKCziwvnW+kKu3bqFrakqxyMUltH5J9l8+vsDPF3vlijP6rXH9wdez7DVNadPVu7C7BSDg+142hpwNvYeRyzMeSTzTnA00SUkJBRb5yD6uvs5aalD8BprXX3SOT4/ILXhawV+xYWNAi8fW0PC0xrFHJ9WJ6Fr68l4Tw3a1pLOU864czq6iI7Sm5ifvMpkRwkmZtJkxEl1Nw6nwrgbd5uYzAKSrwTi6CUZGLIu+HDigswFCGgvvYORvSvHLU04kyBYvGYwNDXmSWcX1lYmdK9Af0ksdq6hDLaXom1kQXTkGU6GxpAfH46tu0Tmnhfpy/mYbG4GuHIuTpi4QErYIazOJpF/0x/vaGGyOoW1xWEJ0F704fiZ9ashr1DfulMfGnitZv68ic8+20rnHDRVZRMdcxsjnf2cvaNgqVlNCyhv+YIbJR/Oteg7gNcSdY9KyEhPw9VkL9tMj1OZFYfSfn3yios45aSHf2QSdeU5pCTcwcPOksspFfS01pN5P52IE7b8cqsqdU/aiPD34UZ0LJYa23EIvkVTbaWYr5vZAb5St6V/dL1z64cGXlXp4fzt3/4VwVdukpKRxyIr1BVlo/7F71Gx8KSpb4CasnRu3YzGxV4H06OhPO+v5tc//b+wO3GexJR0Bge7uRbsy43oGGy1d2B6Mmpt27zX9zcBr8mWHHaqW60CxrjTzlh4XmJm6jkzz1pR2rqdR03NGGhp8fgpLI008t//w7/D4kwac0MN7Prmc3zOXyEyLIz4HMm6lx7ugtXJ9Vuep9ry2aVqtrqEsjjeiZ7SVpx9znHtcjgq23eTWNnJynAl25WNRXkEIus/+3f/jtB0acDIiHDB7IUloZnOInYpm8qWLJewVFYnv32GhoIotnylxMXL1znn6YSypi0TixB/zgWHs/dYGW/mv/7ZvyfgXjMMlKGyX1jGXkR377d4h0aTmJBIW5/M52R5mqhzAYRdvo6PtQFOXuFie4S5HuA//v1XooWrLfcSf/4f/jfuVEhO+klhbnyrZklSYiL5FbUsPa3nm6+3cCUugcSUewzLNiqEuGnjc12xJCtk3JJ3jX2m0jILS12o79KifwnSIt3ZtluXK9ej8bHRx8jeX1xC9HEwIDyrjdHqO/zZv/9fyeqaoSP7CgZWgbDcx7dffUVkTAKJyfcYGleY8fwctVG38ybqUiTqO/dyM6sRlscxV9mB9dFArl+NQGPnTqLuN8DyBBaqO7Fyk85r7tpFVGY9zLWw+4CuSNvxMPYkB2386a/LZK++m2jl2f/P/5WvzSQrluk+dcrqqtFTUeVBzzjPp6ZJOOeEmo1kuS6P80XHSc6N+eouv1GL1+yzPuJDT/CLn/6WS2kFjPc9RnPvXkLDL6KxZxfXXvLDenX5a8+u9fHKjvLlgJ49F8/4sEvZgv6pZarz7nPwd5+hbu1NQ4/Cx0rIo6OmHEdVJb7cbcTDJ308uh/B3/zt/+Bs1C2SM/LWWSZHGvP4+T/8V5z8wsQ2HJt6ipuxKm5BFzlkoIJX5H0epl5kv7YNF8+dYreKBV3PRslIukOCYKk0tadRRkUlWGMiPS3Rd/IVKU3UzL1Fl4fkc46oypYmBfke5iZT+riDhuoy7qencdxKla807Ons6yQ59jrXrkWitHs7N3Mkq81GgNfK0iS5qTHcvHkNIy0lTl7NpKssAUuvSywtTpOVcpfEmKuYmtjxuGeCquJUbt6Mxs1RDz0HX97RX/u9KIMWn4+Qdv08n/7jp5yOy6K/u5Ew35PcvhGL+q4vOJ/+kPRwDzStjxN6yhkdOz/yEq6wT92awpJCXM00uBCfTUlmPDdvXsdMfx8up2+t7U5v9X2jwKv07lm+UlInKjIKE52DBCdVsNxXwk4tiSQ72tMG36gCWguuoOl6noXRFpFHMSazjLgzHli7BlBcmk/Jgxb6a3PZs20blyKus+uXv+RoePqq7C15UShb+jH3tIVdW7ZRVFGFgZEeTe2d6OmoUjsBTWkRWDifo6+tgK2//gw1FU0ScmoZay9h7/btRIZfZ88nn+AdXURr6S2UDmgQcTUclW27yKztJfmCCw7nBX7IIXQ1TUXXgTu+zri+o0/YhwZeDQ+zuHnjOic9rVExceXZ5AjpifHcvR6BieVheibnuRboztnkhzwbqCU2OoqLISfYtleDhn7FZHxVmRv88h3AS5HrcEcNFU3SLoCHRZmcDwsjJjFDXI6pKrqDn+9JYtMUPGLCnSuTveRVSBaNB4VJ+J7yIyoxe3UJR0jztLOW8saXd2h8aOBVV5RM4NkQQs6d4dylGGZXlim8e4OgwGACg4Ipb+yi+VEegYH+nL52W9zRN9rxSLwWFhpCUPBFekanaKhM59QpP67cub+uHgpNbezbm4DXwkQf6dnFq8CrJCeRmk6Fk2tlzj3xoSkqKGBkSprqlabHkF0h+QaNND8g6IQvvqcjqZftKu1uLKd4zW4rQerFyQEysgvXvVAWh7sJP3MKP9/TFD6WEP/S5ADpa9KlxlylpkN6afU0VVL0Qr5LzwfJyCqUDcKLFGXl0P1MAhfNRemc9PXnTNgNhmW7IFtrKyip6RAVmZUaT99zWJ7sJztLWu7LS7xBYFAgQUGnqV7lUluhvaqQgFN+REbHre4+7Kkt5PptGUHs1CBXr15jSGaQGnjyiODTQj5B3EwVlpYXuBMVRmBgIEFnL6zK2PAgj6onkqVC3roT/U+4XyjzC1qcIDsjl3HZsm1pyk18/f0Jj05hVsYOI+wIrOsSdpxNkpqcIILQse5GCkoEa+sid6MuSHU6G0bniNxiBo3lWZwODsIv+AylNYrnZHl8iKsh/vj7BZBVqdg9ubL2fIXs/OxTMrLymBZkmRnmXkYOQwNdZOVLz+vjkjQqmwTrzzLFOQW0tTVwLzNrdZlodqSDe2mSj8hIRw155dVyNbzyuFHgNTnwhNDA0wQFBXPm4m1RR101BficPEFi9os+WK8s+qWTa4GX0L6J1y9y4sQZWoekQTQr5urqGFBSp9CvkFFNXipBAacJDDpNRmkD9ZUZBK0ZQybXeD4PNJcTcPoM4lhx5iJ9z1eYH2nF/8QJwq+nyMaKJZJvRnDiRDAtYiecIvpSAL4nzlHbud56uzL7jEvnA/ENvsKIrBMVZ92jsUe+wxJKUuMoeKjwRRrrqZeN0bPcuRqOv98pUioENwTpsxHgxco8eckxBAT4cSlF8p8cbn1E/P0KVpbnuH01CN8TZ6iWOd3Xl2URGOBP4NWbPF/jxiCX4buO72Pxmhvr5dJpqf+cPh/F8PNpSu7fxu+UH3eyZe+mxQmuXwzmREA4/QKpIFB4P4nQsFCSMotZZpnSjDvieyA8IX1DY/xGgZcgS/n9eFHeW5kSTc7SWC8ZedL31kel1LQMMDHQQk659F7NTArnwu0MWFog80YkoWFhlNZKY2dV7l38g0JJSc6gtlXy+xLKEMeufIm7sb08j4LiSopLixmffE5+Xjaj8zDe3URRWR358cEYOQdR8/Ahaju2klQ1QH1RMv5BIWK+j59ImKA0LYaTfifJKJZWj1ofl1JWLzxPM+TlFonvFGEiU/lYtkta1Px3//vQwKv9cQlBAf6cvBDJ8NwKLD7j6kVfTp0KpUl40QhtkHOPwoZ+Zp51EB4cyInAQB73Kp6775b6u1O8NfD67qw+bAqB6mNxcQNP7ocV46PlVlNTQ35+/kcr78eCftTA96UBIVDnZvkkJyeLVpTNIs8fUo6bN29umsC2r9ODQDV1+7a0NPq6ND+E8xvnm9xctWsquou5lTvXLl/g6JEAOhWb/j6KoAJP44MHG5t0fRQBN1jIS8BL4AzcDH+HDx8mLS1tU8jyMfQRFhZGQEDAn0x9P4ZOfyzjD/MsOzk5iYTvm0H/wlbw6OjoH5+rggJcXFxISUnZ1LoQmAYE+rTN0Hc2KoMwgXZ2dhZjg200j81yX3lFJUlxtxBokNJzhBh+RR+1bYTVh3Pnzn3UMj+G7l8CXkJAxs3wJ3RcYba6GWT5GDKcP38eX1/fP5n6fgyd/ljGH+ZZdnBwECdNm0H/7u7uIlXOZpDlDy2DMKYmJiZu6jFGsHYJk+4/tK7et3zhGcjKyvrB10MIHlpYVERxcTEF+XkfvT7+/v4EBwd/9HLft/2/6/6XgNcGLWcf/DbBLL4ki5n1wTPfhBk+fvxYRPWbULQfRfpRA++kgc20zCJM3np7FQwb71SRP7LEt27dYv7/b+/MgqLa0j3fj/XQDxXR96G7ox/6RldX3I6ointv37p16lTdU1Vt6bHOcUZmkHlMRhllBplBRBHBmQMoIiA4iwqCIDigoh4cIZOEZE5mSDJJEn4duXcyefSIyLFOVZERxN7svXKtb337y7X+ew3//+TiHZE/tioODg5SVPTDknJ+ijr/LehNfgo/va8M/VTjw4cinc770v413f/RAq+VXlz/Y38o37e4/sdu+6p9qx5Y6IHlLq5fmMdKnS9eXL9Suf515rOsxfWfuKofs7j+E5v6zuI+ZnH9OzP9iBtajRrN5MqvlxbzXbDD5CNsfNdXV3px/bvK+dTXlwi8dBzaHcDpiieCfQ1XzhIdEUNGZo6wc0XV84rEiHBColNpWaCdd+1EMinHRWbyOzcv4e7pSfT+PIEJtv/1XXb5+hEUHExOyTxZ6awDVhp49Xc0Ex8TiYtnEPek/TCjoaxATzgpIfO0yD+jePmQIH9/vEISadeTo050kRISSFBQMEn7CoQt3YPyh0R4uxGoTzM0v+1/1u7lHleB17s9p2i6QUCgN96+MdQ8FnfFTPY+IzAojHZhI4qOwsOpBPr7stPbm6DgUOqeze5C1HE6K4mAIH98YxORG7TmhvuaiI3xx3+nL9knLwu7lx5Xn6f4hshH09lUQ9oRw5u3to+8b4pQKjvIP1W8rN1a767d396djwFeL++cJyX9uKhyoBnhTN5R4Td6uOTm3C7LD/HYIuClHSM3LQJPiYSrdSL9iWaki4zkWOpfzBP5zuU/Nc7p7GRKDDGhVLwiNioCZ69g7ktFPrDZtBND3WTt34ObhwdlteJOwr6We4R5uhMclkKnsINOTf6+KKH8SzUiUWZDeQm7QsLJzL+waDexZlTB3jAfvDyC+FYxzJC8gbDgIELCwvHzDqDy0Xc5hU4kBJN7Rdy9N9YnIysmht1JCTS0iTuOlwe8prlbdRkPTy/C9xxndHIhMZeavL1xBAQEERKxl/4pkN69gr+vP0HBu7hYPa8POOun9x0/Fngpmm6SmJzJoB5nzExytew0bp4e7P3mgkDropvoIzPGHw+3ndQ3iW1E1Zk8oiKjOZpTIvRNt0tz8PcLIDg4nLvP3xIX76nEcoHXtfNnqH8mcssNtz8lr7jsrbsqmxvKyb1wE6bUtLW9374LWQnsz5tnZNeTmX9TLPZ5FwpPUHWngYKTOSgMpLPvqd7c7cuHk0jPmaepmLuxgicrDbz6O18RHRGGi08YjcIuc2isKMTb05M9mae/w1Ivf3iLxF2R7D5yjJ6JlQOvSwJez6pL+MU//lcCjlwXJIO2b7OgVd5BhJMx2WXVpAc6cbj0DpeO78bKT9SvG5I1svFXP+PPHgkwM8XFi8VU193B9uu1fFMlRS89EhiRyfPnL2jrWMyfo39uKw28Xjy4walL5eSlB/NnUx9GNQOcKirgRvV11v32N1Q+6eRR3WUu1tST4G2FZ1whmt4GPFz8efb8Oa9b9CSw/XhYbRGI+I4lB+MUcuCtMi/LibtV4PV2r/W/rmXD1o3kXqyi6sYNahvEDrMyP5F/+C//naNXxZcB6csmLhzbzdoN26m795DeOV64IWxMN3PqZgOHYyQ4Bx9CLwZta7KW5JxS6mpqkJh9TXJhLa21JzF2FMkKL+914T//w7+g30Tc33gec4ddjA02Y2TuxBv8lW83/O/46nKBV8e3dex02MaadXaC37UDreSeOc2N6kv8v89/y80X8xQqS3XvQuBVeiAUS59oKq+fZ6OxI/LeAc5kx/L5v37G8StvUmToqCg6zPrPf01QkqgW8ez+dU5dvk5Oqh/rTTzm+O70tvTqO7OSUq6XHeaLP26hXanEZ8cWskvLORQXQEBaAZUFaVh4hlN54yJGlu5UV5Vjb+XE/QeNeNltm9Pp09N67AmwxS/1BFfPZGHkEET/2AAP7t+l8UEN67/4PRcedTE62M/IuPjy97r+Iv/3Z/8N97QiAXAkBnpTcKkBRXc7yjGROmNZwEs3wflzBZRXVmG/6ffEnZiXnkHTToCzC5UNz3nxUirQ3ZRlhpGQUSy0691KgXp/qY9KSPcxwGtA1ki4txW/+w8jZHq3qJUUlRVTc6eOzb9fQ3VzLyeTvHGPyeTG+RyMncJorL+MqaU77W0KXEw2cvFhK7mxPhwrruH585cMGLj8PqQSywVe0T72ZF1oFIrquF+CqbM3mmkdumkdAz1dDBr4S3rlz7j75CUvawrYZiRB2iXqSWqGeoV+ec7WGa0gtH0qOWwRgaqex8smaB/PbhVjbO2PQqnkTv1tBlU6YXnP+FA/XQtExZkao1XeRk93D2qBgWNKENYu3BNBfJZBdWZag1zeNicvp9VOMqVV09kuAkn1cA/9w3pm4Q/7rDTwamqooLiihhOJOzF1TWKg8ylbN2/l2s2beNlbkrFAMnBU8RhfVx/uP2mhrUeBSvsJgdf0mIK4yFiyMuKJPnYJNAPEBrmQlJ6KR1g0jS+bsNpozEt9oGtasDXzYBId2YkxHD+UgVeMSLyob0y62p7j6WZP1QslrytzsJGEcPl6BYMj3x2uXGngNfu4u+4VsdXEa44TS3/daeNXXHkq0hkP97WTGulF+tk7aHsfYbvDnrOXryDvGmW6uwELm51iVsrHODg4MSBSwcxmv+zjKvB6u+tOxXkQkFa8+ObMGLGRUVy7dgEvv5i5kYLBpqs4++tJQRd+hpA4OlLzvJvSjGjiciqQ1xdg5hAyl6j/URlbbTyZ1o0KJLRdoyqyYnzZvMWUG8+V1JxKJebIDdBKsXb0oe/HvUxmrl5/qZPlAi+Napzx7m/xsvem28B/JtZhEpuvv6a6eYEW0xIrJwAvg2RQsJs9lw3M9fG+1hTWNjMxMcmR8ACOGSSvFmY7NqaiKncfkSmLhYjbbp9kq5nv21+6Rp+zfbMtT5vqsXMy6H52P8TP1xWJxJdLD8QRiszdPuz088HRR2Qerz6RTNCsZJC2CwcrB4MeqQZvezMeGhzSea8IW4Oeasn+JAqvPQXtAAlRMRw5mEzUkQsw8hrjTVvZk32I+D1ZdBikzZYFvBY4ZK+3FYm5VfNXJrvxddrBoTPnedQkckddPByNJDSVazdvo17G7+RjgNfkhIrJ0Xb87N15OTwbQFrkLxtwcHblWZuCnU5ONIqqTYR42HPjfiOxQa6k7EtFEhFP97CKozGehO89QVXdo2WNsi4XeCWHenGiXOTn6np0AZegWFR9rRiZbEHi5oaRPq46VLTfKyXu0Gmu5yfwz/++huOX65A9uUVkYBjxIQGkZpehVg0T7WmPhas7f/r8M1Ly5gmgFQ8v8dX6r3D28aNNIB8cJDQyAkWPkkAPS6ydPDBev4WSmtdMjrQTE+VP0E531n5pw+uuHlICnDF3dWftb39Dysl6tONt+LhaYe+4Ayt7T7pHprhdvI91ppa42JpjZLeDgGAftm605e4rg/Pno+h7z1YaeOkLmxjuJm9/BNHHzvPgynG8o0Ui8ScXM/GInJdDu382ky2mjuzfn0ZW7rk5bsjvNXiJN98z4jVNbkqgIKNQcTIFj+STaDSjHEoIZOMmE8ysvXnWPsS5IzFYuwcSF+uHkeVOrl7KIzDhBNJ7FzCRhKPRztDX8oC4KF++MjLnkayPyREltbeqOJ2VyGYTD7pVC4ewV37ES/CHRomHsTGnqub1t64cjMLebx9avabqaCcZSdF89fWXnKp+CTo1D+/Ucrm0kG1b7LhytQxnnyjxx9j3FCcXR3q+ixmX6PrFyVaB12J/zP6XHeBC8vFZ4WvxatfD82zcakfD/Vo2r1lHfbuoetD54BwOPrveUJEfR2K+Fb/wBNzMtrAnr5K7JVm4+YjixPoch15cw9TBQ8g8LdSTI7kFJKZmcPHMURIyckiPD6fi1QiMNAnAS7lCz3y2jn9rx+UCL70fppRPcbX2wKDqIrjmbGowrqHZbzzXpXltIfDylzhz/ak4RZiyy4b8alF3MDPIk+NX9COnkxTmHWTPngO0dIqjNRXHkglPXSC5NdGL2zZjzt5pZrS7ibS0PZw4edVg2zQpElsS82rQKG5j5R4pGDktaDXaY+/qz/XHIvDKiHbneOkNonztCYtNws74a0LSDS8Y6lbs7N2RCSZM4O9uTp1cH3TTRDhacvTKYomzwv1hpORVUFeyH4/U0wy/qsFo0w6+ffWK3CRPJJGi1NLHAK/m2mKMjD1RLGJFneH10wdU3riKzeatnLjykFFlB9VVNzkY5YeFe/wcgfDSnhYfxVwvlDHZgYeVM68Ng20tjZVE7nJii40Xbd1deLq5822P2NeE+9py87GMA1HebNlihK1rGC3dI3S3vqLqZiVhLrb4Ji4G3Uupx3KBV8IuT07eFEmv+/UvkYExDLU38ZWxDfruMX+3D3sL79FadxLX+BOoFA24uIszTHFuRjgEJ3Lq2B42OvpxuSQHV18R1B+L8CTu6NU50zsar7Lmi88wtvZBaMtm+rB3caK5vQMHSyNud6p5ceUwHqGHUTyrwCN8P6qB5zh5RXHrciGOXolCXjlR3uwrqqE8J4mAVJHhPzvUgd35t6jKi8UlsRB0CtZ/uQH5uI6zKUFEZopLj+aMec/JigMv7TC5mfFs27CGw1ceUXv2IH7JorRSU/kh3ML2zFl06WAkNpI4XjS/wN9uE9lveTmbS/yBJ+8BXmoiPaxwdPFmw+9/xS/W23DqUBrbrcVRhfIMP5zDsoUi+7rbuZyfyq6Uo+QfiMHc2hn77ev5H//n15RVf0tvl9jgnU1x5Su9TMrsRytl7R++5MkbwwgrPeKlVQ2QErSDzML5Trz+fBbOngEMC6NW03S3ibufeutO8Mu1loLMzKyZriabOVp0Dk87Zzp1IL+Vz3Zrv0XTDbNpl3NcBV5v91rDuXS+2uElyN2AjpHxEfKSQ3AOSCA/Pw9/u80EHRD1vzobSrHxCHyjgx7AxcmJZ/rBkulXrP8PY2rrrvDnDZtpHxUb4MJEXySRoibgw4vH+eIPX5BWUIl28BUmX/8RK+9IhvQx0vsIC3tvFnOMv93uv+erHwO8ZgaacLaUIE4qzlBdnI7bzjDD8/9wr4pTjSKDf5qfMwfP66dyRrHeuJlbhhG0zAAPA/AChVxKc3MLY2oRXVceSyIsRWyYJ8f6SPS34lCxSHSsHR+mubmZ1vZuZnRPSzcCAAAIzUlEQVRqCvb5E5IkSlUx1ITldhv6pqG5Igdn32j27w4io0SvBafCdvNmbrXopwAnaZM/J9THkfwKw5qomTF8rS248WqcmYHHbN1gTqcGlM/K+bORI4OLRtl1xO20xc7Ji61rfsPPf2dEddUNHJzchBG5+rwYrHzjBMflfvMNeoLSD/3IH1fgZGvB0y5RUWF8oJsXsk5mZuZflg+F2CExaELq81c3X+d3fzJjYD7Jkor9mBEvoQBdFxILJ1q1oFMNo+wVR0lTvIzYmVlIWoCEsw96QC3F3tqJ9LhwbL0zha8e3bWD4P2lc3Y2XcxgnXng3P9LPVku8DoY4krAfhGY1Bel4xyRxUR3IxYS0YaS1BD2FdxGVn8K1/jjjMrvsMNGXBoR7WBG1OFzvH79CllXP/Wl2dh7idJe2YGu7D50ec78ltpCJFGZXM9Nw9Q3hanpCZxdnXjd2oanhxOvVNBSkY9feDY98jts3fg17o6OXKh9zYvKfGwl8UJeR3ZJSC+8xaUj0YTtF8WlD4Y4Ep1fxc1TiUQKwtz9eEmChCnISxlRxCzQPZ0z6HtOVhp49SoMO5w7b/HrdUaUXziDo0Sv6wt5u70I3VeMsqMVxcA4j85n4BiyT7gXL9lGUsH8qOH3mLykW+8BXmIe0zot5XlJRB69iEopxd/Lg6i4eHw83altlFJ+ei+ebi44OvvT0GJYrzWjQ1ZfgntkOtrJEfaGSnCwd8HUwprrj5p5WluMt7srWy22En+s9I3OcuVHvCq+ieJnv/gXgkJDCE0+TFf7c9b96h8xdvTC38+P201SruYkY2fniKW5CYfLqulXNBDm446trQku4XuYmNRx6Wgcm42tMTO2oOz2yyU5eSmJVoHXO7ykGyct2Jntpg44OPmSX1SAt7cHrw0MyqrWWnbYeQsgWfnkCp67Yt6IJTUB9tuwdPbE2dqKyAMl6GZ0lGbEss3YHFcnB+xdg2lRimtlppRP+Ld/+t8U3RUX3rpv+QyHWFEUdmZEitmGNThJPAmNyWZo5ab831H5v87LywVew/KnhDjZ8G+//A0+iceQtTzkD//8P7Fw9cXPz4+ap6LG5od4ZeEaL8XTSsyMTbA2NSMsvUAY5S45kMTaX3/O2m02lD8QR8Bm868vy8P4T2v4/A+bOF35iMrTcfzsl/9KcGgIwXH7BV3R2bSy+jP8/Of/C3f/EHYGRNI+qlnQVlhy7XEnI613sTAxYYe5OaHpp5nQ9BMX4o67vROhSScwKGYJWT4s/4Yt28yw3G5Cxhlxei830ZeE3Hkh6nOHkzlzTVwTNK2bovpMOkH7TzPDFFkxPpgaWWNm7c7tF+L0zrJGvGbGkGz7FV9sMic40I9T5Q08v3kSy4AMVOoe0iL8cHO1Z7uLD697h6gsycLTw50NZkacuFA7654lHz8GeKmVUuK8nPn3X36G465UpG2vSfBzwtnBBXMbJx4qRpDdLWPbNlMsjU1IL6yiX/4UD3cJsfGx+Pj60fBCStHheDw9XdlgYc7Vux/exi8XePXL72FvtR1nOxdMHZypbxtiuuM+zgHiyOn5zDiOlDXQ1nAWv9RcZrSDOJr+kcC9+Tyvu4qPixvJqQmculiHergDf/ttODr6sH3dJg6WirJD+gfReq8M9zD9KKiOOIk9haXlRESHIWvvIDjIh1djIK0+Q1RyHrJvyzHeZEFsTDzxyVnIFTJCnI1xcPTG+MtNZJ9vYEL5DLcdxtg622Bj70f3mJZreUkk5OvjVkmQfwT6PVDXjiSTdnweAC4lKFYaeFUVZWJnY4ONpSkxWUVoJsaJ93PC0kY/TepD24iGo7t3ElNQz4y6m507TNhhtgMH33i6xlduqmNJwEvvoKlJNRMaw6S9TkNLSwuDhoWH46NKpDIZY2/O6U9rGZ8QO7Rp3QQymZQhjfi6NqVR0yqV0tb73YX1+vJWesRLNTpET08PMqkUWXsXmkk1/b29KNrkSKVShsZF49vlMjoHDOPU0zo62+TI5Is13DrlMnqHFot6LyWIvi/NKvD6Pu9AV6sMWXsvuiktY2OLdSvGR4cEsDWj0zKu+u5zUQ0PIG+V0qpYvBNtqLcNqbTtO+s4xoaHmTK8qet/mBOaWYQ1w7CyV4ih1rZOpmaXkXy/6X93d5cLvKbUY7TK5HT3dCGXd6FWT6Ds7aW9rdXwG/3wxbkLgZf+QUwM9yFrnd3xCr0d7XR0daFolzMwPK+RqU87rOyhraODrk4Fvf0jqMZH5tuQtk4BuM0+3MmJMXp6epG3ypBK5agMbXSHXEbfAtFz9YgSWau44Fg/ddjT1YpMNm/PbH7640CPAnnX/AjV8PDIolgdVvYxPCq2r/r0Oq1mvo0GFK0yhhfsxFoW8ELHoLKPrg6F8Ax6BkbRv4iPTYjPor+7C6lUNrfOUj0+JqTrHhJ17xbWZynnHwO8prUTtMla6erpplXaJqzj1WlHkcqkwlTdbPnDyk5kC9oCnXpM6M/GxJXjjA0NCHUYVM/+7me/ubTjcoGXkPuUSrB3zNC4zOjbO5UYl5PqCdSTU0xPTc71q+rxftpnF9cP9tDSIkM923hNqZC3K5ic0qGdnAcN+u+PzbaTukkGB4eYUE8wPT2NSjWOTr/sRjuJSqXh/KFw7IIO8KrpCebr11F0vwum1bQa8p3UiHEwMzmGTCoTfK6vh0atYkKjL3MG1bhKiFutemJRfC7FmysNvPRldnfIkHcv7Au0yGQyZn8qE6pxVLNt/pQet8jeurt0Kfa/K82Sgde7Mvihrq808Pqh7FypfFeB10p5cjWfv7QHlgu8fgi73wReP0QZfy15Lg94fdrafQzw+rSWvru0jwJe7872L3JnfKCT4wezOXhgH+fKHyx62fgUBv0QwOtT2P2+MuaAV3d3Nz/5yU/QX1j9W/XBagysxsBqDKzGwGoMrMbAagysfAz89Kc/5c6dO/wnPUJrbGykqqpq9W/VB6sxsBoDqzGwGgOrMbAaA6sx8APEgB506T//H2Tu3B3Z6K6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618" y="2422148"/>
            <a:ext cx="5325946" cy="2358095"/>
          </a:xfrm>
          <a:prstGeom prst="rect">
            <a:avLst/>
          </a:prstGeom>
        </p:spPr>
      </p:pic>
    </p:spTree>
    <p:extLst>
      <p:ext uri="{BB962C8B-B14F-4D97-AF65-F5344CB8AC3E}">
        <p14:creationId xmlns:p14="http://schemas.microsoft.com/office/powerpoint/2010/main" val="28459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5198" y="1402802"/>
            <a:ext cx="5183187" cy="984069"/>
          </a:xfrm>
        </p:spPr>
        <p:txBody>
          <a:bodyPr>
            <a:noAutofit/>
          </a:bodyPr>
          <a:lstStyle/>
          <a:p>
            <a:pPr algn="ctr"/>
            <a:r>
              <a:rPr lang="en-US" dirty="0"/>
              <a:t>Total </a:t>
            </a:r>
            <a:r>
              <a:rPr lang="en-US" dirty="0" smtClean="0"/>
              <a:t>sales (in </a:t>
            </a:r>
            <a:r>
              <a:rPr lang="en-IN" b="0" dirty="0" smtClean="0"/>
              <a:t>£</a:t>
            </a:r>
            <a:r>
              <a:rPr lang="en-US" dirty="0" smtClean="0"/>
              <a:t>) </a:t>
            </a:r>
            <a:r>
              <a:rPr lang="en-US" dirty="0"/>
              <a:t>of top 10 </a:t>
            </a:r>
            <a:r>
              <a:rPr lang="en-US" dirty="0" smtClean="0"/>
              <a:t>countries</a:t>
            </a:r>
            <a:endParaRPr lang="en-IN" dirty="0"/>
          </a:p>
          <a:p>
            <a:endParaRPr lang="en-IN" dirty="0"/>
          </a:p>
        </p:txBody>
      </p:sp>
      <p:sp>
        <p:nvSpPr>
          <p:cNvPr id="5" name="Text Placeholder 4"/>
          <p:cNvSpPr>
            <a:spLocks noGrp="1"/>
          </p:cNvSpPr>
          <p:nvPr>
            <p:ph type="body" sz="quarter" idx="3"/>
          </p:nvPr>
        </p:nvSpPr>
        <p:spPr>
          <a:xfrm>
            <a:off x="6631011" y="1613815"/>
            <a:ext cx="5721531" cy="611369"/>
          </a:xfrm>
        </p:spPr>
        <p:txBody>
          <a:bodyPr>
            <a:noAutofit/>
          </a:bodyPr>
          <a:lstStyle/>
          <a:p>
            <a:pPr algn="ctr"/>
            <a:r>
              <a:rPr lang="en-US" dirty="0"/>
              <a:t>Total sales </a:t>
            </a:r>
            <a:r>
              <a:rPr lang="en-US" dirty="0" smtClean="0"/>
              <a:t>(in </a:t>
            </a:r>
            <a:r>
              <a:rPr lang="en-IN" b="0" dirty="0" smtClean="0"/>
              <a:t>£)</a:t>
            </a:r>
            <a:r>
              <a:rPr lang="en-US" dirty="0" smtClean="0"/>
              <a:t>of </a:t>
            </a:r>
            <a:r>
              <a:rPr lang="en-US" dirty="0"/>
              <a:t>the countries </a:t>
            </a:r>
            <a:endParaRPr lang="en-US" dirty="0" smtClean="0"/>
          </a:p>
          <a:p>
            <a:pPr algn="ctr"/>
            <a:r>
              <a:rPr lang="en-US" dirty="0" smtClean="0"/>
              <a:t>(excluding </a:t>
            </a:r>
            <a:r>
              <a:rPr lang="en-US" dirty="0"/>
              <a:t>U.K</a:t>
            </a:r>
            <a:r>
              <a:rPr lang="en-US" dirty="0" smtClean="0"/>
              <a:t>.)</a:t>
            </a:r>
            <a:endParaRPr lang="en-IN" dirty="0"/>
          </a:p>
        </p:txBody>
      </p:sp>
      <p:pic>
        <p:nvPicPr>
          <p:cNvPr id="7"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1766" y="2207600"/>
            <a:ext cx="4495800" cy="4369298"/>
          </a:xfrm>
        </p:spPr>
      </p:pic>
      <p:pic>
        <p:nvPicPr>
          <p:cNvPr id="8"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13156" y="2221934"/>
            <a:ext cx="4571916" cy="4354711"/>
          </a:xfrm>
        </p:spPr>
      </p:pic>
      <p:sp>
        <p:nvSpPr>
          <p:cNvPr id="9" name="Title 1"/>
          <p:cNvSpPr>
            <a:spLocks noGrp="1"/>
          </p:cNvSpPr>
          <p:nvPr>
            <p:ph type="title"/>
          </p:nvPr>
        </p:nvSpPr>
        <p:spPr>
          <a:xfrm>
            <a:off x="739505" y="298047"/>
            <a:ext cx="8969943" cy="1315303"/>
          </a:xfrm>
        </p:spPr>
        <p:txBody>
          <a:bodyPr>
            <a:normAutofit/>
          </a:bodyPr>
          <a:lstStyle/>
          <a:p>
            <a:pPr algn="l">
              <a:buNone/>
              <a:tabLst>
                <a:tab pos="92075" algn="l"/>
              </a:tabLst>
            </a:pPr>
            <a:r>
              <a:rPr lang="en-US" b="1" dirty="0" smtClean="0">
                <a:latin typeface="Times New Roman" pitchFamily="18" charset="0"/>
                <a:cs typeface="Times New Roman" pitchFamily="18" charset="0"/>
              </a:rPr>
              <a:t>Exploratory Data Analysis: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009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79646" y="683936"/>
            <a:ext cx="4558447" cy="711698"/>
          </a:xfrm>
        </p:spPr>
        <p:txBody>
          <a:bodyPr>
            <a:normAutofit fontScale="92500" lnSpcReduction="20000"/>
          </a:bodyPr>
          <a:lstStyle/>
          <a:p>
            <a:pPr algn="ctr"/>
            <a:r>
              <a:rPr lang="en-US" dirty="0" smtClean="0"/>
              <a:t>Total Revenue per product </a:t>
            </a:r>
            <a:r>
              <a:rPr lang="en-US" dirty="0"/>
              <a:t>(in </a:t>
            </a:r>
            <a:r>
              <a:rPr lang="en-IN" b="0" dirty="0"/>
              <a:t>£</a:t>
            </a:r>
            <a:r>
              <a:rPr lang="en-US" dirty="0" smtClean="0"/>
              <a:t>)</a:t>
            </a:r>
          </a:p>
          <a:p>
            <a:pPr algn="ctr"/>
            <a:r>
              <a:rPr lang="en-US" dirty="0" smtClean="0"/>
              <a:t>(</a:t>
            </a:r>
            <a:r>
              <a:rPr lang="en-US" dirty="0"/>
              <a:t>Most valued </a:t>
            </a:r>
            <a:r>
              <a:rPr lang="en-US" dirty="0" smtClean="0"/>
              <a:t>products) </a:t>
            </a:r>
            <a:endParaRPr lang="en-IN" dirty="0"/>
          </a:p>
        </p:txBody>
      </p:sp>
      <p:sp>
        <p:nvSpPr>
          <p:cNvPr id="5" name="Text Placeholder 4"/>
          <p:cNvSpPr>
            <a:spLocks noGrp="1"/>
          </p:cNvSpPr>
          <p:nvPr>
            <p:ph type="body" sz="quarter" idx="3"/>
          </p:nvPr>
        </p:nvSpPr>
        <p:spPr>
          <a:xfrm>
            <a:off x="7061749" y="945308"/>
            <a:ext cx="4178538" cy="476704"/>
          </a:xfrm>
        </p:spPr>
        <p:txBody>
          <a:bodyPr>
            <a:noAutofit/>
          </a:bodyPr>
          <a:lstStyle/>
          <a:p>
            <a:pPr algn="ctr"/>
            <a:r>
              <a:rPr lang="en-US" sz="2200" dirty="0"/>
              <a:t>Top 20 most sold </a:t>
            </a:r>
            <a:r>
              <a:rPr lang="en-US" sz="2200" dirty="0" smtClean="0"/>
              <a:t>products</a:t>
            </a:r>
          </a:p>
          <a:p>
            <a:pPr algn="ctr"/>
            <a:r>
              <a:rPr lang="en-US" sz="2200" dirty="0" smtClean="0"/>
              <a:t>(Count)</a:t>
            </a:r>
            <a:endParaRPr lang="en-IN" sz="2200" dirty="0"/>
          </a:p>
        </p:txBody>
      </p:sp>
      <p:pic>
        <p:nvPicPr>
          <p:cNvPr id="9"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33671" y="1584038"/>
            <a:ext cx="4495800" cy="4379527"/>
          </a:xfrm>
        </p:spPr>
      </p:pic>
      <p:pic>
        <p:nvPicPr>
          <p:cNvPr id="10"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48512" y="1548869"/>
            <a:ext cx="4495800" cy="4379527"/>
          </a:xfrm>
        </p:spPr>
      </p:pic>
    </p:spTree>
    <p:extLst>
      <p:ext uri="{BB962C8B-B14F-4D97-AF65-F5344CB8AC3E}">
        <p14:creationId xmlns:p14="http://schemas.microsoft.com/office/powerpoint/2010/main" val="271320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2987</TotalTime>
  <Words>2859</Words>
  <Application>Microsoft Office PowerPoint</Application>
  <PresentationFormat>Widescreen</PresentationFormat>
  <Paragraphs>242</Paragraphs>
  <Slides>34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vt:lpstr>
      <vt:lpstr>Cambria Math</vt:lpstr>
      <vt:lpstr>Times New Roman</vt:lpstr>
      <vt:lpstr>Office Theme</vt:lpstr>
      <vt:lpstr>Customer Behaviour Modelling</vt:lpstr>
      <vt:lpstr>Background:</vt:lpstr>
      <vt:lpstr>Motivation</vt:lpstr>
      <vt:lpstr>Objectives:</vt:lpstr>
      <vt:lpstr>Process Flow</vt:lpstr>
      <vt:lpstr>Data Description:</vt:lpstr>
      <vt:lpstr>Data Preprocessing:</vt:lpstr>
      <vt:lpstr>Exploratory Data Analysis:</vt:lpstr>
      <vt:lpstr>PowerPoint Presentation</vt:lpstr>
      <vt:lpstr>Total Revenue (in £)  (Month-wise) </vt:lpstr>
      <vt:lpstr>Understanding the RFM values:</vt:lpstr>
      <vt:lpstr>Scoring Model:</vt:lpstr>
      <vt:lpstr>Scoring Model Table:</vt:lpstr>
      <vt:lpstr>Segmentation using R,F,M:</vt:lpstr>
      <vt:lpstr>Segmentation Table:</vt:lpstr>
      <vt:lpstr> Results:</vt:lpstr>
      <vt:lpstr> Customer Lifetime Value</vt:lpstr>
      <vt:lpstr>BG/NBD Model:</vt:lpstr>
      <vt:lpstr>Assumption:</vt:lpstr>
      <vt:lpstr>Parameter Estimation:</vt:lpstr>
      <vt:lpstr>PowerPoint Presentation</vt:lpstr>
      <vt:lpstr>Results:</vt:lpstr>
      <vt:lpstr>PowerPoint Presentation</vt:lpstr>
      <vt:lpstr>PowerPoint Presentation</vt:lpstr>
      <vt:lpstr>Parameter Estimation:</vt:lpstr>
      <vt:lpstr>PowerPoint Presentation</vt:lpstr>
      <vt:lpstr>Result:</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Behaviour Modelling Method to improve customer segmentation by dividing customers into various groups for future personalization services</dc:title>
  <dc:creator>ashita</dc:creator>
  <cp:lastModifiedBy>PARAG</cp:lastModifiedBy>
  <cp:revision>204</cp:revision>
  <dcterms:created xsi:type="dcterms:W3CDTF">2021-10-14T06:26:09Z</dcterms:created>
  <dcterms:modified xsi:type="dcterms:W3CDTF">2021-11-16T08:44:40Z</dcterms:modified>
</cp:coreProperties>
</file>