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0"/>
  </p:notesMasterIdLst>
  <p:sldIdLst>
    <p:sldId id="256" r:id="rId2"/>
    <p:sldId id="258" r:id="rId3"/>
    <p:sldId id="321" r:id="rId4"/>
    <p:sldId id="286" r:id="rId5"/>
    <p:sldId id="288" r:id="rId6"/>
    <p:sldId id="289" r:id="rId7"/>
    <p:sldId id="257" r:id="rId8"/>
    <p:sldId id="291" r:id="rId9"/>
    <p:sldId id="292" r:id="rId10"/>
    <p:sldId id="294" r:id="rId11"/>
    <p:sldId id="305" r:id="rId12"/>
    <p:sldId id="301" r:id="rId13"/>
    <p:sldId id="298" r:id="rId14"/>
    <p:sldId id="306" r:id="rId15"/>
    <p:sldId id="302" r:id="rId16"/>
    <p:sldId id="296" r:id="rId17"/>
    <p:sldId id="303" r:id="rId18"/>
    <p:sldId id="304" r:id="rId19"/>
    <p:sldId id="307" r:id="rId20"/>
    <p:sldId id="309" r:id="rId21"/>
    <p:sldId id="312" r:id="rId22"/>
    <p:sldId id="322" r:id="rId23"/>
    <p:sldId id="311" r:id="rId24"/>
    <p:sldId id="313" r:id="rId25"/>
    <p:sldId id="308" r:id="rId26"/>
    <p:sldId id="297" r:id="rId27"/>
    <p:sldId id="315" r:id="rId28"/>
    <p:sldId id="314" r:id="rId29"/>
    <p:sldId id="317" r:id="rId30"/>
    <p:sldId id="316" r:id="rId31"/>
    <p:sldId id="319" r:id="rId32"/>
    <p:sldId id="318" r:id="rId33"/>
    <p:sldId id="323" r:id="rId34"/>
    <p:sldId id="299" r:id="rId35"/>
    <p:sldId id="324" r:id="rId36"/>
    <p:sldId id="300" r:id="rId37"/>
    <p:sldId id="325" r:id="rId38"/>
    <p:sldId id="295" r:id="rId39"/>
  </p:sldIdLst>
  <p:sldSz cx="9144000" cy="5143500" type="screen16x9"/>
  <p:notesSz cx="6858000" cy="9144000"/>
  <p:embeddedFontLst>
    <p:embeddedFont>
      <p:font typeface="Raleway Light" panose="020B0604020202020204" charset="0"/>
      <p:regular r:id="rId41"/>
      <p:bold r:id="rId42"/>
      <p:italic r:id="rId43"/>
      <p:boldItalic r:id="rId44"/>
    </p:embeddedFont>
    <p:embeddedFont>
      <p:font typeface="Raleway ExtraBold" panose="020B0604020202020204" charset="0"/>
      <p:bold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ya Suluh" initials="SS" lastIdx="1" clrIdx="0">
    <p:extLst>
      <p:ext uri="{19B8F6BF-5375-455C-9EA6-DF929625EA0E}">
        <p15:presenceInfo xmlns:p15="http://schemas.microsoft.com/office/powerpoint/2012/main" userId="f34813a044b949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52F89E-5A6F-468B-9598-4E2F225EBAA2}">
  <a:tblStyle styleId="{E452F89E-5A6F-468B-9598-4E2F225EBA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27" autoAdjust="0"/>
  </p:normalViewPr>
  <p:slideViewPr>
    <p:cSldViewPr snapToGrid="0">
      <p:cViewPr varScale="1">
        <p:scale>
          <a:sx n="106" d="100"/>
          <a:sy n="106" d="100"/>
        </p:scale>
        <p:origin x="82" y="1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2213" y="1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3259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311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364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522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139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551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190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898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20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732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790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70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Startrek</a:t>
            </a:r>
            <a:r>
              <a:rPr lang="en-US" baseline="0" dirty="0" smtClean="0"/>
              <a:t> joke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Accent joke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604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861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66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932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387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514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042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16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454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29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04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68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825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505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3788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352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338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370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252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63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Maybe many of you already do </a:t>
            </a:r>
            <a:r>
              <a:rPr lang="en-US" dirty="0" err="1" smtClean="0"/>
              <a:t>openid</a:t>
            </a:r>
            <a:r>
              <a:rPr lang="en-US" dirty="0" smtClean="0"/>
              <a:t> without realizing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Authentication</a:t>
            </a:r>
            <a:r>
              <a:rPr lang="en-US" baseline="0" dirty="0" smtClean="0"/>
              <a:t> vs. Authorization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04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66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05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813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66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4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ulu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peakerdeck.com/ssuluh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63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825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auth.io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IdentityModel/IdentityModel.OidcClient2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81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cottbrady91.com/OAuth/Cheat-Sheet-OAuth-for-Browser-Based-Application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oidc-clien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manfredsteyer/angular-oauth2-oidc" TargetMode="External"/><Relationship Id="rId4" Type="http://schemas.openxmlformats.org/officeDocument/2006/relationships/hyperlink" Target="https://www.npmjs.com/package/@openid/appauth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ta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ailpoint.com/?elqct=Website&amp;elqchannel=OrganicDirect" TargetMode="External"/><Relationship Id="rId5" Type="http://schemas.openxmlformats.org/officeDocument/2006/relationships/hyperlink" Target="https://www.itcentralstation.com/products/onelogin-reviews" TargetMode="External"/><Relationship Id="rId4" Type="http://schemas.openxmlformats.org/officeDocument/2006/relationships/hyperlink" Target="https://auth0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identityserver.io/en/latest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luu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.net/developers/libraries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519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ools.ietf.org/html/rfc8252" TargetMode="External"/><Relationship Id="rId5" Type="http://schemas.openxmlformats.org/officeDocument/2006/relationships/hyperlink" Target="https://tools.ietf.org/html/draft-ietf-oauth-security-topics-12" TargetMode="External"/><Relationship Id="rId4" Type="http://schemas.openxmlformats.org/officeDocument/2006/relationships/hyperlink" Target="https://tools.ietf.org/html/draft-parecki-oauth-browser-based-apps-0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OpenID Connect </a:t>
            </a:r>
            <a:br>
              <a:rPr lang="en" dirty="0" smtClean="0"/>
            </a:br>
            <a:r>
              <a:rPr lang="en" dirty="0" smtClean="0">
                <a:solidFill>
                  <a:srgbClr val="434343"/>
                </a:solidFill>
              </a:rPr>
              <a:t>Orlando Backend Meetup 2019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7" name="Google Shape;167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53" y="419343"/>
            <a:ext cx="4644341" cy="425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7" name="Google Shape;167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53" y="419343"/>
            <a:ext cx="4644341" cy="4251669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012831" y="293077"/>
            <a:ext cx="1793631" cy="93784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82071" y="856794"/>
            <a:ext cx="6563856" cy="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Client Credential Flows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957715"/>
            <a:ext cx="7558041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Confidential Client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Use Only Server To Server Communication Only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Send </a:t>
            </a:r>
            <a:r>
              <a:rPr lang="en-US" sz="1200" dirty="0" err="1" smtClean="0"/>
              <a:t>ClientID</a:t>
            </a:r>
            <a:r>
              <a:rPr lang="en-US" sz="1200" dirty="0" smtClean="0"/>
              <a:t>, </a:t>
            </a:r>
            <a:r>
              <a:rPr lang="en-US" sz="1200" dirty="0" err="1" smtClean="0"/>
              <a:t>ClientSecret</a:t>
            </a:r>
            <a:r>
              <a:rPr lang="en-US" sz="1200" dirty="0" smtClean="0"/>
              <a:t> and Scope, get back access token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12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6" y="481902"/>
            <a:ext cx="6722833" cy="41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7" name="Google Shape;167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53" y="419343"/>
            <a:ext cx="4644341" cy="4251669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5017478" y="285793"/>
            <a:ext cx="1793631" cy="93784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82070" y="856794"/>
            <a:ext cx="6743965" cy="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Authorization Code Flow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957715"/>
            <a:ext cx="7558041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Confidential Client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Front Channel: Authorization Code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Back Channel: Identity Token, Access Token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Refresh Token </a:t>
            </a:r>
            <a:r>
              <a:rPr lang="en-US" sz="1200" dirty="0" smtClean="0"/>
              <a:t>can be provided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Other name: 3 Legged OAuth</a:t>
            </a:r>
            <a:endParaRPr sz="12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49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7" y="547475"/>
            <a:ext cx="6615532" cy="40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82070" y="856794"/>
            <a:ext cx="6743965" cy="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Authorization Code Flow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957715"/>
            <a:ext cx="7558041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Problem: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Code substitution attack</a:t>
            </a:r>
          </a:p>
          <a:p>
            <a:pPr marL="228600" indent="-228600">
              <a:buClr>
                <a:schemeClr val="dk1"/>
              </a:buClr>
              <a:buSzPts val="1100"/>
            </a:pPr>
            <a:endParaRPr lang="en-US" sz="1200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OpenID Connect mitigates this threat with Hybrid </a:t>
            </a:r>
            <a:r>
              <a:rPr lang="en-US" sz="1200" dirty="0" smtClean="0"/>
              <a:t>Flow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OAuth mitigates this threat with PKCE</a:t>
            </a:r>
            <a:endParaRPr lang="en-US" sz="1200" dirty="0" smtClean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26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865477" y="968163"/>
            <a:ext cx="6743965" cy="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Hybrid Flow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957714"/>
            <a:ext cx="7558041" cy="2514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During step 6 in diagram, authorization code is accompanied by </a:t>
            </a:r>
            <a:r>
              <a:rPr lang="en-US" sz="1200" dirty="0" err="1" smtClean="0"/>
              <a:t>id_entity</a:t>
            </a:r>
            <a:r>
              <a:rPr lang="en-US" sz="1200" dirty="0" smtClean="0"/>
              <a:t> token and there’s a hash (</a:t>
            </a:r>
            <a:r>
              <a:rPr lang="en-US" sz="1200" dirty="0" err="1" smtClean="0"/>
              <a:t>chash</a:t>
            </a:r>
            <a:r>
              <a:rPr lang="en-US" sz="1200" dirty="0" smtClean="0"/>
              <a:t>) that making sure the authorization code and identity token belong together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Problems: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Heavy</a:t>
            </a:r>
            <a:endParaRPr lang="en-US" sz="1200" dirty="0" smtClean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Client </a:t>
            </a:r>
            <a:r>
              <a:rPr lang="en-US" sz="1200" dirty="0" smtClean="0"/>
              <a:t>library more complex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Check the provider for Hybrid </a:t>
            </a:r>
            <a:r>
              <a:rPr lang="en-US" sz="1200" dirty="0" smtClean="0"/>
              <a:t>Flow </a:t>
            </a:r>
            <a:r>
              <a:rPr lang="en-US" sz="1200" dirty="0" smtClean="0"/>
              <a:t>support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Identity token may leak personal information</a:t>
            </a:r>
            <a:endParaRPr lang="en-US" sz="12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60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7" name="Google Shape;167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53" y="419343"/>
            <a:ext cx="4644341" cy="4251669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737340" y="2958655"/>
            <a:ext cx="1793631" cy="93784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593961" y="1295591"/>
            <a:ext cx="712054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B600"/>
                </a:solidFill>
              </a:rPr>
              <a:t>Hi Orlando!</a:t>
            </a:r>
            <a:endParaRPr sz="7200" dirty="0">
              <a:solidFill>
                <a:srgbClr val="FFB600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294967295"/>
          </p:nvPr>
        </p:nvSpPr>
        <p:spPr>
          <a:xfrm>
            <a:off x="694189" y="2373438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Surya </a:t>
            </a:r>
            <a:r>
              <a:rPr lang="en" sz="3600" b="1" dirty="0" smtClean="0"/>
              <a:t>Suluh</a:t>
            </a:r>
          </a:p>
          <a:p>
            <a:pPr marL="0" lv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github.com/ssuluh</a:t>
            </a:r>
            <a:endParaRPr lang="en-US" dirty="0" smtClean="0"/>
          </a:p>
          <a:p>
            <a:pPr marL="0" lvl="0" indent="0">
              <a:buNone/>
            </a:pPr>
            <a:r>
              <a:rPr lang="en-US" dirty="0">
                <a:hlinkClick r:id="rId4"/>
              </a:rPr>
              <a:t>https://speakerdeck.com/ssuluh</a:t>
            </a:r>
            <a:endParaRPr b="1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5" name="Google Shape;458;p38"/>
          <p:cNvSpPr/>
          <p:nvPr/>
        </p:nvSpPr>
        <p:spPr>
          <a:xfrm>
            <a:off x="8067907" y="287215"/>
            <a:ext cx="736123" cy="553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82070" y="856794"/>
            <a:ext cx="6743965" cy="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Code Flow + PKCE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648690"/>
            <a:ext cx="7558041" cy="2941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Clr>
                <a:schemeClr val="dk1"/>
              </a:buClr>
              <a:buSzPts val="1100"/>
              <a:buAutoNum type="arabicPeriod"/>
            </a:pPr>
            <a:r>
              <a:rPr lang="en-US" sz="1200" dirty="0" smtClean="0"/>
              <a:t>Client create code verifier, a strong cryptographic random string, save it on the device</a:t>
            </a:r>
          </a:p>
          <a:p>
            <a:pPr marL="228600" indent="-228600">
              <a:buClr>
                <a:schemeClr val="dk1"/>
              </a:buClr>
              <a:buSzPts val="1100"/>
              <a:buAutoNum type="arabicPeriod"/>
            </a:pPr>
            <a:r>
              <a:rPr lang="en-US" sz="1200" dirty="0" smtClean="0"/>
              <a:t>Transform this code verifier to get code challenge</a:t>
            </a:r>
          </a:p>
          <a:p>
            <a:pPr marL="685800" lvl="1" indent="-228600">
              <a:buClr>
                <a:schemeClr val="dk1"/>
              </a:buClr>
              <a:buSzPts val="1100"/>
            </a:pPr>
            <a:r>
              <a:rPr lang="en-US" sz="1200" dirty="0" err="1" smtClean="0"/>
              <a:t>codechallenge</a:t>
            </a:r>
            <a:r>
              <a:rPr lang="en-US" sz="1200" dirty="0" smtClean="0"/>
              <a:t> = Base64(Sha256(</a:t>
            </a:r>
            <a:r>
              <a:rPr lang="en-US" sz="1200" dirty="0" err="1" smtClean="0"/>
              <a:t>codeverifier</a:t>
            </a:r>
            <a:r>
              <a:rPr lang="en-US" sz="1200" dirty="0" smtClean="0"/>
              <a:t>)))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smtClean="0"/>
              <a:t>Send code challenge and the transformation method during the code flow authorization request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smtClean="0"/>
              <a:t>STS saves this code challenge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smtClean="0"/>
              <a:t>When client request access token it sends </a:t>
            </a:r>
            <a:r>
              <a:rPr lang="en-US" sz="1200" dirty="0" err="1" smtClean="0"/>
              <a:t>clientid</a:t>
            </a:r>
            <a:r>
              <a:rPr lang="en-US" sz="1200" dirty="0" smtClean="0"/>
              <a:t>, code and </a:t>
            </a:r>
            <a:r>
              <a:rPr lang="en-US" sz="1200" dirty="0" err="1" smtClean="0"/>
              <a:t>codeverifier</a:t>
            </a:r>
            <a:endParaRPr lang="en-US" sz="1200" dirty="0" smtClean="0"/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smtClean="0"/>
              <a:t>STS transform </a:t>
            </a:r>
            <a:r>
              <a:rPr lang="en-US" sz="1200" dirty="0" err="1" smtClean="0"/>
              <a:t>codeverifier</a:t>
            </a:r>
            <a:r>
              <a:rPr lang="en-US" sz="1200" dirty="0" smtClean="0"/>
              <a:t> into </a:t>
            </a:r>
            <a:r>
              <a:rPr lang="en-US" sz="1200" dirty="0" err="1" smtClean="0"/>
              <a:t>codechallenge</a:t>
            </a:r>
            <a:r>
              <a:rPr lang="en-US" sz="1200" dirty="0" smtClean="0"/>
              <a:t>, and compared them to the original code challenge, if it’s not the same, deny the request.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Detail: RFC7836 (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tools.ietf.org/html/rfc7636</a:t>
            </a:r>
            <a:r>
              <a:rPr lang="en-US" sz="1200" dirty="0" smtClean="0"/>
              <a:t>)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21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82070" y="856794"/>
            <a:ext cx="6743965" cy="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Native/Mobile Client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1610251"/>
            <a:ext cx="6644985" cy="28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82070" y="856794"/>
            <a:ext cx="6743965" cy="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Native/Mobile Client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648690"/>
            <a:ext cx="7558041" cy="2941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Can’t store client secret </a:t>
            </a:r>
            <a:r>
              <a:rPr lang="en-US" sz="1200" dirty="0" smtClean="0"/>
              <a:t>safely, don’t use it</a:t>
            </a:r>
            <a:endParaRPr lang="en-US" sz="1200" dirty="0" smtClean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err="1" smtClean="0"/>
              <a:t>ClientID</a:t>
            </a:r>
            <a:r>
              <a:rPr lang="en-US" sz="1200" dirty="0" smtClean="0"/>
              <a:t> is identical for the same app, use dynamic client registration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OAuth </a:t>
            </a:r>
            <a:r>
              <a:rPr lang="en-US" sz="1200" dirty="0"/>
              <a:t>2.0 for Native Apps (</a:t>
            </a:r>
            <a:r>
              <a:rPr lang="en-US" sz="1200" dirty="0">
                <a:hlinkClick r:id="rId3"/>
              </a:rPr>
              <a:t>https://tools.ietf.org/html/rfc8252</a:t>
            </a:r>
            <a:r>
              <a:rPr lang="en-US" sz="1200" dirty="0" smtClean="0"/>
              <a:t>)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200" dirty="0"/>
              <a:t>Do not build your own login </a:t>
            </a:r>
            <a:r>
              <a:rPr lang="en-US" sz="1200" dirty="0" smtClean="0"/>
              <a:t>form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200" dirty="0" smtClean="0"/>
              <a:t>A lot of provider deprecate this flow</a:t>
            </a:r>
            <a:endParaRPr lang="en-US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Use </a:t>
            </a:r>
            <a:r>
              <a:rPr lang="en-US" sz="1200" dirty="0" smtClean="0"/>
              <a:t>system browser !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Register custom URI handler for your app to received authorization </a:t>
            </a:r>
            <a:r>
              <a:rPr lang="en-US" sz="1200" dirty="0" smtClean="0"/>
              <a:t>redirect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Store access and refresh token in secure storage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200" dirty="0" smtClean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94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82070" y="856794"/>
            <a:ext cx="6743965" cy="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Native/Mobile Client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648690"/>
            <a:ext cx="7558041" cy="2941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Client Library</a:t>
            </a:r>
            <a:endParaRPr lang="en-US" sz="1200" dirty="0" smtClean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err="1" smtClean="0"/>
              <a:t>AppAuth</a:t>
            </a:r>
            <a:r>
              <a:rPr lang="en-US" sz="1200" dirty="0" smtClean="0"/>
              <a:t> </a:t>
            </a:r>
            <a:r>
              <a:rPr lang="en-US" sz="1200" dirty="0" smtClean="0"/>
              <a:t>library ! (</a:t>
            </a:r>
            <a:r>
              <a:rPr lang="en-US" sz="1200" dirty="0">
                <a:hlinkClick r:id="rId3"/>
              </a:rPr>
              <a:t>https://appauth.io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), available in </a:t>
            </a:r>
            <a:r>
              <a:rPr lang="en-US" sz="1200" dirty="0" err="1" smtClean="0"/>
              <a:t>ios</a:t>
            </a:r>
            <a:r>
              <a:rPr lang="en-US" sz="1200" dirty="0" smtClean="0"/>
              <a:t>, android and JS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C# </a:t>
            </a:r>
            <a:r>
              <a:rPr lang="en-US" sz="1200" dirty="0" err="1" smtClean="0"/>
              <a:t>.Net</a:t>
            </a:r>
            <a:r>
              <a:rPr lang="en-US" sz="1200" dirty="0" smtClean="0"/>
              <a:t> IdentityModel.OidcClient2 (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github.com/IdentityModel/IdentityModel.OidcClient2</a:t>
            </a:r>
            <a:r>
              <a:rPr lang="en-US" sz="1200" dirty="0" smtClean="0"/>
              <a:t>)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29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7" name="Google Shape;167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53" y="419343"/>
            <a:ext cx="4644341" cy="4251669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044463" y="2929347"/>
            <a:ext cx="1793631" cy="93784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82070" y="856794"/>
            <a:ext cx="6743965" cy="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SPA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648690"/>
            <a:ext cx="7558041" cy="2941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React, Angular, etc.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Most common client but…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The most difficult to secure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Implicit Flow is widely adopted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200" dirty="0" smtClean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024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09" y="481902"/>
            <a:ext cx="6761354" cy="41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82070" y="856794"/>
            <a:ext cx="6743965" cy="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SPA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648690"/>
            <a:ext cx="7558041" cy="2941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Problem with SPA and OAuth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Access token is sent on the front channel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Must use hash fragment in the URL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XSS, XRF can cause access token exfiltration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How to prevent \token substitution attack ?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200" dirty="0" smtClean="0"/>
              <a:t>OpenID Implicit Flow added (at hash) claim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34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82070" y="856794"/>
            <a:ext cx="6743965" cy="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RFC 6819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648690"/>
            <a:ext cx="7558041" cy="2941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January 2019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OAuth </a:t>
            </a:r>
            <a:r>
              <a:rPr lang="en-US" sz="1200" dirty="0"/>
              <a:t>2.0 Threat Model and Security </a:t>
            </a:r>
            <a:r>
              <a:rPr lang="en-US" sz="1200" dirty="0" smtClean="0"/>
              <a:t>Considerations (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tools.ietf.org/html/rfc6819</a:t>
            </a:r>
            <a:r>
              <a:rPr lang="en-US" sz="1200" dirty="0" smtClean="0"/>
              <a:t>)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Is Implicit Flow anti pattern ?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What’s the solution ?</a:t>
            </a:r>
            <a:endParaRPr lang="en-US" sz="12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847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82070" y="856794"/>
            <a:ext cx="7278679" cy="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Authorization Code + PKCE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648690"/>
            <a:ext cx="7558041" cy="2941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Unified Flow for 3 type of clients !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Use library that support PKCE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Most good client library is just a matter of configuration change</a:t>
            </a:r>
            <a:endParaRPr lang="en-US" sz="12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446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19" y="1457765"/>
            <a:ext cx="7222136" cy="2685577"/>
          </a:xfrm>
          <a:prstGeom prst="rect">
            <a:avLst/>
          </a:prstGeom>
        </p:spPr>
      </p:pic>
      <p:sp>
        <p:nvSpPr>
          <p:cNvPr id="5" name="Google Shape;515;p38"/>
          <p:cNvSpPr/>
          <p:nvPr/>
        </p:nvSpPr>
        <p:spPr>
          <a:xfrm>
            <a:off x="8015739" y="259520"/>
            <a:ext cx="742302" cy="75128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3752060" y="856919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Yelp Circa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82070" y="856794"/>
            <a:ext cx="7278679" cy="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Securing SPA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648690"/>
            <a:ext cx="7558041" cy="2941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Use a certified OpenID library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Don’t use unsafe DOM </a:t>
            </a:r>
            <a:r>
              <a:rPr lang="en-US" sz="1200" dirty="0" smtClean="0"/>
              <a:t>manipulation: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200" dirty="0" smtClean="0"/>
              <a:t>Angular </a:t>
            </a:r>
            <a:r>
              <a:rPr lang="en-US" sz="1200" dirty="0" err="1" smtClean="0"/>
              <a:t>DomSanitizer.bypass</a:t>
            </a:r>
            <a:r>
              <a:rPr lang="en-US" sz="1200" dirty="0" smtClean="0"/>
              <a:t>*()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Watch out on using </a:t>
            </a:r>
            <a:r>
              <a:rPr lang="en-US" sz="1200" dirty="0" smtClean="0"/>
              <a:t>non-reputable </a:t>
            </a:r>
            <a:r>
              <a:rPr lang="en-US" sz="1200" dirty="0" smtClean="0"/>
              <a:t>package from NPM !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Utilize CSP !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Use silent token renewal instead rather than refresh </a:t>
            </a:r>
            <a:r>
              <a:rPr lang="en-US" sz="1200" dirty="0" smtClean="0"/>
              <a:t>token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Alternate: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Use same site cookie for same domain application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smtClean="0"/>
              <a:t>BFF</a:t>
            </a:r>
            <a:endParaRPr lang="en-US" sz="1200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dirty="0" smtClean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41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82070" y="856794"/>
            <a:ext cx="7278679" cy="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Securing SPA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31" y="1648691"/>
            <a:ext cx="5628660" cy="23339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3031" y="3982644"/>
            <a:ext cx="5046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https://www.scottbrady91.com/OAuth/Cheat-Sheet-OAuth-for-Browser-Based-Applications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805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82070" y="856794"/>
            <a:ext cx="7278679" cy="79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SPA OIDC Library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648690"/>
            <a:ext cx="7558041" cy="2941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n-US" sz="1200" dirty="0" smtClean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err="1" smtClean="0"/>
              <a:t>oidc</a:t>
            </a:r>
            <a:r>
              <a:rPr lang="en-US" sz="1200" dirty="0" smtClean="0"/>
              <a:t>-client (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www.npmjs.com/package/oidc-client</a:t>
            </a:r>
            <a:r>
              <a:rPr lang="en-US" sz="1200" dirty="0" smtClean="0"/>
              <a:t>) aka. </a:t>
            </a:r>
            <a:r>
              <a:rPr lang="en-US" sz="1200" dirty="0" err="1" smtClean="0"/>
              <a:t>oidc</a:t>
            </a:r>
            <a:r>
              <a:rPr lang="en-US" sz="1200" dirty="0" smtClean="0"/>
              <a:t>-client-</a:t>
            </a:r>
            <a:r>
              <a:rPr lang="en-US" sz="1200" dirty="0" err="1" smtClean="0"/>
              <a:t>js</a:t>
            </a:r>
            <a:endParaRPr lang="en-US" sz="1200" dirty="0" smtClean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err="1"/>
              <a:t>AuthJS</a:t>
            </a:r>
            <a:r>
              <a:rPr lang="en-US" sz="1200" dirty="0"/>
              <a:t> (</a:t>
            </a:r>
            <a:r>
              <a:rPr lang="en-US" sz="1200" dirty="0">
                <a:hlinkClick r:id="rId4"/>
              </a:rPr>
              <a:t>https://www.npmjs.com/package/@openid/appauth</a:t>
            </a:r>
            <a:r>
              <a:rPr lang="en-US" sz="1200" dirty="0"/>
              <a:t>)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angular-oauth2-oidc (</a:t>
            </a: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github.com/manfredsteyer/angular-oauth2-oidc</a:t>
            </a:r>
            <a:r>
              <a:rPr lang="en-US" sz="1200" dirty="0" smtClean="0"/>
              <a:t>)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Vendor specific (</a:t>
            </a:r>
            <a:r>
              <a:rPr lang="en-US" sz="1200" dirty="0" err="1" smtClean="0"/>
              <a:t>Octa</a:t>
            </a:r>
            <a:r>
              <a:rPr lang="en-US" sz="1200" dirty="0" smtClean="0"/>
              <a:t>, auth0, etc.)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52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7" name="Google Shape;167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53" y="419343"/>
            <a:ext cx="4644341" cy="4251669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5131663" y="2076254"/>
            <a:ext cx="1793631" cy="93784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524468" y="481902"/>
            <a:ext cx="413925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Device Flow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447" y="1194175"/>
            <a:ext cx="3759300" cy="35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672742" y="906697"/>
            <a:ext cx="194351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IDaaS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957715"/>
            <a:ext cx="7558041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err="1" smtClean="0"/>
              <a:t>Okta</a:t>
            </a:r>
            <a:r>
              <a:rPr lang="en-US" sz="1200" dirty="0" smtClean="0"/>
              <a:t> (</a:t>
            </a:r>
            <a:r>
              <a:rPr lang="en-US" sz="1200" dirty="0">
                <a:hlinkClick r:id="rId3"/>
              </a:rPr>
              <a:t>https://www.okta.com/</a:t>
            </a:r>
            <a:r>
              <a:rPr lang="en-US" sz="1200" dirty="0" smtClean="0"/>
              <a:t>)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Auth0 (</a:t>
            </a:r>
            <a:r>
              <a:rPr lang="en-US" sz="1200" dirty="0">
                <a:hlinkClick r:id="rId4"/>
              </a:rPr>
              <a:t>https://auth0.com/</a:t>
            </a:r>
            <a:r>
              <a:rPr lang="en-US" sz="1200" dirty="0" smtClean="0"/>
              <a:t>)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err="1" smtClean="0"/>
              <a:t>OneLogin</a:t>
            </a:r>
            <a:r>
              <a:rPr lang="en-US" sz="1200" dirty="0" smtClean="0"/>
              <a:t> (</a:t>
            </a: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www.itcentralstation.com/products/onelogin-reviews</a:t>
            </a:r>
            <a:r>
              <a:rPr lang="en-US" sz="1200" dirty="0" smtClean="0"/>
              <a:t>)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err="1" smtClean="0"/>
              <a:t>SailPoint</a:t>
            </a:r>
            <a:r>
              <a:rPr lang="en-US" sz="1200" dirty="0" smtClean="0"/>
              <a:t>(</a:t>
            </a:r>
            <a:r>
              <a:rPr lang="en-US" sz="1200" dirty="0">
                <a:hlinkClick r:id="rId6"/>
              </a:rPr>
              <a:t>https://www.sailpoint.com/?</a:t>
            </a:r>
            <a:r>
              <a:rPr lang="en-US" sz="1200" dirty="0" smtClean="0">
                <a:hlinkClick r:id="rId6"/>
              </a:rPr>
              <a:t>elqct=Website&amp;elqchannel=OrganicDirect</a:t>
            </a:r>
            <a:r>
              <a:rPr lang="en-US" sz="1200" dirty="0" smtClean="0"/>
              <a:t>)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AWS (</a:t>
            </a:r>
            <a:r>
              <a:rPr lang="en-US" sz="1200" dirty="0" err="1" smtClean="0"/>
              <a:t>Cognito</a:t>
            </a:r>
            <a:r>
              <a:rPr lang="en-US" sz="1200" dirty="0" smtClean="0"/>
              <a:t>)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Azure (Azure AD B2C)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GCP (Identity Platform)_ </a:t>
            </a:r>
            <a:endParaRPr sz="12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02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051539" y="673838"/>
            <a:ext cx="5574324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OSS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957715"/>
            <a:ext cx="7558041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IdentityServer4 (.NET, </a:t>
            </a:r>
            <a:r>
              <a:rPr lang="en-US" sz="1200" dirty="0">
                <a:hlinkClick r:id="rId3"/>
              </a:rPr>
              <a:t>http://docs.identityserver.io/en/latest/</a:t>
            </a:r>
            <a:r>
              <a:rPr lang="en-US" sz="1200" dirty="0" smtClean="0"/>
              <a:t>)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err="1" smtClean="0"/>
              <a:t>Gluu</a:t>
            </a:r>
            <a:r>
              <a:rPr lang="en-US" sz="1200" dirty="0" smtClean="0"/>
              <a:t> (Java, </a:t>
            </a: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://www.gluu.org</a:t>
            </a:r>
            <a:r>
              <a:rPr lang="en-US" sz="1200" dirty="0" smtClean="0">
                <a:hlinkClick r:id="rId4"/>
              </a:rPr>
              <a:t>/</a:t>
            </a:r>
            <a:r>
              <a:rPr lang="en-US" sz="1200" dirty="0" smtClean="0"/>
              <a:t>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Both are OpenID Foundation Certified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9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051539" y="673838"/>
            <a:ext cx="5574324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Libraries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957715"/>
            <a:ext cx="7558041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>
                <a:hlinkClick r:id="rId3"/>
              </a:rPr>
              <a:t>https://openid.net/developers/libraries/</a:t>
            </a:r>
            <a:endParaRPr lang="en-US" sz="1200" dirty="0" smtClean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50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067024" y="533948"/>
            <a:ext cx="142343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IETF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957715"/>
            <a:ext cx="7558041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JWT (</a:t>
            </a:r>
            <a:r>
              <a:rPr lang="en-US" sz="1200" dirty="0" smtClean="0">
                <a:hlinkClick r:id="rId3"/>
              </a:rPr>
              <a:t>https://tools.ietf.org/html/rfc7519</a:t>
            </a:r>
            <a:r>
              <a:rPr lang="en-US" sz="1200" dirty="0" smtClean="0"/>
              <a:t>)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OAuth </a:t>
            </a:r>
            <a:r>
              <a:rPr lang="en-US" sz="1200" dirty="0"/>
              <a:t>2.0 for Browser-Based </a:t>
            </a:r>
            <a:r>
              <a:rPr lang="en-US" sz="1200" dirty="0" smtClean="0"/>
              <a:t>Apps (</a:t>
            </a: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tools.ietf.org/html/draft-parecki-oauth-browser-based-apps-02</a:t>
            </a:r>
            <a:r>
              <a:rPr lang="en-US" sz="1200" dirty="0" smtClean="0"/>
              <a:t>) </a:t>
            </a:r>
            <a:endParaRPr lang="en-US" sz="1200" dirty="0"/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OAuth </a:t>
            </a:r>
            <a:r>
              <a:rPr lang="en-US" sz="1200" dirty="0"/>
              <a:t>2.0 Security Best Current </a:t>
            </a:r>
            <a:r>
              <a:rPr lang="en-US" sz="1200" dirty="0" smtClean="0"/>
              <a:t>Practice (</a:t>
            </a:r>
            <a:r>
              <a:rPr lang="en-US" sz="1200" dirty="0" smtClean="0">
                <a:hlinkClick r:id="rId5"/>
              </a:rPr>
              <a:t>https</a:t>
            </a:r>
            <a:r>
              <a:rPr lang="en-US" sz="1200" dirty="0">
                <a:hlinkClick r:id="rId5"/>
              </a:rPr>
              <a:t>://</a:t>
            </a:r>
            <a:r>
              <a:rPr lang="en-US" sz="1200" dirty="0" smtClean="0">
                <a:hlinkClick r:id="rId5"/>
              </a:rPr>
              <a:t>tools.ietf.org/html/draft-ietf-oauth-security-topics-12</a:t>
            </a:r>
            <a:r>
              <a:rPr lang="en-US" sz="1200" dirty="0" smtClean="0"/>
              <a:t>)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OAuth </a:t>
            </a:r>
            <a:r>
              <a:rPr lang="en-US" sz="1200" dirty="0"/>
              <a:t>2.0 for Native </a:t>
            </a:r>
            <a:r>
              <a:rPr lang="en-US" sz="1200" dirty="0" smtClean="0"/>
              <a:t>Apps (</a:t>
            </a:r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tools.ietf.org/html/rfc8252</a:t>
            </a:r>
            <a:r>
              <a:rPr lang="en-US" sz="1200" dirty="0" smtClean="0"/>
              <a:t>)</a:t>
            </a:r>
            <a:endParaRPr sz="12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80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Security Is Hard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A Lot Of Protocols And Standards</a:t>
            </a:r>
            <a:br>
              <a:rPr lang="en" dirty="0" smtClean="0"/>
            </a:br>
            <a:r>
              <a:rPr lang="en" dirty="0" smtClean="0"/>
              <a:t>(Oauth, WS-*, Kerberos, SAML, etc.)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Reading Specification Is Hard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Conflicting Information In The Internet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Not Easy To Implement Correctly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Evolving Technique, New Exploit, Vulnerability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" name="Google Shape;515;p38"/>
          <p:cNvSpPr/>
          <p:nvPr/>
        </p:nvSpPr>
        <p:spPr>
          <a:xfrm>
            <a:off x="8066139" y="309920"/>
            <a:ext cx="742302" cy="75128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78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519515" y="2313709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US" sz="1600" dirty="0" smtClean="0"/>
              <a:t>OpenID Foundation</a:t>
            </a:r>
          </a:p>
          <a:p>
            <a:pPr marL="342900"/>
            <a:r>
              <a:rPr lang="en-US" sz="1600" dirty="0" smtClean="0"/>
              <a:t>February 2014</a:t>
            </a:r>
          </a:p>
          <a:p>
            <a:pPr marL="342900"/>
            <a:r>
              <a:rPr lang="en-US" sz="1600" dirty="0"/>
              <a:t>Authentication</a:t>
            </a:r>
            <a:endParaRPr lang="en-US" sz="1600" dirty="0" smtClean="0"/>
          </a:p>
          <a:p>
            <a:pPr marL="342900"/>
            <a:r>
              <a:rPr lang="en-US" sz="1600" dirty="0" smtClean="0"/>
              <a:t>Built on top of OAuth 2.0</a:t>
            </a:r>
            <a:endParaRPr sz="1600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519515" y="469211"/>
            <a:ext cx="4031000" cy="1844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OpenID Connect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4605408" y="2313709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US" sz="1600" dirty="0"/>
              <a:t>IETF (RFC 6749</a:t>
            </a:r>
            <a:r>
              <a:rPr lang="en-US" sz="1600" dirty="0" smtClean="0"/>
              <a:t>)</a:t>
            </a:r>
          </a:p>
          <a:p>
            <a:pPr marL="342900"/>
            <a:r>
              <a:rPr lang="en-US" sz="1600" dirty="0" smtClean="0"/>
              <a:t>October 2012</a:t>
            </a:r>
            <a:endParaRPr lang="en-US" sz="1600" dirty="0"/>
          </a:p>
          <a:p>
            <a:pPr marL="342900"/>
            <a:r>
              <a:rPr lang="en-US" sz="1600" dirty="0" smtClean="0"/>
              <a:t>Authorization</a:t>
            </a:r>
            <a:endParaRPr lang="en-US" sz="16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135;p19"/>
          <p:cNvSpPr txBox="1">
            <a:spLocks/>
          </p:cNvSpPr>
          <p:nvPr/>
        </p:nvSpPr>
        <p:spPr>
          <a:xfrm>
            <a:off x="4550515" y="493279"/>
            <a:ext cx="3653087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dirty="0" smtClean="0"/>
              <a:t>OAuth 2.0</a:t>
            </a:r>
            <a:endParaRPr lang="en-US" dirty="0"/>
          </a:p>
        </p:txBody>
      </p:sp>
      <p:grpSp>
        <p:nvGrpSpPr>
          <p:cNvPr id="11" name="Google Shape;104;p17"/>
          <p:cNvGrpSpPr/>
          <p:nvPr/>
        </p:nvGrpSpPr>
        <p:grpSpPr>
          <a:xfrm>
            <a:off x="8311742" y="170562"/>
            <a:ext cx="539546" cy="879605"/>
            <a:chOff x="6730350" y="2315900"/>
            <a:chExt cx="257700" cy="420100"/>
          </a:xfrm>
        </p:grpSpPr>
        <p:sp>
          <p:nvSpPr>
            <p:cNvPr id="12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52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49" y="1330569"/>
            <a:ext cx="4460121" cy="3411681"/>
          </a:xfrm>
          <a:prstGeom prst="rect">
            <a:avLst/>
          </a:prstGeom>
        </p:spPr>
      </p:pic>
      <p:grpSp>
        <p:nvGrpSpPr>
          <p:cNvPr id="15" name="Google Shape;104;p17"/>
          <p:cNvGrpSpPr/>
          <p:nvPr/>
        </p:nvGrpSpPr>
        <p:grpSpPr>
          <a:xfrm>
            <a:off x="8209693" y="212125"/>
            <a:ext cx="539546" cy="879605"/>
            <a:chOff x="6730350" y="2315900"/>
            <a:chExt cx="257700" cy="420100"/>
          </a:xfrm>
        </p:grpSpPr>
        <p:sp>
          <p:nvSpPr>
            <p:cNvPr id="16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35;p19"/>
          <p:cNvSpPr txBox="1">
            <a:spLocks noGrp="1"/>
          </p:cNvSpPr>
          <p:nvPr>
            <p:ph type="title"/>
          </p:nvPr>
        </p:nvSpPr>
        <p:spPr>
          <a:xfrm>
            <a:off x="1484631" y="288987"/>
            <a:ext cx="7329085" cy="802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OpenID Connect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3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121784" y="877576"/>
            <a:ext cx="515846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Important Terms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65477" y="1957715"/>
            <a:ext cx="7558041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Client, Relying Party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Resource Owner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Authorization Server, STS, IAM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Resource Server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Authorization Grant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Redirect URI</a:t>
            </a:r>
          </a:p>
          <a:p>
            <a:pPr marL="228600" indent="-228600">
              <a:buClr>
                <a:schemeClr val="dk1"/>
              </a:buClr>
              <a:buSzPts val="1100"/>
            </a:pPr>
            <a:r>
              <a:rPr lang="en-US" sz="1200" dirty="0" smtClean="0"/>
              <a:t>Access Token</a:t>
            </a:r>
          </a:p>
          <a:p>
            <a:pPr marL="228600" indent="-228600">
              <a:buClr>
                <a:schemeClr val="dk1"/>
              </a:buClr>
              <a:buSzPts val="1100"/>
            </a:pPr>
            <a:endParaRPr sz="12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663718" y="2835386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US" sz="1600" dirty="0" smtClean="0"/>
              <a:t>Can’t safely store </a:t>
            </a:r>
            <a:r>
              <a:rPr lang="en-US" sz="1600" dirty="0" smtClean="0"/>
              <a:t>secret</a:t>
            </a:r>
          </a:p>
          <a:p>
            <a:pPr marL="342900"/>
            <a:r>
              <a:rPr lang="en-US" sz="1600" dirty="0" smtClean="0"/>
              <a:t>Exists in client machine</a:t>
            </a:r>
            <a:endParaRPr lang="en-US" sz="1600" dirty="0" smtClean="0"/>
          </a:p>
          <a:p>
            <a:pPr marL="342900"/>
            <a:r>
              <a:rPr lang="en-US" sz="1600" dirty="0" smtClean="0"/>
              <a:t>Typically </a:t>
            </a:r>
            <a:r>
              <a:rPr lang="en-US" sz="1600" dirty="0" smtClean="0"/>
              <a:t>1-many </a:t>
            </a:r>
            <a:r>
              <a:rPr lang="en-US" sz="1600" dirty="0" err="1" smtClean="0"/>
              <a:t>clientid</a:t>
            </a:r>
            <a:r>
              <a:rPr lang="en-US" sz="1600" dirty="0" smtClean="0"/>
              <a:t>-client</a:t>
            </a:r>
          </a:p>
          <a:p>
            <a:pPr marL="800100" lvl="1"/>
            <a:r>
              <a:rPr lang="en-US" sz="1600" dirty="0" smtClean="0"/>
              <a:t>Dynamic registration to convert to unique </a:t>
            </a:r>
            <a:r>
              <a:rPr lang="en-US" sz="1600" dirty="0" err="1" smtClean="0"/>
              <a:t>clientid</a:t>
            </a:r>
            <a:endParaRPr lang="en-US" sz="1600" dirty="0" smtClean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176018" y="987510"/>
            <a:ext cx="4031000" cy="158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Public Client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4472440" y="2835293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US" sz="1600" dirty="0" smtClean="0"/>
              <a:t>Can safely store secret</a:t>
            </a:r>
          </a:p>
          <a:p>
            <a:pPr marL="342900"/>
            <a:r>
              <a:rPr lang="en-US" sz="1600" dirty="0" smtClean="0"/>
              <a:t>Exists in our server</a:t>
            </a:r>
          </a:p>
          <a:p>
            <a:pPr marL="342900"/>
            <a:r>
              <a:rPr lang="en-US" sz="1600" dirty="0" smtClean="0"/>
              <a:t>Typically </a:t>
            </a:r>
            <a:r>
              <a:rPr lang="en-US" sz="1600" dirty="0" smtClean="0"/>
              <a:t>1-1 client-client id</a:t>
            </a:r>
            <a:endParaRPr lang="en-US" sz="16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135;p19"/>
          <p:cNvSpPr txBox="1">
            <a:spLocks/>
          </p:cNvSpPr>
          <p:nvPr/>
        </p:nvSpPr>
        <p:spPr>
          <a:xfrm>
            <a:off x="3847943" y="938280"/>
            <a:ext cx="473357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/>
            <a:r>
              <a:rPr lang="en-US" dirty="0" smtClean="0"/>
              <a:t>Confidential Client</a:t>
            </a:r>
            <a:endParaRPr lang="en-US" dirty="0"/>
          </a:p>
        </p:txBody>
      </p:sp>
      <p:grpSp>
        <p:nvGrpSpPr>
          <p:cNvPr id="11" name="Google Shape;104;p17"/>
          <p:cNvGrpSpPr/>
          <p:nvPr/>
        </p:nvGrpSpPr>
        <p:grpSpPr>
          <a:xfrm>
            <a:off x="8311742" y="170562"/>
            <a:ext cx="539546" cy="879605"/>
            <a:chOff x="6730350" y="2315900"/>
            <a:chExt cx="257700" cy="420100"/>
          </a:xfrm>
        </p:grpSpPr>
        <p:sp>
          <p:nvSpPr>
            <p:cNvPr id="12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13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663718" y="2900192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US" sz="1600" dirty="0" smtClean="0"/>
              <a:t>Front Channel</a:t>
            </a:r>
          </a:p>
          <a:p>
            <a:pPr marL="342900"/>
            <a:r>
              <a:rPr lang="en-US" sz="1600" dirty="0" smtClean="0"/>
              <a:t>SPA (Angular, React)</a:t>
            </a:r>
          </a:p>
          <a:p>
            <a:pPr marL="342900"/>
            <a:r>
              <a:rPr lang="en-US" sz="1600" dirty="0" smtClean="0"/>
              <a:t>Mobile App (Native, Cordova)</a:t>
            </a:r>
          </a:p>
          <a:p>
            <a:pPr marL="342900"/>
            <a:r>
              <a:rPr lang="en-US" sz="1600" dirty="0" smtClean="0"/>
              <a:t>PC App (Native, Electron)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176018" y="987510"/>
            <a:ext cx="4031000" cy="158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Public Client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4443078" y="2835386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US" sz="1600" dirty="0" smtClean="0"/>
              <a:t>Back channel and front channel</a:t>
            </a:r>
          </a:p>
          <a:p>
            <a:pPr marL="342900"/>
            <a:r>
              <a:rPr lang="en-US" sz="1600" dirty="0" smtClean="0"/>
              <a:t>Server to Server</a:t>
            </a:r>
          </a:p>
          <a:p>
            <a:pPr marL="342900"/>
            <a:r>
              <a:rPr lang="en-US" sz="1600" dirty="0" smtClean="0"/>
              <a:t>Server side web application (</a:t>
            </a:r>
            <a:r>
              <a:rPr lang="en-US" sz="1600" dirty="0" err="1" smtClean="0"/>
              <a:t>Asp.Net</a:t>
            </a:r>
            <a:r>
              <a:rPr lang="en-US" sz="1600" dirty="0" smtClean="0"/>
              <a:t> MVC)</a:t>
            </a:r>
          </a:p>
          <a:p>
            <a:pPr marL="342900"/>
            <a:endParaRPr lang="en-US" sz="16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135;p19"/>
          <p:cNvSpPr txBox="1">
            <a:spLocks/>
          </p:cNvSpPr>
          <p:nvPr/>
        </p:nvSpPr>
        <p:spPr>
          <a:xfrm>
            <a:off x="3847943" y="938280"/>
            <a:ext cx="473357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/>
            <a:r>
              <a:rPr lang="en-US" dirty="0" smtClean="0"/>
              <a:t>Confidential Client</a:t>
            </a:r>
            <a:endParaRPr lang="en-US" dirty="0"/>
          </a:p>
        </p:txBody>
      </p:sp>
      <p:grpSp>
        <p:nvGrpSpPr>
          <p:cNvPr id="11" name="Google Shape;104;p17"/>
          <p:cNvGrpSpPr/>
          <p:nvPr/>
        </p:nvGrpSpPr>
        <p:grpSpPr>
          <a:xfrm>
            <a:off x="8311742" y="170562"/>
            <a:ext cx="539546" cy="879605"/>
            <a:chOff x="6730350" y="2315900"/>
            <a:chExt cx="257700" cy="420100"/>
          </a:xfrm>
        </p:grpSpPr>
        <p:sp>
          <p:nvSpPr>
            <p:cNvPr id="12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25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843</Words>
  <Application>Microsoft Office PowerPoint</Application>
  <PresentationFormat>On-screen Show (16:9)</PresentationFormat>
  <Paragraphs>198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Raleway Light</vt:lpstr>
      <vt:lpstr>Raleway ExtraBold</vt:lpstr>
      <vt:lpstr>Arial</vt:lpstr>
      <vt:lpstr>Olivia template</vt:lpstr>
      <vt:lpstr>OpenID Connect  Orlando Backend Meetup 2019</vt:lpstr>
      <vt:lpstr>Hi Orlando!</vt:lpstr>
      <vt:lpstr>PowerPoint Presentation</vt:lpstr>
      <vt:lpstr>Security Is Hard</vt:lpstr>
      <vt:lpstr>OpenID Connect</vt:lpstr>
      <vt:lpstr>OpenID Connect</vt:lpstr>
      <vt:lpstr>Important Terms</vt:lpstr>
      <vt:lpstr>Public Client</vt:lpstr>
      <vt:lpstr>Public Client</vt:lpstr>
      <vt:lpstr>PowerPoint Presentation</vt:lpstr>
      <vt:lpstr>PowerPoint Presentation</vt:lpstr>
      <vt:lpstr>Client Credential Flows</vt:lpstr>
      <vt:lpstr>PowerPoint Presentation</vt:lpstr>
      <vt:lpstr>PowerPoint Presentation</vt:lpstr>
      <vt:lpstr>Authorization Code Flow</vt:lpstr>
      <vt:lpstr>PowerPoint Presentation</vt:lpstr>
      <vt:lpstr>Authorization Code Flow</vt:lpstr>
      <vt:lpstr>Hybrid Flow</vt:lpstr>
      <vt:lpstr>PowerPoint Presentation</vt:lpstr>
      <vt:lpstr>Code Flow + PKCE</vt:lpstr>
      <vt:lpstr>Native/Mobile Client</vt:lpstr>
      <vt:lpstr>Native/Mobile Client</vt:lpstr>
      <vt:lpstr>Native/Mobile Client</vt:lpstr>
      <vt:lpstr>PowerPoint Presentation</vt:lpstr>
      <vt:lpstr>SPA</vt:lpstr>
      <vt:lpstr>PowerPoint Presentation</vt:lpstr>
      <vt:lpstr>SPA</vt:lpstr>
      <vt:lpstr>RFC 6819</vt:lpstr>
      <vt:lpstr>Authorization Code + PKCE</vt:lpstr>
      <vt:lpstr>Securing SPA</vt:lpstr>
      <vt:lpstr>Securing SPA</vt:lpstr>
      <vt:lpstr>SPA OIDC Library</vt:lpstr>
      <vt:lpstr>PowerPoint Presentation</vt:lpstr>
      <vt:lpstr>Device Flow</vt:lpstr>
      <vt:lpstr>IDaaS</vt:lpstr>
      <vt:lpstr>OSS</vt:lpstr>
      <vt:lpstr>Libraries</vt:lpstr>
      <vt:lpstr>IETF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ID Orlando Backend Meetup 2019</dc:title>
  <dc:creator>Surya Suluh</dc:creator>
  <cp:lastModifiedBy>Surya Suluh</cp:lastModifiedBy>
  <cp:revision>59</cp:revision>
  <dcterms:modified xsi:type="dcterms:W3CDTF">2019-04-17T04:07:57Z</dcterms:modified>
</cp:coreProperties>
</file>