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djan Sumarac" initials="SS" lastIdx="2" clrIdx="0">
    <p:extLst>
      <p:ext uri="{19B8F6BF-5375-455C-9EA6-DF929625EA0E}">
        <p15:presenceInfo xmlns:p15="http://schemas.microsoft.com/office/powerpoint/2012/main" userId="S::ssum16@student.monash.edu::29c2a9d4-1f3f-4744-93ba-e617518110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0070C0"/>
    <a:srgbClr val="FF0000"/>
    <a:srgbClr val="DF1005"/>
    <a:srgbClr val="DF8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24"/>
  </p:normalViewPr>
  <p:slideViewPr>
    <p:cSldViewPr snapToGrid="0">
      <p:cViewPr>
        <p:scale>
          <a:sx n="42" d="100"/>
          <a:sy n="42" d="100"/>
        </p:scale>
        <p:origin x="3856" y="-456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5312" y="19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03:02:53.360" idx="2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AD171D-1407-D044-A826-1D0EC82148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707F1-A623-7F49-958E-5B9BBF1A7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7F017-BE79-2247-A816-6820399749B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CC0AF-3082-AA47-907A-A10D8D4051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A39D2-178C-DE49-A38D-98AEDCC4C8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86D4-5630-B844-BA13-C18D33F3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19E4B-E17C-482A-BA35-0B417648D107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34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17072"/>
          <a:stretch/>
        </p:blipFill>
        <p:spPr>
          <a:xfrm>
            <a:off x="792300" y="87089"/>
            <a:ext cx="10512946" cy="204825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>
                  <a:solidFill>
                    <a:schemeClr val="bg1"/>
                  </a:solidFill>
                </a:rPr>
                <a:t> Final Year Project 2020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Department of Electrical and</a:t>
            </a:r>
          </a:p>
          <a:p>
            <a:r>
              <a:rPr lang="en-AU" dirty="0"/>
              <a:t>Computer Systems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>
            <a:extLst>
              <a:ext uri="{FF2B5EF4-FFF2-40B4-BE49-F238E27FC236}">
                <a16:creationId xmlns:a16="http://schemas.microsoft.com/office/drawing/2014/main" id="{596C2B9B-E51C-624E-B7A8-6681EDFA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1" y="6846604"/>
            <a:ext cx="19506309" cy="1637188"/>
          </a:xfrm>
          <a:prstGeom prst="rect">
            <a:avLst/>
          </a:prstGeom>
        </p:spPr>
      </p:pic>
      <p:pic>
        <p:nvPicPr>
          <p:cNvPr id="162" name="Picture 161" descr="A close up of a hanger&#10;&#10;Description automatically generated">
            <a:extLst>
              <a:ext uri="{FF2B5EF4-FFF2-40B4-BE49-F238E27FC236}">
                <a16:creationId xmlns:a16="http://schemas.microsoft.com/office/drawing/2014/main" id="{485C938A-DAAA-6948-B8DE-0E2AB08E0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569"/>
          <a:stretch/>
        </p:blipFill>
        <p:spPr>
          <a:xfrm>
            <a:off x="10597506" y="9384195"/>
            <a:ext cx="6577307" cy="274243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6000" dirty="0"/>
              <a:t>Classification of Overlapping Action Potentials Using Synthetic Waveform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Srdjan Sumarac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3400" y="5778947"/>
            <a:ext cx="9601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Supervisors: James Saunderson, Yan Wong</a:t>
            </a:r>
            <a:endParaRPr lang="en-AU" sz="3200" dirty="0">
              <a:solidFill>
                <a:schemeClr val="bg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2EC24C5-036D-3945-B668-95A91E6ED5FA}"/>
              </a:ext>
            </a:extLst>
          </p:cNvPr>
          <p:cNvGrpSpPr/>
          <p:nvPr/>
        </p:nvGrpSpPr>
        <p:grpSpPr>
          <a:xfrm>
            <a:off x="895633" y="9343231"/>
            <a:ext cx="9221829" cy="3740646"/>
            <a:chOff x="788714" y="7147718"/>
            <a:chExt cx="9221829" cy="37406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07F1E1-3814-6945-96D8-CC9C98049A24}"/>
                </a:ext>
              </a:extLst>
            </p:cNvPr>
            <p:cNvSpPr txBox="1"/>
            <p:nvPr/>
          </p:nvSpPr>
          <p:spPr>
            <a:xfrm>
              <a:off x="788714" y="7747882"/>
              <a:ext cx="9221829" cy="3140482"/>
            </a:xfrm>
            <a:prstGeom prst="foldedCorner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3200" dirty="0"/>
                <a:t>By exploring various machine learning and signal processing techniques, the aim of this project was to design an algorithm to reduce spike sorter classification errors associated with overlapping spikes. </a:t>
              </a:r>
              <a:endParaRPr lang="en-US" sz="3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AB399B-2F83-D14A-8FB9-890A0F1261A2}"/>
                </a:ext>
              </a:extLst>
            </p:cNvPr>
            <p:cNvSpPr txBox="1"/>
            <p:nvPr/>
          </p:nvSpPr>
          <p:spPr>
            <a:xfrm>
              <a:off x="788714" y="7147718"/>
              <a:ext cx="9221829" cy="6001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Project Aim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DB6880-EA79-8244-A2E6-7AA8113825B9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09663" y="8327962"/>
            <a:ext cx="3484547" cy="995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9DB655E-9506-284B-A12D-C398A707354C}"/>
              </a:ext>
            </a:extLst>
          </p:cNvPr>
          <p:cNvSpPr/>
          <p:nvPr/>
        </p:nvSpPr>
        <p:spPr bwMode="auto">
          <a:xfrm>
            <a:off x="11211667" y="9323176"/>
            <a:ext cx="1623174" cy="2742435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774E65-71B5-EF47-8585-3DFF4D65A0A1}"/>
              </a:ext>
            </a:extLst>
          </p:cNvPr>
          <p:cNvCxnSpPr>
            <a:cxnSpLocks/>
            <a:stCxn id="134" idx="0"/>
          </p:cNvCxnSpPr>
          <p:nvPr/>
        </p:nvCxnSpPr>
        <p:spPr bwMode="auto">
          <a:xfrm flipV="1">
            <a:off x="15269602" y="8395234"/>
            <a:ext cx="475651" cy="9386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A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947AA7-107F-EB47-BF3C-8E9BC4BAC48F}"/>
              </a:ext>
            </a:extLst>
          </p:cNvPr>
          <p:cNvGrpSpPr/>
          <p:nvPr/>
        </p:nvGrpSpPr>
        <p:grpSpPr>
          <a:xfrm>
            <a:off x="13658064" y="24004286"/>
            <a:ext cx="6635496" cy="4747959"/>
            <a:chOff x="10562483" y="12126024"/>
            <a:chExt cx="9731039" cy="433695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136278-76AE-F643-8387-5B49D6F95020}"/>
                </a:ext>
              </a:extLst>
            </p:cNvPr>
            <p:cNvSpPr txBox="1"/>
            <p:nvPr/>
          </p:nvSpPr>
          <p:spPr>
            <a:xfrm>
              <a:off x="10562484" y="12671693"/>
              <a:ext cx="9731038" cy="3791287"/>
            </a:xfrm>
            <a:prstGeom prst="foldedCorne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3200" dirty="0"/>
                <a:t>The SWM Module was evaluated against the ”Ground Truth” in terms of false positive rates. On average, SWM reduces false positive error rates for collided spikes by over </a:t>
              </a:r>
              <a:r>
                <a:rPr lang="en-AU" sz="6000" dirty="0"/>
                <a:t>10%!</a:t>
              </a:r>
              <a:endParaRPr lang="en-AU" sz="3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083AAA-FC4D-8C4C-984C-0FC12DD2B60D}"/>
                </a:ext>
              </a:extLst>
            </p:cNvPr>
            <p:cNvSpPr txBox="1"/>
            <p:nvPr/>
          </p:nvSpPr>
          <p:spPr>
            <a:xfrm>
              <a:off x="10562483" y="12126024"/>
              <a:ext cx="9731038" cy="54821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4E5B92D-5631-6F4F-BD48-9502193A60C5}"/>
              </a:ext>
            </a:extLst>
          </p:cNvPr>
          <p:cNvSpPr txBox="1"/>
          <p:nvPr/>
        </p:nvSpPr>
        <p:spPr>
          <a:xfrm>
            <a:off x="788711" y="19511715"/>
            <a:ext cx="12778792" cy="3746540"/>
          </a:xfrm>
          <a:prstGeom prst="foldedCorne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Synthetic waveforms are generated via superposition using pair-wise combinations of each template at all possible time shifts from each other. Subsequently, overlapping waveforms were matched using a weighted absolute difference as a similarity metric and assigned to their respective synthetic template label, and then automatically translated to the equivalent single-unit combination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08A31E-AB26-3C47-AA09-B5B8A2F7E863}"/>
              </a:ext>
            </a:extLst>
          </p:cNvPr>
          <p:cNvSpPr txBox="1"/>
          <p:nvPr/>
        </p:nvSpPr>
        <p:spPr>
          <a:xfrm>
            <a:off x="788711" y="18911550"/>
            <a:ext cx="12778792" cy="600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Synthetic Waveform Matching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D604C5-1A58-7640-A680-B2299C07F007}"/>
              </a:ext>
            </a:extLst>
          </p:cNvPr>
          <p:cNvSpPr/>
          <p:nvPr/>
        </p:nvSpPr>
        <p:spPr bwMode="auto">
          <a:xfrm>
            <a:off x="14458015" y="9333897"/>
            <a:ext cx="1623174" cy="2754809"/>
          </a:xfrm>
          <a:prstGeom prst="rect">
            <a:avLst/>
          </a:prstGeom>
          <a:solidFill>
            <a:srgbClr val="00FA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AA45718-4E62-0749-BFE3-3171A0F1A34F}"/>
              </a:ext>
            </a:extLst>
          </p:cNvPr>
          <p:cNvSpPr txBox="1"/>
          <p:nvPr/>
        </p:nvSpPr>
        <p:spPr>
          <a:xfrm>
            <a:off x="14351775" y="12165273"/>
            <a:ext cx="183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Isolated Spike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8250A1-CAC0-D640-85EE-62720379E431}"/>
              </a:ext>
            </a:extLst>
          </p:cNvPr>
          <p:cNvSpPr txBox="1"/>
          <p:nvPr/>
        </p:nvSpPr>
        <p:spPr>
          <a:xfrm>
            <a:off x="10803259" y="12165273"/>
            <a:ext cx="241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Overlapping Spikes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064F9F4-D38C-E548-9890-552110E24705}"/>
              </a:ext>
            </a:extLst>
          </p:cNvPr>
          <p:cNvGrpSpPr/>
          <p:nvPr/>
        </p:nvGrpSpPr>
        <p:grpSpPr>
          <a:xfrm>
            <a:off x="987965" y="13684041"/>
            <a:ext cx="8711204" cy="4627344"/>
            <a:chOff x="987965" y="13684041"/>
            <a:chExt cx="8711204" cy="4627344"/>
          </a:xfrm>
        </p:grpSpPr>
        <p:pic>
          <p:nvPicPr>
            <p:cNvPr id="142" name="Picture 141" descr="A close up of a logo&#10;&#10;Description automatically generated">
              <a:extLst>
                <a:ext uri="{FF2B5EF4-FFF2-40B4-BE49-F238E27FC236}">
                  <a16:creationId xmlns:a16="http://schemas.microsoft.com/office/drawing/2014/main" id="{7517FFFB-A816-AE45-A327-C78AE973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965" y="13684739"/>
              <a:ext cx="5660603" cy="46195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4" name="Picture 143" descr="A close up of a bridge&#10;&#10;Description automatically generated">
              <a:extLst>
                <a:ext uri="{FF2B5EF4-FFF2-40B4-BE49-F238E27FC236}">
                  <a16:creationId xmlns:a16="http://schemas.microsoft.com/office/drawing/2014/main" id="{D3768126-001E-4044-BCBE-A1EBCEDBC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4958" y="16133480"/>
              <a:ext cx="2804211" cy="21779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6" name="Picture 145" descr="A picture containing graphics, drawing&#10;&#10;Description automatically generated">
              <a:extLst>
                <a:ext uri="{FF2B5EF4-FFF2-40B4-BE49-F238E27FC236}">
                  <a16:creationId xmlns:a16="http://schemas.microsoft.com/office/drawing/2014/main" id="{7DAA69A8-50D8-9D44-B4FF-30E6D4A32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4959" y="13684041"/>
              <a:ext cx="2804210" cy="21779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48" name="Folded Corner 147">
            <a:extLst>
              <a:ext uri="{FF2B5EF4-FFF2-40B4-BE49-F238E27FC236}">
                <a16:creationId xmlns:a16="http://schemas.microsoft.com/office/drawing/2014/main" id="{95434631-C74B-1240-BA5D-199520F13309}"/>
              </a:ext>
            </a:extLst>
          </p:cNvPr>
          <p:cNvSpPr/>
          <p:nvPr/>
        </p:nvSpPr>
        <p:spPr>
          <a:xfrm>
            <a:off x="17358778" y="9323174"/>
            <a:ext cx="3336536" cy="2681347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800" dirty="0"/>
              <a:t>Spike sorting is the process of grouping action potentials in electrophysiological data. </a:t>
            </a:r>
            <a:endParaRPr lang="en-US" sz="2800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B1EBCC1-6808-A842-8FD6-DA234790767A}"/>
              </a:ext>
            </a:extLst>
          </p:cNvPr>
          <p:cNvGrpSpPr/>
          <p:nvPr/>
        </p:nvGrpSpPr>
        <p:grpSpPr>
          <a:xfrm>
            <a:off x="13941311" y="18780024"/>
            <a:ext cx="6335180" cy="4590027"/>
            <a:chOff x="8562738" y="19089607"/>
            <a:chExt cx="8042327" cy="5099461"/>
          </a:xfrm>
        </p:grpSpPr>
        <p:sp>
          <p:nvSpPr>
            <p:cNvPr id="220" name="Plus 219">
              <a:extLst>
                <a:ext uri="{FF2B5EF4-FFF2-40B4-BE49-F238E27FC236}">
                  <a16:creationId xmlns:a16="http://schemas.microsoft.com/office/drawing/2014/main" id="{580B70E5-711A-C745-A98C-E769CD850758}"/>
                </a:ext>
              </a:extLst>
            </p:cNvPr>
            <p:cNvSpPr/>
            <p:nvPr/>
          </p:nvSpPr>
          <p:spPr bwMode="auto">
            <a:xfrm>
              <a:off x="10693400" y="19455357"/>
              <a:ext cx="597430" cy="55517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3" name="Equals 232">
              <a:extLst>
                <a:ext uri="{FF2B5EF4-FFF2-40B4-BE49-F238E27FC236}">
                  <a16:creationId xmlns:a16="http://schemas.microsoft.com/office/drawing/2014/main" id="{6277EC3F-C363-5846-B269-678E1AAD7A19}"/>
                </a:ext>
              </a:extLst>
            </p:cNvPr>
            <p:cNvSpPr/>
            <p:nvPr/>
          </p:nvSpPr>
          <p:spPr bwMode="auto">
            <a:xfrm>
              <a:off x="13772480" y="19439957"/>
              <a:ext cx="706639" cy="555170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35" name="Picture 234" descr="A close up of a logo&#10;&#10;Description automatically generated">
              <a:extLst>
                <a:ext uri="{FF2B5EF4-FFF2-40B4-BE49-F238E27FC236}">
                  <a16:creationId xmlns:a16="http://schemas.microsoft.com/office/drawing/2014/main" id="{979D1F02-A0CE-944F-8E5B-C69F27CDF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34823" y="19104056"/>
              <a:ext cx="1770242" cy="12558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37" name="Picture 236" descr="A close up of a logo&#10;&#10;Description automatically generated">
              <a:extLst>
                <a:ext uri="{FF2B5EF4-FFF2-40B4-BE49-F238E27FC236}">
                  <a16:creationId xmlns:a16="http://schemas.microsoft.com/office/drawing/2014/main" id="{049A8B3B-0258-9D45-8616-A51EC5003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67454" y="19104056"/>
              <a:ext cx="1770242" cy="12558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39" name="Picture 238" descr="A close up of a device&#10;&#10;Description automatically generated">
              <a:extLst>
                <a:ext uri="{FF2B5EF4-FFF2-40B4-BE49-F238E27FC236}">
                  <a16:creationId xmlns:a16="http://schemas.microsoft.com/office/drawing/2014/main" id="{421002E9-6DE3-E641-9E6B-4BC329CA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646534" y="19089607"/>
              <a:ext cx="1770242" cy="12558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41" name="Picture 240" descr="A close up of a hanger&#10;&#10;Description automatically generated">
              <a:extLst>
                <a:ext uri="{FF2B5EF4-FFF2-40B4-BE49-F238E27FC236}">
                  <a16:creationId xmlns:a16="http://schemas.microsoft.com/office/drawing/2014/main" id="{1382484D-4C0C-E84C-9709-1401EAF71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834823" y="21011402"/>
              <a:ext cx="1770242" cy="12558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43" name="Picture 242" descr="A close up of a device&#10;&#10;Description automatically generated">
              <a:extLst>
                <a:ext uri="{FF2B5EF4-FFF2-40B4-BE49-F238E27FC236}">
                  <a16:creationId xmlns:a16="http://schemas.microsoft.com/office/drawing/2014/main" id="{6D78F91B-E709-A041-B741-389D06386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67454" y="21001248"/>
              <a:ext cx="1770242" cy="12558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44" name="Plus 243">
              <a:extLst>
                <a:ext uri="{FF2B5EF4-FFF2-40B4-BE49-F238E27FC236}">
                  <a16:creationId xmlns:a16="http://schemas.microsoft.com/office/drawing/2014/main" id="{12C2F213-1348-7142-A77C-3551F3D18F14}"/>
                </a:ext>
              </a:extLst>
            </p:cNvPr>
            <p:cNvSpPr/>
            <p:nvPr/>
          </p:nvSpPr>
          <p:spPr bwMode="auto">
            <a:xfrm>
              <a:off x="10693400" y="21351598"/>
              <a:ext cx="597430" cy="55517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5" name="Equals 244">
              <a:extLst>
                <a:ext uri="{FF2B5EF4-FFF2-40B4-BE49-F238E27FC236}">
                  <a16:creationId xmlns:a16="http://schemas.microsoft.com/office/drawing/2014/main" id="{B4773DA5-4D38-6F4F-ABD2-5BE2C5190F8D}"/>
                </a:ext>
              </a:extLst>
            </p:cNvPr>
            <p:cNvSpPr/>
            <p:nvPr/>
          </p:nvSpPr>
          <p:spPr bwMode="auto">
            <a:xfrm>
              <a:off x="13779768" y="21351598"/>
              <a:ext cx="706639" cy="555170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9E75847A-1273-924D-9CBC-BD2082C9F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646534" y="21011402"/>
              <a:ext cx="1770242" cy="12558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53" name="Picture 252" descr="A close up of a logo&#10;&#10;Description automatically generated">
              <a:extLst>
                <a:ext uri="{FF2B5EF4-FFF2-40B4-BE49-F238E27FC236}">
                  <a16:creationId xmlns:a16="http://schemas.microsoft.com/office/drawing/2014/main" id="{3BE33FF3-F439-714D-84B7-1B46F3583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834823" y="22918748"/>
              <a:ext cx="1770242" cy="125587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54" name="Equals 253">
              <a:extLst>
                <a:ext uri="{FF2B5EF4-FFF2-40B4-BE49-F238E27FC236}">
                  <a16:creationId xmlns:a16="http://schemas.microsoft.com/office/drawing/2014/main" id="{D150CEBA-39B0-B642-B871-88B0D2C1FAB0}"/>
                </a:ext>
              </a:extLst>
            </p:cNvPr>
            <p:cNvSpPr/>
            <p:nvPr/>
          </p:nvSpPr>
          <p:spPr bwMode="auto">
            <a:xfrm>
              <a:off x="13797681" y="23247839"/>
              <a:ext cx="706639" cy="555170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5" name="Plus 254">
              <a:extLst>
                <a:ext uri="{FF2B5EF4-FFF2-40B4-BE49-F238E27FC236}">
                  <a16:creationId xmlns:a16="http://schemas.microsoft.com/office/drawing/2014/main" id="{79254054-98E2-F84B-B0B8-80482550CDD5}"/>
                </a:ext>
              </a:extLst>
            </p:cNvPr>
            <p:cNvSpPr/>
            <p:nvPr/>
          </p:nvSpPr>
          <p:spPr bwMode="auto">
            <a:xfrm>
              <a:off x="10693400" y="23247839"/>
              <a:ext cx="597430" cy="55517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57" name="Picture 256" descr="A close up of a logo&#10;&#10;Description automatically generated">
              <a:extLst>
                <a:ext uri="{FF2B5EF4-FFF2-40B4-BE49-F238E27FC236}">
                  <a16:creationId xmlns:a16="http://schemas.microsoft.com/office/drawing/2014/main" id="{BBE30C19-1BBE-5241-92FD-F1C6E2710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62738" y="22897489"/>
              <a:ext cx="1770242" cy="12558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F4908A3B-CC9D-C449-9A73-4C25F604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621333" y="22933197"/>
              <a:ext cx="1770242" cy="125587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B9C5A49E-3483-CD4C-B9FA-0313244C5CFF}"/>
              </a:ext>
            </a:extLst>
          </p:cNvPr>
          <p:cNvSpPr txBox="1"/>
          <p:nvPr/>
        </p:nvSpPr>
        <p:spPr>
          <a:xfrm>
            <a:off x="788711" y="8419504"/>
            <a:ext cx="891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Simulated data taken from the SYNTH MONOTRODE study on SpikeForest</a:t>
            </a:r>
          </a:p>
        </p:txBody>
      </p:sp>
      <p:pic>
        <p:nvPicPr>
          <p:cNvPr id="265" name="Picture 26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57EBC-3CCE-094A-A87E-7E608CC9B4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711" y="23939361"/>
            <a:ext cx="11884850" cy="4357203"/>
          </a:xfrm>
          <a:prstGeom prst="rect">
            <a:avLst/>
          </a:prstGeom>
        </p:spPr>
      </p:pic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1BEF4F6-10F2-7044-A000-91B448092BA3}"/>
              </a:ext>
            </a:extLst>
          </p:cNvPr>
          <p:cNvGrpSpPr/>
          <p:nvPr/>
        </p:nvGrpSpPr>
        <p:grpSpPr>
          <a:xfrm>
            <a:off x="10816699" y="13247490"/>
            <a:ext cx="9478321" cy="4881083"/>
            <a:chOff x="10562483" y="12126024"/>
            <a:chExt cx="9732537" cy="4458556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D926E073-22A0-9946-B243-D4C9CF7DFBCB}"/>
                </a:ext>
              </a:extLst>
            </p:cNvPr>
            <p:cNvSpPr txBox="1"/>
            <p:nvPr/>
          </p:nvSpPr>
          <p:spPr>
            <a:xfrm>
              <a:off x="10563982" y="12726190"/>
              <a:ext cx="9731038" cy="3858390"/>
            </a:xfrm>
            <a:prstGeom prst="foldedCorne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3200" dirty="0"/>
                <a:t>Standard clustering approaches classify well-isolated spikes accurately. However, when multiple neurons within the same vicinity fire action potentials simultaneously, the detected waveforms corrupt the low-dimensional feature space and greatly hinder spike sorting accuracy. Addressing these collided spikes requires further action. 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361CCDC-8550-7340-AFC5-1A36EB1C5BF2}"/>
                </a:ext>
              </a:extLst>
            </p:cNvPr>
            <p:cNvSpPr txBox="1"/>
            <p:nvPr/>
          </p:nvSpPr>
          <p:spPr>
            <a:xfrm>
              <a:off x="10562483" y="12126024"/>
              <a:ext cx="9731038" cy="6001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Problem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218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Wingdings</vt:lpstr>
      <vt:lpstr>Master without image</vt:lpstr>
      <vt:lpstr>Divider slide grey</vt:lpstr>
      <vt:lpstr>Blue background half line space</vt:lpstr>
      <vt:lpstr>Grey background half line space</vt:lpstr>
      <vt:lpstr>Classification of Overlapping Action Potentials Using Synthetic Waveform Matching</vt:lpstr>
    </vt:vector>
  </TitlesOfParts>
  <Company>Precedent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Srdjan Sumarac</cp:lastModifiedBy>
  <cp:revision>68</cp:revision>
  <dcterms:created xsi:type="dcterms:W3CDTF">2011-05-31T08:53:31Z</dcterms:created>
  <dcterms:modified xsi:type="dcterms:W3CDTF">2020-05-29T07:59:23Z</dcterms:modified>
</cp:coreProperties>
</file>